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0"/>
    <p:restoredTop sz="83186"/>
  </p:normalViewPr>
  <p:slideViewPr>
    <p:cSldViewPr snapToGrid="0">
      <p:cViewPr>
        <p:scale>
          <a:sx n="91" d="100"/>
          <a:sy n="91" d="100"/>
        </p:scale>
        <p:origin x="-336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project.org/2020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81d9f64e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81d9f64e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cec1b1ec6_2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2cec1b1ec6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bdbd450c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3bdbd450c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3bdbd450c1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3bdbd450c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bdbd450c1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3bdbd450c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bdbd450c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3bdbd450c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https://www.electproject.org/2020g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bdbd450c1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3bdbd450c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3bdbd450c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3bdbd450c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CLT: As the sample size gets larger, the distribution of the sample proportion will become closer to a normal distribution.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9561e838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49561e838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3bdbd450c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3bdbd450c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https://www.electproject.org/2020g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bdbd450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3bdbd450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https://www.electproject.org</a:t>
            </a:r>
            <a:r>
              <a:rPr lang="en" u="sng">
                <a:solidFill>
                  <a:schemeClr val="hlink"/>
                </a:solidFill>
                <a:hlinkClick r:id="rId3"/>
              </a:rPr>
              <a:t>/2020g</a:t>
            </a:r>
            <a:br>
              <a:rPr lang="en"/>
            </a:b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39e05c9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a39e05c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49561e838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49561e83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bdbd450c1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23bdbd450c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2cec1b1ec6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2cec1b1ec6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9561e838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49561e83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9561e83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9561e838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https://www.electproject.org/2020g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bfd6dd0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3bfd6dd0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https://www.electproject.org/2020g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cec1b1ec6_2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2cec1b1ec6_2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bdbd450c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bdbd450c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https://www.electproject.org/2020g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cec1b1ec6_2_2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2cec1b1ec6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9561e838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9561e838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4181707" y="0"/>
            <a:ext cx="4962293" cy="51435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3854884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3854884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4749325" y="448655"/>
            <a:ext cx="4019628" cy="418406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4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1" y="0"/>
            <a:ext cx="440525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86728" y="935370"/>
            <a:ext cx="3595799" cy="13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86728" y="2401295"/>
            <a:ext cx="359579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4738745" y="503853"/>
            <a:ext cx="4030208" cy="41288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1984787"/>
            <a:ext cx="9143999" cy="31587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7886700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7886700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49" y="2571750"/>
            <a:ext cx="7886699" cy="229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628650" y="1140032"/>
            <a:ext cx="7886700" cy="12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1"/>
            <a:ext cx="9143999" cy="176328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8650" y="118723"/>
            <a:ext cx="7886700" cy="81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33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8649" y="940293"/>
            <a:ext cx="7886700" cy="68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5584759" y="1956615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3"/>
          </p:nvPr>
        </p:nvSpPr>
        <p:spPr>
          <a:xfrm>
            <a:off x="4572001" y="263953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4"/>
          </p:nvPr>
        </p:nvSpPr>
        <p:spPr>
          <a:xfrm>
            <a:off x="4571999" y="2036204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5"/>
          </p:nvPr>
        </p:nvSpPr>
        <p:spPr>
          <a:xfrm>
            <a:off x="1636936" y="1956208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6"/>
          </p:nvPr>
        </p:nvSpPr>
        <p:spPr>
          <a:xfrm>
            <a:off x="624179" y="2639130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7"/>
          </p:nvPr>
        </p:nvSpPr>
        <p:spPr>
          <a:xfrm>
            <a:off x="624177" y="2035797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8"/>
          </p:nvPr>
        </p:nvSpPr>
        <p:spPr>
          <a:xfrm>
            <a:off x="1636936" y="3495394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9"/>
          </p:nvPr>
        </p:nvSpPr>
        <p:spPr>
          <a:xfrm>
            <a:off x="624179" y="417831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3"/>
          </p:nvPr>
        </p:nvSpPr>
        <p:spPr>
          <a:xfrm>
            <a:off x="624177" y="3574984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4"/>
          </p:nvPr>
        </p:nvSpPr>
        <p:spPr>
          <a:xfrm>
            <a:off x="5579146" y="3495394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5"/>
          </p:nvPr>
        </p:nvSpPr>
        <p:spPr>
          <a:xfrm>
            <a:off x="4566388" y="417831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6"/>
          </p:nvPr>
        </p:nvSpPr>
        <p:spPr>
          <a:xfrm>
            <a:off x="4566386" y="3574984"/>
            <a:ext cx="1007146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" y="1"/>
            <a:ext cx="6552170" cy="51435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45604" y="2689412"/>
            <a:ext cx="5360672" cy="94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45604" y="1574397"/>
            <a:ext cx="655217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7500"/>
              <a:buFont typeface="Arial Black"/>
              <a:buNone/>
              <a:defRPr sz="75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5558245" y="503853"/>
            <a:ext cx="3210708" cy="412886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233239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3186953" y="1369219"/>
            <a:ext cx="5328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>
            <a:spLocks noGrp="1"/>
          </p:cNvSpPr>
          <p:nvPr>
            <p:ph type="body" idx="1"/>
          </p:nvPr>
        </p:nvSpPr>
        <p:spPr>
          <a:xfrm>
            <a:off x="800100" y="769739"/>
            <a:ext cx="7543800" cy="3600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900" tIns="137150" rIns="342900" bIns="137150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4220934" y="770440"/>
            <a:ext cx="4163786" cy="360262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42900" tIns="137150" rIns="342900" bIns="13715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1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1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1" y="3932217"/>
            <a:ext cx="9143999" cy="12112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28650" y="1140032"/>
            <a:ext cx="7886700" cy="12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6730678" y="2672814"/>
            <a:ext cx="1784671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696669" y="2672814"/>
            <a:ext cx="1784671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2662660" y="2672814"/>
            <a:ext cx="1784672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5"/>
          </p:nvPr>
        </p:nvSpPr>
        <p:spPr>
          <a:xfrm>
            <a:off x="628650" y="2672813"/>
            <a:ext cx="1784672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687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628650" y="1386281"/>
            <a:ext cx="2332392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3405804" y="1390623"/>
            <a:ext cx="233239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3"/>
          </p:nvPr>
        </p:nvSpPr>
        <p:spPr>
          <a:xfrm>
            <a:off x="6182958" y="1386281"/>
            <a:ext cx="2332392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-3" y="4666268"/>
            <a:ext cx="9143999" cy="4772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3024595" y="2064585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5089342" y="2070517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152227" y="2056718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961016" y="2056718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8647" y="1169894"/>
            <a:ext cx="7886701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629813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629813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2684927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5"/>
          </p:nvPr>
        </p:nvSpPr>
        <p:spPr>
          <a:xfrm>
            <a:off x="2684927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6"/>
          </p:nvPr>
        </p:nvSpPr>
        <p:spPr>
          <a:xfrm>
            <a:off x="4766605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7"/>
          </p:nvPr>
        </p:nvSpPr>
        <p:spPr>
          <a:xfrm>
            <a:off x="4766605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8"/>
          </p:nvPr>
        </p:nvSpPr>
        <p:spPr>
          <a:xfrm>
            <a:off x="6848285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9"/>
          </p:nvPr>
        </p:nvSpPr>
        <p:spPr>
          <a:xfrm>
            <a:off x="6848285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13"/>
          </p:nvPr>
        </p:nvSpPr>
        <p:spPr>
          <a:xfrm>
            <a:off x="1112075" y="2242649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>
            <a:spLocks noGrp="1"/>
          </p:cNvSpPr>
          <p:nvPr>
            <p:ph type="pic" idx="14"/>
          </p:nvPr>
        </p:nvSpPr>
        <p:spPr>
          <a:xfrm>
            <a:off x="3167425" y="2232682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>
            <a:spLocks noGrp="1"/>
          </p:cNvSpPr>
          <p:nvPr>
            <p:ph type="pic" idx="15"/>
          </p:nvPr>
        </p:nvSpPr>
        <p:spPr>
          <a:xfrm>
            <a:off x="5249105" y="2242648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6"/>
          <p:cNvSpPr>
            <a:spLocks noGrp="1"/>
          </p:cNvSpPr>
          <p:nvPr>
            <p:ph type="pic" idx="16"/>
          </p:nvPr>
        </p:nvSpPr>
        <p:spPr>
          <a:xfrm>
            <a:off x="7303523" y="2241837"/>
            <a:ext cx="727471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8398764" y="4779497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>
            <a:spLocks noGrp="1"/>
          </p:cNvSpPr>
          <p:nvPr>
            <p:ph type="pic" idx="2"/>
          </p:nvPr>
        </p:nvSpPr>
        <p:spPr>
          <a:xfrm>
            <a:off x="3757790" y="0"/>
            <a:ext cx="538620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628649" y="411348"/>
            <a:ext cx="2855390" cy="137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628651" y="1863762"/>
            <a:ext cx="2849569" cy="286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0" y="3243430"/>
            <a:ext cx="9143999" cy="19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70" cy="121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623888" y="3394710"/>
            <a:ext cx="4514169" cy="13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1594485" y="-3514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2177415" y="-38576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2"/>
          </p:nvPr>
        </p:nvSpPr>
        <p:spPr>
          <a:xfrm>
            <a:off x="623378" y="1717693"/>
            <a:ext cx="4514170" cy="141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pic" idx="3"/>
          </p:nvPr>
        </p:nvSpPr>
        <p:spPr>
          <a:xfrm>
            <a:off x="5280660" y="351235"/>
            <a:ext cx="3488293" cy="42981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0" name="Google Shape;160;p29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/>
          <p:nvPr/>
        </p:nvSpPr>
        <p:spPr>
          <a:xfrm>
            <a:off x="4256976" y="0"/>
            <a:ext cx="4962292" cy="51435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3854884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3854884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pic" idx="2"/>
          </p:nvPr>
        </p:nvSpPr>
        <p:spPr>
          <a:xfrm>
            <a:off x="4749325" y="448655"/>
            <a:ext cx="4019628" cy="41840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" name="Google Shape;166;p30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1311593" y="486060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999275" y="671325"/>
            <a:ext cx="48558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" sz="5400"/>
              <a:t>Introductory Statistics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999275" y="2324600"/>
            <a:ext cx="48561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Module 8: 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/>
              <a:t>Introduction to Sampling Distributions</a:t>
            </a:r>
            <a:endParaRPr/>
          </a:p>
        </p:txBody>
      </p:sp>
      <p:sp>
        <p:nvSpPr>
          <p:cNvPr id="187" name="Google Shape;18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747441" y="747458"/>
            <a:ext cx="5154408" cy="3659526"/>
          </a:xfrm>
          <a:prstGeom prst="flowChartDocument">
            <a:avLst/>
          </a:prstGeom>
          <a:solidFill>
            <a:srgbClr val="DDE1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50" y="908650"/>
            <a:ext cx="3614301" cy="33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70" cy="121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Simulate!</a:t>
            </a:r>
            <a:endParaRPr dirty="0"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2"/>
          </p:nvPr>
        </p:nvSpPr>
        <p:spPr>
          <a:xfrm>
            <a:off x="623378" y="1717693"/>
            <a:ext cx="4514170" cy="141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Simulate </a:t>
            </a:r>
            <a:r>
              <a:rPr lang="en" b="1">
                <a:solidFill>
                  <a:schemeClr val="dk1"/>
                </a:solidFill>
              </a:rPr>
              <a:t>5</a:t>
            </a:r>
            <a:r>
              <a:rPr lang="en">
                <a:solidFill>
                  <a:schemeClr val="dk1"/>
                </a:solidFill>
              </a:rPr>
              <a:t> different samples of 30.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are the sample proportions?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Are they the same?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Are they the same as the claimed proportion?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43"/>
          <p:cNvSpPr txBox="1">
            <a:spLocks noGrp="1"/>
          </p:cNvSpPr>
          <p:nvPr>
            <p:ph type="body" idx="1"/>
          </p:nvPr>
        </p:nvSpPr>
        <p:spPr>
          <a:xfrm>
            <a:off x="623888" y="3455377"/>
            <a:ext cx="5337296" cy="131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 b="1"/>
              <a:t>Recall: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">
                <a:solidFill>
                  <a:schemeClr val="lt2"/>
                </a:solidFill>
              </a:rPr>
              <a:t>It is reported that 66.6% of the voting-eligible population voted for a candidate for president.</a:t>
            </a:r>
            <a:endParaRPr/>
          </a:p>
        </p:txBody>
      </p:sp>
      <p:pic>
        <p:nvPicPr>
          <p:cNvPr id="265" name="Google Shape;265;p43" descr="Statistical Tool found at: https://lumen-learning.shinyapps.io/sampdist_prop/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400" y="3370900"/>
            <a:ext cx="1669283" cy="1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9421" r="9421"/>
          <a:stretch/>
        </p:blipFill>
        <p:spPr>
          <a:xfrm>
            <a:off x="5888995" y="284735"/>
            <a:ext cx="2557677" cy="315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623874" y="351225"/>
            <a:ext cx="49365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/>
              <a:t>Let’s Simulate! </a:t>
            </a:r>
            <a:r>
              <a:rPr lang="en" sz="1700"/>
              <a:t>(again)</a:t>
            </a:r>
            <a:endParaRPr sz="1700"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2"/>
          </p:nvPr>
        </p:nvSpPr>
        <p:spPr>
          <a:xfrm>
            <a:off x="623378" y="1717693"/>
            <a:ext cx="45141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Simulate </a:t>
            </a:r>
            <a:r>
              <a:rPr lang="en" b="1">
                <a:solidFill>
                  <a:schemeClr val="dk1"/>
                </a:solidFill>
              </a:rPr>
              <a:t>100</a:t>
            </a:r>
            <a:r>
              <a:rPr lang="en">
                <a:solidFill>
                  <a:schemeClr val="dk1"/>
                </a:solidFill>
              </a:rPr>
              <a:t> different samples of 30.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is the mean of the sample proportions?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is the standard deviation of the sample proportions?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623888" y="3455377"/>
            <a:ext cx="53373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 b="1"/>
              <a:t>Discussion: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Why do we want to draw 100 samples? </a:t>
            </a:r>
            <a:endParaRPr>
              <a:solidFill>
                <a:schemeClr val="lt2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What is the purpose of obtaining the sampling distribution of a sample proportion?</a:t>
            </a:r>
            <a:endParaRPr/>
          </a:p>
        </p:txBody>
      </p:sp>
      <p:pic>
        <p:nvPicPr>
          <p:cNvPr id="273" name="Google Shape;273;p44" descr="Statistical Tool found at: https://lumen-learning.shinyapps.io/sampdist_prop/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400" y="3370900"/>
            <a:ext cx="1669283" cy="1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850" y="415125"/>
            <a:ext cx="3006750" cy="30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623375" y="424575"/>
            <a:ext cx="5337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/>
              <a:t>Let’s Simulate! </a:t>
            </a:r>
            <a:r>
              <a:rPr lang="en" sz="1700"/>
              <a:t>(again… and again)</a:t>
            </a:r>
            <a:endParaRPr sz="1700"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2"/>
          </p:nvPr>
        </p:nvSpPr>
        <p:spPr>
          <a:xfrm>
            <a:off x="623375" y="1162675"/>
            <a:ext cx="4911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">
                <a:solidFill>
                  <a:schemeClr val="dk1"/>
                </a:solidFill>
              </a:rPr>
              <a:t>Simulate </a:t>
            </a:r>
            <a:r>
              <a:rPr lang="en" b="1">
                <a:solidFill>
                  <a:schemeClr val="dk1"/>
                </a:solidFill>
              </a:rPr>
              <a:t>1,000</a:t>
            </a:r>
            <a:r>
              <a:rPr lang="en">
                <a:solidFill>
                  <a:schemeClr val="dk1"/>
                </a:solidFill>
              </a:rPr>
              <a:t> different samples of 30. </a:t>
            </a:r>
            <a:endParaRPr>
              <a:solidFill>
                <a:schemeClr val="dk1"/>
              </a:solidFill>
            </a:endParaRPr>
          </a:p>
          <a:p>
            <a:pPr marL="457200" lvl="0" indent="-334328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What is the mean of the sample proportions? Interpret this value.</a:t>
            </a:r>
            <a:endParaRPr>
              <a:solidFill>
                <a:schemeClr val="dk1"/>
              </a:solidFill>
            </a:endParaRPr>
          </a:p>
          <a:p>
            <a:pPr marL="457200" lvl="0" indent="-33432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What is the standard deviation of the sample proportions? Interpret this value.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Are these values the same as the values you found using 100 simulated samples?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623900" y="3356275"/>
            <a:ext cx="53373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 b="1"/>
              <a:t>Approximate: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Use the 1,000 simulated samples to approximate the proportion of the simulated samples with a sample proportion of 0.6. 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Interpret this value.</a:t>
            </a:r>
            <a:endParaRPr/>
          </a:p>
        </p:txBody>
      </p:sp>
      <p:pic>
        <p:nvPicPr>
          <p:cNvPr id="282" name="Google Shape;282;p45" descr="Statistical Tool found at: https://lumen-learning.shinyapps.io/sampdist_prop/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400" y="3370900"/>
            <a:ext cx="1669283" cy="1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8200" y="233525"/>
            <a:ext cx="3755800" cy="37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3561734" y="21228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(1)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Google Shape;289;p46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646850" y="1046018"/>
                <a:ext cx="5144400" cy="409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Rather than using simulation, we can use mathematical theory to derive expressions for the mean and standard deviation of the sampling distribution of the sample proportion.</a:t>
                </a:r>
                <a:endParaRPr dirty="0"/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  <a:p>
                <a:pPr marL="457200" lvl="0" indent="-3429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" dirty="0"/>
                  <a:t>The </a:t>
                </a:r>
                <a:r>
                  <a:rPr lang="en" b="1" u="sng" dirty="0"/>
                  <a:t>mean</a:t>
                </a:r>
                <a:r>
                  <a:rPr lang="en" dirty="0"/>
                  <a:t> of the sampling distribution of sample proportions is </a:t>
                </a:r>
                <a:r>
                  <a:rPr lang="en" b="1" i="1" dirty="0"/>
                  <a:t>p</a:t>
                </a:r>
                <a:r>
                  <a:rPr lang="en" i="1" dirty="0"/>
                  <a:t>.</a:t>
                </a:r>
                <a:endParaRPr i="1" dirty="0"/>
              </a:p>
              <a:p>
                <a:pPr marL="457200" lvl="0" indent="-3429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Char char="●"/>
                </a:pPr>
                <a:r>
                  <a:rPr lang="en" dirty="0">
                    <a:solidFill>
                      <a:schemeClr val="lt1"/>
                    </a:solidFill>
                  </a:rPr>
                  <a:t>The </a:t>
                </a:r>
                <a:r>
                  <a:rPr lang="en" b="1" u="sng" dirty="0">
                    <a:solidFill>
                      <a:schemeClr val="lt1"/>
                    </a:solidFill>
                  </a:rPr>
                  <a:t>standard deviation</a:t>
                </a:r>
                <a:r>
                  <a:rPr lang="en" dirty="0">
                    <a:solidFill>
                      <a:schemeClr val="lt1"/>
                    </a:solidFill>
                  </a:rPr>
                  <a:t> of the sampling distribution of sample proportions is </a:t>
                </a:r>
              </a:p>
              <a:p>
                <a:pPr marL="11430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dirty="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mc:Choice>
        <mc:Fallback>
          <p:sp>
            <p:nvSpPr>
              <p:cNvPr id="289" name="Google Shape;289;p4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646850" y="1046018"/>
                <a:ext cx="5144400" cy="4097482"/>
              </a:xfrm>
              <a:prstGeom prst="rect">
                <a:avLst/>
              </a:prstGeom>
              <a:blipFill>
                <a:blip r:embed="rId3"/>
                <a:stretch>
                  <a:fillRect l="-1478" t="-926" r="-2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" name="Google Shape;29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40" y="593288"/>
            <a:ext cx="2831535" cy="28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(4)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2200550" y="980775"/>
            <a:ext cx="6352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It is reported that 66.6% of the voting-eligible population voted for a candidate for president. We plan to take samples of 30 individuals from the U.S. voting-eligible population.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Calculate the mean and standard deviation of the sampling distribution of a sample proportion using the mathematical formula.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How does the mean and standard deviation values compare to the values generated from the simulation?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04" name="Google Shape;304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3561734" y="21228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(2)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1" name="Google Shape;311;p48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364027" y="1147618"/>
                <a:ext cx="5144400" cy="35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  <a:latin typeface="+mn-lt"/>
                  </a:rPr>
                  <a:t>The estimated mean of the distribution of sample proportions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" dirty="0">
                    <a:solidFill>
                      <a:schemeClr val="dk1"/>
                    </a:solidFill>
                    <a:latin typeface="+mn-lt"/>
                  </a:rPr>
                  <a:t>.</a:t>
                </a:r>
                <a:endParaRPr dirty="0">
                  <a:solidFill>
                    <a:schemeClr val="dk1"/>
                  </a:solidFill>
                  <a:latin typeface="+mn-lt"/>
                </a:endParaRPr>
              </a:p>
              <a:p>
                <a:pPr marL="0" lvl="0" indent="0">
                  <a:spcBef>
                    <a:spcPts val="1000"/>
                  </a:spcBef>
                </a:pPr>
                <a:r>
                  <a:rPr lang="en" dirty="0">
                    <a:solidFill>
                      <a:schemeClr val="dk1"/>
                    </a:solidFill>
                    <a:latin typeface="+mn-lt"/>
                  </a:rPr>
                  <a:t>To distinguish it from the true standard deviation of sample proportions, we call the estimated standard deviation of sample proportions the </a:t>
                </a:r>
                <a:r>
                  <a:rPr lang="en" b="1" u="sng" dirty="0">
                    <a:solidFill>
                      <a:schemeClr val="dk1"/>
                    </a:solidFill>
                    <a:latin typeface="+mn-lt"/>
                  </a:rPr>
                  <a:t>standard error</a:t>
                </a:r>
                <a:r>
                  <a:rPr lang="en" b="1" dirty="0">
                    <a:solidFill>
                      <a:schemeClr val="dk1"/>
                    </a:solidFill>
                    <a:latin typeface="+mn-lt"/>
                  </a:rPr>
                  <a:t> </a:t>
                </a:r>
                <a:r>
                  <a:rPr lang="en" dirty="0">
                    <a:solidFill>
                      <a:schemeClr val="dk1"/>
                    </a:solidFill>
                    <a:latin typeface="+mn-lt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" dirty="0">
                    <a:solidFill>
                      <a:schemeClr val="dk1"/>
                    </a:solidFill>
                    <a:latin typeface="+mn-lt"/>
                  </a:rPr>
                  <a:t> :</a:t>
                </a: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chemeClr val="bg1"/>
                    </a:solidFill>
                    <a:latin typeface="+mn-lt"/>
                  </a:rPr>
                  <a:t>Standard Error: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+mn-lt"/>
                      </a:rPr>
                      <m:t>𝑆𝐸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+mn-lt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dirty="0" smtClean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3600" i="1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</m:ctrlPr>
                              </m:accPr>
                              <m:e>
                                <m:r>
                                  <a:rPr lang="en-US" sz="3600" i="1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3600" i="1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 dirty="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dirty="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sz="3600" i="1" dirty="0" smtClean="0">
                                <a:solidFill>
                                  <a:schemeClr val="bg1"/>
                                </a:solidFill>
                                <a:latin typeface="+mn-lt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</a:p>
              <a:p>
                <a:pPr marL="45720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+mn-lt"/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+mn-lt"/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11" name="Google Shape;311;p4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364027" y="1147618"/>
                <a:ext cx="5144400" cy="3521400"/>
              </a:xfrm>
              <a:prstGeom prst="rect">
                <a:avLst/>
              </a:prstGeom>
              <a:blipFill>
                <a:blip r:embed="rId3"/>
                <a:stretch>
                  <a:fillRect l="-2211" t="-1079" r="-1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8" name="Google Shape;318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40" y="593288"/>
            <a:ext cx="2831535" cy="28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496350" y="359574"/>
            <a:ext cx="8151300" cy="85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What is the Sampling Distribution of the Sample Proportion?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294850" y="1219199"/>
            <a:ext cx="6352800" cy="3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 dirty="0">
                <a:solidFill>
                  <a:schemeClr val="dk1"/>
                </a:solidFill>
              </a:rPr>
              <a:t>As the number of trials gets really large, what do you notice about the sampling distribution of the sample proportion graph?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 dirty="0">
                <a:solidFill>
                  <a:schemeClr val="dk1"/>
                </a:solidFill>
              </a:rPr>
              <a:t>What happened to the variability of the sampling distribution as the sample size increased?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In your own words, explain the </a:t>
            </a:r>
            <a:r>
              <a:rPr lang="en" sz="1900" b="1" dirty="0">
                <a:solidFill>
                  <a:schemeClr val="dk1"/>
                </a:solidFill>
              </a:rPr>
              <a:t>Central Limit Theorem (CLT)</a:t>
            </a:r>
            <a:r>
              <a:rPr lang="en" sz="1900" dirty="0">
                <a:solidFill>
                  <a:schemeClr val="dk1"/>
                </a:solidFill>
              </a:rPr>
              <a:t> for the sampling distribution of the sample proportion.</a:t>
            </a: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328" name="Google Shape;328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502925" y="354200"/>
            <a:ext cx="81513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Sampling Distribution of the Sample Proportion</a:t>
            </a:r>
            <a:endParaRPr sz="277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5" name="Google Shape;335;p50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96350" y="924400"/>
                <a:ext cx="8365200" cy="35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When taking many random samples of size </a:t>
                </a:r>
                <a14:m>
                  <m:oMath xmlns:m="http://schemas.openxmlformats.org/officeDocument/2006/math">
                    <m:r>
                      <a:rPr lang="e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dirty="0"/>
                  <a:t> from a population distribution with proportion </a:t>
                </a:r>
                <a14:m>
                  <m:oMath xmlns:m="http://schemas.openxmlformats.org/officeDocument/2006/math"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" dirty="0"/>
                  <a:t>:</a:t>
                </a:r>
                <a:endParaRPr dirty="0"/>
              </a:p>
              <a:p>
                <a:pPr marL="457200" lvl="0" indent="-3175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Char char="●"/>
                </a:pPr>
                <a:r>
                  <a:rPr lang="en" dirty="0"/>
                  <a:t>The </a:t>
                </a:r>
                <a:r>
                  <a:rPr lang="en" b="1" u="sng" dirty="0"/>
                  <a:t>mean</a:t>
                </a:r>
                <a:r>
                  <a:rPr lang="en" dirty="0"/>
                  <a:t> of the sampling distribution of sample proportions is </a:t>
                </a:r>
                <a14:m>
                  <m:oMath xmlns:m="http://schemas.openxmlformats.org/officeDocument/2006/math"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" i="1" dirty="0"/>
                  <a:t>.</a:t>
                </a:r>
                <a:endParaRPr i="1" dirty="0"/>
              </a:p>
              <a:p>
                <a:pPr lvl="0">
                  <a:spcBef>
                    <a:spcPts val="1000"/>
                  </a:spcBef>
                  <a:buChar char="●"/>
                </a:pPr>
                <a:r>
                  <a:rPr lang="en" dirty="0"/>
                  <a:t>The </a:t>
                </a:r>
                <a:r>
                  <a:rPr lang="en" b="1" u="sng" dirty="0"/>
                  <a:t>standard deviation</a:t>
                </a:r>
                <a:r>
                  <a:rPr lang="en" dirty="0"/>
                  <a:t> of the sampling distribution of sample proportions is</a:t>
                </a:r>
                <a:r>
                  <a:rPr lang="e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dirty="0"/>
              </a:p>
              <a:p>
                <a:pPr marL="457200" lvl="0" indent="-3175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Char char="●"/>
                </a:pPr>
                <a:r>
                  <a:rPr lang="en" dirty="0"/>
                  <a:t>If </a:t>
                </a:r>
                <a14:m>
                  <m:oMath xmlns:m="http://schemas.openxmlformats.org/officeDocument/2006/math"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𝒏𝒑</m:t>
                    </m:r>
                    <m:r>
                      <a:rPr lang="en" b="1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" dirty="0"/>
                  <a:t> and </a:t>
                </a:r>
                <a14:m>
                  <m:oMath xmlns:m="http://schemas.openxmlformats.org/officeDocument/2006/math"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" b="1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" dirty="0"/>
                  <a:t>, then the </a:t>
                </a:r>
                <a:r>
                  <a:rPr lang="en" b="1" u="sng" dirty="0"/>
                  <a:t>Central Limit Theorem</a:t>
                </a:r>
                <a:r>
                  <a:rPr lang="en" dirty="0"/>
                  <a:t> states that the distribution of the sample proportions follows an approximate normal distribution.</a:t>
                </a:r>
                <a:endParaRPr dirty="0"/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335" name="Google Shape;335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96350" y="924400"/>
                <a:ext cx="8365200" cy="3521400"/>
              </a:xfrm>
              <a:prstGeom prst="rect">
                <a:avLst/>
              </a:prstGeom>
              <a:blipFill>
                <a:blip r:embed="rId3"/>
                <a:stretch>
                  <a:fillRect l="-1061" t="-719" r="-152" b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Google Shape;33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7400" y="3696375"/>
            <a:ext cx="1516600" cy="15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(5)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3398250" y="980775"/>
            <a:ext cx="5155200" cy="2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It is reported that 66.6% of the voting-eligible population voted for a candidate for president.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Verify that we can model the distribution of sample proportions from random samples of 30 voting-eligible individuals with a normal distribution.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345" name="Google Shape;345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95500"/>
            <a:ext cx="3591400" cy="35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(6)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590550" y="1046575"/>
            <a:ext cx="8074800" cy="216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Use the Normal Distribution tool to complete the following sentence: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If the true proportion of the voter turnout rates is 66.6%, then in approximately 95% of all random samples of 30 voting-eligible individuals, the sample proportion who voted would fall between				 ________ and ________.</a:t>
            </a: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355" name="Google Shape;355;p52" descr="Statistical Tool found at: https://lumen-learning.shinyapps.io/normaldist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957" y="2811225"/>
            <a:ext cx="1577493" cy="15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1012"/>
            <a:ext cx="3591400" cy="35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78867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Arial"/>
              <a:buNone/>
            </a:pPr>
            <a:r>
              <a:rPr lang="en" sz="4500"/>
              <a:t>Affirmations</a:t>
            </a: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623888" y="2376009"/>
            <a:ext cx="7886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chose to move forward every day, growing and learning as I go!</a:t>
            </a:r>
            <a:endParaRPr/>
          </a:p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am capable of being a great student</a:t>
            </a:r>
            <a:endParaRPr/>
          </a:p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don’t need to be anyone else but me</a:t>
            </a:r>
            <a:endParaRPr/>
          </a:p>
        </p:txBody>
      </p:sp>
      <p:pic>
        <p:nvPicPr>
          <p:cNvPr id="195" name="Google Shape;19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478" y="333443"/>
            <a:ext cx="1912925" cy="19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(7)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60" name="Google Shape;360;p53"/>
          <p:cNvSpPr txBox="1">
            <a:spLocks noGrp="1"/>
          </p:cNvSpPr>
          <p:nvPr>
            <p:ph type="body" idx="1"/>
          </p:nvPr>
        </p:nvSpPr>
        <p:spPr>
          <a:xfrm>
            <a:off x="664633" y="1197725"/>
            <a:ext cx="4380900" cy="3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dirty="0"/>
              <a:t>Consider your answers to the fill-in-the-blanks question.</a:t>
            </a:r>
            <a:br>
              <a:rPr lang="en" dirty="0"/>
            </a:br>
            <a:br>
              <a:rPr lang="en" dirty="0"/>
            </a:br>
            <a:r>
              <a:rPr lang="en" dirty="0"/>
              <a:t>Does this data provide strong evidence that the percentage of voting-eligible individuals who did vote in the 2020 presidential election is more than the national average of 70%? </a:t>
            </a:r>
            <a:br>
              <a:rPr lang="en" dirty="0"/>
            </a:br>
            <a:br>
              <a:rPr lang="en" dirty="0"/>
            </a:br>
            <a:r>
              <a:rPr lang="en" dirty="0"/>
              <a:t>Explain.</a:t>
            </a:r>
            <a:endParaRPr dirty="0"/>
          </a:p>
        </p:txBody>
      </p:sp>
      <p:pic>
        <p:nvPicPr>
          <p:cNvPr id="363" name="Google Shape;363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893" y="-1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(8)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368" name="Google Shape;368;p54"/>
          <p:cNvSpPr txBox="1">
            <a:spLocks noGrp="1"/>
          </p:cNvSpPr>
          <p:nvPr>
            <p:ph type="body" idx="1"/>
          </p:nvPr>
        </p:nvSpPr>
        <p:spPr>
          <a:xfrm>
            <a:off x="624000" y="1228300"/>
            <a:ext cx="3948000" cy="3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dirty="0"/>
              <a:t>We would like to do a follow-up study but would like the standard deviation of the sample proportion to be no higher than 0.01. </a:t>
            </a:r>
            <a:br>
              <a:rPr lang="en" dirty="0"/>
            </a:br>
            <a:br>
              <a:rPr lang="en" dirty="0"/>
            </a:br>
            <a:r>
              <a:rPr lang="en" dirty="0"/>
              <a:t>Recall that it is reported that 66.6% of the voting-eligible population voted for a candidate for president.</a:t>
            </a:r>
            <a:br>
              <a:rPr lang="en" dirty="0"/>
            </a:br>
            <a:br>
              <a:rPr lang="en" dirty="0"/>
            </a:br>
            <a:r>
              <a:rPr lang="en" dirty="0"/>
              <a:t>How many individuals would we need to ensure that the standard deviation of sample proportions is at most 0.01?</a:t>
            </a:r>
            <a:endParaRPr dirty="0"/>
          </a:p>
        </p:txBody>
      </p:sp>
      <p:pic>
        <p:nvPicPr>
          <p:cNvPr id="371" name="Google Shape;371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24" y="1046575"/>
            <a:ext cx="3425150" cy="34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445604" y="480247"/>
            <a:ext cx="6552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7500"/>
              <a:buFont typeface="Arial Black"/>
              <a:buNone/>
            </a:pPr>
            <a:r>
              <a:rPr lang="en" sz="4300"/>
              <a:t>Reflection</a:t>
            </a:r>
            <a:endParaRPr sz="4200"/>
          </a:p>
        </p:txBody>
      </p:sp>
      <p:sp>
        <p:nvSpPr>
          <p:cNvPr id="376" name="Google Shape;376;p55"/>
          <p:cNvSpPr txBox="1">
            <a:spLocks noGrp="1"/>
          </p:cNvSpPr>
          <p:nvPr>
            <p:ph type="body" idx="1"/>
          </p:nvPr>
        </p:nvSpPr>
        <p:spPr>
          <a:xfrm>
            <a:off x="445600" y="1474481"/>
            <a:ext cx="5360700" cy="3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What is a sampling distribution for a sample proportion?</a:t>
            </a:r>
            <a:endParaRPr/>
          </a:p>
          <a:p>
            <a:pPr marL="457200" lvl="0" indent="-3619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How can we use the sampling distribution to make an inference?</a:t>
            </a:r>
            <a:endParaRPr/>
          </a:p>
          <a:p>
            <a:pPr marL="457200" lvl="0" indent="-3619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What is the Central Limit Theorem and why is it important?</a:t>
            </a:r>
            <a:endParaRPr/>
          </a:p>
          <a:p>
            <a:pPr marL="457200" lvl="0" indent="-3619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What does it mean to make an inference using data?</a:t>
            </a:r>
            <a:endParaRPr/>
          </a:p>
        </p:txBody>
      </p:sp>
      <p:pic>
        <p:nvPicPr>
          <p:cNvPr id="378" name="Google Shape;378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650" y="536074"/>
            <a:ext cx="4071350" cy="40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" y="1572775"/>
            <a:ext cx="9144000" cy="357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628575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Learning Goals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2"/>
          </p:nvPr>
        </p:nvSpPr>
        <p:spPr>
          <a:xfrm>
            <a:off x="628575" y="798250"/>
            <a:ext cx="60882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Deepen your understanding and form connections within these skills:</a:t>
            </a:r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2"/>
          </p:nvPr>
        </p:nvSpPr>
        <p:spPr>
          <a:xfrm>
            <a:off x="545525" y="1648850"/>
            <a:ext cx="8598600" cy="340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62500" lnSpcReduction="20000"/>
          </a:bodyPr>
          <a:lstStyle/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">
                <a:solidFill>
                  <a:schemeClr val="lt1"/>
                </a:solidFill>
              </a:rPr>
              <a:t> Describe a population and sample of interest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">
                <a:solidFill>
                  <a:schemeClr val="lt1"/>
                </a:solidFill>
              </a:rPr>
              <a:t> Use technology to find sample statistics from a sampling distribution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">
                <a:solidFill>
                  <a:schemeClr val="lt1"/>
                </a:solidFill>
              </a:rPr>
              <a:t> Use technology to create a sampling distribution of a sample proportion given n and p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">
                <a:solidFill>
                  <a:schemeClr val="lt1"/>
                </a:solidFill>
              </a:rPr>
              <a:t> Calculate the mean and standard deviation for a sampling distribution of a sample proportion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n">
                <a:solidFill>
                  <a:schemeClr val="lt1"/>
                </a:solidFill>
              </a:rPr>
              <a:t> Recognize the difference between the standard deviation and the standard error of a sample proportion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r>
              <a:rPr lang="en">
                <a:solidFill>
                  <a:schemeClr val="lt1"/>
                </a:solidFill>
              </a:rPr>
              <a:t> Find the sample size needed for a sampling distribution to have a desired standard deviation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lang="en">
                <a:solidFill>
                  <a:schemeClr val="lt1"/>
                </a:solidFill>
              </a:rPr>
              <a:t> Check the conditions for normal approximation of a sampling distribution of a sample proportion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lang="en">
                <a:solidFill>
                  <a:schemeClr val="lt1"/>
                </a:solidFill>
              </a:rPr>
              <a:t> Use the normal distribution to calculate probabilities and percentiles from a sampling distribution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(1)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2200550" y="980775"/>
            <a:ext cx="64266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2020 November presidential election in the United States had one of the highest voter turnout rates in recent history.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Why do you think that is?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What proportion of voters do you think voted in the 2020 November presidential election?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10" name="Google Shape;21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(2)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2200550" y="980775"/>
            <a:ext cx="64266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voting-eligible population represents an estimate of persons eligible to vote regardless of voter registration status in an election and is constructed by modifying the voting-age population.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It is reported that 66.6% of the voting-eligible population voted for a candidate for president.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Is the value 66.6% a parameter or a statistic?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Explain your reasoning.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18" name="Google Shape;218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3561734" y="351235"/>
            <a:ext cx="5144351" cy="78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Recall terms</a:t>
            </a:r>
            <a:endParaRPr dirty="0"/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2"/>
          </p:nvPr>
        </p:nvSpPr>
        <p:spPr>
          <a:xfrm>
            <a:off x="3561725" y="1297843"/>
            <a:ext cx="5144400" cy="3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The </a:t>
            </a:r>
            <a:r>
              <a:rPr lang="en" b="1"/>
              <a:t>population </a:t>
            </a:r>
            <a:r>
              <a:rPr lang="en"/>
              <a:t>is the entire collection of individuals or objects that you want to learn about.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 u="sng"/>
              <a:t>parameter</a:t>
            </a:r>
            <a:r>
              <a:rPr lang="en"/>
              <a:t> describes a characteristic of a population.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1100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lang="en" b="1">
                <a:solidFill>
                  <a:schemeClr val="lt1"/>
                </a:solidFill>
              </a:rPr>
              <a:t>sample</a:t>
            </a:r>
            <a:r>
              <a:rPr lang="en">
                <a:solidFill>
                  <a:schemeClr val="lt1"/>
                </a:solidFill>
              </a:rPr>
              <a:t> is a part of the population that is selected for study.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lang="en" b="1" u="sng">
                <a:solidFill>
                  <a:schemeClr val="lt1"/>
                </a:solidFill>
              </a:rPr>
              <a:t>statistic</a:t>
            </a:r>
            <a:r>
              <a:rPr lang="en">
                <a:solidFill>
                  <a:schemeClr val="lt1"/>
                </a:solidFill>
              </a:rPr>
              <a:t> describes a characteristic of a sample.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2" name="Google Shape;232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40" y="593288"/>
            <a:ext cx="2831534" cy="283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541175" y="359575"/>
            <a:ext cx="807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70"/>
              <a:buFont typeface="Arial"/>
              <a:buNone/>
            </a:pPr>
            <a:r>
              <a:rPr lang="en" sz="2770" dirty="0">
                <a:solidFill>
                  <a:schemeClr val="accent5"/>
                </a:solidFill>
              </a:rPr>
              <a:t>2020 November General Election Turnout Rates (3)</a:t>
            </a:r>
            <a:endParaRPr sz="2770" dirty="0">
              <a:solidFill>
                <a:schemeClr val="accent5"/>
              </a:solidFill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2200550" y="980775"/>
            <a:ext cx="64266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Claim: If you take a simple random sample of 1,000 individuals from the U.S. voting-eligible population and ask each individual whether they voted in the 2020 November presidential election, 666 of them will answer yes.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What do you think of this claim?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Is it true? Is it false?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Why?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39" name="Google Shape;239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623900" y="441425"/>
            <a:ext cx="40269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>
                <a:solidFill>
                  <a:schemeClr val="accent4"/>
                </a:solidFill>
              </a:rPr>
              <a:t>Let’s collect data!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45" name="Google Shape;245;p41"/>
          <p:cNvSpPr txBox="1">
            <a:spLocks noGrp="1"/>
          </p:cNvSpPr>
          <p:nvPr>
            <p:ph type="body" idx="1"/>
          </p:nvPr>
        </p:nvSpPr>
        <p:spPr>
          <a:xfrm>
            <a:off x="623900" y="1498976"/>
            <a:ext cx="3855000" cy="3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How many people in your class are considered voting-eligible individuals during 2020 election?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What is the proportion of the the voting-eligible population voted for a candidate for president in the 2020 election in your class?</a:t>
            </a:r>
            <a:endParaRPr/>
          </a:p>
        </p:txBody>
      </p:sp>
      <p:sp>
        <p:nvSpPr>
          <p:cNvPr id="247" name="Google Shape;24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40711" y="-87678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652" y="558299"/>
            <a:ext cx="4026925" cy="4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00200"/>
            <a:ext cx="9144000" cy="8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3783400" y="231175"/>
            <a:ext cx="47238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>
                <a:solidFill>
                  <a:schemeClr val="accent4"/>
                </a:solidFill>
              </a:rPr>
              <a:t>Random Sample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2"/>
          </p:nvPr>
        </p:nvSpPr>
        <p:spPr>
          <a:xfrm>
            <a:off x="3783400" y="907550"/>
            <a:ext cx="4962300" cy="3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/>
              <a:t>Suppose you plan to take a simple random sample of 30 individuals from the U.S. voting-eligible population and ask each individual whether they voted in the 2020 November presidential election.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 </a:t>
            </a:r>
            <a:r>
              <a:rPr lang="en"/>
              <a:t>Do you think it is likely for your sample proportion to be 0.6? Explain.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 </a:t>
            </a:r>
            <a:r>
              <a:rPr lang="en"/>
              <a:t>Do you think it is likely for your sample proportion to be 0.3? Explain.</a:t>
            </a:r>
            <a:endParaRPr/>
          </a:p>
        </p:txBody>
      </p:sp>
      <p:pic>
        <p:nvPicPr>
          <p:cNvPr id="256" name="Google Shape;256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7300" y="-251425"/>
            <a:ext cx="4769225" cy="47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1406</Words>
  <Application>Microsoft Macintosh PowerPoint</Application>
  <PresentationFormat>On-screen Show (16:9)</PresentationFormat>
  <Paragraphs>121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Arial</vt:lpstr>
      <vt:lpstr>Arial Black</vt:lpstr>
      <vt:lpstr>Georgia</vt:lpstr>
      <vt:lpstr>Simple Light</vt:lpstr>
      <vt:lpstr>Office Theme</vt:lpstr>
      <vt:lpstr>Introductory Statistics</vt:lpstr>
      <vt:lpstr>Affirmations</vt:lpstr>
      <vt:lpstr>Learning Goals</vt:lpstr>
      <vt:lpstr>2020 November General Election Turnout Rates (1)</vt:lpstr>
      <vt:lpstr>2020 November General Election Turnout Rates (2)</vt:lpstr>
      <vt:lpstr>Recall terms</vt:lpstr>
      <vt:lpstr>2020 November General Election Turnout Rates (3)</vt:lpstr>
      <vt:lpstr>Let’s collect data!</vt:lpstr>
      <vt:lpstr>Random Sample</vt:lpstr>
      <vt:lpstr>Let’s Simulate!</vt:lpstr>
      <vt:lpstr>Let’s Simulate! (again)</vt:lpstr>
      <vt:lpstr>Let’s Simulate! (again… and again)</vt:lpstr>
      <vt:lpstr>Key Takeaway (1)</vt:lpstr>
      <vt:lpstr>2020 November General Election Turnout Rates (4)</vt:lpstr>
      <vt:lpstr>Key Takeaway (2)</vt:lpstr>
      <vt:lpstr>What is the Sampling Distribution of the Sample Proportion?</vt:lpstr>
      <vt:lpstr>Sampling Distribution of the Sample Proportion</vt:lpstr>
      <vt:lpstr>2020 November General Election Turnout Rates (5)</vt:lpstr>
      <vt:lpstr>2020 November General Election Turnout Rates (6)</vt:lpstr>
      <vt:lpstr>2020 November General Election Turnout Rates (7)</vt:lpstr>
      <vt:lpstr>2020 November General Election Turnout Rates (8)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2</cp:revision>
  <dcterms:modified xsi:type="dcterms:W3CDTF">2026-04-15T00:11:22Z</dcterms:modified>
</cp:coreProperties>
</file>