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Arial Black" panose="020B0604020202020204" pitchFamily="34" charset="0"/>
      <p:regular r:id="rId29"/>
      <p:bold r:id="rId30"/>
    </p:embeddedFont>
    <p:embeddedFont>
      <p:font typeface="Georgia" panose="02040502050405020303" pitchFamily="18"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12"/>
    <p:restoredTop sz="94643"/>
  </p:normalViewPr>
  <p:slideViewPr>
    <p:cSldViewPr snapToGrid="0">
      <p:cViewPr>
        <p:scale>
          <a:sx n="79" d="100"/>
          <a:sy n="79" d="100"/>
        </p:scale>
        <p:origin x="-440" y="9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2e32520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62e32520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9c9ae46de2_0_1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29c9ae46de2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62e325205c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62e325205c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9c9ae46de2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29c9ae46de2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62e325205c_0_1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g262e325205c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2cec1b1ec6_2_25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22cec1b1ec6_2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62e325205c_0_1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g262e325205c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9c9ae46de2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9c9ae46de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62e325205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62e325205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9c9ae46de2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9c9ae46de2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62e325205c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62e325205c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a3a68283d6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a3a68283d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62e325205c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62e325205c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62e325205c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62e325205c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62e325205c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62e325205c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62e325205c_0_2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g262e325205c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62e325205c_0_2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262e325205c_0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2cec1b1ec6_2_17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22cec1b1ec6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9561e8384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49561e838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3bdbd450c1_0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23bdbd450c1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62e325205c_0_1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262e325205c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49561e838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49561e838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2e325205c_0_1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262e325205c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49561e838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49561e838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3bfd6dd06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3bfd6dd06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A">
  <p:cSld name="Title Slide A">
    <p:spTree>
      <p:nvGrpSpPr>
        <p:cNvPr id="1" name="Shape 55"/>
        <p:cNvGrpSpPr/>
        <p:nvPr/>
      </p:nvGrpSpPr>
      <p:grpSpPr>
        <a:xfrm>
          <a:off x="0" y="0"/>
          <a:ext cx="0" cy="0"/>
          <a:chOff x="0" y="0"/>
          <a:chExt cx="0" cy="0"/>
        </a:xfrm>
      </p:grpSpPr>
      <p:sp>
        <p:nvSpPr>
          <p:cNvPr id="56" name="Google Shape;56;p14"/>
          <p:cNvSpPr/>
          <p:nvPr/>
        </p:nvSpPr>
        <p:spPr>
          <a:xfrm>
            <a:off x="4181707" y="0"/>
            <a:ext cx="4962293"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 name="Google Shape;57;p14"/>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 name="Google Shape;58;p14"/>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4"/>
          <p:cNvSpPr>
            <a:spLocks noGrp="1"/>
          </p:cNvSpPr>
          <p:nvPr>
            <p:ph type="pic" idx="2"/>
          </p:nvPr>
        </p:nvSpPr>
        <p:spPr>
          <a:xfrm>
            <a:off x="4749325" y="448655"/>
            <a:ext cx="4019628" cy="4184068"/>
          </a:xfrm>
          <a:prstGeom prst="rect">
            <a:avLst/>
          </a:prstGeom>
          <a:noFill/>
          <a:ln>
            <a:noFill/>
          </a:ln>
        </p:spPr>
      </p:sp>
      <p:sp>
        <p:nvSpPr>
          <p:cNvPr id="60" name="Google Shape;60;p14"/>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C">
  <p:cSld name="Title Slide C">
    <p:spTree>
      <p:nvGrpSpPr>
        <p:cNvPr id="1" name="Shape 61"/>
        <p:cNvGrpSpPr/>
        <p:nvPr/>
      </p:nvGrpSpPr>
      <p:grpSpPr>
        <a:xfrm>
          <a:off x="0" y="0"/>
          <a:ext cx="0" cy="0"/>
          <a:chOff x="0" y="0"/>
          <a:chExt cx="0" cy="0"/>
        </a:xfrm>
      </p:grpSpPr>
      <p:sp>
        <p:nvSpPr>
          <p:cNvPr id="62" name="Google Shape;62;p15"/>
          <p:cNvSpPr/>
          <p:nvPr/>
        </p:nvSpPr>
        <p:spPr>
          <a:xfrm>
            <a:off x="1" y="0"/>
            <a:ext cx="4405255"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5"/>
          <p:cNvSpPr txBox="1">
            <a:spLocks noGrp="1"/>
          </p:cNvSpPr>
          <p:nvPr>
            <p:ph type="title"/>
          </p:nvPr>
        </p:nvSpPr>
        <p:spPr>
          <a:xfrm>
            <a:off x="486728" y="935370"/>
            <a:ext cx="3595799" cy="1339056"/>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486728" y="2401295"/>
            <a:ext cx="3595799" cy="112514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lt1"/>
              </a:buClr>
              <a:buSzPts val="2100"/>
              <a:buChar char="•"/>
              <a:defRPr>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a:spLocks noGrp="1"/>
          </p:cNvSpPr>
          <p:nvPr>
            <p:ph type="pic" idx="2"/>
          </p:nvPr>
        </p:nvSpPr>
        <p:spPr>
          <a:xfrm>
            <a:off x="4738745" y="503853"/>
            <a:ext cx="4030208" cy="4128869"/>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D">
  <p:cSld name="Title Slide D">
    <p:spTree>
      <p:nvGrpSpPr>
        <p:cNvPr id="1" name="Shape 66"/>
        <p:cNvGrpSpPr/>
        <p:nvPr/>
      </p:nvGrpSpPr>
      <p:grpSpPr>
        <a:xfrm>
          <a:off x="0" y="0"/>
          <a:ext cx="0" cy="0"/>
          <a:chOff x="0" y="0"/>
          <a:chExt cx="0" cy="0"/>
        </a:xfrm>
      </p:grpSpPr>
      <p:sp>
        <p:nvSpPr>
          <p:cNvPr id="67" name="Google Shape;67;p16"/>
          <p:cNvSpPr/>
          <p:nvPr/>
        </p:nvSpPr>
        <p:spPr>
          <a:xfrm>
            <a:off x="0" y="1984787"/>
            <a:ext cx="9143999" cy="3158714"/>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 name="Google Shape;68;p16"/>
          <p:cNvSpPr txBox="1">
            <a:spLocks noGrp="1"/>
          </p:cNvSpPr>
          <p:nvPr>
            <p:ph type="body" idx="1"/>
          </p:nvPr>
        </p:nvSpPr>
        <p:spPr>
          <a:xfrm>
            <a:off x="623888" y="2184809"/>
            <a:ext cx="7886700"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6"/>
          <p:cNvSpPr txBox="1">
            <a:spLocks noGrp="1"/>
          </p:cNvSpPr>
          <p:nvPr>
            <p:ph type="title"/>
          </p:nvPr>
        </p:nvSpPr>
        <p:spPr>
          <a:xfrm>
            <a:off x="623888" y="1089212"/>
            <a:ext cx="7886700" cy="895574"/>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Width Content">
  <p:cSld name="Full Width Conten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 name="Google Shape;73;p17"/>
          <p:cNvSpPr txBox="1">
            <a:spLocks noGrp="1"/>
          </p:cNvSpPr>
          <p:nvPr>
            <p:ph type="body" idx="1"/>
          </p:nvPr>
        </p:nvSpPr>
        <p:spPr>
          <a:xfrm>
            <a:off x="628649" y="2571750"/>
            <a:ext cx="7886699" cy="2297906"/>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17"/>
          <p:cNvSpPr txBox="1">
            <a:spLocks noGrp="1"/>
          </p:cNvSpPr>
          <p:nvPr>
            <p:ph type="body" idx="2"/>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arning Outcomes">
  <p:cSld name="Learning Outcomes">
    <p:spTree>
      <p:nvGrpSpPr>
        <p:cNvPr id="1" name="Shape 75"/>
        <p:cNvGrpSpPr/>
        <p:nvPr/>
      </p:nvGrpSpPr>
      <p:grpSpPr>
        <a:xfrm>
          <a:off x="0" y="0"/>
          <a:ext cx="0" cy="0"/>
          <a:chOff x="0" y="0"/>
          <a:chExt cx="0" cy="0"/>
        </a:xfrm>
      </p:grpSpPr>
      <p:sp>
        <p:nvSpPr>
          <p:cNvPr id="76" name="Google Shape;76;p18"/>
          <p:cNvSpPr/>
          <p:nvPr/>
        </p:nvSpPr>
        <p:spPr>
          <a:xfrm>
            <a:off x="0" y="1"/>
            <a:ext cx="9143999" cy="1763281"/>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 name="Google Shape;77;p18"/>
          <p:cNvSpPr txBox="1">
            <a:spLocks noGrp="1"/>
          </p:cNvSpPr>
          <p:nvPr>
            <p:ph type="title"/>
          </p:nvPr>
        </p:nvSpPr>
        <p:spPr>
          <a:xfrm>
            <a:off x="628650" y="118723"/>
            <a:ext cx="7886700" cy="81450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1F0349"/>
              </a:buClr>
              <a:buSzPts val="3300"/>
              <a:buFont typeface="Arial"/>
              <a:buNone/>
              <a:defRPr>
                <a:solidFill>
                  <a:srgbClr val="1F0349"/>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628649" y="940293"/>
            <a:ext cx="7886700" cy="6850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500"/>
              <a:buNone/>
              <a:defRPr sz="15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8"/>
          <p:cNvSpPr txBox="1">
            <a:spLocks noGrp="1"/>
          </p:cNvSpPr>
          <p:nvPr>
            <p:ph type="body" idx="2"/>
          </p:nvPr>
        </p:nvSpPr>
        <p:spPr>
          <a:xfrm>
            <a:off x="5584759" y="1956615"/>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8"/>
          <p:cNvSpPr txBox="1">
            <a:spLocks noGrp="1"/>
          </p:cNvSpPr>
          <p:nvPr>
            <p:ph type="body" idx="3"/>
          </p:nvPr>
        </p:nvSpPr>
        <p:spPr>
          <a:xfrm>
            <a:off x="4572001" y="263953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4"/>
          </p:nvPr>
        </p:nvSpPr>
        <p:spPr>
          <a:xfrm>
            <a:off x="4571999" y="203620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5"/>
          </p:nvPr>
        </p:nvSpPr>
        <p:spPr>
          <a:xfrm>
            <a:off x="1636936" y="1956208"/>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6"/>
          </p:nvPr>
        </p:nvSpPr>
        <p:spPr>
          <a:xfrm>
            <a:off x="624179" y="2639130"/>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body" idx="7"/>
          </p:nvPr>
        </p:nvSpPr>
        <p:spPr>
          <a:xfrm>
            <a:off x="624177" y="2035797"/>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8"/>
          </p:nvPr>
        </p:nvSpPr>
        <p:spPr>
          <a:xfrm>
            <a:off x="163693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8"/>
          <p:cNvSpPr txBox="1">
            <a:spLocks noGrp="1"/>
          </p:cNvSpPr>
          <p:nvPr>
            <p:ph type="body" idx="9"/>
          </p:nvPr>
        </p:nvSpPr>
        <p:spPr>
          <a:xfrm>
            <a:off x="624179"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body" idx="13"/>
          </p:nvPr>
        </p:nvSpPr>
        <p:spPr>
          <a:xfrm>
            <a:off x="624177" y="3574984"/>
            <a:ext cx="1007147"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18"/>
          <p:cNvSpPr txBox="1">
            <a:spLocks noGrp="1"/>
          </p:cNvSpPr>
          <p:nvPr>
            <p:ph type="body" idx="14"/>
          </p:nvPr>
        </p:nvSpPr>
        <p:spPr>
          <a:xfrm>
            <a:off x="5579146" y="3495394"/>
            <a:ext cx="2224379"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dk1"/>
              </a:buClr>
              <a:buSzPts val="1800"/>
              <a:buNone/>
              <a:defRPr sz="1800" b="1"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8"/>
          <p:cNvSpPr txBox="1">
            <a:spLocks noGrp="1"/>
          </p:cNvSpPr>
          <p:nvPr>
            <p:ph type="body" idx="15"/>
          </p:nvPr>
        </p:nvSpPr>
        <p:spPr>
          <a:xfrm>
            <a:off x="4566388" y="4178317"/>
            <a:ext cx="3237138" cy="692497"/>
          </a:xfrm>
          <a:prstGeom prst="rect">
            <a:avLst/>
          </a:prstGeom>
          <a:noFill/>
          <a:ln>
            <a:noFill/>
          </a:ln>
        </p:spPr>
        <p:txBody>
          <a:bodyPr spcFirstLastPara="1" wrap="square" lIns="68575" tIns="34275" rIns="68575" bIns="34275" anchor="t" anchorCtr="0">
            <a:normAutofit/>
          </a:bodyPr>
          <a:lstStyle>
            <a:lvl1pPr marL="457200" lvl="0" indent="-228600" algn="l">
              <a:lnSpc>
                <a:spcPct val="137500"/>
              </a:lnSpc>
              <a:spcBef>
                <a:spcPts val="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18"/>
          <p:cNvSpPr txBox="1">
            <a:spLocks noGrp="1"/>
          </p:cNvSpPr>
          <p:nvPr>
            <p:ph type="body" idx="16"/>
          </p:nvPr>
        </p:nvSpPr>
        <p:spPr>
          <a:xfrm>
            <a:off x="4566386" y="3574984"/>
            <a:ext cx="1007146" cy="652668"/>
          </a:xfrm>
          <a:prstGeom prst="rect">
            <a:avLst/>
          </a:prstGeom>
          <a:noFill/>
          <a:ln>
            <a:noFill/>
          </a:ln>
        </p:spPr>
        <p:txBody>
          <a:bodyPr spcFirstLastPara="1" wrap="square" lIns="68575" tIns="34275" rIns="68575" bIns="34275" anchor="b" anchorCtr="0">
            <a:noAutofit/>
          </a:bodyPr>
          <a:lstStyle>
            <a:lvl1pPr marL="457200" lvl="0" indent="-228600" algn="l">
              <a:lnSpc>
                <a:spcPct val="113000"/>
              </a:lnSpc>
              <a:spcBef>
                <a:spcPts val="800"/>
              </a:spcBef>
              <a:spcAft>
                <a:spcPts val="0"/>
              </a:spcAft>
              <a:buClr>
                <a:schemeClr val="accent5"/>
              </a:buClr>
              <a:buSzPts val="3900"/>
              <a:buNone/>
              <a:defRPr sz="3900" b="1" i="0">
                <a:solidFill>
                  <a:schemeClr val="accent5"/>
                </a:solidFill>
                <a:latin typeface="Arial Black"/>
                <a:ea typeface="Arial Black"/>
                <a:cs typeface="Arial Black"/>
                <a:sym typeface="Arial Black"/>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Data">
  <p:cSld name="Big Data">
    <p:spTree>
      <p:nvGrpSpPr>
        <p:cNvPr id="1" name="Shape 91"/>
        <p:cNvGrpSpPr/>
        <p:nvPr/>
      </p:nvGrpSpPr>
      <p:grpSpPr>
        <a:xfrm>
          <a:off x="0" y="0"/>
          <a:ext cx="0" cy="0"/>
          <a:chOff x="0" y="0"/>
          <a:chExt cx="0" cy="0"/>
        </a:xfrm>
      </p:grpSpPr>
      <p:sp>
        <p:nvSpPr>
          <p:cNvPr id="92" name="Google Shape;92;p19"/>
          <p:cNvSpPr/>
          <p:nvPr/>
        </p:nvSpPr>
        <p:spPr>
          <a:xfrm>
            <a:off x="-1" y="1"/>
            <a:ext cx="6552170" cy="5143500"/>
          </a:xfrm>
          <a:prstGeom prst="rect">
            <a:avLst/>
          </a:prstGeom>
          <a:solidFill>
            <a:srgbClr val="D3B9F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 name="Google Shape;93;p19"/>
          <p:cNvSpPr txBox="1">
            <a:spLocks noGrp="1"/>
          </p:cNvSpPr>
          <p:nvPr>
            <p:ph type="body" idx="1"/>
          </p:nvPr>
        </p:nvSpPr>
        <p:spPr>
          <a:xfrm>
            <a:off x="445604" y="2689412"/>
            <a:ext cx="5360672" cy="940853"/>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2100"/>
              <a:buNone/>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title"/>
          </p:nvPr>
        </p:nvSpPr>
        <p:spPr>
          <a:xfrm>
            <a:off x="445604" y="1574397"/>
            <a:ext cx="655217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0349"/>
              </a:buClr>
              <a:buSzPts val="7500"/>
              <a:buFont typeface="Arial Black"/>
              <a:buNone/>
              <a:defRPr sz="7500">
                <a:solidFill>
                  <a:srgbClr val="1F0349"/>
                </a:solidFill>
                <a:latin typeface="Arial Black"/>
                <a:ea typeface="Arial Black"/>
                <a:cs typeface="Arial Black"/>
                <a:sym typeface="Arial Black"/>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19"/>
          <p:cNvSpPr>
            <a:spLocks noGrp="1"/>
          </p:cNvSpPr>
          <p:nvPr>
            <p:ph type="pic" idx="2"/>
          </p:nvPr>
        </p:nvSpPr>
        <p:spPr>
          <a:xfrm>
            <a:off x="5558245" y="503853"/>
            <a:ext cx="3210708" cy="412886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2/3 2 Column Content">
  <p:cSld name="1/3 2/3 2 Column Content">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20"/>
          <p:cNvSpPr txBox="1">
            <a:spLocks noGrp="1"/>
          </p:cNvSpPr>
          <p:nvPr>
            <p:ph type="body" idx="1"/>
          </p:nvPr>
        </p:nvSpPr>
        <p:spPr>
          <a:xfrm>
            <a:off x="628650" y="1369219"/>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20"/>
          <p:cNvSpPr txBox="1">
            <a:spLocks noGrp="1"/>
          </p:cNvSpPr>
          <p:nvPr>
            <p:ph type="body" idx="2"/>
          </p:nvPr>
        </p:nvSpPr>
        <p:spPr>
          <a:xfrm>
            <a:off x="3186953" y="1369219"/>
            <a:ext cx="5328397"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100"/>
        <p:cNvGrpSpPr/>
        <p:nvPr/>
      </p:nvGrpSpPr>
      <p:grpSpPr>
        <a:xfrm>
          <a:off x="0" y="0"/>
          <a:ext cx="0" cy="0"/>
          <a:chOff x="0" y="0"/>
          <a:chExt cx="0" cy="0"/>
        </a:xfrm>
      </p:grpSpPr>
      <p:sp>
        <p:nvSpPr>
          <p:cNvPr id="101" name="Google Shape;101;p21"/>
          <p:cNvSpPr>
            <a:spLocks noGrp="1"/>
          </p:cNvSpPr>
          <p:nvPr>
            <p:ph type="body" idx="1"/>
          </p:nvPr>
        </p:nvSpPr>
        <p:spPr>
          <a:xfrm>
            <a:off x="800100" y="769739"/>
            <a:ext cx="7543800" cy="360045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342900" tIns="137150" rIns="342900" bIns="137150" anchor="ctr" anchorCtr="1">
            <a:normAutofit/>
          </a:bodyPr>
          <a:lstStyle>
            <a:lvl1pPr marL="457200" lvl="0" indent="-228600" algn="ctr">
              <a:lnSpc>
                <a:spcPct val="114000"/>
              </a:lnSpc>
              <a:spcBef>
                <a:spcPts val="800"/>
              </a:spcBef>
              <a:spcAft>
                <a:spcPts val="0"/>
              </a:spcAft>
              <a:buClr>
                <a:schemeClr val="dk2"/>
              </a:buClr>
              <a:buSzPts val="2100"/>
              <a:buNone/>
              <a:defRPr sz="2100" b="0" i="1">
                <a:solidFill>
                  <a:schemeClr val="dk2"/>
                </a:solidFill>
                <a:latin typeface="Georgia"/>
                <a:ea typeface="Georgia"/>
                <a:cs typeface="Georgia"/>
                <a:sym typeface="Georgia"/>
              </a:defRPr>
            </a:lvl1pPr>
            <a:lvl2pPr marL="914400" lvl="1"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2pPr>
            <a:lvl3pPr marL="1371600" lvl="2"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3pPr>
            <a:lvl4pPr marL="1828800" lvl="3"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4pPr>
            <a:lvl5pPr marL="2286000" lvl="4" indent="-361950" algn="ctr">
              <a:lnSpc>
                <a:spcPct val="113000"/>
              </a:lnSpc>
              <a:spcBef>
                <a:spcPts val="800"/>
              </a:spcBef>
              <a:spcAft>
                <a:spcPts val="0"/>
              </a:spcAft>
              <a:buClr>
                <a:schemeClr val="dk2"/>
              </a:buClr>
              <a:buSzPts val="2100"/>
              <a:buChar char="•"/>
              <a:defRPr sz="2100" b="0" i="1">
                <a:solidFill>
                  <a:schemeClr val="dk2"/>
                </a:solidFill>
                <a:latin typeface="Georgia"/>
                <a:ea typeface="Georgia"/>
                <a:cs typeface="Georgia"/>
                <a:sym typeface="Georgi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llout for Dark Background Image">
  <p:cSld name="Callout for Dark Background Image">
    <p:bg>
      <p:bgPr>
        <a:solidFill>
          <a:schemeClr val="dk1"/>
        </a:solidFill>
        <a:effectLst/>
      </p:bgPr>
    </p:bg>
    <p:spTree>
      <p:nvGrpSpPr>
        <p:cNvPr id="1" name="Shape 102"/>
        <p:cNvGrpSpPr/>
        <p:nvPr/>
      </p:nvGrpSpPr>
      <p:grpSpPr>
        <a:xfrm>
          <a:off x="0" y="0"/>
          <a:ext cx="0" cy="0"/>
          <a:chOff x="0" y="0"/>
          <a:chExt cx="0" cy="0"/>
        </a:xfrm>
      </p:grpSpPr>
      <p:sp>
        <p:nvSpPr>
          <p:cNvPr id="103" name="Google Shape;103;p22"/>
          <p:cNvSpPr/>
          <p:nvPr/>
        </p:nvSpPr>
        <p:spPr>
          <a:xfrm>
            <a:off x="4220934" y="770440"/>
            <a:ext cx="4163786" cy="3602620"/>
          </a:xfrm>
          <a:prstGeom prst="rect">
            <a:avLst/>
          </a:prstGeom>
          <a:solidFill>
            <a:schemeClr val="lt1">
              <a:alpha val="89411"/>
            </a:schemeClr>
          </a:solidFill>
          <a:ln>
            <a:noFill/>
          </a:ln>
        </p:spPr>
        <p:txBody>
          <a:bodyPr spcFirstLastPara="1" wrap="square" lIns="342900" tIns="137150" rIns="342900" bIns="137150" anchor="ctr" anchorCtr="0">
            <a:noAutofit/>
          </a:bodyPr>
          <a:lstStyle/>
          <a:p>
            <a:pPr marL="0" marR="0" lvl="0" indent="0" algn="ctr" rtl="0">
              <a:lnSpc>
                <a:spcPct val="150000"/>
              </a:lnSpc>
              <a:spcBef>
                <a:spcPts val="0"/>
              </a:spcBef>
              <a:spcAft>
                <a:spcPts val="0"/>
              </a:spcAft>
              <a:buNone/>
            </a:pPr>
            <a:r>
              <a:rPr lang="en" sz="2100" b="1" i="0" u="none" strike="noStrike" cap="none">
                <a:solidFill>
                  <a:schemeClr val="accent5"/>
                </a:solidFill>
                <a:latin typeface="Arial"/>
                <a:ea typeface="Arial"/>
                <a:cs typeface="Arial"/>
                <a:sym typeface="Arial"/>
              </a:rPr>
              <a:t>FUN FACT</a:t>
            </a:r>
            <a:endParaRPr sz="1100"/>
          </a:p>
          <a:p>
            <a:pPr marL="0" marR="0" lvl="0" indent="0" algn="ctr" rtl="0">
              <a:lnSpc>
                <a:spcPct val="150000"/>
              </a:lnSpc>
              <a:spcBef>
                <a:spcPts val="0"/>
              </a:spcBef>
              <a:spcAft>
                <a:spcPts val="0"/>
              </a:spcAft>
              <a:buNone/>
            </a:pPr>
            <a:r>
              <a:rPr lang="en" sz="1500" b="1" i="0" u="none" strike="noStrike" cap="none">
                <a:solidFill>
                  <a:schemeClr val="dk1"/>
                </a:solidFill>
                <a:latin typeface="Arial"/>
                <a:ea typeface="Arial"/>
                <a:cs typeface="Arial"/>
                <a:sym typeface="Arial"/>
              </a:rPr>
              <a:t>Fun Fact / Hint / Callout Block. In the toolbar, go to Design &gt; Format Background to place an image that uses dark, saturated colors as the background on this slide.</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icky Notes">
  <p:cSld name="Sticky Notes">
    <p:spTree>
      <p:nvGrpSpPr>
        <p:cNvPr id="1" name="Shape 104"/>
        <p:cNvGrpSpPr/>
        <p:nvPr/>
      </p:nvGrpSpPr>
      <p:grpSpPr>
        <a:xfrm>
          <a:off x="0" y="0"/>
          <a:ext cx="0" cy="0"/>
          <a:chOff x="0" y="0"/>
          <a:chExt cx="0" cy="0"/>
        </a:xfrm>
      </p:grpSpPr>
      <p:sp>
        <p:nvSpPr>
          <p:cNvPr id="105" name="Google Shape;105;p23"/>
          <p:cNvSpPr/>
          <p:nvPr/>
        </p:nvSpPr>
        <p:spPr>
          <a:xfrm>
            <a:off x="1" y="3932217"/>
            <a:ext cx="9143999" cy="1211283"/>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6" name="Google Shape;106;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7" name="Google Shape;107;p23"/>
          <p:cNvSpPr txBox="1">
            <a:spLocks noGrp="1"/>
          </p:cNvSpPr>
          <p:nvPr>
            <p:ph type="body" idx="1"/>
          </p:nvPr>
        </p:nvSpPr>
        <p:spPr>
          <a:xfrm>
            <a:off x="628650" y="1140032"/>
            <a:ext cx="7886700" cy="1211282"/>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23"/>
          <p:cNvSpPr txBox="1">
            <a:spLocks noGrp="1"/>
          </p:cNvSpPr>
          <p:nvPr>
            <p:ph type="body" idx="2"/>
          </p:nvPr>
        </p:nvSpPr>
        <p:spPr>
          <a:xfrm>
            <a:off x="6730678"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9" name="Google Shape;109;p23"/>
          <p:cNvSpPr txBox="1">
            <a:spLocks noGrp="1"/>
          </p:cNvSpPr>
          <p:nvPr>
            <p:ph type="body" idx="3"/>
          </p:nvPr>
        </p:nvSpPr>
        <p:spPr>
          <a:xfrm>
            <a:off x="4696669" y="2672814"/>
            <a:ext cx="1784671"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body" idx="4"/>
          </p:nvPr>
        </p:nvSpPr>
        <p:spPr>
          <a:xfrm>
            <a:off x="2662660" y="2672814"/>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23"/>
          <p:cNvSpPr txBox="1">
            <a:spLocks noGrp="1"/>
          </p:cNvSpPr>
          <p:nvPr>
            <p:ph type="body" idx="5"/>
          </p:nvPr>
        </p:nvSpPr>
        <p:spPr>
          <a:xfrm>
            <a:off x="628650" y="2672813"/>
            <a:ext cx="1784672" cy="1780544"/>
          </a:xfrm>
          <a:prstGeom prst="rect">
            <a:avLst/>
          </a:prstGeom>
          <a:solidFill>
            <a:schemeClr val="accent6"/>
          </a:solidFill>
          <a:ln>
            <a:noFill/>
          </a:ln>
        </p:spPr>
        <p:txBody>
          <a:bodyPr spcFirstLastPara="1" wrap="square" lIns="68575" tIns="34275" rIns="68575" bIns="34275" anchor="t" anchorCtr="0">
            <a:normAutofit/>
          </a:bodyPr>
          <a:lstStyle>
            <a:lvl1pPr marL="457200" lvl="0" indent="-228600" algn="l">
              <a:lnSpc>
                <a:spcPct val="113000"/>
              </a:lnSpc>
              <a:spcBef>
                <a:spcPts val="0"/>
              </a:spcBef>
              <a:spcAft>
                <a:spcPts val="0"/>
              </a:spcAft>
              <a:buClr>
                <a:schemeClr val="dk1"/>
              </a:buClr>
              <a:buSzPts val="1200"/>
              <a:buNone/>
              <a:defRPr sz="1200" b="0" i="0">
                <a:solidFill>
                  <a:schemeClr val="dk1"/>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2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Content">
  <p:cSld name="Two Column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a:off x="628650" y="1369219"/>
            <a:ext cx="36879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61950" algn="l">
              <a:lnSpc>
                <a:spcPct val="113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113000"/>
              </a:lnSpc>
              <a:spcBef>
                <a:spcPts val="800"/>
              </a:spcBef>
              <a:spcAft>
                <a:spcPts val="0"/>
              </a:spcAft>
              <a:buClr>
                <a:schemeClr val="dk1"/>
              </a:buClr>
              <a:buSzPts val="1800"/>
              <a:buChar char="•"/>
              <a:defRPr>
                <a:latin typeface="Arial"/>
                <a:ea typeface="Arial"/>
                <a:cs typeface="Arial"/>
                <a:sym typeface="Arial"/>
              </a:defRPr>
            </a:lvl2pPr>
            <a:lvl3pPr marL="1371600" lvl="2" indent="-323850" algn="l">
              <a:lnSpc>
                <a:spcPct val="113000"/>
              </a:lnSpc>
              <a:spcBef>
                <a:spcPts val="800"/>
              </a:spcBef>
              <a:spcAft>
                <a:spcPts val="0"/>
              </a:spcAft>
              <a:buClr>
                <a:schemeClr val="dk1"/>
              </a:buClr>
              <a:buSzPts val="1500"/>
              <a:buChar char="•"/>
              <a:defRPr>
                <a:latin typeface="Arial"/>
                <a:ea typeface="Arial"/>
                <a:cs typeface="Arial"/>
                <a:sym typeface="Arial"/>
              </a:defRPr>
            </a:lvl3pPr>
            <a:lvl4pPr marL="1828800" lvl="3" indent="-317500" algn="l">
              <a:lnSpc>
                <a:spcPct val="113000"/>
              </a:lnSpc>
              <a:spcBef>
                <a:spcPts val="800"/>
              </a:spcBef>
              <a:spcAft>
                <a:spcPts val="0"/>
              </a:spcAft>
              <a:buClr>
                <a:schemeClr val="dk1"/>
              </a:buClr>
              <a:buSzPts val="1400"/>
              <a:buChar char="•"/>
              <a:defRPr>
                <a:latin typeface="Arial"/>
                <a:ea typeface="Arial"/>
                <a:cs typeface="Arial"/>
                <a:sym typeface="Arial"/>
              </a:defRPr>
            </a:lvl4pPr>
            <a:lvl5pPr marL="2286000" lvl="4" indent="-317500" algn="l">
              <a:lnSpc>
                <a:spcPct val="113000"/>
              </a:lnSpc>
              <a:spcBef>
                <a:spcPts val="8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 Content">
  <p:cSld name="Three Column Conten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5"/>
          <p:cNvSpPr txBox="1">
            <a:spLocks noGrp="1"/>
          </p:cNvSpPr>
          <p:nvPr>
            <p:ph type="body" idx="1"/>
          </p:nvPr>
        </p:nvSpPr>
        <p:spPr>
          <a:xfrm>
            <a:off x="628650"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5"/>
          <p:cNvSpPr txBox="1">
            <a:spLocks noGrp="1"/>
          </p:cNvSpPr>
          <p:nvPr>
            <p:ph type="body" idx="2"/>
          </p:nvPr>
        </p:nvSpPr>
        <p:spPr>
          <a:xfrm>
            <a:off x="3405804" y="1390623"/>
            <a:ext cx="2332392"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1" name="Google Shape;121;p25"/>
          <p:cNvSpPr txBox="1">
            <a:spLocks noGrp="1"/>
          </p:cNvSpPr>
          <p:nvPr>
            <p:ph type="body" idx="3"/>
          </p:nvPr>
        </p:nvSpPr>
        <p:spPr>
          <a:xfrm>
            <a:off x="6182958" y="1386281"/>
            <a:ext cx="2332392" cy="3263503"/>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122"/>
        <p:cNvGrpSpPr/>
        <p:nvPr/>
      </p:nvGrpSpPr>
      <p:grpSpPr>
        <a:xfrm>
          <a:off x="0" y="0"/>
          <a:ext cx="0" cy="0"/>
          <a:chOff x="0" y="0"/>
          <a:chExt cx="0" cy="0"/>
        </a:xfrm>
      </p:grpSpPr>
      <p:sp>
        <p:nvSpPr>
          <p:cNvPr id="123" name="Google Shape;123;p26"/>
          <p:cNvSpPr/>
          <p:nvPr/>
        </p:nvSpPr>
        <p:spPr>
          <a:xfrm>
            <a:off x="-3" y="4666268"/>
            <a:ext cx="9143999" cy="477232"/>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 name="Google Shape;124;p26"/>
          <p:cNvSpPr/>
          <p:nvPr/>
        </p:nvSpPr>
        <p:spPr>
          <a:xfrm>
            <a:off x="3024595" y="2064585"/>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 name="Google Shape;125;p26"/>
          <p:cNvSpPr/>
          <p:nvPr/>
        </p:nvSpPr>
        <p:spPr>
          <a:xfrm>
            <a:off x="5089342" y="2070517"/>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26"/>
          <p:cNvSpPr/>
          <p:nvPr/>
        </p:nvSpPr>
        <p:spPr>
          <a:xfrm>
            <a:off x="7152227"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7" name="Google Shape;127;p26"/>
          <p:cNvSpPr/>
          <p:nvPr/>
        </p:nvSpPr>
        <p:spPr>
          <a:xfrm>
            <a:off x="961016" y="2056718"/>
            <a:ext cx="1030064" cy="1030064"/>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8" name="Google Shape;128;p26"/>
          <p:cNvSpPr txBox="1">
            <a:spLocks noGrp="1"/>
          </p:cNvSpPr>
          <p:nvPr>
            <p:ph type="body" idx="1"/>
          </p:nvPr>
        </p:nvSpPr>
        <p:spPr>
          <a:xfrm>
            <a:off x="628647" y="1169894"/>
            <a:ext cx="7886701" cy="70573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1"/>
              </a:buClr>
              <a:buSzPts val="1800"/>
              <a:buNone/>
              <a:defRPr sz="1800"/>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6"/>
          <p:cNvSpPr txBox="1">
            <a:spLocks noGrp="1"/>
          </p:cNvSpPr>
          <p:nvPr>
            <p:ph type="body" idx="2"/>
          </p:nvPr>
        </p:nvSpPr>
        <p:spPr>
          <a:xfrm>
            <a:off x="629813"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6"/>
          <p:cNvSpPr txBox="1">
            <a:spLocks noGrp="1"/>
          </p:cNvSpPr>
          <p:nvPr>
            <p:ph type="body" idx="3"/>
          </p:nvPr>
        </p:nvSpPr>
        <p:spPr>
          <a:xfrm>
            <a:off x="629813"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26"/>
          <p:cNvSpPr txBox="1">
            <a:spLocks noGrp="1"/>
          </p:cNvSpPr>
          <p:nvPr>
            <p:ph type="body" idx="4"/>
          </p:nvPr>
        </p:nvSpPr>
        <p:spPr>
          <a:xfrm>
            <a:off x="2684927"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6"/>
          <p:cNvSpPr txBox="1">
            <a:spLocks noGrp="1"/>
          </p:cNvSpPr>
          <p:nvPr>
            <p:ph type="body" idx="5"/>
          </p:nvPr>
        </p:nvSpPr>
        <p:spPr>
          <a:xfrm>
            <a:off x="2684927"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26"/>
          <p:cNvSpPr txBox="1">
            <a:spLocks noGrp="1"/>
          </p:cNvSpPr>
          <p:nvPr>
            <p:ph type="body" idx="6"/>
          </p:nvPr>
        </p:nvSpPr>
        <p:spPr>
          <a:xfrm>
            <a:off x="476660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7"/>
          </p:nvPr>
        </p:nvSpPr>
        <p:spPr>
          <a:xfrm>
            <a:off x="476660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6"/>
          <p:cNvSpPr txBox="1">
            <a:spLocks noGrp="1"/>
          </p:cNvSpPr>
          <p:nvPr>
            <p:ph type="body" idx="8"/>
          </p:nvPr>
        </p:nvSpPr>
        <p:spPr>
          <a:xfrm>
            <a:off x="6848285" y="3265009"/>
            <a:ext cx="1692470" cy="254378"/>
          </a:xfrm>
          <a:prstGeom prst="rect">
            <a:avLst/>
          </a:prstGeom>
          <a:noFill/>
          <a:ln>
            <a:noFill/>
          </a:ln>
        </p:spPr>
        <p:txBody>
          <a:bodyPr spcFirstLastPara="1" wrap="square" lIns="68575" tIns="34275" rIns="68575" bIns="34275" anchor="t" anchorCtr="0">
            <a:normAutofit/>
          </a:bodyPr>
          <a:lstStyle>
            <a:lvl1pPr marL="457200" lvl="0" indent="-228600" algn="ctr">
              <a:lnSpc>
                <a:spcPct val="113000"/>
              </a:lnSpc>
              <a:spcBef>
                <a:spcPts val="800"/>
              </a:spcBef>
              <a:spcAft>
                <a:spcPts val="0"/>
              </a:spcAft>
              <a:buClr>
                <a:schemeClr val="dk2"/>
              </a:buClr>
              <a:buSzPts val="1200"/>
              <a:buNone/>
              <a:defRPr sz="1200" b="1"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6"/>
          <p:cNvSpPr txBox="1">
            <a:spLocks noGrp="1"/>
          </p:cNvSpPr>
          <p:nvPr>
            <p:ph type="body" idx="9"/>
          </p:nvPr>
        </p:nvSpPr>
        <p:spPr>
          <a:xfrm>
            <a:off x="6848285" y="3527932"/>
            <a:ext cx="1692470" cy="705731"/>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800"/>
              </a:spcBef>
              <a:spcAft>
                <a:spcPts val="0"/>
              </a:spcAft>
              <a:buClr>
                <a:schemeClr val="dk2"/>
              </a:buClr>
              <a:buSzPts val="1200"/>
              <a:buNone/>
              <a:defRPr sz="1200" b="0" i="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26"/>
          <p:cNvSpPr>
            <a:spLocks noGrp="1"/>
          </p:cNvSpPr>
          <p:nvPr>
            <p:ph type="pic" idx="13"/>
          </p:nvPr>
        </p:nvSpPr>
        <p:spPr>
          <a:xfrm>
            <a:off x="1112075" y="2242649"/>
            <a:ext cx="727472" cy="705731"/>
          </a:xfrm>
          <a:prstGeom prst="rect">
            <a:avLst/>
          </a:prstGeom>
          <a:noFill/>
          <a:ln>
            <a:noFill/>
          </a:ln>
        </p:spPr>
      </p:sp>
      <p:sp>
        <p:nvSpPr>
          <p:cNvPr id="138" name="Google Shape;138;p26"/>
          <p:cNvSpPr>
            <a:spLocks noGrp="1"/>
          </p:cNvSpPr>
          <p:nvPr>
            <p:ph type="pic" idx="14"/>
          </p:nvPr>
        </p:nvSpPr>
        <p:spPr>
          <a:xfrm>
            <a:off x="3167425" y="2232682"/>
            <a:ext cx="727472" cy="705731"/>
          </a:xfrm>
          <a:prstGeom prst="rect">
            <a:avLst/>
          </a:prstGeom>
          <a:noFill/>
          <a:ln>
            <a:noFill/>
          </a:ln>
        </p:spPr>
      </p:sp>
      <p:sp>
        <p:nvSpPr>
          <p:cNvPr id="139" name="Google Shape;139;p26"/>
          <p:cNvSpPr>
            <a:spLocks noGrp="1"/>
          </p:cNvSpPr>
          <p:nvPr>
            <p:ph type="pic" idx="15"/>
          </p:nvPr>
        </p:nvSpPr>
        <p:spPr>
          <a:xfrm>
            <a:off x="5249105" y="2242648"/>
            <a:ext cx="727472" cy="705731"/>
          </a:xfrm>
          <a:prstGeom prst="rect">
            <a:avLst/>
          </a:prstGeom>
          <a:noFill/>
          <a:ln>
            <a:noFill/>
          </a:ln>
        </p:spPr>
      </p:sp>
      <p:sp>
        <p:nvSpPr>
          <p:cNvPr id="140" name="Google Shape;140;p26"/>
          <p:cNvSpPr>
            <a:spLocks noGrp="1"/>
          </p:cNvSpPr>
          <p:nvPr>
            <p:ph type="pic" idx="16"/>
          </p:nvPr>
        </p:nvSpPr>
        <p:spPr>
          <a:xfrm>
            <a:off x="7303523" y="2241837"/>
            <a:ext cx="727471" cy="705731"/>
          </a:xfrm>
          <a:prstGeom prst="rect">
            <a:avLst/>
          </a:prstGeom>
          <a:noFill/>
          <a:ln>
            <a:noFill/>
          </a:ln>
        </p:spPr>
      </p:sp>
      <p:sp>
        <p:nvSpPr>
          <p:cNvPr id="141" name="Google Shape;141;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2" name="Google Shape;142;p26"/>
          <p:cNvSpPr txBox="1"/>
          <p:nvPr/>
        </p:nvSpPr>
        <p:spPr>
          <a:xfrm>
            <a:off x="8398764" y="4779497"/>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rge Image">
  <p:cSld name="Large Image">
    <p:spTree>
      <p:nvGrpSpPr>
        <p:cNvPr id="1" name="Shape 143"/>
        <p:cNvGrpSpPr/>
        <p:nvPr/>
      </p:nvGrpSpPr>
      <p:grpSpPr>
        <a:xfrm>
          <a:off x="0" y="0"/>
          <a:ext cx="0" cy="0"/>
          <a:chOff x="0" y="0"/>
          <a:chExt cx="0" cy="0"/>
        </a:xfrm>
      </p:grpSpPr>
      <p:sp>
        <p:nvSpPr>
          <p:cNvPr id="144" name="Google Shape;144;p27"/>
          <p:cNvSpPr>
            <a:spLocks noGrp="1"/>
          </p:cNvSpPr>
          <p:nvPr>
            <p:ph type="pic" idx="2"/>
          </p:nvPr>
        </p:nvSpPr>
        <p:spPr>
          <a:xfrm>
            <a:off x="3757790" y="0"/>
            <a:ext cx="5386208" cy="5143500"/>
          </a:xfrm>
          <a:prstGeom prst="rect">
            <a:avLst/>
          </a:prstGeom>
          <a:noFill/>
          <a:ln>
            <a:noFill/>
          </a:ln>
        </p:spPr>
      </p:sp>
      <p:sp>
        <p:nvSpPr>
          <p:cNvPr id="145" name="Google Shape;145;p27"/>
          <p:cNvSpPr txBox="1">
            <a:spLocks noGrp="1"/>
          </p:cNvSpPr>
          <p:nvPr>
            <p:ph type="title"/>
          </p:nvPr>
        </p:nvSpPr>
        <p:spPr>
          <a:xfrm>
            <a:off x="628649" y="411348"/>
            <a:ext cx="2855390" cy="137980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6" name="Google Shape;146;p27"/>
          <p:cNvSpPr txBox="1">
            <a:spLocks noGrp="1"/>
          </p:cNvSpPr>
          <p:nvPr>
            <p:ph type="body" idx="1"/>
          </p:nvPr>
        </p:nvSpPr>
        <p:spPr>
          <a:xfrm>
            <a:off x="628651" y="1863762"/>
            <a:ext cx="2849569" cy="2868390"/>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 name="Google Shape;147;p27"/>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ight Border - Full Width" type="obj">
  <p:cSld name="OBJECT">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28"/>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Illustration Slide">
  <p:cSld name="Illustration Slide">
    <p:spTree>
      <p:nvGrpSpPr>
        <p:cNvPr id="1" name="Shape 152"/>
        <p:cNvGrpSpPr/>
        <p:nvPr/>
      </p:nvGrpSpPr>
      <p:grpSpPr>
        <a:xfrm>
          <a:off x="0" y="0"/>
          <a:ext cx="0" cy="0"/>
          <a:chOff x="0" y="0"/>
          <a:chExt cx="0" cy="0"/>
        </a:xfrm>
      </p:grpSpPr>
      <p:sp>
        <p:nvSpPr>
          <p:cNvPr id="153" name="Google Shape;153;p29"/>
          <p:cNvSpPr/>
          <p:nvPr/>
        </p:nvSpPr>
        <p:spPr>
          <a:xfrm>
            <a:off x="0" y="3243430"/>
            <a:ext cx="9143999" cy="1900069"/>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29"/>
          <p:cNvSpPr txBox="1">
            <a:spLocks noGrp="1"/>
          </p:cNvSpPr>
          <p:nvPr>
            <p:ph type="title"/>
          </p:nvPr>
        </p:nvSpPr>
        <p:spPr>
          <a:xfrm>
            <a:off x="623887" y="351235"/>
            <a:ext cx="4514170" cy="121517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Arial"/>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5" name="Google Shape;155;p29"/>
          <p:cNvSpPr txBox="1">
            <a:spLocks noGrp="1"/>
          </p:cNvSpPr>
          <p:nvPr>
            <p:ph type="body" idx="1"/>
          </p:nvPr>
        </p:nvSpPr>
        <p:spPr>
          <a:xfrm>
            <a:off x="623888" y="3394710"/>
            <a:ext cx="4514169" cy="1371071"/>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lt1"/>
              </a:buClr>
              <a:buSzPts val="1800"/>
              <a:buNone/>
              <a:defRPr sz="1800">
                <a:solidFill>
                  <a:schemeClr val="lt1"/>
                </a:solidFill>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29"/>
          <p:cNvSpPr txBox="1"/>
          <p:nvPr/>
        </p:nvSpPr>
        <p:spPr>
          <a:xfrm>
            <a:off x="1594485" y="-351473"/>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7" name="Google Shape;157;p29"/>
          <p:cNvSpPr txBox="1"/>
          <p:nvPr/>
        </p:nvSpPr>
        <p:spPr>
          <a:xfrm>
            <a:off x="2177415" y="-38576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158" name="Google Shape;158;p29"/>
          <p:cNvSpPr txBox="1">
            <a:spLocks noGrp="1"/>
          </p:cNvSpPr>
          <p:nvPr>
            <p:ph type="body" idx="2"/>
          </p:nvPr>
        </p:nvSpPr>
        <p:spPr>
          <a:xfrm>
            <a:off x="623378" y="1717693"/>
            <a:ext cx="4514170" cy="1411270"/>
          </a:xfrm>
          <a:prstGeom prst="rect">
            <a:avLst/>
          </a:prstGeom>
          <a:noFill/>
          <a:ln>
            <a:noFill/>
          </a:ln>
        </p:spPr>
        <p:txBody>
          <a:bodyPr spcFirstLastPara="1" wrap="square" lIns="68575" tIns="34275" rIns="68575" bIns="34275" anchor="t" anchorCtr="0">
            <a:normAutofit/>
          </a:bodyPr>
          <a:lstStyle>
            <a:lvl1pPr marL="457200" lvl="0" indent="-228600" algn="l">
              <a:lnSpc>
                <a:spcPct val="113000"/>
              </a:lnSpc>
              <a:spcBef>
                <a:spcPts val="800"/>
              </a:spcBef>
              <a:spcAft>
                <a:spcPts val="0"/>
              </a:spcAft>
              <a:buClr>
                <a:schemeClr val="dk2"/>
              </a:buClr>
              <a:buSzPts val="1800"/>
              <a:buNone/>
              <a:defRPr sz="1800">
                <a:solidFill>
                  <a:schemeClr val="dk2"/>
                </a:solidFill>
              </a:defRPr>
            </a:lvl1pPr>
            <a:lvl2pPr marL="914400" lvl="1" indent="-228600" algn="l">
              <a:lnSpc>
                <a:spcPct val="113000"/>
              </a:lnSpc>
              <a:spcBef>
                <a:spcPts val="800"/>
              </a:spcBef>
              <a:spcAft>
                <a:spcPts val="0"/>
              </a:spcAft>
              <a:buClr>
                <a:schemeClr val="dk1"/>
              </a:buClr>
              <a:buSzPts val="1800"/>
              <a:buNone/>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29"/>
          <p:cNvSpPr>
            <a:spLocks noGrp="1"/>
          </p:cNvSpPr>
          <p:nvPr>
            <p:ph type="pic" idx="3"/>
          </p:nvPr>
        </p:nvSpPr>
        <p:spPr>
          <a:xfrm>
            <a:off x="5280660" y="351235"/>
            <a:ext cx="3488293" cy="4298156"/>
          </a:xfrm>
          <a:prstGeom prst="rect">
            <a:avLst/>
          </a:prstGeom>
          <a:noFill/>
          <a:ln>
            <a:noFill/>
          </a:ln>
        </p:spPr>
        <p:txBody>
          <a:bodyPr/>
          <a:lstStyle/>
          <a:p>
            <a:endParaRPr lang="en-US"/>
          </a:p>
        </p:txBody>
      </p:sp>
      <p:sp>
        <p:nvSpPr>
          <p:cNvPr id="160" name="Google Shape;160;p29"/>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Arial"/>
                <a:ea typeface="Arial"/>
                <a:cs typeface="Arial"/>
                <a:sym typeface="Arial"/>
              </a:rPr>
              <a:t>‹#›</a:t>
            </a:fld>
            <a:endParaRPr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B">
  <p:cSld name="Title Slide B">
    <p:spTree>
      <p:nvGrpSpPr>
        <p:cNvPr id="1" name="Shape 161"/>
        <p:cNvGrpSpPr/>
        <p:nvPr/>
      </p:nvGrpSpPr>
      <p:grpSpPr>
        <a:xfrm>
          <a:off x="0" y="0"/>
          <a:ext cx="0" cy="0"/>
          <a:chOff x="0" y="0"/>
          <a:chExt cx="0" cy="0"/>
        </a:xfrm>
      </p:grpSpPr>
      <p:sp>
        <p:nvSpPr>
          <p:cNvPr id="162" name="Google Shape;162;p30"/>
          <p:cNvSpPr/>
          <p:nvPr/>
        </p:nvSpPr>
        <p:spPr>
          <a:xfrm>
            <a:off x="4256976" y="0"/>
            <a:ext cx="4962292" cy="5143500"/>
          </a:xfrm>
          <a:custGeom>
            <a:avLst/>
            <a:gdLst/>
            <a:ahLst/>
            <a:cxnLst/>
            <a:rect l="l" t="t" r="r" b="b"/>
            <a:pathLst>
              <a:path w="6616390" h="6858000" extrusionOk="0">
                <a:moveTo>
                  <a:pt x="1594625" y="0"/>
                </a:moveTo>
                <a:lnTo>
                  <a:pt x="6616390" y="0"/>
                </a:lnTo>
                <a:lnTo>
                  <a:pt x="6616390" y="6858000"/>
                </a:lnTo>
                <a:lnTo>
                  <a:pt x="0" y="6858000"/>
                </a:lnTo>
                <a:lnTo>
                  <a:pt x="1594625" y="0"/>
                </a:lnTo>
                <a:close/>
              </a:path>
            </a:pathLst>
          </a:custGeom>
          <a:solidFill>
            <a:srgbClr val="B9C1F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0"/>
          <p:cNvSpPr txBox="1">
            <a:spLocks noGrp="1"/>
          </p:cNvSpPr>
          <p:nvPr>
            <p:ph type="body" idx="1"/>
          </p:nvPr>
        </p:nvSpPr>
        <p:spPr>
          <a:xfrm>
            <a:off x="623888" y="2184809"/>
            <a:ext cx="3854884" cy="2447912"/>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30"/>
          <p:cNvSpPr txBox="1">
            <a:spLocks noGrp="1"/>
          </p:cNvSpPr>
          <p:nvPr>
            <p:ph type="title"/>
          </p:nvPr>
        </p:nvSpPr>
        <p:spPr>
          <a:xfrm>
            <a:off x="623888" y="1089212"/>
            <a:ext cx="3854884" cy="89557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Arial"/>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 name="Google Shape;165;p30"/>
          <p:cNvSpPr>
            <a:spLocks noGrp="1"/>
          </p:cNvSpPr>
          <p:nvPr>
            <p:ph type="pic" idx="2"/>
          </p:nvPr>
        </p:nvSpPr>
        <p:spPr>
          <a:xfrm>
            <a:off x="4749325" y="448655"/>
            <a:ext cx="4019628" cy="4184068"/>
          </a:xfrm>
          <a:prstGeom prst="rect">
            <a:avLst/>
          </a:prstGeom>
          <a:noFill/>
          <a:ln>
            <a:noFill/>
          </a:ln>
        </p:spPr>
      </p:sp>
      <p:sp>
        <p:nvSpPr>
          <p:cNvPr id="166" name="Google Shape;166;p30"/>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9" name="Google Shape;169;p31"/>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114000"/>
              </a:lnSpc>
              <a:spcBef>
                <a:spcPts val="800"/>
              </a:spcBef>
              <a:spcAft>
                <a:spcPts val="0"/>
              </a:spcAft>
              <a:buClr>
                <a:srgbClr val="8A8A8A"/>
              </a:buClr>
              <a:buSzPts val="1800"/>
              <a:buNone/>
              <a:defRPr sz="1800">
                <a:solidFill>
                  <a:srgbClr val="8A8A8A"/>
                </a:solidFill>
              </a:defRPr>
            </a:lvl1pPr>
            <a:lvl2pPr marL="914400" lvl="1" indent="-228600" algn="l">
              <a:lnSpc>
                <a:spcPct val="113000"/>
              </a:lnSpc>
              <a:spcBef>
                <a:spcPts val="800"/>
              </a:spcBef>
              <a:spcAft>
                <a:spcPts val="0"/>
              </a:spcAft>
              <a:buClr>
                <a:srgbClr val="8A8A8A"/>
              </a:buClr>
              <a:buSzPts val="1500"/>
              <a:buNone/>
              <a:defRPr sz="1500">
                <a:solidFill>
                  <a:srgbClr val="8A8A8A"/>
                </a:solidFill>
              </a:defRPr>
            </a:lvl2pPr>
            <a:lvl3pPr marL="1371600" lvl="2" indent="-228600" algn="l">
              <a:lnSpc>
                <a:spcPct val="113000"/>
              </a:lnSpc>
              <a:spcBef>
                <a:spcPts val="800"/>
              </a:spcBef>
              <a:spcAft>
                <a:spcPts val="0"/>
              </a:spcAft>
              <a:buClr>
                <a:srgbClr val="8A8A8A"/>
              </a:buClr>
              <a:buSzPts val="1400"/>
              <a:buNone/>
              <a:defRPr sz="1400">
                <a:solidFill>
                  <a:srgbClr val="8A8A8A"/>
                </a:solidFill>
              </a:defRPr>
            </a:lvl3pPr>
            <a:lvl4pPr marL="1828800" lvl="3" indent="-228600" algn="l">
              <a:lnSpc>
                <a:spcPct val="113000"/>
              </a:lnSpc>
              <a:spcBef>
                <a:spcPts val="800"/>
              </a:spcBef>
              <a:spcAft>
                <a:spcPts val="0"/>
              </a:spcAft>
              <a:buClr>
                <a:srgbClr val="8A8A8A"/>
              </a:buClr>
              <a:buSzPts val="1200"/>
              <a:buNone/>
              <a:defRPr sz="1200">
                <a:solidFill>
                  <a:srgbClr val="8A8A8A"/>
                </a:solidFill>
              </a:defRPr>
            </a:lvl4pPr>
            <a:lvl5pPr marL="2286000" lvl="4" indent="-228600" algn="l">
              <a:lnSpc>
                <a:spcPct val="113000"/>
              </a:lnSpc>
              <a:spcBef>
                <a:spcPts val="800"/>
              </a:spcBef>
              <a:spcAft>
                <a:spcPts val="0"/>
              </a:spcAft>
              <a:buClr>
                <a:srgbClr val="8A8A8A"/>
              </a:buClr>
              <a:buSzPts val="1200"/>
              <a:buNone/>
              <a:defRPr sz="1200">
                <a:solidFill>
                  <a:srgbClr val="8A8A8A"/>
                </a:solidFill>
              </a:defRPr>
            </a:lvl5pPr>
            <a:lvl6pPr marL="2743200" lvl="5" indent="-228600" algn="l">
              <a:lnSpc>
                <a:spcPct val="90000"/>
              </a:lnSpc>
              <a:spcBef>
                <a:spcPts val="400"/>
              </a:spcBef>
              <a:spcAft>
                <a:spcPts val="0"/>
              </a:spcAft>
              <a:buClr>
                <a:srgbClr val="8A8A8A"/>
              </a:buClr>
              <a:buSzPts val="1200"/>
              <a:buNone/>
              <a:defRPr sz="1200">
                <a:solidFill>
                  <a:srgbClr val="8A8A8A"/>
                </a:solidFill>
              </a:defRPr>
            </a:lvl6pPr>
            <a:lvl7pPr marL="3200400" lvl="6" indent="-228600" algn="l">
              <a:lnSpc>
                <a:spcPct val="90000"/>
              </a:lnSpc>
              <a:spcBef>
                <a:spcPts val="400"/>
              </a:spcBef>
              <a:spcAft>
                <a:spcPts val="0"/>
              </a:spcAft>
              <a:buClr>
                <a:srgbClr val="8A8A8A"/>
              </a:buClr>
              <a:buSzPts val="1200"/>
              <a:buNone/>
              <a:defRPr sz="1200">
                <a:solidFill>
                  <a:srgbClr val="8A8A8A"/>
                </a:solidFill>
              </a:defRPr>
            </a:lvl7pPr>
            <a:lvl8pPr marL="3657600" lvl="7" indent="-228600" algn="l">
              <a:lnSpc>
                <a:spcPct val="90000"/>
              </a:lnSpc>
              <a:spcBef>
                <a:spcPts val="400"/>
              </a:spcBef>
              <a:spcAft>
                <a:spcPts val="0"/>
              </a:spcAft>
              <a:buClr>
                <a:srgbClr val="8A8A8A"/>
              </a:buClr>
              <a:buSzPts val="1200"/>
              <a:buNone/>
              <a:defRPr sz="1200">
                <a:solidFill>
                  <a:srgbClr val="8A8A8A"/>
                </a:solidFill>
              </a:defRPr>
            </a:lvl8pPr>
            <a:lvl9pPr marL="4114800" lvl="8" indent="-228600" algn="l">
              <a:lnSpc>
                <a:spcPct val="90000"/>
              </a:lnSpc>
              <a:spcBef>
                <a:spcPts val="400"/>
              </a:spcBef>
              <a:spcAft>
                <a:spcPts val="0"/>
              </a:spcAft>
              <a:buClr>
                <a:srgbClr val="8A8A8A"/>
              </a:buClr>
              <a:buSzPts val="1200"/>
              <a:buNone/>
              <a:defRPr sz="1200">
                <a:solidFill>
                  <a:srgbClr val="8A8A8A"/>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Title Slide" type="title">
  <p:cSld name="TITLE">
    <p:spTree>
      <p:nvGrpSpPr>
        <p:cNvPr id="1" name="Shape 170"/>
        <p:cNvGrpSpPr/>
        <p:nvPr/>
      </p:nvGrpSpPr>
      <p:grpSpPr>
        <a:xfrm>
          <a:off x="0" y="0"/>
          <a:ext cx="0" cy="0"/>
          <a:chOff x="0" y="0"/>
          <a:chExt cx="0" cy="0"/>
        </a:xfrm>
      </p:grpSpPr>
      <p:sp>
        <p:nvSpPr>
          <p:cNvPr id="171" name="Google Shape;171;p3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b="1" i="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2"/>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114000"/>
              </a:lnSpc>
              <a:spcBef>
                <a:spcPts val="800"/>
              </a:spcBef>
              <a:spcAft>
                <a:spcPts val="0"/>
              </a:spcAft>
              <a:buClr>
                <a:schemeClr val="dk1"/>
              </a:buClr>
              <a:buSzPts val="1800"/>
              <a:buNone/>
              <a:defRPr sz="1800"/>
            </a:lvl1pPr>
            <a:lvl2pPr lvl="1" algn="ctr">
              <a:lnSpc>
                <a:spcPct val="113000"/>
              </a:lnSpc>
              <a:spcBef>
                <a:spcPts val="800"/>
              </a:spcBef>
              <a:spcAft>
                <a:spcPts val="0"/>
              </a:spcAft>
              <a:buClr>
                <a:schemeClr val="dk1"/>
              </a:buClr>
              <a:buSzPts val="1500"/>
              <a:buNone/>
              <a:defRPr sz="1500"/>
            </a:lvl2pPr>
            <a:lvl3pPr lvl="2" algn="ctr">
              <a:lnSpc>
                <a:spcPct val="113000"/>
              </a:lnSpc>
              <a:spcBef>
                <a:spcPts val="800"/>
              </a:spcBef>
              <a:spcAft>
                <a:spcPts val="0"/>
              </a:spcAft>
              <a:buClr>
                <a:schemeClr val="dk1"/>
              </a:buClr>
              <a:buSzPts val="1400"/>
              <a:buNone/>
              <a:defRPr sz="1400"/>
            </a:lvl3pPr>
            <a:lvl4pPr lvl="3" algn="ctr">
              <a:lnSpc>
                <a:spcPct val="113000"/>
              </a:lnSpc>
              <a:spcBef>
                <a:spcPts val="800"/>
              </a:spcBef>
              <a:spcAft>
                <a:spcPts val="0"/>
              </a:spcAft>
              <a:buClr>
                <a:schemeClr val="dk1"/>
              </a:buClr>
              <a:buSzPts val="1200"/>
              <a:buNone/>
              <a:defRPr sz="1200"/>
            </a:lvl4pPr>
            <a:lvl5pPr lvl="4" algn="ctr">
              <a:lnSpc>
                <a:spcPct val="113000"/>
              </a:lnSpc>
              <a:spcBef>
                <a:spcPts val="8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3" name="Google Shape;173;p32"/>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ight Border - Two Column" type="twoTxTwoObj">
  <p:cSld name="TWO_OBJECTS_WITH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3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7" name="Google Shape;177;p33"/>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3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114000"/>
              </a:lnSpc>
              <a:spcBef>
                <a:spcPts val="800"/>
              </a:spcBef>
              <a:spcAft>
                <a:spcPts val="0"/>
              </a:spcAft>
              <a:buClr>
                <a:schemeClr val="dk1"/>
              </a:buClr>
              <a:buSzPts val="1800"/>
              <a:buNone/>
              <a:defRPr sz="1800" b="1"/>
            </a:lvl1pPr>
            <a:lvl2pPr marL="914400" lvl="1" indent="-228600" algn="l">
              <a:lnSpc>
                <a:spcPct val="113000"/>
              </a:lnSpc>
              <a:spcBef>
                <a:spcPts val="800"/>
              </a:spcBef>
              <a:spcAft>
                <a:spcPts val="0"/>
              </a:spcAft>
              <a:buClr>
                <a:schemeClr val="dk1"/>
              </a:buClr>
              <a:buSzPts val="1500"/>
              <a:buNone/>
              <a:defRPr sz="1500" b="1"/>
            </a:lvl2pPr>
            <a:lvl3pPr marL="1371600" lvl="2" indent="-228600" algn="l">
              <a:lnSpc>
                <a:spcPct val="113000"/>
              </a:lnSpc>
              <a:spcBef>
                <a:spcPts val="800"/>
              </a:spcBef>
              <a:spcAft>
                <a:spcPts val="0"/>
              </a:spcAft>
              <a:buClr>
                <a:schemeClr val="dk1"/>
              </a:buClr>
              <a:buSzPts val="1400"/>
              <a:buNone/>
              <a:defRPr sz="1400" b="1"/>
            </a:lvl3pPr>
            <a:lvl4pPr marL="1828800" lvl="3" indent="-228600" algn="l">
              <a:lnSpc>
                <a:spcPct val="113000"/>
              </a:lnSpc>
              <a:spcBef>
                <a:spcPts val="800"/>
              </a:spcBef>
              <a:spcAft>
                <a:spcPts val="0"/>
              </a:spcAft>
              <a:buClr>
                <a:schemeClr val="dk1"/>
              </a:buClr>
              <a:buSzPts val="1200"/>
              <a:buNone/>
              <a:defRPr sz="1200" b="1"/>
            </a:lvl4pPr>
            <a:lvl5pPr marL="2286000" lvl="4" indent="-228600" algn="l">
              <a:lnSpc>
                <a:spcPct val="113000"/>
              </a:lnSpc>
              <a:spcBef>
                <a:spcPts val="8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9" name="Google Shape;179;p33"/>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113000"/>
              </a:lnSpc>
              <a:spcBef>
                <a:spcPts val="800"/>
              </a:spcBef>
              <a:spcAft>
                <a:spcPts val="0"/>
              </a:spcAft>
              <a:buClr>
                <a:schemeClr val="dk1"/>
              </a:buClr>
              <a:buSzPts val="1400"/>
              <a:buChar char="•"/>
              <a:defRPr/>
            </a:lvl1pPr>
            <a:lvl2pPr marL="914400" lvl="1" indent="-317500" algn="l">
              <a:lnSpc>
                <a:spcPct val="113000"/>
              </a:lnSpc>
              <a:spcBef>
                <a:spcPts val="800"/>
              </a:spcBef>
              <a:spcAft>
                <a:spcPts val="0"/>
              </a:spcAft>
              <a:buClr>
                <a:schemeClr val="dk1"/>
              </a:buClr>
              <a:buSzPts val="1400"/>
              <a:buChar char="•"/>
              <a:defRPr/>
            </a:lvl2pPr>
            <a:lvl3pPr marL="1371600" lvl="2" indent="-317500" algn="l">
              <a:lnSpc>
                <a:spcPct val="113000"/>
              </a:lnSpc>
              <a:spcBef>
                <a:spcPts val="800"/>
              </a:spcBef>
              <a:spcAft>
                <a:spcPts val="0"/>
              </a:spcAft>
              <a:buClr>
                <a:schemeClr val="dk1"/>
              </a:buClr>
              <a:buSzPts val="1400"/>
              <a:buChar char="•"/>
              <a:defRPr/>
            </a:lvl3pPr>
            <a:lvl4pPr marL="1828800" lvl="3" indent="-317500" algn="l">
              <a:lnSpc>
                <a:spcPct val="113000"/>
              </a:lnSpc>
              <a:spcBef>
                <a:spcPts val="800"/>
              </a:spcBef>
              <a:spcAft>
                <a:spcPts val="0"/>
              </a:spcAft>
              <a:buClr>
                <a:schemeClr val="dk1"/>
              </a:buClr>
              <a:buSzPts val="1400"/>
              <a:buChar char="•"/>
              <a:defRPr/>
            </a:lvl4pPr>
            <a:lvl5pPr marL="2286000" lvl="4" indent="-317500" algn="l">
              <a:lnSpc>
                <a:spcPct val="113000"/>
              </a:lnSpc>
              <a:spcBef>
                <a:spcPts val="8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33"/>
          <p:cNvSpPr/>
          <p:nvPr/>
        </p:nvSpPr>
        <p:spPr>
          <a:xfrm>
            <a:off x="2" y="0"/>
            <a:ext cx="349079"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113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113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113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3000"/>
              </a:lnSpc>
              <a:spcBef>
                <a:spcPts val="8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p:nvPr/>
        </p:nvSpPr>
        <p:spPr>
          <a:xfrm>
            <a:off x="1311593" y="4860608"/>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sp>
        <p:nvSpPr>
          <p:cNvPr id="54" name="Google Shape;54;p13"/>
          <p:cNvSpPr txBox="1"/>
          <p:nvPr/>
        </p:nvSpPr>
        <p:spPr>
          <a:xfrm>
            <a:off x="8398764" y="4765781"/>
            <a:ext cx="522207" cy="207749"/>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900" b="0" i="0" u="none" strike="noStrike" cap="none">
                <a:solidFill>
                  <a:schemeClr val="dk2"/>
                </a:solidFill>
                <a:latin typeface="Arial"/>
                <a:ea typeface="Arial"/>
                <a:cs typeface="Arial"/>
                <a:sym typeface="Arial"/>
              </a:rPr>
              <a:t>‹#›</a:t>
            </a:fld>
            <a:endParaRPr sz="9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a:extLst>
              <a:ext uri="{C183D7F6-B498-43B3-948B-1728B52AA6E4}">
                <adec:decorative xmlns:adec="http://schemas.microsoft.com/office/drawing/2017/decorative" val="1"/>
              </a:ext>
            </a:extLst>
          </p:cNvPr>
          <p:cNvSpPr/>
          <p:nvPr/>
        </p:nvSpPr>
        <p:spPr>
          <a:xfrm>
            <a:off x="0" y="0"/>
            <a:ext cx="4575600" cy="5143500"/>
          </a:xfrm>
          <a:prstGeom prst="rtTriangle">
            <a:avLst/>
          </a:prstGeom>
          <a:solidFill>
            <a:srgbClr val="F3BE36">
              <a:alpha val="63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4"/>
          <p:cNvSpPr txBox="1">
            <a:spLocks noGrp="1"/>
          </p:cNvSpPr>
          <p:nvPr>
            <p:ph type="title"/>
          </p:nvPr>
        </p:nvSpPr>
        <p:spPr>
          <a:xfrm>
            <a:off x="4364750" y="549825"/>
            <a:ext cx="4471500" cy="18693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5400"/>
              <a:buFont typeface="Arial"/>
              <a:buNone/>
            </a:pPr>
            <a:r>
              <a:rPr lang="en" sz="5400"/>
              <a:t>Introductory Statistics</a:t>
            </a:r>
            <a:endParaRPr/>
          </a:p>
        </p:txBody>
      </p:sp>
      <p:sp>
        <p:nvSpPr>
          <p:cNvPr id="186" name="Google Shape;186;p34"/>
          <p:cNvSpPr txBox="1">
            <a:spLocks noGrp="1"/>
          </p:cNvSpPr>
          <p:nvPr>
            <p:ph type="body" idx="1"/>
          </p:nvPr>
        </p:nvSpPr>
        <p:spPr>
          <a:xfrm>
            <a:off x="4364750" y="2723750"/>
            <a:ext cx="4575600" cy="20619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1500"/>
              <a:buNone/>
            </a:pPr>
            <a:r>
              <a:rPr lang="en" sz="1500"/>
              <a:t>Module 7: </a:t>
            </a:r>
            <a:endParaRPr/>
          </a:p>
          <a:p>
            <a:pPr marL="0" lvl="0" indent="0" algn="l" rtl="0">
              <a:lnSpc>
                <a:spcPct val="113000"/>
              </a:lnSpc>
              <a:spcBef>
                <a:spcPts val="800"/>
              </a:spcBef>
              <a:spcAft>
                <a:spcPts val="0"/>
              </a:spcAft>
              <a:buClr>
                <a:schemeClr val="dk1"/>
              </a:buClr>
              <a:buSzPts val="2100"/>
              <a:buNone/>
            </a:pPr>
            <a:r>
              <a:rPr lang="en" b="1"/>
              <a:t>The Normal Distribution</a:t>
            </a:r>
            <a:endParaRPr/>
          </a:p>
        </p:txBody>
      </p:sp>
      <p:pic>
        <p:nvPicPr>
          <p:cNvPr id="188" name="Google Shape;188;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151550"/>
            <a:ext cx="4364750" cy="4991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3"/>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(4)</a:t>
            </a:r>
            <a:endParaRPr dirty="0"/>
          </a:p>
        </p:txBody>
      </p:sp>
      <p:sp>
        <p:nvSpPr>
          <p:cNvPr id="272" name="Google Shape;272;p43"/>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1000"/>
              </a:spcAft>
              <a:buNone/>
            </a:pPr>
            <a:r>
              <a:rPr lang="en" sz="2000">
                <a:solidFill>
                  <a:srgbClr val="202325"/>
                </a:solidFill>
                <a:highlight>
                  <a:srgbClr val="FFFFFF"/>
                </a:highlight>
                <a:latin typeface="Roboto"/>
                <a:ea typeface="Roboto"/>
                <a:cs typeface="Roboto"/>
                <a:sym typeface="Roboto"/>
              </a:rPr>
              <a:t>A </a:t>
            </a:r>
            <a:r>
              <a:rPr lang="en" sz="2000" b="1">
                <a:solidFill>
                  <a:srgbClr val="202325"/>
                </a:solidFill>
                <a:highlight>
                  <a:srgbClr val="FFFFFF"/>
                </a:highlight>
                <a:latin typeface="Roboto"/>
                <a:ea typeface="Roboto"/>
                <a:cs typeface="Roboto"/>
                <a:sym typeface="Roboto"/>
              </a:rPr>
              <a:t>continuous probability distribution</a:t>
            </a:r>
            <a:r>
              <a:rPr lang="en" sz="2000">
                <a:solidFill>
                  <a:srgbClr val="202325"/>
                </a:solidFill>
                <a:highlight>
                  <a:srgbClr val="FFFFFF"/>
                </a:highlight>
                <a:latin typeface="Roboto"/>
                <a:ea typeface="Roboto"/>
                <a:cs typeface="Roboto"/>
                <a:sym typeface="Roboto"/>
              </a:rPr>
              <a:t> is a probability distribution for a continuous random variable (an infinite and uncountable random variable).</a:t>
            </a:r>
            <a:endParaRPr sz="2000">
              <a:solidFill>
                <a:srgbClr val="202325"/>
              </a:solidFill>
              <a:highlight>
                <a:srgbClr val="FFFFFF"/>
              </a:highlight>
              <a:latin typeface="Roboto"/>
              <a:ea typeface="Roboto"/>
              <a:cs typeface="Roboto"/>
              <a:sym typeface="Roboto"/>
            </a:endParaRPr>
          </a:p>
        </p:txBody>
      </p:sp>
      <p:pic>
        <p:nvPicPr>
          <p:cNvPr id="279" name="Google Shape;279;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Probability Distributions - Height of Adults cont. </a:t>
            </a:r>
            <a:endParaRPr sz="2770" dirty="0">
              <a:solidFill>
                <a:schemeClr val="accent5"/>
              </a:solidFill>
            </a:endParaRPr>
          </a:p>
        </p:txBody>
      </p:sp>
      <p:sp>
        <p:nvSpPr>
          <p:cNvPr id="285" name="Google Shape;285;p44"/>
          <p:cNvSpPr txBox="1"/>
          <p:nvPr/>
        </p:nvSpPr>
        <p:spPr>
          <a:xfrm>
            <a:off x="2200550" y="980775"/>
            <a:ext cx="6426600" cy="34299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Imagine you are a researcher studying the height of adult individuals in a large population. You collect height data from a representative sample and are interested in understanding the distribution of heights within the population.</a:t>
            </a:r>
            <a:endParaRPr sz="2100">
              <a:solidFill>
                <a:schemeClr val="dk1"/>
              </a:solidFill>
            </a:endParaRPr>
          </a:p>
          <a:p>
            <a:pPr marL="0" lvl="0" indent="0" algn="l" rtl="0">
              <a:lnSpc>
                <a:spcPct val="113000"/>
              </a:lnSpc>
              <a:spcBef>
                <a:spcPts val="0"/>
              </a:spcBef>
              <a:spcAft>
                <a:spcPts val="0"/>
              </a:spcAft>
              <a:buNone/>
            </a:pPr>
            <a:r>
              <a:rPr lang="en" sz="2100" b="1">
                <a:solidFill>
                  <a:schemeClr val="dk1"/>
                </a:solidFill>
              </a:rPr>
              <a:t>Create a visual representation of the distribution of adult heights. How might you represent the heights on a graph, and what insights can be gained from the graph?</a:t>
            </a:r>
            <a:endParaRPr sz="2100">
              <a:solidFill>
                <a:schemeClr val="dk1"/>
              </a:solidFill>
            </a:endParaRPr>
          </a:p>
        </p:txBody>
      </p:sp>
      <p:sp>
        <p:nvSpPr>
          <p:cNvPr id="286" name="Google Shape;286;p44">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 name="Google Shape;287;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5"/>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(5)</a:t>
            </a:r>
            <a:endParaRPr dirty="0"/>
          </a:p>
        </p:txBody>
      </p:sp>
      <p:sp>
        <p:nvSpPr>
          <p:cNvPr id="293" name="Google Shape;293;p45"/>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0"/>
              </a:spcAft>
              <a:buNone/>
            </a:pPr>
            <a:r>
              <a:rPr lang="en" sz="2300">
                <a:solidFill>
                  <a:srgbClr val="202325"/>
                </a:solidFill>
                <a:highlight>
                  <a:srgbClr val="FFFFFF"/>
                </a:highlight>
                <a:latin typeface="Roboto"/>
                <a:ea typeface="Roboto"/>
                <a:cs typeface="Roboto"/>
                <a:sym typeface="Roboto"/>
              </a:rPr>
              <a:t>A </a:t>
            </a:r>
            <a:r>
              <a:rPr lang="en" sz="2300" b="1">
                <a:solidFill>
                  <a:srgbClr val="202325"/>
                </a:solidFill>
                <a:highlight>
                  <a:srgbClr val="FFFFFF"/>
                </a:highlight>
                <a:latin typeface="Roboto"/>
                <a:ea typeface="Roboto"/>
                <a:cs typeface="Roboto"/>
                <a:sym typeface="Roboto"/>
              </a:rPr>
              <a:t>normal distribution</a:t>
            </a:r>
            <a:r>
              <a:rPr lang="en" sz="2300">
                <a:solidFill>
                  <a:srgbClr val="202325"/>
                </a:solidFill>
                <a:highlight>
                  <a:srgbClr val="FFFFFF"/>
                </a:highlight>
                <a:latin typeface="Roboto"/>
                <a:ea typeface="Roboto"/>
                <a:cs typeface="Roboto"/>
                <a:sym typeface="Roboto"/>
              </a:rPr>
              <a:t> is a mathematical model with a smooth bell-shaped curve to describe the bell-shaped data distributions.</a:t>
            </a:r>
            <a:endParaRPr sz="2300">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0"/>
              </a:spcAft>
              <a:buNone/>
            </a:pPr>
            <a:endParaRPr sz="2000">
              <a:solidFill>
                <a:srgbClr val="202325"/>
              </a:solidFill>
              <a:highlight>
                <a:srgbClr val="FFFFFF"/>
              </a:highlight>
              <a:latin typeface="Roboto"/>
              <a:ea typeface="Roboto"/>
              <a:cs typeface="Roboto"/>
              <a:sym typeface="Roboto"/>
            </a:endParaRPr>
          </a:p>
          <a:p>
            <a:pPr marL="457200" lvl="0" indent="-349250" algn="l" rtl="0">
              <a:lnSpc>
                <a:spcPct val="113000"/>
              </a:lnSpc>
              <a:spcBef>
                <a:spcPts val="1000"/>
              </a:spcBef>
              <a:spcAft>
                <a:spcPts val="0"/>
              </a:spcAft>
              <a:buClr>
                <a:schemeClr val="lt1"/>
              </a:buClr>
              <a:buSzPts val="1900"/>
              <a:buFont typeface="Roboto"/>
              <a:buChar char="●"/>
            </a:pPr>
            <a:r>
              <a:rPr lang="en" sz="1900">
                <a:solidFill>
                  <a:schemeClr val="lt1"/>
                </a:solidFill>
                <a:latin typeface="Roboto"/>
                <a:ea typeface="Roboto"/>
                <a:cs typeface="Roboto"/>
                <a:sym typeface="Roboto"/>
              </a:rPr>
              <a:t>It is a continuous random variable.</a:t>
            </a:r>
            <a:endParaRPr sz="1900">
              <a:solidFill>
                <a:schemeClr val="lt1"/>
              </a:solidFill>
              <a:latin typeface="Roboto"/>
              <a:ea typeface="Roboto"/>
              <a:cs typeface="Roboto"/>
              <a:sym typeface="Roboto"/>
            </a:endParaRPr>
          </a:p>
          <a:p>
            <a:pPr marL="457200" lvl="0" indent="-349250" algn="l" rtl="0">
              <a:lnSpc>
                <a:spcPct val="113000"/>
              </a:lnSpc>
              <a:spcBef>
                <a:spcPts val="0"/>
              </a:spcBef>
              <a:spcAft>
                <a:spcPts val="0"/>
              </a:spcAft>
              <a:buClr>
                <a:schemeClr val="lt1"/>
              </a:buClr>
              <a:buSzPts val="1900"/>
              <a:buFont typeface="Roboto"/>
              <a:buChar char="●"/>
            </a:pPr>
            <a:r>
              <a:rPr lang="en" sz="1900">
                <a:solidFill>
                  <a:schemeClr val="lt1"/>
                </a:solidFill>
                <a:latin typeface="Roboto"/>
                <a:ea typeface="Roboto"/>
                <a:cs typeface="Roboto"/>
                <a:sym typeface="Roboto"/>
              </a:rPr>
              <a:t>Centered at the mean.</a:t>
            </a:r>
            <a:endParaRPr sz="1900">
              <a:solidFill>
                <a:schemeClr val="lt1"/>
              </a:solidFill>
              <a:latin typeface="Roboto"/>
              <a:ea typeface="Roboto"/>
              <a:cs typeface="Roboto"/>
              <a:sym typeface="Roboto"/>
            </a:endParaRPr>
          </a:p>
          <a:p>
            <a:pPr marL="457200" lvl="0" indent="-349250" algn="l" rtl="0">
              <a:lnSpc>
                <a:spcPct val="113000"/>
              </a:lnSpc>
              <a:spcBef>
                <a:spcPts val="0"/>
              </a:spcBef>
              <a:spcAft>
                <a:spcPts val="0"/>
              </a:spcAft>
              <a:buClr>
                <a:schemeClr val="lt1"/>
              </a:buClr>
              <a:buSzPts val="1900"/>
              <a:buFont typeface="Roboto"/>
              <a:buChar char="●"/>
            </a:pPr>
            <a:r>
              <a:rPr lang="en" sz="1900">
                <a:solidFill>
                  <a:schemeClr val="lt1"/>
                </a:solidFill>
                <a:latin typeface="Roboto"/>
                <a:ea typeface="Roboto"/>
                <a:cs typeface="Roboto"/>
                <a:sym typeface="Roboto"/>
              </a:rPr>
              <a:t>Bell-shaped.</a:t>
            </a:r>
            <a:endParaRPr sz="1900">
              <a:solidFill>
                <a:schemeClr val="lt1"/>
              </a:solidFill>
              <a:latin typeface="Roboto"/>
              <a:ea typeface="Roboto"/>
              <a:cs typeface="Roboto"/>
              <a:sym typeface="Roboto"/>
            </a:endParaRPr>
          </a:p>
        </p:txBody>
      </p:sp>
      <p:pic>
        <p:nvPicPr>
          <p:cNvPr id="301" name="Google Shape;301;p45" descr="A line graph depicting a symmetrical bell curve representing a normal distribution. The curve peaks at the center, with values tapering off evenly on both sides, indicating data concentration around the mean."/>
          <p:cNvPicPr preferRelativeResize="0"/>
          <p:nvPr/>
        </p:nvPicPr>
        <p:blipFill>
          <a:blip r:embed="rId3">
            <a:alphaModFix/>
          </a:blip>
          <a:stretch>
            <a:fillRect/>
          </a:stretch>
        </p:blipFill>
        <p:spPr>
          <a:xfrm>
            <a:off x="406213" y="3565049"/>
            <a:ext cx="2987276" cy="1295825"/>
          </a:xfrm>
          <a:prstGeom prst="rect">
            <a:avLst/>
          </a:prstGeom>
          <a:noFill/>
          <a:ln>
            <a:noFill/>
          </a:ln>
        </p:spPr>
      </p:pic>
      <p:pic>
        <p:nvPicPr>
          <p:cNvPr id="300" name="Google Shape;300;p4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4275" y="-190625"/>
            <a:ext cx="3646000" cy="3646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6"/>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(6)</a:t>
            </a:r>
            <a:endParaRPr dirty="0"/>
          </a:p>
        </p:txBody>
      </p:sp>
      <p:sp>
        <p:nvSpPr>
          <p:cNvPr id="307" name="Google Shape;307;p46"/>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0"/>
              </a:spcAft>
              <a:buNone/>
            </a:pPr>
            <a:r>
              <a:rPr lang="en" sz="2300">
                <a:solidFill>
                  <a:srgbClr val="202325"/>
                </a:solidFill>
                <a:highlight>
                  <a:srgbClr val="FFFFFF"/>
                </a:highlight>
                <a:latin typeface="Roboto"/>
                <a:ea typeface="Roboto"/>
                <a:cs typeface="Roboto"/>
                <a:sym typeface="Roboto"/>
              </a:rPr>
              <a:t>A normal distribution with a mean (μ) = 0 and a standard deviation (σ) = 1 is called the </a:t>
            </a:r>
            <a:r>
              <a:rPr lang="en" sz="2300" b="1">
                <a:solidFill>
                  <a:srgbClr val="202325"/>
                </a:solidFill>
                <a:highlight>
                  <a:srgbClr val="FFFFFF"/>
                </a:highlight>
                <a:latin typeface="Roboto"/>
                <a:ea typeface="Roboto"/>
                <a:cs typeface="Roboto"/>
                <a:sym typeface="Roboto"/>
              </a:rPr>
              <a:t>standard normal (z) distribution</a:t>
            </a:r>
            <a:r>
              <a:rPr lang="en" sz="2300">
                <a:solidFill>
                  <a:srgbClr val="202325"/>
                </a:solidFill>
                <a:highlight>
                  <a:srgbClr val="FFFFFF"/>
                </a:highlight>
                <a:latin typeface="Roboto"/>
                <a:ea typeface="Roboto"/>
                <a:cs typeface="Roboto"/>
                <a:sym typeface="Roboto"/>
              </a:rPr>
              <a:t>.</a:t>
            </a:r>
            <a:endParaRPr sz="2300">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0"/>
              </a:spcAft>
              <a:buNone/>
            </a:pPr>
            <a:endParaRPr sz="2000">
              <a:solidFill>
                <a:srgbClr val="202325"/>
              </a:solidFill>
              <a:highlight>
                <a:srgbClr val="FFFFFF"/>
              </a:highlight>
              <a:latin typeface="Roboto"/>
              <a:ea typeface="Roboto"/>
              <a:cs typeface="Roboto"/>
              <a:sym typeface="Roboto"/>
            </a:endParaRPr>
          </a:p>
          <a:p>
            <a:pPr marL="0" lvl="0" indent="0" algn="l" rtl="0">
              <a:lnSpc>
                <a:spcPct val="113000"/>
              </a:lnSpc>
              <a:spcBef>
                <a:spcPts val="1000"/>
              </a:spcBef>
              <a:spcAft>
                <a:spcPts val="1000"/>
              </a:spcAft>
              <a:buNone/>
            </a:pPr>
            <a:endParaRPr sz="1900">
              <a:solidFill>
                <a:schemeClr val="lt1"/>
              </a:solidFill>
              <a:latin typeface="Roboto"/>
              <a:ea typeface="Roboto"/>
              <a:cs typeface="Roboto"/>
              <a:sym typeface="Roboto"/>
            </a:endParaRPr>
          </a:p>
        </p:txBody>
      </p:sp>
      <p:pic>
        <p:nvPicPr>
          <p:cNvPr id="314" name="Google Shape;314;p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7"/>
          <p:cNvSpPr txBox="1">
            <a:spLocks noGrp="1"/>
          </p:cNvSpPr>
          <p:nvPr>
            <p:ph type="title"/>
          </p:nvPr>
        </p:nvSpPr>
        <p:spPr>
          <a:xfrm>
            <a:off x="623875" y="351231"/>
            <a:ext cx="4514100" cy="477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sz="2500"/>
              <a:t>Let’s explore!</a:t>
            </a:r>
            <a:endParaRPr sz="2500"/>
          </a:p>
        </p:txBody>
      </p:sp>
      <p:sp>
        <p:nvSpPr>
          <p:cNvPr id="320" name="Google Shape;320;p47"/>
          <p:cNvSpPr txBox="1">
            <a:spLocks noGrp="1"/>
          </p:cNvSpPr>
          <p:nvPr>
            <p:ph type="body" idx="2"/>
          </p:nvPr>
        </p:nvSpPr>
        <p:spPr>
          <a:xfrm>
            <a:off x="623850" y="924650"/>
            <a:ext cx="5093100" cy="39381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None/>
            </a:pPr>
            <a:r>
              <a:rPr lang="en" b="1">
                <a:solidFill>
                  <a:schemeClr val="dk1"/>
                </a:solidFill>
              </a:rPr>
              <a:t>Change the Mean!</a:t>
            </a:r>
            <a:endParaRPr b="1">
              <a:solidFill>
                <a:schemeClr val="dk1"/>
              </a:solidFill>
            </a:endParaRPr>
          </a:p>
          <a:p>
            <a:pPr marL="457200" lvl="0" indent="-342900" algn="l" rtl="0">
              <a:lnSpc>
                <a:spcPct val="113000"/>
              </a:lnSpc>
              <a:spcBef>
                <a:spcPts val="0"/>
              </a:spcBef>
              <a:spcAft>
                <a:spcPts val="0"/>
              </a:spcAft>
              <a:buClr>
                <a:schemeClr val="dk1"/>
              </a:buClr>
              <a:buSzPts val="1800"/>
              <a:buChar char="●"/>
            </a:pPr>
            <a:r>
              <a:rPr lang="en">
                <a:solidFill>
                  <a:schemeClr val="dk1"/>
                </a:solidFill>
              </a:rPr>
              <a:t>Increase the mean from 0 to a few different positive values</a:t>
            </a:r>
            <a:endParaRPr>
              <a:solidFill>
                <a:schemeClr val="dk1"/>
              </a:solidFill>
            </a:endParaRPr>
          </a:p>
          <a:p>
            <a:pPr marL="457200" lvl="0" indent="-342900" algn="l" rtl="0">
              <a:lnSpc>
                <a:spcPct val="113000"/>
              </a:lnSpc>
              <a:spcBef>
                <a:spcPts val="0"/>
              </a:spcBef>
              <a:spcAft>
                <a:spcPts val="0"/>
              </a:spcAft>
              <a:buClr>
                <a:schemeClr val="dk1"/>
              </a:buClr>
              <a:buSzPts val="1800"/>
              <a:buChar char="●"/>
            </a:pPr>
            <a:r>
              <a:rPr lang="en">
                <a:solidFill>
                  <a:schemeClr val="dk1"/>
                </a:solidFill>
              </a:rPr>
              <a:t>Decrease the mean from 0 to a few different negative values</a:t>
            </a:r>
            <a:endParaRPr>
              <a:solidFill>
                <a:schemeClr val="dk1"/>
              </a:solidFill>
            </a:endParaRPr>
          </a:p>
          <a:p>
            <a:pPr marL="0" lvl="0" indent="0" algn="l" rtl="0">
              <a:lnSpc>
                <a:spcPct val="113000"/>
              </a:lnSpc>
              <a:spcBef>
                <a:spcPts val="0"/>
              </a:spcBef>
              <a:spcAft>
                <a:spcPts val="0"/>
              </a:spcAft>
              <a:buNone/>
            </a:pPr>
            <a:endParaRPr sz="900">
              <a:solidFill>
                <a:schemeClr val="dk1"/>
              </a:solidFill>
            </a:endParaRPr>
          </a:p>
          <a:p>
            <a:pPr marL="0" lvl="0" indent="0" algn="l" rtl="0">
              <a:lnSpc>
                <a:spcPct val="113000"/>
              </a:lnSpc>
              <a:spcBef>
                <a:spcPts val="0"/>
              </a:spcBef>
              <a:spcAft>
                <a:spcPts val="0"/>
              </a:spcAft>
              <a:buNone/>
            </a:pPr>
            <a:r>
              <a:rPr lang="en">
                <a:solidFill>
                  <a:schemeClr val="dk1"/>
                </a:solidFill>
              </a:rPr>
              <a:t>How does changing the mean impact the central tendency of the distribution?</a:t>
            </a:r>
            <a:endParaRPr>
              <a:solidFill>
                <a:schemeClr val="dk1"/>
              </a:solidFill>
            </a:endParaRPr>
          </a:p>
          <a:p>
            <a:pPr marL="0" lvl="0" indent="0" algn="l" rtl="0">
              <a:lnSpc>
                <a:spcPct val="113000"/>
              </a:lnSpc>
              <a:spcBef>
                <a:spcPts val="0"/>
              </a:spcBef>
              <a:spcAft>
                <a:spcPts val="0"/>
              </a:spcAft>
              <a:buNone/>
            </a:pPr>
            <a:r>
              <a:rPr lang="en">
                <a:solidFill>
                  <a:schemeClr val="lt1"/>
                </a:solidFill>
              </a:rPr>
              <a:t>What implications does this shift have for the interpretation of data? </a:t>
            </a:r>
            <a:br>
              <a:rPr lang="en">
                <a:solidFill>
                  <a:schemeClr val="dk1"/>
                </a:solidFill>
              </a:rPr>
            </a:br>
            <a:r>
              <a:rPr lang="en">
                <a:solidFill>
                  <a:schemeClr val="lt1"/>
                </a:solidFill>
              </a:rPr>
              <a:t>Discuss the corresponding changes in the shape and location of the probability distribution curve.</a:t>
            </a:r>
            <a:endParaRPr>
              <a:solidFill>
                <a:schemeClr val="lt1"/>
              </a:solidFill>
            </a:endParaRPr>
          </a:p>
        </p:txBody>
      </p:sp>
      <p:pic>
        <p:nvPicPr>
          <p:cNvPr id="322" name="Google Shape;322;p47" descr="Statistical Tool found at: https://lumen-learning.shinyapps.io/normaldist/"/>
          <p:cNvPicPr preferRelativeResize="0"/>
          <p:nvPr/>
        </p:nvPicPr>
        <p:blipFill>
          <a:blip r:embed="rId3">
            <a:alphaModFix/>
          </a:blip>
          <a:stretch>
            <a:fillRect/>
          </a:stretch>
        </p:blipFill>
        <p:spPr>
          <a:xfrm>
            <a:off x="6372875" y="3436225"/>
            <a:ext cx="1589925" cy="1608200"/>
          </a:xfrm>
          <a:prstGeom prst="rect">
            <a:avLst/>
          </a:prstGeom>
          <a:noFill/>
          <a:ln>
            <a:noFill/>
          </a:ln>
        </p:spPr>
      </p:pic>
      <p:pic>
        <p:nvPicPr>
          <p:cNvPr id="321" name="Google Shape;321;p47">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a:alphaModFix/>
          </a:blip>
          <a:srcRect l="9421" r="9421"/>
          <a:stretch/>
        </p:blipFill>
        <p:spPr>
          <a:xfrm>
            <a:off x="5888995" y="284735"/>
            <a:ext cx="2557677" cy="31514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8"/>
          <p:cNvSpPr txBox="1">
            <a:spLocks noGrp="1"/>
          </p:cNvSpPr>
          <p:nvPr>
            <p:ph type="title"/>
          </p:nvPr>
        </p:nvSpPr>
        <p:spPr>
          <a:xfrm>
            <a:off x="623875" y="351231"/>
            <a:ext cx="4514100" cy="477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sz="2500" dirty="0"/>
              <a:t>Let’s explore!... more</a:t>
            </a:r>
            <a:endParaRPr sz="2500" dirty="0"/>
          </a:p>
        </p:txBody>
      </p:sp>
      <p:sp>
        <p:nvSpPr>
          <p:cNvPr id="328" name="Google Shape;328;p48"/>
          <p:cNvSpPr txBox="1">
            <a:spLocks noGrp="1"/>
          </p:cNvSpPr>
          <p:nvPr>
            <p:ph type="body" idx="2"/>
          </p:nvPr>
        </p:nvSpPr>
        <p:spPr>
          <a:xfrm>
            <a:off x="623850" y="924650"/>
            <a:ext cx="5265300" cy="39381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13000"/>
              </a:lnSpc>
              <a:spcBef>
                <a:spcPts val="0"/>
              </a:spcBef>
              <a:spcAft>
                <a:spcPts val="0"/>
              </a:spcAft>
              <a:buNone/>
            </a:pPr>
            <a:r>
              <a:rPr lang="en" b="1">
                <a:solidFill>
                  <a:schemeClr val="dk1"/>
                </a:solidFill>
              </a:rPr>
              <a:t>Change the Standard Deviation!</a:t>
            </a:r>
            <a:endParaRPr b="1">
              <a:solidFill>
                <a:schemeClr val="dk1"/>
              </a:solidFill>
            </a:endParaRPr>
          </a:p>
          <a:p>
            <a:pPr marL="457200" lvl="0" indent="-342900" algn="l" rtl="0">
              <a:lnSpc>
                <a:spcPct val="113000"/>
              </a:lnSpc>
              <a:spcBef>
                <a:spcPts val="0"/>
              </a:spcBef>
              <a:spcAft>
                <a:spcPts val="0"/>
              </a:spcAft>
              <a:buClr>
                <a:schemeClr val="dk1"/>
              </a:buClr>
              <a:buSzPts val="1800"/>
              <a:buChar char="●"/>
            </a:pPr>
            <a:r>
              <a:rPr lang="en">
                <a:solidFill>
                  <a:schemeClr val="dk1"/>
                </a:solidFill>
              </a:rPr>
              <a:t>Increase the mean from 1 to a few larger values</a:t>
            </a:r>
            <a:endParaRPr>
              <a:solidFill>
                <a:schemeClr val="dk1"/>
              </a:solidFill>
            </a:endParaRPr>
          </a:p>
          <a:p>
            <a:pPr marL="457200" lvl="0" indent="-342900" algn="l" rtl="0">
              <a:lnSpc>
                <a:spcPct val="113000"/>
              </a:lnSpc>
              <a:spcBef>
                <a:spcPts val="0"/>
              </a:spcBef>
              <a:spcAft>
                <a:spcPts val="0"/>
              </a:spcAft>
              <a:buClr>
                <a:schemeClr val="dk1"/>
              </a:buClr>
              <a:buSzPts val="1800"/>
              <a:buChar char="●"/>
            </a:pPr>
            <a:r>
              <a:rPr lang="en">
                <a:solidFill>
                  <a:schemeClr val="dk1"/>
                </a:solidFill>
              </a:rPr>
              <a:t>Decrease the mean from 1 to a few smaller values</a:t>
            </a:r>
            <a:endParaRPr>
              <a:solidFill>
                <a:schemeClr val="dk1"/>
              </a:solidFill>
            </a:endParaRPr>
          </a:p>
          <a:p>
            <a:pPr marL="0" lvl="0" indent="0" algn="l" rtl="0">
              <a:lnSpc>
                <a:spcPct val="113000"/>
              </a:lnSpc>
              <a:spcBef>
                <a:spcPts val="0"/>
              </a:spcBef>
              <a:spcAft>
                <a:spcPts val="0"/>
              </a:spcAft>
              <a:buNone/>
            </a:pPr>
            <a:r>
              <a:rPr lang="en">
                <a:solidFill>
                  <a:schemeClr val="dk1"/>
                </a:solidFill>
              </a:rPr>
              <a:t>Examine the concept that adjusting the standard deviation results in the stretching or compressing of the entire probability distribution curve. </a:t>
            </a:r>
            <a:endParaRPr>
              <a:solidFill>
                <a:schemeClr val="dk1"/>
              </a:solidFill>
            </a:endParaRPr>
          </a:p>
          <a:p>
            <a:pPr marL="0" lvl="0" indent="0" algn="l" rtl="0">
              <a:lnSpc>
                <a:spcPct val="113000"/>
              </a:lnSpc>
              <a:spcBef>
                <a:spcPts val="0"/>
              </a:spcBef>
              <a:spcAft>
                <a:spcPts val="0"/>
              </a:spcAft>
              <a:buNone/>
            </a:pPr>
            <a:endParaRPr sz="1100">
              <a:solidFill>
                <a:schemeClr val="dk1"/>
              </a:solidFill>
            </a:endParaRPr>
          </a:p>
          <a:p>
            <a:pPr marL="0" lvl="0" indent="0" algn="l" rtl="0">
              <a:lnSpc>
                <a:spcPct val="113000"/>
              </a:lnSpc>
              <a:spcBef>
                <a:spcPts val="0"/>
              </a:spcBef>
              <a:spcAft>
                <a:spcPts val="0"/>
              </a:spcAft>
              <a:buNone/>
            </a:pPr>
            <a:r>
              <a:rPr lang="en">
                <a:solidFill>
                  <a:schemeClr val="lt1"/>
                </a:solidFill>
              </a:rPr>
              <a:t>How does varying the standard deviation impact the spread or dispersion of data?</a:t>
            </a:r>
            <a:endParaRPr>
              <a:solidFill>
                <a:schemeClr val="lt1"/>
              </a:solidFill>
            </a:endParaRPr>
          </a:p>
          <a:p>
            <a:pPr marL="0" lvl="0" indent="0" algn="l" rtl="0">
              <a:lnSpc>
                <a:spcPct val="113000"/>
              </a:lnSpc>
              <a:spcBef>
                <a:spcPts val="0"/>
              </a:spcBef>
              <a:spcAft>
                <a:spcPts val="0"/>
              </a:spcAft>
              <a:buNone/>
            </a:pPr>
            <a:r>
              <a:rPr lang="en">
                <a:solidFill>
                  <a:schemeClr val="lt1"/>
                </a:solidFill>
              </a:rPr>
              <a:t>What visual and interpretative changes occur in the curve as a result?</a:t>
            </a:r>
            <a:endParaRPr>
              <a:solidFill>
                <a:schemeClr val="lt1"/>
              </a:solidFill>
            </a:endParaRPr>
          </a:p>
        </p:txBody>
      </p:sp>
      <p:pic>
        <p:nvPicPr>
          <p:cNvPr id="330" name="Google Shape;330;p48" descr="Statistical Tool found at: https://lumen-learning.shinyapps.io/normaldist/"/>
          <p:cNvPicPr preferRelativeResize="0"/>
          <p:nvPr/>
        </p:nvPicPr>
        <p:blipFill>
          <a:blip r:embed="rId3">
            <a:alphaModFix/>
          </a:blip>
          <a:stretch>
            <a:fillRect/>
          </a:stretch>
        </p:blipFill>
        <p:spPr>
          <a:xfrm>
            <a:off x="6372875" y="3436225"/>
            <a:ext cx="1589925" cy="1608200"/>
          </a:xfrm>
          <a:prstGeom prst="rect">
            <a:avLst/>
          </a:prstGeom>
          <a:noFill/>
          <a:ln>
            <a:noFill/>
          </a:ln>
        </p:spPr>
      </p:pic>
      <p:pic>
        <p:nvPicPr>
          <p:cNvPr id="329" name="Google Shape;329;p48">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a:alphaModFix/>
          </a:blip>
          <a:srcRect l="9422" r="9422"/>
          <a:stretch/>
        </p:blipFill>
        <p:spPr>
          <a:xfrm>
            <a:off x="5888995" y="284735"/>
            <a:ext cx="2557675" cy="31514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9"/>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ESG Score (1)</a:t>
            </a:r>
            <a:endParaRPr sz="2770" dirty="0">
              <a:solidFill>
                <a:schemeClr val="accent5"/>
              </a:solidFill>
            </a:endParaRPr>
          </a:p>
        </p:txBody>
      </p:sp>
      <p:sp>
        <p:nvSpPr>
          <p:cNvPr id="336" name="Google Shape;336;p49"/>
          <p:cNvSpPr txBox="1"/>
          <p:nvPr/>
        </p:nvSpPr>
        <p:spPr>
          <a:xfrm>
            <a:off x="2200550" y="980775"/>
            <a:ext cx="6426600" cy="32754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000">
                <a:solidFill>
                  <a:schemeClr val="dk1"/>
                </a:solidFill>
              </a:rPr>
              <a:t>Investors are becoming increasingly more concerned with the environmental and social impact of the companies with which they associate. Several rating agencies have taken on the task of assessing these investment companies by evaluating each with an environmental, social, and governance (ESG) score. These scores are based on many factors, including carbon footprint, labor practices, board diversity, etc. Many agencies use a scale of 0 - 100 points. </a:t>
            </a:r>
            <a:endParaRPr sz="1900" b="1">
              <a:solidFill>
                <a:schemeClr val="dk1"/>
              </a:solidFill>
            </a:endParaRPr>
          </a:p>
        </p:txBody>
      </p:sp>
      <p:sp>
        <p:nvSpPr>
          <p:cNvPr id="337" name="Google Shape;337;p49">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8" name="Google Shape;338;p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0">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0"/>
          <p:cNvSpPr txBox="1">
            <a:spLocks noGrp="1"/>
          </p:cNvSpPr>
          <p:nvPr>
            <p:ph type="title"/>
          </p:nvPr>
        </p:nvSpPr>
        <p:spPr>
          <a:xfrm>
            <a:off x="3389750" y="251125"/>
            <a:ext cx="4723800" cy="629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4"/>
                </a:solidFill>
              </a:rPr>
              <a:t>Let’s discuss ESG!</a:t>
            </a:r>
            <a:endParaRPr dirty="0">
              <a:solidFill>
                <a:schemeClr val="accent4"/>
              </a:solidFill>
            </a:endParaRPr>
          </a:p>
        </p:txBody>
      </p:sp>
      <p:sp>
        <p:nvSpPr>
          <p:cNvPr id="345" name="Google Shape;345;p50"/>
          <p:cNvSpPr txBox="1">
            <a:spLocks noGrp="1"/>
          </p:cNvSpPr>
          <p:nvPr>
            <p:ph type="body" idx="2"/>
          </p:nvPr>
        </p:nvSpPr>
        <p:spPr>
          <a:xfrm>
            <a:off x="3333850" y="784425"/>
            <a:ext cx="5412000" cy="3515700"/>
          </a:xfrm>
          <a:prstGeom prst="rect">
            <a:avLst/>
          </a:prstGeom>
          <a:noFill/>
          <a:ln>
            <a:noFill/>
          </a:ln>
        </p:spPr>
        <p:txBody>
          <a:bodyPr spcFirstLastPara="1" wrap="square" lIns="68575" tIns="34275" rIns="68575" bIns="34275" anchor="t" anchorCtr="0">
            <a:normAutofit fontScale="85000" lnSpcReduction="10000"/>
          </a:bodyPr>
          <a:lstStyle/>
          <a:p>
            <a:pPr marL="457200" lvl="0" indent="-304165" algn="l" rtl="0">
              <a:spcBef>
                <a:spcPts val="0"/>
              </a:spcBef>
              <a:spcAft>
                <a:spcPts val="0"/>
              </a:spcAft>
              <a:buSzPct val="66667"/>
              <a:buChar char="•"/>
            </a:pPr>
            <a:r>
              <a:rPr lang="en"/>
              <a:t>What are ESG scores, and how are they used to assess the sustainability and ethical practices of companies? </a:t>
            </a:r>
            <a:endParaRPr/>
          </a:p>
          <a:p>
            <a:pPr marL="457200" lvl="0" indent="-304165" algn="l" rtl="0">
              <a:spcBef>
                <a:spcPts val="0"/>
              </a:spcBef>
              <a:spcAft>
                <a:spcPts val="0"/>
              </a:spcAft>
              <a:buSzPct val="66667"/>
              <a:buChar char="•"/>
            </a:pPr>
            <a:r>
              <a:rPr lang="en"/>
              <a:t>What are the key components of ESG—and how do they relate to each other? </a:t>
            </a:r>
            <a:endParaRPr/>
          </a:p>
          <a:p>
            <a:pPr marL="457200" lvl="0" indent="-304165" algn="l" rtl="0">
              <a:spcBef>
                <a:spcPts val="0"/>
              </a:spcBef>
              <a:spcAft>
                <a:spcPts val="0"/>
              </a:spcAft>
              <a:buSzPct val="66667"/>
              <a:buChar char="•"/>
            </a:pPr>
            <a:r>
              <a:rPr lang="en"/>
              <a:t>Why is there a growing focus on ESG factors in investment and corporate decision-making? </a:t>
            </a:r>
            <a:endParaRPr/>
          </a:p>
          <a:p>
            <a:pPr marL="457200" lvl="0" indent="-304165" algn="l" rtl="0">
              <a:spcBef>
                <a:spcPts val="0"/>
              </a:spcBef>
              <a:spcAft>
                <a:spcPts val="0"/>
              </a:spcAft>
              <a:buSzPct val="66667"/>
              <a:buChar char="•"/>
            </a:pPr>
            <a:r>
              <a:rPr lang="en"/>
              <a:t>How do ESG scores encourage companies to adopt responsible and sustainable business practices? </a:t>
            </a:r>
            <a:endParaRPr/>
          </a:p>
          <a:p>
            <a:pPr marL="457200" lvl="0" indent="-304165" algn="l" rtl="0">
              <a:spcBef>
                <a:spcPts val="0"/>
              </a:spcBef>
              <a:spcAft>
                <a:spcPts val="0"/>
              </a:spcAft>
              <a:buSzPct val="66667"/>
              <a:buChar char="•"/>
            </a:pPr>
            <a:r>
              <a:rPr lang="en"/>
              <a:t>What impact can ESG initiatives have on a company's reputation and competitiveness?</a:t>
            </a:r>
            <a:endParaRPr/>
          </a:p>
        </p:txBody>
      </p:sp>
      <p:pic>
        <p:nvPicPr>
          <p:cNvPr id="346" name="Google Shape;346;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7400" y="390718"/>
            <a:ext cx="4097150" cy="4097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1"/>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ESG Score (2)</a:t>
            </a:r>
            <a:endParaRPr sz="2770" dirty="0">
              <a:solidFill>
                <a:schemeClr val="accent5"/>
              </a:solidFill>
            </a:endParaRPr>
          </a:p>
        </p:txBody>
      </p:sp>
      <p:sp>
        <p:nvSpPr>
          <p:cNvPr id="352" name="Google Shape;352;p51"/>
          <p:cNvSpPr txBox="1"/>
          <p:nvPr/>
        </p:nvSpPr>
        <p:spPr>
          <a:xfrm>
            <a:off x="2200550" y="980775"/>
            <a:ext cx="6426600" cy="26493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Assume the distribution of the ESG scores is approximately normal with a mean of 74 and a standard deviation of 8 points.</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000" b="1">
                <a:solidFill>
                  <a:schemeClr val="dk1"/>
                </a:solidFill>
              </a:rPr>
              <a:t>Find the probability that a randomly selected company received a score greater than 81.</a:t>
            </a:r>
            <a:endParaRPr sz="2000" b="1">
              <a:solidFill>
                <a:schemeClr val="dk1"/>
              </a:solidFill>
            </a:endParaRPr>
          </a:p>
          <a:p>
            <a:pPr marL="0" lvl="0" indent="0" algn="l" rtl="0">
              <a:lnSpc>
                <a:spcPct val="113000"/>
              </a:lnSpc>
              <a:spcBef>
                <a:spcPts val="0"/>
              </a:spcBef>
              <a:spcAft>
                <a:spcPts val="0"/>
              </a:spcAft>
              <a:buNone/>
            </a:pPr>
            <a:endParaRPr sz="2000" b="1">
              <a:solidFill>
                <a:schemeClr val="dk1"/>
              </a:solidFill>
            </a:endParaRPr>
          </a:p>
        </p:txBody>
      </p:sp>
      <p:sp>
        <p:nvSpPr>
          <p:cNvPr id="353" name="Google Shape;353;p51">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ESG Score (3)</a:t>
            </a:r>
            <a:endParaRPr sz="2770" dirty="0">
              <a:solidFill>
                <a:schemeClr val="accent5"/>
              </a:solidFill>
            </a:endParaRPr>
          </a:p>
        </p:txBody>
      </p:sp>
      <p:sp>
        <p:nvSpPr>
          <p:cNvPr id="360" name="Google Shape;360;p52"/>
          <p:cNvSpPr txBox="1"/>
          <p:nvPr/>
        </p:nvSpPr>
        <p:spPr>
          <a:xfrm>
            <a:off x="2200550" y="980775"/>
            <a:ext cx="6426600" cy="33450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Assume the distribution of the ESG scores is approximately normal with a mean of 74 and a standard deviation of 8 points.</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000" b="1">
                <a:solidFill>
                  <a:schemeClr val="dk1"/>
                </a:solidFill>
              </a:rPr>
              <a:t>Companies with a score of less than 50 are considered to be performing poorly. </a:t>
            </a:r>
            <a:endParaRPr sz="2000" b="1">
              <a:solidFill>
                <a:schemeClr val="dk1"/>
              </a:solidFill>
            </a:endParaRPr>
          </a:p>
          <a:p>
            <a:pPr marL="0" lvl="0" indent="0" algn="l" rtl="0">
              <a:lnSpc>
                <a:spcPct val="113000"/>
              </a:lnSpc>
              <a:spcBef>
                <a:spcPts val="0"/>
              </a:spcBef>
              <a:spcAft>
                <a:spcPts val="0"/>
              </a:spcAft>
              <a:buNone/>
            </a:pPr>
            <a:r>
              <a:rPr lang="en" sz="2000" b="1">
                <a:solidFill>
                  <a:schemeClr val="dk1"/>
                </a:solidFill>
              </a:rPr>
              <a:t>Find the probability that a randomly selected company received a score less than 50.</a:t>
            </a:r>
            <a:endParaRPr sz="2000" b="1">
              <a:solidFill>
                <a:schemeClr val="dk1"/>
              </a:solidFill>
            </a:endParaRPr>
          </a:p>
          <a:p>
            <a:pPr marL="0" lvl="0" indent="0" algn="l" rtl="0">
              <a:lnSpc>
                <a:spcPct val="113000"/>
              </a:lnSpc>
              <a:spcBef>
                <a:spcPts val="0"/>
              </a:spcBef>
              <a:spcAft>
                <a:spcPts val="0"/>
              </a:spcAft>
              <a:buNone/>
            </a:pPr>
            <a:endParaRPr sz="2000" b="1">
              <a:solidFill>
                <a:schemeClr val="dk1"/>
              </a:solidFill>
            </a:endParaRPr>
          </a:p>
        </p:txBody>
      </p:sp>
      <p:sp>
        <p:nvSpPr>
          <p:cNvPr id="361" name="Google Shape;361;p52">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35"/>
          <p:cNvSpPr txBox="1">
            <a:spLocks noGrp="1"/>
          </p:cNvSpPr>
          <p:nvPr>
            <p:ph type="title"/>
          </p:nvPr>
        </p:nvSpPr>
        <p:spPr>
          <a:xfrm>
            <a:off x="623888" y="1089212"/>
            <a:ext cx="7886700" cy="895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accent2"/>
              </a:buClr>
              <a:buSzPts val="4500"/>
              <a:buFont typeface="Arial"/>
              <a:buNone/>
            </a:pPr>
            <a:r>
              <a:rPr lang="en" sz="4500"/>
              <a:t>Affirmations</a:t>
            </a:r>
            <a:endParaRPr/>
          </a:p>
        </p:txBody>
      </p:sp>
      <p:sp>
        <p:nvSpPr>
          <p:cNvPr id="193" name="Google Shape;193;p35"/>
          <p:cNvSpPr txBox="1">
            <a:spLocks noGrp="1"/>
          </p:cNvSpPr>
          <p:nvPr>
            <p:ph type="body" idx="1"/>
          </p:nvPr>
        </p:nvSpPr>
        <p:spPr>
          <a:xfrm>
            <a:off x="623888" y="2376009"/>
            <a:ext cx="7886700" cy="2448000"/>
          </a:xfrm>
          <a:prstGeom prst="rect">
            <a:avLst/>
          </a:prstGeom>
          <a:noFill/>
          <a:ln>
            <a:noFill/>
          </a:ln>
        </p:spPr>
        <p:txBody>
          <a:bodyPr spcFirstLastPara="1" wrap="square" lIns="68575" tIns="34275" rIns="68575" bIns="34275" anchor="t" anchorCtr="0">
            <a:normAutofit/>
          </a:bodyPr>
          <a:lstStyle/>
          <a:p>
            <a:pPr marL="177800" lvl="0" indent="-171450" algn="l" rtl="0">
              <a:lnSpc>
                <a:spcPct val="113000"/>
              </a:lnSpc>
              <a:spcBef>
                <a:spcPts val="800"/>
              </a:spcBef>
              <a:spcAft>
                <a:spcPts val="0"/>
              </a:spcAft>
              <a:buClr>
                <a:schemeClr val="dk1"/>
              </a:buClr>
              <a:buSzPts val="2100"/>
              <a:buChar char="•"/>
            </a:pPr>
            <a:r>
              <a:rPr lang="en"/>
              <a:t>I will handle whatever happens, like I always do</a:t>
            </a:r>
            <a:endParaRPr/>
          </a:p>
          <a:p>
            <a:pPr marL="177800" lvl="0" indent="-171450" algn="l" rtl="0">
              <a:lnSpc>
                <a:spcPct val="113000"/>
              </a:lnSpc>
              <a:spcBef>
                <a:spcPts val="800"/>
              </a:spcBef>
              <a:spcAft>
                <a:spcPts val="0"/>
              </a:spcAft>
              <a:buClr>
                <a:schemeClr val="dk1"/>
              </a:buClr>
              <a:buSzPts val="2100"/>
              <a:buChar char="•"/>
            </a:pPr>
            <a:r>
              <a:rPr lang="en"/>
              <a:t>I am well-organized and plan my days efficiently</a:t>
            </a:r>
            <a:endParaRPr/>
          </a:p>
          <a:p>
            <a:pPr marL="177800" lvl="0" indent="-171450" algn="l" rtl="0">
              <a:lnSpc>
                <a:spcPct val="113000"/>
              </a:lnSpc>
              <a:spcBef>
                <a:spcPts val="800"/>
              </a:spcBef>
              <a:spcAft>
                <a:spcPts val="0"/>
              </a:spcAft>
              <a:buClr>
                <a:schemeClr val="dk1"/>
              </a:buClr>
              <a:buSzPts val="2100"/>
              <a:buChar char="•"/>
            </a:pPr>
            <a:r>
              <a:rPr lang="en"/>
              <a:t>People see the good in me and I see the good in them</a:t>
            </a:r>
            <a:endParaRPr/>
          </a:p>
        </p:txBody>
      </p:sp>
      <p:pic>
        <p:nvPicPr>
          <p:cNvPr id="195" name="Google Shape;195;p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78478" y="333443"/>
            <a:ext cx="1912925" cy="1912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3"/>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ESG Score (4)</a:t>
            </a:r>
            <a:endParaRPr sz="2770" dirty="0">
              <a:solidFill>
                <a:schemeClr val="accent5"/>
              </a:solidFill>
            </a:endParaRPr>
          </a:p>
        </p:txBody>
      </p:sp>
      <p:sp>
        <p:nvSpPr>
          <p:cNvPr id="368" name="Google Shape;368;p53"/>
          <p:cNvSpPr txBox="1"/>
          <p:nvPr/>
        </p:nvSpPr>
        <p:spPr>
          <a:xfrm>
            <a:off x="2200550" y="980775"/>
            <a:ext cx="6426600" cy="26493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Assume the distribution of the ESG scores is approximately normal with a mean of 74 and a standard deviation of 8 points.</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000" b="1">
                <a:solidFill>
                  <a:schemeClr val="dk1"/>
                </a:solidFill>
              </a:rPr>
              <a:t>Find the probability that a randomly selected company receives a score between 65 and 80.</a:t>
            </a:r>
            <a:endParaRPr sz="2000" b="1">
              <a:solidFill>
                <a:schemeClr val="dk1"/>
              </a:solidFill>
            </a:endParaRPr>
          </a:p>
          <a:p>
            <a:pPr marL="0" lvl="0" indent="0" algn="l" rtl="0">
              <a:lnSpc>
                <a:spcPct val="113000"/>
              </a:lnSpc>
              <a:spcBef>
                <a:spcPts val="0"/>
              </a:spcBef>
              <a:spcAft>
                <a:spcPts val="0"/>
              </a:spcAft>
              <a:buNone/>
            </a:pPr>
            <a:endParaRPr sz="2000" b="1">
              <a:solidFill>
                <a:schemeClr val="dk1"/>
              </a:solidFill>
            </a:endParaRPr>
          </a:p>
        </p:txBody>
      </p:sp>
      <p:sp>
        <p:nvSpPr>
          <p:cNvPr id="369" name="Google Shape;369;p53">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0" name="Google Shape;370;p5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4"/>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ESG Score (5)</a:t>
            </a:r>
            <a:endParaRPr sz="2770" dirty="0">
              <a:solidFill>
                <a:schemeClr val="accent5"/>
              </a:solidFill>
            </a:endParaRPr>
          </a:p>
        </p:txBody>
      </p:sp>
      <p:sp>
        <p:nvSpPr>
          <p:cNvPr id="376" name="Google Shape;376;p54"/>
          <p:cNvSpPr txBox="1"/>
          <p:nvPr/>
        </p:nvSpPr>
        <p:spPr>
          <a:xfrm>
            <a:off x="2200550" y="980775"/>
            <a:ext cx="6426600" cy="26493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Assume the distribution of the ESG scores is approximately normal with a mean of 74 and a standard deviation of 8 points.</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000" b="1">
                <a:solidFill>
                  <a:schemeClr val="dk1"/>
                </a:solidFill>
              </a:rPr>
              <a:t>What score does a company at the 25th percentile have?</a:t>
            </a:r>
            <a:endParaRPr sz="2000" b="1">
              <a:solidFill>
                <a:schemeClr val="dk1"/>
              </a:solidFill>
            </a:endParaRPr>
          </a:p>
          <a:p>
            <a:pPr marL="0" lvl="0" indent="0" algn="l" rtl="0">
              <a:lnSpc>
                <a:spcPct val="113000"/>
              </a:lnSpc>
              <a:spcBef>
                <a:spcPts val="0"/>
              </a:spcBef>
              <a:spcAft>
                <a:spcPts val="0"/>
              </a:spcAft>
              <a:buNone/>
            </a:pPr>
            <a:endParaRPr sz="2000" b="1">
              <a:solidFill>
                <a:schemeClr val="dk1"/>
              </a:solidFill>
            </a:endParaRPr>
          </a:p>
        </p:txBody>
      </p:sp>
      <p:sp>
        <p:nvSpPr>
          <p:cNvPr id="377" name="Google Shape;377;p54">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8" name="Google Shape;378;p5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5"/>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dirty="0">
                <a:solidFill>
                  <a:schemeClr val="accent5"/>
                </a:solidFill>
              </a:rPr>
              <a:t>ESG Score (6)</a:t>
            </a:r>
            <a:endParaRPr sz="2770" dirty="0">
              <a:solidFill>
                <a:schemeClr val="accent5"/>
              </a:solidFill>
            </a:endParaRPr>
          </a:p>
        </p:txBody>
      </p:sp>
      <p:sp>
        <p:nvSpPr>
          <p:cNvPr id="384" name="Google Shape;384;p55"/>
          <p:cNvSpPr txBox="1"/>
          <p:nvPr/>
        </p:nvSpPr>
        <p:spPr>
          <a:xfrm>
            <a:off x="2200550" y="980775"/>
            <a:ext cx="6426600" cy="26493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Assume the distribution of the ESG scores is approximately normal with a mean of 74 and a standard deviation of 8 points.</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000" b="1">
                <a:solidFill>
                  <a:schemeClr val="dk1"/>
                </a:solidFill>
              </a:rPr>
              <a:t>In order to be in the top 10%, what score does a company need?</a:t>
            </a:r>
            <a:endParaRPr sz="2000" b="1">
              <a:solidFill>
                <a:schemeClr val="dk1"/>
              </a:solidFill>
            </a:endParaRPr>
          </a:p>
          <a:p>
            <a:pPr marL="0" lvl="0" indent="0" algn="l" rtl="0">
              <a:lnSpc>
                <a:spcPct val="113000"/>
              </a:lnSpc>
              <a:spcBef>
                <a:spcPts val="0"/>
              </a:spcBef>
              <a:spcAft>
                <a:spcPts val="0"/>
              </a:spcAft>
              <a:buNone/>
            </a:pPr>
            <a:endParaRPr sz="2000" b="1">
              <a:solidFill>
                <a:schemeClr val="dk1"/>
              </a:solidFill>
            </a:endParaRPr>
          </a:p>
        </p:txBody>
      </p:sp>
      <p:sp>
        <p:nvSpPr>
          <p:cNvPr id="385" name="Google Shape;385;p55">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2" name="Google Shape;392;p56"/>
          <p:cNvSpPr txBox="1">
            <a:spLocks noGrp="1"/>
          </p:cNvSpPr>
          <p:nvPr>
            <p:ph type="title"/>
          </p:nvPr>
        </p:nvSpPr>
        <p:spPr>
          <a:xfrm>
            <a:off x="623900" y="0"/>
            <a:ext cx="4026900"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4"/>
                </a:solidFill>
              </a:rPr>
              <a:t>Let’s discuss!</a:t>
            </a:r>
            <a:endParaRPr>
              <a:solidFill>
                <a:schemeClr val="accent4"/>
              </a:solidFill>
            </a:endParaRPr>
          </a:p>
        </p:txBody>
      </p:sp>
      <p:sp>
        <p:nvSpPr>
          <p:cNvPr id="391" name="Google Shape;391;p56"/>
          <p:cNvSpPr txBox="1">
            <a:spLocks noGrp="1"/>
          </p:cNvSpPr>
          <p:nvPr>
            <p:ph type="body" idx="1"/>
          </p:nvPr>
        </p:nvSpPr>
        <p:spPr>
          <a:xfrm>
            <a:off x="623900" y="926475"/>
            <a:ext cx="4183200" cy="3706200"/>
          </a:xfrm>
          <a:prstGeom prst="rect">
            <a:avLst/>
          </a:prstGeom>
          <a:noFill/>
          <a:ln>
            <a:noFill/>
          </a:ln>
        </p:spPr>
        <p:txBody>
          <a:bodyPr spcFirstLastPara="1" wrap="square" lIns="68575" tIns="34275" rIns="68575" bIns="34275" anchor="t" anchorCtr="0">
            <a:noAutofit/>
          </a:bodyPr>
          <a:lstStyle/>
          <a:p>
            <a:pPr marL="457200" lvl="0" indent="-328930" algn="l" rtl="0">
              <a:lnSpc>
                <a:spcPct val="103000"/>
              </a:lnSpc>
              <a:spcBef>
                <a:spcPts val="0"/>
              </a:spcBef>
              <a:spcAft>
                <a:spcPts val="0"/>
              </a:spcAft>
              <a:buSzPts val="1580"/>
              <a:buChar char="•"/>
            </a:pPr>
            <a:r>
              <a:rPr lang="en" sz="2070"/>
              <a:t>Discuss the implications of the assumed normal distribution of ESG scores for investors and companies. </a:t>
            </a:r>
            <a:endParaRPr sz="2070"/>
          </a:p>
          <a:p>
            <a:pPr marL="457200" lvl="0" indent="-328930" algn="l" rtl="0">
              <a:lnSpc>
                <a:spcPct val="103000"/>
              </a:lnSpc>
              <a:spcBef>
                <a:spcPts val="0"/>
              </a:spcBef>
              <a:spcAft>
                <a:spcPts val="0"/>
              </a:spcAft>
              <a:buSzPts val="1580"/>
              <a:buChar char="•"/>
            </a:pPr>
            <a:r>
              <a:rPr lang="en" sz="2070"/>
              <a:t>How does the mean of 74 and standard deviation of 8 points provide insights into the central tendency and variability of these scores? </a:t>
            </a:r>
            <a:endParaRPr sz="2070"/>
          </a:p>
        </p:txBody>
      </p:sp>
      <p:sp>
        <p:nvSpPr>
          <p:cNvPr id="393" name="Google Shape;393;p56">
            <a:extLst>
              <a:ext uri="{C183D7F6-B498-43B3-948B-1728B52AA6E4}">
                <adec:decorative xmlns:adec="http://schemas.microsoft.com/office/drawing/2017/decorative" val="1"/>
              </a:ext>
            </a:extLst>
          </p:cNvPr>
          <p:cNvSpPr txBox="1"/>
          <p:nvPr/>
        </p:nvSpPr>
        <p:spPr>
          <a:xfrm>
            <a:off x="1640711" y="-87678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pic>
        <p:nvPicPr>
          <p:cNvPr id="394" name="Google Shape;394;p5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07171" y="558300"/>
            <a:ext cx="4074405" cy="4074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Google Shape;400;p57"/>
          <p:cNvSpPr txBox="1">
            <a:spLocks noGrp="1"/>
          </p:cNvSpPr>
          <p:nvPr>
            <p:ph type="title"/>
          </p:nvPr>
        </p:nvSpPr>
        <p:spPr>
          <a:xfrm>
            <a:off x="623899" y="0"/>
            <a:ext cx="4829843" cy="895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accent2"/>
              </a:buClr>
              <a:buSzPts val="3300"/>
              <a:buFont typeface="Arial"/>
              <a:buNone/>
            </a:pPr>
            <a:r>
              <a:rPr lang="en" dirty="0">
                <a:solidFill>
                  <a:schemeClr val="accent4"/>
                </a:solidFill>
              </a:rPr>
              <a:t>Let’s discuss! </a:t>
            </a:r>
            <a:r>
              <a:rPr lang="en-US" dirty="0">
                <a:solidFill>
                  <a:schemeClr val="accent4"/>
                </a:solidFill>
              </a:rPr>
              <a:t>c</a:t>
            </a:r>
            <a:r>
              <a:rPr lang="en" dirty="0" err="1">
                <a:solidFill>
                  <a:schemeClr val="accent4"/>
                </a:solidFill>
              </a:rPr>
              <a:t>ont.</a:t>
            </a:r>
            <a:endParaRPr dirty="0">
              <a:solidFill>
                <a:schemeClr val="accent4"/>
              </a:solidFill>
            </a:endParaRPr>
          </a:p>
        </p:txBody>
      </p:sp>
      <p:sp>
        <p:nvSpPr>
          <p:cNvPr id="399" name="Google Shape;399;p57"/>
          <p:cNvSpPr txBox="1">
            <a:spLocks noGrp="1"/>
          </p:cNvSpPr>
          <p:nvPr>
            <p:ph type="body" idx="1"/>
          </p:nvPr>
        </p:nvSpPr>
        <p:spPr>
          <a:xfrm>
            <a:off x="623900" y="926475"/>
            <a:ext cx="4183200" cy="3706200"/>
          </a:xfrm>
          <a:prstGeom prst="rect">
            <a:avLst/>
          </a:prstGeom>
          <a:noFill/>
          <a:ln>
            <a:noFill/>
          </a:ln>
        </p:spPr>
        <p:txBody>
          <a:bodyPr spcFirstLastPara="1" wrap="square" lIns="68575" tIns="34275" rIns="68575" bIns="34275" anchor="t" anchorCtr="0">
            <a:noAutofit/>
          </a:bodyPr>
          <a:lstStyle/>
          <a:p>
            <a:pPr marL="457200" lvl="0" indent="-322580" algn="l" rtl="0">
              <a:lnSpc>
                <a:spcPct val="103000"/>
              </a:lnSpc>
              <a:spcBef>
                <a:spcPts val="0"/>
              </a:spcBef>
              <a:spcAft>
                <a:spcPts val="0"/>
              </a:spcAft>
              <a:buSzPts val="1480"/>
              <a:buChar char="•"/>
            </a:pPr>
            <a:r>
              <a:rPr lang="en" sz="1970"/>
              <a:t>Consider the significance of a normal distribution in this context, particularly in terms of understanding the relative performance of companies. </a:t>
            </a:r>
            <a:endParaRPr sz="1970"/>
          </a:p>
          <a:p>
            <a:pPr marL="457200" lvl="0" indent="-322580" algn="l" rtl="0">
              <a:lnSpc>
                <a:spcPct val="103000"/>
              </a:lnSpc>
              <a:spcBef>
                <a:spcPts val="0"/>
              </a:spcBef>
              <a:spcAft>
                <a:spcPts val="0"/>
              </a:spcAft>
              <a:buSzPts val="1480"/>
              <a:buChar char="•"/>
            </a:pPr>
            <a:r>
              <a:rPr lang="en" sz="1970"/>
              <a:t>Discuss potential scenarios or strategies investors might consider based on the given distribution parameters, and how companies might interpret their ESG scores in relation to the broader market. </a:t>
            </a:r>
            <a:endParaRPr sz="1970"/>
          </a:p>
        </p:txBody>
      </p:sp>
      <p:sp>
        <p:nvSpPr>
          <p:cNvPr id="401" name="Google Shape;401;p57">
            <a:extLst>
              <a:ext uri="{C183D7F6-B498-43B3-948B-1728B52AA6E4}">
                <adec:decorative xmlns:adec="http://schemas.microsoft.com/office/drawing/2017/decorative" val="1"/>
              </a:ext>
            </a:extLst>
          </p:cNvPr>
          <p:cNvSpPr txBox="1"/>
          <p:nvPr/>
        </p:nvSpPr>
        <p:spPr>
          <a:xfrm>
            <a:off x="1640711" y="-876782"/>
            <a:ext cx="0" cy="0"/>
          </a:xfrm>
          <a:prstGeom prst="rect">
            <a:avLst/>
          </a:prstGeom>
          <a:noFill/>
          <a:ln>
            <a:noFill/>
          </a:ln>
        </p:spPr>
        <p:txBody>
          <a:bodyPr spcFirstLastPara="1" wrap="square" lIns="68575" tIns="34275" rIns="68575" bIns="34275" anchor="t" anchorCtr="0">
            <a:noAutofit/>
          </a:bodyPr>
          <a:lstStyle/>
          <a:p>
            <a:pPr marL="0" marR="0" lvl="0" indent="0" algn="ctr" rtl="0">
              <a:lnSpc>
                <a:spcPct val="113000"/>
              </a:lnSpc>
              <a:spcBef>
                <a:spcPts val="0"/>
              </a:spcBef>
              <a:spcAft>
                <a:spcPts val="0"/>
              </a:spcAft>
              <a:buClr>
                <a:schemeClr val="dk1"/>
              </a:buClr>
              <a:buSzPts val="1200"/>
              <a:buFont typeface="Arial"/>
              <a:buNone/>
            </a:pPr>
            <a:endParaRPr sz="1200" b="1" i="0" u="none" strike="noStrike" cap="none">
              <a:solidFill>
                <a:schemeClr val="dk2"/>
              </a:solidFill>
              <a:latin typeface="Arial"/>
              <a:ea typeface="Arial"/>
              <a:cs typeface="Arial"/>
              <a:sym typeface="Arial"/>
            </a:endParaRPr>
          </a:p>
        </p:txBody>
      </p:sp>
      <p:pic>
        <p:nvPicPr>
          <p:cNvPr id="402" name="Google Shape;402;p5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07171" y="558300"/>
            <a:ext cx="4074405" cy="4074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8" name="Google Shape;408;p58"/>
          <p:cNvSpPr txBox="1">
            <a:spLocks noGrp="1"/>
          </p:cNvSpPr>
          <p:nvPr>
            <p:ph type="title"/>
          </p:nvPr>
        </p:nvSpPr>
        <p:spPr>
          <a:xfrm>
            <a:off x="445604" y="480247"/>
            <a:ext cx="65523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0349"/>
              </a:buClr>
              <a:buSzPts val="7500"/>
              <a:buFont typeface="Arial Black"/>
              <a:buNone/>
            </a:pPr>
            <a:r>
              <a:rPr lang="en" sz="4300"/>
              <a:t>Reflection</a:t>
            </a:r>
            <a:endParaRPr sz="4200"/>
          </a:p>
        </p:txBody>
      </p:sp>
      <p:sp>
        <p:nvSpPr>
          <p:cNvPr id="407" name="Google Shape;407;p58"/>
          <p:cNvSpPr txBox="1">
            <a:spLocks noGrp="1"/>
          </p:cNvSpPr>
          <p:nvPr>
            <p:ph type="body" idx="1"/>
          </p:nvPr>
        </p:nvSpPr>
        <p:spPr>
          <a:xfrm>
            <a:off x="445600" y="1474475"/>
            <a:ext cx="4926900" cy="3159300"/>
          </a:xfrm>
          <a:prstGeom prst="rect">
            <a:avLst/>
          </a:prstGeom>
          <a:noFill/>
          <a:ln>
            <a:noFill/>
          </a:ln>
        </p:spPr>
        <p:txBody>
          <a:bodyPr spcFirstLastPara="1" wrap="square" lIns="68575" tIns="34275" rIns="68575" bIns="34275" anchor="t" anchorCtr="0">
            <a:normAutofit fontScale="85000" lnSpcReduction="20000"/>
          </a:bodyPr>
          <a:lstStyle/>
          <a:p>
            <a:pPr marL="457200" lvl="0" indent="-341948" algn="l" rtl="0">
              <a:lnSpc>
                <a:spcPct val="113000"/>
              </a:lnSpc>
              <a:spcBef>
                <a:spcPts val="0"/>
              </a:spcBef>
              <a:spcAft>
                <a:spcPts val="0"/>
              </a:spcAft>
              <a:buSzPct val="100000"/>
              <a:buChar char="●"/>
            </a:pPr>
            <a:r>
              <a:rPr lang="en"/>
              <a:t>What aspects of probability distributions do you find most challenging, and why?</a:t>
            </a:r>
            <a:endParaRPr/>
          </a:p>
          <a:p>
            <a:pPr marL="457200" lvl="0" indent="-341948" algn="l" rtl="0">
              <a:lnSpc>
                <a:spcPct val="113000"/>
              </a:lnSpc>
              <a:spcBef>
                <a:spcPts val="0"/>
              </a:spcBef>
              <a:spcAft>
                <a:spcPts val="0"/>
              </a:spcAft>
              <a:buSzPct val="100000"/>
              <a:buChar char="●"/>
            </a:pPr>
            <a:r>
              <a:rPr lang="en"/>
              <a:t>How would you explain the concept of a probability distribution to someone who is new to the topic?</a:t>
            </a:r>
            <a:endParaRPr/>
          </a:p>
          <a:p>
            <a:pPr marL="457200" lvl="0" indent="-341948" algn="l" rtl="0">
              <a:lnSpc>
                <a:spcPct val="113000"/>
              </a:lnSpc>
              <a:spcBef>
                <a:spcPts val="0"/>
              </a:spcBef>
              <a:spcAft>
                <a:spcPts val="0"/>
              </a:spcAft>
              <a:buSzPct val="100000"/>
              <a:buChar char="●"/>
            </a:pPr>
            <a:r>
              <a:rPr lang="en"/>
              <a:t>Discuss situations where data may not follow a normal distribution. Explore the implications of working with non-normally distributed data.</a:t>
            </a:r>
            <a:endParaRPr/>
          </a:p>
          <a:p>
            <a:pPr marL="457200" lvl="0" indent="-341948" algn="l" rtl="0">
              <a:lnSpc>
                <a:spcPct val="113000"/>
              </a:lnSpc>
              <a:spcBef>
                <a:spcPts val="0"/>
              </a:spcBef>
              <a:spcAft>
                <a:spcPts val="0"/>
              </a:spcAft>
              <a:buSzPct val="100000"/>
              <a:buChar char="●"/>
            </a:pPr>
            <a:r>
              <a:rPr lang="en"/>
              <a:t>Explore the relationship between the standard deviation and the shape of the normal distribution curve.</a:t>
            </a:r>
            <a:endParaRPr/>
          </a:p>
        </p:txBody>
      </p:sp>
      <p:pic>
        <p:nvPicPr>
          <p:cNvPr id="409" name="Google Shape;409;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072650" y="536074"/>
            <a:ext cx="4071350" cy="4071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a:extLst>
              <a:ext uri="{C183D7F6-B498-43B3-948B-1728B52AA6E4}">
                <adec:decorative xmlns:adec="http://schemas.microsoft.com/office/drawing/2017/decorative" val="1"/>
              </a:ext>
            </a:extLst>
          </p:cNvPr>
          <p:cNvSpPr/>
          <p:nvPr/>
        </p:nvSpPr>
        <p:spPr>
          <a:xfrm>
            <a:off x="-75" y="1572775"/>
            <a:ext cx="9144000" cy="3570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6"/>
          <p:cNvSpPr txBox="1">
            <a:spLocks noGrp="1"/>
          </p:cNvSpPr>
          <p:nvPr>
            <p:ph type="title"/>
          </p:nvPr>
        </p:nvSpPr>
        <p:spPr>
          <a:xfrm>
            <a:off x="628575" y="-6"/>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2"/>
              </a:buClr>
              <a:buSzPts val="3300"/>
              <a:buFont typeface="Arial"/>
              <a:buNone/>
            </a:pPr>
            <a:r>
              <a:rPr lang="en">
                <a:solidFill>
                  <a:schemeClr val="accent5"/>
                </a:solidFill>
              </a:rPr>
              <a:t>Learning Goals</a:t>
            </a:r>
            <a:endParaRPr>
              <a:solidFill>
                <a:schemeClr val="accent5"/>
              </a:solidFill>
            </a:endParaRPr>
          </a:p>
        </p:txBody>
      </p:sp>
      <p:sp>
        <p:nvSpPr>
          <p:cNvPr id="203" name="Google Shape;203;p36"/>
          <p:cNvSpPr txBox="1">
            <a:spLocks noGrp="1"/>
          </p:cNvSpPr>
          <p:nvPr>
            <p:ph type="body" idx="2"/>
          </p:nvPr>
        </p:nvSpPr>
        <p:spPr>
          <a:xfrm>
            <a:off x="628575" y="798250"/>
            <a:ext cx="6088200" cy="774600"/>
          </a:xfrm>
          <a:prstGeom prst="rect">
            <a:avLst/>
          </a:prstGeom>
          <a:noFill/>
          <a:ln>
            <a:noFill/>
          </a:ln>
        </p:spPr>
        <p:txBody>
          <a:bodyPr spcFirstLastPara="1" wrap="square" lIns="68575" tIns="34275" rIns="68575" bIns="34275" anchor="t" anchorCtr="0">
            <a:normAutofit/>
          </a:bodyPr>
          <a:lstStyle/>
          <a:p>
            <a:pPr marL="0" lvl="0" indent="0" algn="l" rtl="0">
              <a:lnSpc>
                <a:spcPct val="113000"/>
              </a:lnSpc>
              <a:spcBef>
                <a:spcPts val="0"/>
              </a:spcBef>
              <a:spcAft>
                <a:spcPts val="0"/>
              </a:spcAft>
              <a:buClr>
                <a:schemeClr val="dk1"/>
              </a:buClr>
              <a:buSzPts val="2100"/>
              <a:buNone/>
            </a:pPr>
            <a:r>
              <a:rPr lang="en"/>
              <a:t>Deepen your understanding and form connections within these skills:</a:t>
            </a:r>
            <a:endParaRPr/>
          </a:p>
        </p:txBody>
      </p:sp>
      <p:sp>
        <p:nvSpPr>
          <p:cNvPr id="201" name="Google Shape;201;p36"/>
          <p:cNvSpPr txBox="1">
            <a:spLocks noGrp="1"/>
          </p:cNvSpPr>
          <p:nvPr>
            <p:ph type="body" idx="2"/>
          </p:nvPr>
        </p:nvSpPr>
        <p:spPr>
          <a:xfrm>
            <a:off x="545525" y="1648850"/>
            <a:ext cx="8598600" cy="3409800"/>
          </a:xfrm>
          <a:prstGeom prst="rect">
            <a:avLst/>
          </a:prstGeom>
        </p:spPr>
        <p:txBody>
          <a:bodyPr spcFirstLastPara="1" wrap="square" lIns="68575" tIns="34275" rIns="68575" bIns="34275" anchor="t" anchorCtr="0">
            <a:normAutofit fontScale="70000" lnSpcReduction="10000"/>
          </a:bodyPr>
          <a:lstStyle/>
          <a:p>
            <a:pPr marL="177800" lvl="0" indent="0" algn="l" rtl="0">
              <a:spcBef>
                <a:spcPts val="0"/>
              </a:spcBef>
              <a:spcAft>
                <a:spcPts val="0"/>
              </a:spcAft>
              <a:buNone/>
            </a:pPr>
            <a:r>
              <a:rPr lang="en" sz="3300" b="1">
                <a:solidFill>
                  <a:schemeClr val="accent6"/>
                </a:solidFill>
                <a:latin typeface="Arial Black"/>
                <a:ea typeface="Arial Black"/>
                <a:cs typeface="Arial Black"/>
                <a:sym typeface="Arial Black"/>
              </a:rPr>
              <a:t>1</a:t>
            </a:r>
            <a:r>
              <a:rPr lang="en">
                <a:solidFill>
                  <a:schemeClr val="lt1"/>
                </a:solidFill>
              </a:rPr>
              <a:t> Understand the concept of a probability distribution and its role in describing the behavior of a random variable</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2</a:t>
            </a:r>
            <a:r>
              <a:rPr lang="en">
                <a:solidFill>
                  <a:schemeClr val="lt1"/>
                </a:solidFill>
              </a:rPr>
              <a:t> Describe the characteristics of probability distributions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3</a:t>
            </a:r>
            <a:r>
              <a:rPr lang="en">
                <a:solidFill>
                  <a:schemeClr val="lt1"/>
                </a:solidFill>
              </a:rPr>
              <a:t> Understand the properties and the characteristics of a normal distribution and its importance in statistical analysis</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4</a:t>
            </a:r>
            <a:r>
              <a:rPr lang="en">
                <a:solidFill>
                  <a:schemeClr val="lt1"/>
                </a:solidFill>
              </a:rPr>
              <a:t> Explain how changing the mean and standard deviation will change the shape of a normal curve</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5</a:t>
            </a:r>
            <a:r>
              <a:rPr lang="en">
                <a:solidFill>
                  <a:schemeClr val="lt1"/>
                </a:solidFill>
              </a:rPr>
              <a:t> Understand the properties and the characteristics of the standard normal distribution</a:t>
            </a:r>
            <a:endParaRPr>
              <a:solidFill>
                <a:schemeClr val="lt1"/>
              </a:solidFill>
            </a:endParaRPr>
          </a:p>
          <a:p>
            <a:pPr marL="177800" lvl="0" indent="0" algn="l" rtl="0">
              <a:spcBef>
                <a:spcPts val="800"/>
              </a:spcBef>
              <a:spcAft>
                <a:spcPts val="0"/>
              </a:spcAft>
              <a:buNone/>
            </a:pPr>
            <a:r>
              <a:rPr lang="en" sz="3300" b="1">
                <a:solidFill>
                  <a:schemeClr val="accent6"/>
                </a:solidFill>
                <a:latin typeface="Arial Black"/>
                <a:ea typeface="Arial Black"/>
                <a:cs typeface="Arial Black"/>
                <a:sym typeface="Arial Black"/>
              </a:rPr>
              <a:t>6</a:t>
            </a:r>
            <a:r>
              <a:rPr lang="en">
                <a:solidFill>
                  <a:schemeClr val="lt1"/>
                </a:solidFill>
              </a:rPr>
              <a:t> Calculate probabilities and percentiles using normal distribution and z-scores with technology</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(1)</a:t>
            </a:r>
            <a:endParaRPr dirty="0"/>
          </a:p>
        </p:txBody>
      </p:sp>
      <p:sp>
        <p:nvSpPr>
          <p:cNvPr id="209" name="Google Shape;209;p37"/>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1000"/>
              </a:spcAft>
              <a:buNone/>
            </a:pPr>
            <a:r>
              <a:rPr lang="en" sz="2400" b="1">
                <a:solidFill>
                  <a:srgbClr val="202325"/>
                </a:solidFill>
                <a:highlight>
                  <a:srgbClr val="FFFFFF"/>
                </a:highlight>
                <a:latin typeface="Roboto"/>
                <a:ea typeface="Roboto"/>
                <a:cs typeface="Roboto"/>
                <a:sym typeface="Roboto"/>
              </a:rPr>
              <a:t>Probability</a:t>
            </a:r>
            <a:r>
              <a:rPr lang="en" sz="2400">
                <a:solidFill>
                  <a:srgbClr val="202325"/>
                </a:solidFill>
                <a:highlight>
                  <a:srgbClr val="FFFFFF"/>
                </a:highlight>
                <a:latin typeface="Roboto"/>
                <a:ea typeface="Roboto"/>
                <a:cs typeface="Roboto"/>
                <a:sym typeface="Roboto"/>
              </a:rPr>
              <a:t> </a:t>
            </a:r>
            <a:r>
              <a:rPr lang="en" sz="2400" b="1">
                <a:solidFill>
                  <a:srgbClr val="202325"/>
                </a:solidFill>
                <a:highlight>
                  <a:srgbClr val="FFFFFF"/>
                </a:highlight>
                <a:latin typeface="Roboto"/>
                <a:ea typeface="Roboto"/>
                <a:cs typeface="Roboto"/>
                <a:sym typeface="Roboto"/>
              </a:rPr>
              <a:t>model (probability distribution)</a:t>
            </a:r>
            <a:r>
              <a:rPr lang="en" sz="2400">
                <a:solidFill>
                  <a:srgbClr val="202325"/>
                </a:solidFill>
                <a:highlight>
                  <a:srgbClr val="FFFFFF"/>
                </a:highlight>
                <a:latin typeface="Roboto"/>
                <a:ea typeface="Roboto"/>
                <a:cs typeface="Roboto"/>
                <a:sym typeface="Roboto"/>
              </a:rPr>
              <a:t> includes all possible outcomes of a chance experiment and the probabilities associated with those outcomes.</a:t>
            </a:r>
            <a:endParaRPr sz="3000">
              <a:solidFill>
                <a:schemeClr val="lt1"/>
              </a:solidFill>
            </a:endParaRPr>
          </a:p>
        </p:txBody>
      </p:sp>
      <p:pic>
        <p:nvPicPr>
          <p:cNvPr id="216" name="Google Shape;216;p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(2)</a:t>
            </a:r>
            <a:endParaRPr dirty="0"/>
          </a:p>
        </p:txBody>
      </p:sp>
      <p:sp>
        <p:nvSpPr>
          <p:cNvPr id="222" name="Google Shape;222;p38"/>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457200" lvl="0" indent="-361950" algn="l" rtl="0">
              <a:lnSpc>
                <a:spcPct val="113000"/>
              </a:lnSpc>
              <a:spcBef>
                <a:spcPts val="0"/>
              </a:spcBef>
              <a:spcAft>
                <a:spcPts val="0"/>
              </a:spcAft>
              <a:buClr>
                <a:srgbClr val="202325"/>
              </a:buClr>
              <a:buSzPts val="2100"/>
              <a:buFont typeface="Roboto"/>
              <a:buChar char="●"/>
            </a:pPr>
            <a:r>
              <a:rPr lang="en" sz="2100">
                <a:solidFill>
                  <a:srgbClr val="202325"/>
                </a:solidFill>
                <a:highlight>
                  <a:srgbClr val="FFFFFF"/>
                </a:highlight>
                <a:latin typeface="Roboto"/>
                <a:ea typeface="Roboto"/>
                <a:cs typeface="Roboto"/>
                <a:sym typeface="Roboto"/>
              </a:rPr>
              <a:t>The outcomes are random events. </a:t>
            </a:r>
            <a:endParaRPr sz="2100">
              <a:solidFill>
                <a:srgbClr val="202325"/>
              </a:solidFill>
              <a:highlight>
                <a:srgbClr val="FFFFFF"/>
              </a:highlight>
              <a:latin typeface="Roboto"/>
              <a:ea typeface="Roboto"/>
              <a:cs typeface="Roboto"/>
              <a:sym typeface="Roboto"/>
            </a:endParaRPr>
          </a:p>
          <a:p>
            <a:pPr marL="457200" lvl="0" indent="-361950" algn="l" rtl="0">
              <a:lnSpc>
                <a:spcPct val="113000"/>
              </a:lnSpc>
              <a:spcBef>
                <a:spcPts val="0"/>
              </a:spcBef>
              <a:spcAft>
                <a:spcPts val="0"/>
              </a:spcAft>
              <a:buClr>
                <a:srgbClr val="202325"/>
              </a:buClr>
              <a:buSzPts val="2100"/>
              <a:buFont typeface="Roboto"/>
              <a:buChar char="●"/>
            </a:pPr>
            <a:r>
              <a:rPr lang="en" sz="2100">
                <a:solidFill>
                  <a:srgbClr val="202325"/>
                </a:solidFill>
                <a:highlight>
                  <a:srgbClr val="FFFFFF"/>
                </a:highlight>
                <a:latin typeface="Roboto"/>
                <a:ea typeface="Roboto"/>
                <a:cs typeface="Roboto"/>
                <a:sym typeface="Roboto"/>
              </a:rPr>
              <a:t>All outcomes are assigned a probability.</a:t>
            </a:r>
            <a:endParaRPr sz="2100">
              <a:solidFill>
                <a:srgbClr val="202325"/>
              </a:solidFill>
              <a:highlight>
                <a:srgbClr val="FFFFFF"/>
              </a:highlight>
              <a:latin typeface="Roboto"/>
              <a:ea typeface="Roboto"/>
              <a:cs typeface="Roboto"/>
              <a:sym typeface="Roboto"/>
            </a:endParaRPr>
          </a:p>
          <a:p>
            <a:pPr marL="457200" lvl="0" indent="-361950" algn="l" rtl="0">
              <a:lnSpc>
                <a:spcPct val="113000"/>
              </a:lnSpc>
              <a:spcBef>
                <a:spcPts val="0"/>
              </a:spcBef>
              <a:spcAft>
                <a:spcPts val="0"/>
              </a:spcAft>
              <a:buClr>
                <a:srgbClr val="202325"/>
              </a:buClr>
              <a:buSzPts val="2100"/>
              <a:buFont typeface="Roboto"/>
              <a:buChar char="●"/>
            </a:pPr>
            <a:r>
              <a:rPr lang="en" sz="2100">
                <a:solidFill>
                  <a:srgbClr val="202325"/>
                </a:solidFill>
                <a:highlight>
                  <a:srgbClr val="FFFFFF"/>
                </a:highlight>
                <a:latin typeface="Roboto"/>
                <a:ea typeface="Roboto"/>
                <a:cs typeface="Roboto"/>
                <a:sym typeface="Roboto"/>
              </a:rPr>
              <a:t>The probabilities are numbers between 0 and 1.</a:t>
            </a:r>
            <a:endParaRPr sz="2100">
              <a:solidFill>
                <a:srgbClr val="202325"/>
              </a:solidFill>
              <a:highlight>
                <a:srgbClr val="FFFFFF"/>
              </a:highlight>
              <a:latin typeface="Roboto"/>
              <a:ea typeface="Roboto"/>
              <a:cs typeface="Roboto"/>
              <a:sym typeface="Roboto"/>
            </a:endParaRPr>
          </a:p>
          <a:p>
            <a:pPr marL="457200" lvl="0" indent="-361950" algn="l" rtl="0">
              <a:lnSpc>
                <a:spcPct val="113000"/>
              </a:lnSpc>
              <a:spcBef>
                <a:spcPts val="0"/>
              </a:spcBef>
              <a:spcAft>
                <a:spcPts val="0"/>
              </a:spcAft>
              <a:buClr>
                <a:srgbClr val="202325"/>
              </a:buClr>
              <a:buSzPts val="2100"/>
              <a:buFont typeface="Roboto"/>
              <a:buChar char="●"/>
            </a:pPr>
            <a:r>
              <a:rPr lang="en" sz="2100">
                <a:solidFill>
                  <a:srgbClr val="202325"/>
                </a:solidFill>
                <a:highlight>
                  <a:srgbClr val="FFFFFF"/>
                </a:highlight>
                <a:latin typeface="Roboto"/>
                <a:ea typeface="Roboto"/>
                <a:cs typeface="Roboto"/>
                <a:sym typeface="Roboto"/>
              </a:rPr>
              <a:t>The sum of all of the probabilities is 1. </a:t>
            </a:r>
            <a:endParaRPr sz="2100">
              <a:solidFill>
                <a:srgbClr val="202325"/>
              </a:solidFill>
              <a:highlight>
                <a:srgbClr val="FFFFFF"/>
              </a:highlight>
              <a:latin typeface="Roboto"/>
              <a:ea typeface="Roboto"/>
              <a:cs typeface="Roboto"/>
              <a:sym typeface="Roboto"/>
            </a:endParaRPr>
          </a:p>
        </p:txBody>
      </p:sp>
      <p:pic>
        <p:nvPicPr>
          <p:cNvPr id="229" name="Google Shape;229;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a:solidFill>
                  <a:schemeClr val="accent5"/>
                </a:solidFill>
              </a:rPr>
              <a:t>Probability Distributions - Coin Toss</a:t>
            </a:r>
            <a:endParaRPr sz="2770">
              <a:solidFill>
                <a:schemeClr val="accent5"/>
              </a:solidFill>
            </a:endParaRPr>
          </a:p>
        </p:txBody>
      </p:sp>
      <p:sp>
        <p:nvSpPr>
          <p:cNvPr id="235" name="Google Shape;235;p39"/>
          <p:cNvSpPr txBox="1"/>
          <p:nvPr/>
        </p:nvSpPr>
        <p:spPr>
          <a:xfrm>
            <a:off x="2200550" y="980775"/>
            <a:ext cx="6696600" cy="3348900"/>
          </a:xfrm>
          <a:prstGeom prst="rect">
            <a:avLst/>
          </a:prstGeom>
          <a:noFill/>
          <a:ln>
            <a:noFill/>
          </a:ln>
        </p:spPr>
        <p:txBody>
          <a:bodyPr spcFirstLastPara="1" wrap="square" lIns="91425" tIns="91425" rIns="91425" bIns="91425" anchor="t" anchorCtr="0">
            <a:spAutoFit/>
          </a:bodyPr>
          <a:lstStyle/>
          <a:p>
            <a:pPr marL="457200" lvl="0" indent="-368300" algn="l" rtl="0">
              <a:lnSpc>
                <a:spcPct val="113000"/>
              </a:lnSpc>
              <a:spcBef>
                <a:spcPts val="0"/>
              </a:spcBef>
              <a:spcAft>
                <a:spcPts val="0"/>
              </a:spcAft>
              <a:buClr>
                <a:schemeClr val="dk1"/>
              </a:buClr>
              <a:buSzPts val="2200"/>
              <a:buChar char="●"/>
            </a:pPr>
            <a:r>
              <a:rPr lang="en" sz="1800">
                <a:solidFill>
                  <a:schemeClr val="dk1"/>
                </a:solidFill>
              </a:rPr>
              <a:t>Break down the probabilities of getting heads or tails in a fair coin toss and create a probability distribution table for a coin toss. </a:t>
            </a:r>
            <a:br>
              <a:rPr lang="en" sz="1800">
                <a:solidFill>
                  <a:schemeClr val="dk1"/>
                </a:solidFill>
              </a:rPr>
            </a:br>
            <a:r>
              <a:rPr lang="en" sz="1800">
                <a:solidFill>
                  <a:schemeClr val="dk1"/>
                </a:solidFill>
              </a:rPr>
              <a:t>What are the possible outcomes, and what probabilities would you assign to each? How does this table represent the discrete probability distribution for the coin toss?</a:t>
            </a:r>
            <a:endParaRPr sz="1800">
              <a:solidFill>
                <a:schemeClr val="dk1"/>
              </a:solidFill>
            </a:endParaRPr>
          </a:p>
          <a:p>
            <a:pPr marL="457200" lvl="0" indent="-342900" algn="l" rtl="0">
              <a:lnSpc>
                <a:spcPct val="113000"/>
              </a:lnSpc>
              <a:spcBef>
                <a:spcPts val="0"/>
              </a:spcBef>
              <a:spcAft>
                <a:spcPts val="0"/>
              </a:spcAft>
              <a:buClr>
                <a:schemeClr val="dk1"/>
              </a:buClr>
              <a:buSzPts val="1800"/>
              <a:buChar char="●"/>
            </a:pPr>
            <a:r>
              <a:rPr lang="en" sz="1800">
                <a:solidFill>
                  <a:schemeClr val="dk1"/>
                </a:solidFill>
              </a:rPr>
              <a:t>Discuss different ways to visually represent the probabilities of a coin toss. Would you use a bar chart, pie chart, or another visualization method? How does this visual representation enhance understanding?</a:t>
            </a:r>
            <a:endParaRPr sz="1800">
              <a:solidFill>
                <a:schemeClr val="dk1"/>
              </a:solidFill>
            </a:endParaRPr>
          </a:p>
        </p:txBody>
      </p:sp>
      <p:sp>
        <p:nvSpPr>
          <p:cNvPr id="236" name="Google Shape;236;p39">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3561734" y="212285"/>
            <a:ext cx="5144400" cy="784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300"/>
              <a:buFont typeface="Arial"/>
              <a:buNone/>
            </a:pPr>
            <a:r>
              <a:rPr lang="en" dirty="0"/>
              <a:t>Key Takeaway (3)</a:t>
            </a:r>
            <a:endParaRPr dirty="0"/>
          </a:p>
        </p:txBody>
      </p:sp>
      <p:sp>
        <p:nvSpPr>
          <p:cNvPr id="243" name="Google Shape;243;p40"/>
          <p:cNvSpPr txBox="1">
            <a:spLocks noGrp="1"/>
          </p:cNvSpPr>
          <p:nvPr>
            <p:ph type="body" idx="2"/>
          </p:nvPr>
        </p:nvSpPr>
        <p:spPr>
          <a:xfrm>
            <a:off x="3646850" y="1046022"/>
            <a:ext cx="5144400" cy="2189100"/>
          </a:xfrm>
          <a:prstGeom prst="rect">
            <a:avLst/>
          </a:prstGeom>
          <a:noFill/>
          <a:ln>
            <a:noFill/>
          </a:ln>
        </p:spPr>
        <p:txBody>
          <a:bodyPr spcFirstLastPara="1" wrap="square" lIns="68575" tIns="34275" rIns="68575" bIns="34275" anchor="t" anchorCtr="0">
            <a:noAutofit/>
          </a:bodyPr>
          <a:lstStyle/>
          <a:p>
            <a:pPr marL="0" lvl="0" indent="0" algn="l" rtl="0">
              <a:lnSpc>
                <a:spcPct val="113000"/>
              </a:lnSpc>
              <a:spcBef>
                <a:spcPts val="0"/>
              </a:spcBef>
              <a:spcAft>
                <a:spcPts val="1000"/>
              </a:spcAft>
              <a:buNone/>
            </a:pPr>
            <a:r>
              <a:rPr lang="en" sz="2100">
                <a:solidFill>
                  <a:srgbClr val="202325"/>
                </a:solidFill>
                <a:highlight>
                  <a:srgbClr val="FFFFFF"/>
                </a:highlight>
                <a:latin typeface="Roboto"/>
                <a:ea typeface="Roboto"/>
                <a:cs typeface="Roboto"/>
                <a:sym typeface="Roboto"/>
              </a:rPr>
              <a:t>A </a:t>
            </a:r>
            <a:r>
              <a:rPr lang="en" sz="2100" b="1">
                <a:solidFill>
                  <a:srgbClr val="202325"/>
                </a:solidFill>
                <a:highlight>
                  <a:srgbClr val="FFFFFF"/>
                </a:highlight>
                <a:latin typeface="Roboto"/>
                <a:ea typeface="Roboto"/>
                <a:cs typeface="Roboto"/>
                <a:sym typeface="Roboto"/>
              </a:rPr>
              <a:t>discrete probability distribution</a:t>
            </a:r>
            <a:r>
              <a:rPr lang="en" sz="2100">
                <a:solidFill>
                  <a:srgbClr val="202325"/>
                </a:solidFill>
                <a:highlight>
                  <a:srgbClr val="FFFFFF"/>
                </a:highlight>
                <a:latin typeface="Roboto"/>
                <a:ea typeface="Roboto"/>
                <a:cs typeface="Roboto"/>
                <a:sym typeface="Roboto"/>
              </a:rPr>
              <a:t> is a type of probability distribution that shows all possible values of a discrete random variable (countable or finite outcomes) along with the probabilities associated with those outcomes.</a:t>
            </a:r>
            <a:endParaRPr sz="2100">
              <a:solidFill>
                <a:srgbClr val="202325"/>
              </a:solidFill>
              <a:highlight>
                <a:srgbClr val="FFFFFF"/>
              </a:highlight>
              <a:latin typeface="Roboto"/>
              <a:ea typeface="Roboto"/>
              <a:cs typeface="Roboto"/>
              <a:sym typeface="Roboto"/>
            </a:endParaRPr>
          </a:p>
        </p:txBody>
      </p:sp>
      <p:pic>
        <p:nvPicPr>
          <p:cNvPr id="250" name="Google Shape;250;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75" y="-190625"/>
            <a:ext cx="3646000" cy="364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a:extLst>
              <a:ext uri="{C183D7F6-B498-43B3-948B-1728B52AA6E4}">
                <adec:decorative xmlns:adec="http://schemas.microsoft.com/office/drawing/2017/decorative" val="1"/>
              </a:ext>
            </a:extLst>
          </p:cNvPr>
          <p:cNvSpPr/>
          <p:nvPr/>
        </p:nvSpPr>
        <p:spPr>
          <a:xfrm>
            <a:off x="0" y="4300200"/>
            <a:ext cx="9144000" cy="843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1"/>
          <p:cNvSpPr txBox="1">
            <a:spLocks noGrp="1"/>
          </p:cNvSpPr>
          <p:nvPr>
            <p:ph type="title"/>
          </p:nvPr>
        </p:nvSpPr>
        <p:spPr>
          <a:xfrm>
            <a:off x="1665513" y="231175"/>
            <a:ext cx="7233557" cy="6294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chemeClr val="accent5"/>
              </a:buClr>
              <a:buSzPts val="3300"/>
              <a:buFont typeface="Arial"/>
              <a:buNone/>
            </a:pPr>
            <a:r>
              <a:rPr lang="en" dirty="0">
                <a:solidFill>
                  <a:schemeClr val="accent4"/>
                </a:solidFill>
              </a:rPr>
              <a:t>Let’s discuss probability distributions!</a:t>
            </a:r>
            <a:endParaRPr dirty="0">
              <a:solidFill>
                <a:schemeClr val="accent4"/>
              </a:solidFill>
            </a:endParaRPr>
          </a:p>
        </p:txBody>
      </p:sp>
      <p:sp>
        <p:nvSpPr>
          <p:cNvPr id="257" name="Google Shape;257;p41"/>
          <p:cNvSpPr txBox="1">
            <a:spLocks noGrp="1"/>
          </p:cNvSpPr>
          <p:nvPr>
            <p:ph type="body" idx="2"/>
          </p:nvPr>
        </p:nvSpPr>
        <p:spPr>
          <a:xfrm>
            <a:off x="3783400" y="907550"/>
            <a:ext cx="4962300" cy="33927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a:t>Brainstorm other situations where discrete probability distributions might be relevant. </a:t>
            </a:r>
            <a:endParaRPr/>
          </a:p>
          <a:p>
            <a:pPr marL="0" lvl="0" indent="0" algn="l" rtl="0">
              <a:spcBef>
                <a:spcPts val="0"/>
              </a:spcBef>
              <a:spcAft>
                <a:spcPts val="0"/>
              </a:spcAft>
              <a:buNone/>
            </a:pPr>
            <a:endParaRPr/>
          </a:p>
          <a:p>
            <a:pPr marL="0" lvl="0" indent="0" algn="l" rtl="0">
              <a:spcBef>
                <a:spcPts val="0"/>
              </a:spcBef>
              <a:spcAft>
                <a:spcPts val="0"/>
              </a:spcAft>
              <a:buNone/>
            </a:pPr>
            <a:r>
              <a:rPr lang="en" b="1"/>
              <a:t>How can the principles learned from the coin toss example be applied to more complex scenarios?</a:t>
            </a:r>
            <a:endParaRPr/>
          </a:p>
        </p:txBody>
      </p:sp>
      <p:pic>
        <p:nvPicPr>
          <p:cNvPr id="258" name="Google Shape;258;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47300" y="-251425"/>
            <a:ext cx="4769225" cy="4769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a:extLst>
              <a:ext uri="{C183D7F6-B498-43B3-948B-1728B52AA6E4}">
                <adec:decorative xmlns:adec="http://schemas.microsoft.com/office/drawing/2017/decorative" val="0"/>
              </a:ext>
            </a:extLst>
          </p:cNvPr>
          <p:cNvSpPr txBox="1">
            <a:spLocks noGrp="1"/>
          </p:cNvSpPr>
          <p:nvPr>
            <p:ph type="title"/>
          </p:nvPr>
        </p:nvSpPr>
        <p:spPr>
          <a:xfrm>
            <a:off x="541175" y="359575"/>
            <a:ext cx="8074800" cy="6870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2970"/>
              <a:buFont typeface="Arial"/>
              <a:buNone/>
            </a:pPr>
            <a:r>
              <a:rPr lang="en" sz="2770">
                <a:solidFill>
                  <a:schemeClr val="accent5"/>
                </a:solidFill>
              </a:rPr>
              <a:t>Probability Distributions - Height of Adults </a:t>
            </a:r>
            <a:endParaRPr sz="2770">
              <a:solidFill>
                <a:schemeClr val="accent5"/>
              </a:solidFill>
            </a:endParaRPr>
          </a:p>
        </p:txBody>
      </p:sp>
      <p:sp>
        <p:nvSpPr>
          <p:cNvPr id="264" name="Google Shape;264;p42"/>
          <p:cNvSpPr txBox="1"/>
          <p:nvPr/>
        </p:nvSpPr>
        <p:spPr>
          <a:xfrm>
            <a:off x="2200550" y="980775"/>
            <a:ext cx="6426600" cy="3795300"/>
          </a:xfrm>
          <a:prstGeom prst="rect">
            <a:avLst/>
          </a:prstGeom>
          <a:noFill/>
          <a:ln>
            <a:noFill/>
          </a:ln>
        </p:spPr>
        <p:txBody>
          <a:bodyPr spcFirstLastPara="1" wrap="square" lIns="91425" tIns="91425" rIns="91425" bIns="91425" anchor="t" anchorCtr="0">
            <a:spAutoFit/>
          </a:bodyPr>
          <a:lstStyle/>
          <a:p>
            <a:pPr marL="0" lvl="0" indent="0" algn="l" rtl="0">
              <a:lnSpc>
                <a:spcPct val="113000"/>
              </a:lnSpc>
              <a:spcBef>
                <a:spcPts val="0"/>
              </a:spcBef>
              <a:spcAft>
                <a:spcPts val="0"/>
              </a:spcAft>
              <a:buNone/>
            </a:pPr>
            <a:r>
              <a:rPr lang="en" sz="2100">
                <a:solidFill>
                  <a:schemeClr val="dk1"/>
                </a:solidFill>
              </a:rPr>
              <a:t>Imagine you are a researcher studying the height of adult individuals in a large population. You collect height data from a representative sample and are interested in understanding the distribution of heights within the population.</a:t>
            </a: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r>
              <a:rPr lang="en" sz="2100" b="1">
                <a:solidFill>
                  <a:schemeClr val="dk1"/>
                </a:solidFill>
              </a:rPr>
              <a:t>Discuss the characteristics of the distribution in the context of adult heights.</a:t>
            </a:r>
            <a:endParaRPr sz="2100" b="1">
              <a:solidFill>
                <a:schemeClr val="dk1"/>
              </a:solidFill>
            </a:endParaRPr>
          </a:p>
          <a:p>
            <a:pPr marL="0" lvl="0" indent="0" algn="l" rtl="0">
              <a:lnSpc>
                <a:spcPct val="113000"/>
              </a:lnSpc>
              <a:spcBef>
                <a:spcPts val="0"/>
              </a:spcBef>
              <a:spcAft>
                <a:spcPts val="0"/>
              </a:spcAft>
              <a:buNone/>
            </a:pPr>
            <a:endParaRPr sz="2100">
              <a:solidFill>
                <a:schemeClr val="dk1"/>
              </a:solidFill>
            </a:endParaRPr>
          </a:p>
          <a:p>
            <a:pPr marL="0" lvl="0" indent="0" algn="l" rtl="0">
              <a:lnSpc>
                <a:spcPct val="113000"/>
              </a:lnSpc>
              <a:spcBef>
                <a:spcPts val="0"/>
              </a:spcBef>
              <a:spcAft>
                <a:spcPts val="0"/>
              </a:spcAft>
              <a:buNone/>
            </a:pPr>
            <a:endParaRPr sz="2100">
              <a:solidFill>
                <a:schemeClr val="dk1"/>
              </a:solidFill>
            </a:endParaRPr>
          </a:p>
        </p:txBody>
      </p:sp>
      <p:sp>
        <p:nvSpPr>
          <p:cNvPr id="265" name="Google Shape;265;p42">
            <a:extLst>
              <a:ext uri="{C183D7F6-B498-43B3-948B-1728B52AA6E4}">
                <adec:decorative xmlns:adec="http://schemas.microsoft.com/office/drawing/2017/decorative" val="1"/>
              </a:ext>
            </a:extLst>
          </p:cNvPr>
          <p:cNvSpPr/>
          <p:nvPr/>
        </p:nvSpPr>
        <p:spPr>
          <a:xfrm>
            <a:off x="6575" y="4445800"/>
            <a:ext cx="9144000" cy="697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6" name="Google Shape;266;p4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5225" y="1819375"/>
            <a:ext cx="2985725" cy="2985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202324"/>
      </a:dk1>
      <a:lt1>
        <a:srgbClr val="FFFFFF"/>
      </a:lt1>
      <a:dk2>
        <a:srgbClr val="636566"/>
      </a:dk2>
      <a:lt2>
        <a:srgbClr val="F3F3EF"/>
      </a:lt2>
      <a:accent1>
        <a:srgbClr val="EAE8E3"/>
      </a:accent1>
      <a:accent2>
        <a:srgbClr val="5367EA"/>
      </a:accent2>
      <a:accent3>
        <a:srgbClr val="9FEDF9"/>
      </a:accent3>
      <a:accent4>
        <a:srgbClr val="990099"/>
      </a:accent4>
      <a:accent5>
        <a:srgbClr val="400792"/>
      </a:accent5>
      <a:accent6>
        <a:srgbClr val="F3BE36"/>
      </a:accent6>
      <a:hlink>
        <a:srgbClr val="5367EA"/>
      </a:hlink>
      <a:folHlink>
        <a:srgbClr val="4007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1322</Words>
  <Application>Microsoft Macintosh PowerPoint</Application>
  <PresentationFormat>On-screen Show (16:9)</PresentationFormat>
  <Paragraphs>110</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Roboto</vt:lpstr>
      <vt:lpstr>Arial Black</vt:lpstr>
      <vt:lpstr>Georgia</vt:lpstr>
      <vt:lpstr>Simple Light</vt:lpstr>
      <vt:lpstr>Office Theme</vt:lpstr>
      <vt:lpstr>Introductory Statistics</vt:lpstr>
      <vt:lpstr>Affirmations</vt:lpstr>
      <vt:lpstr>Learning Goals</vt:lpstr>
      <vt:lpstr>Key Takeaway (1)</vt:lpstr>
      <vt:lpstr>Key Takeaway (2)</vt:lpstr>
      <vt:lpstr>Probability Distributions - Coin Toss</vt:lpstr>
      <vt:lpstr>Key Takeaway (3)</vt:lpstr>
      <vt:lpstr>Let’s discuss probability distributions!</vt:lpstr>
      <vt:lpstr>Probability Distributions - Height of Adults </vt:lpstr>
      <vt:lpstr>Key Takeaway (4)</vt:lpstr>
      <vt:lpstr>Probability Distributions - Height of Adults cont. </vt:lpstr>
      <vt:lpstr>Key Takeaway (5)</vt:lpstr>
      <vt:lpstr>Key Takeaway (6)</vt:lpstr>
      <vt:lpstr>Let’s explore!</vt:lpstr>
      <vt:lpstr>Let’s explore!... more</vt:lpstr>
      <vt:lpstr>ESG Score (1)</vt:lpstr>
      <vt:lpstr>Let’s discuss ESG!</vt:lpstr>
      <vt:lpstr>ESG Score (2)</vt:lpstr>
      <vt:lpstr>ESG Score (3)</vt:lpstr>
      <vt:lpstr>ESG Score (4)</vt:lpstr>
      <vt:lpstr>ESG Score (5)</vt:lpstr>
      <vt:lpstr>ESG Score (6)</vt:lpstr>
      <vt:lpstr>Let’s discuss!</vt:lpstr>
      <vt:lpstr>Let’s discuss! cont.</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Tobias Eld</cp:lastModifiedBy>
  <cp:revision>1</cp:revision>
  <dcterms:modified xsi:type="dcterms:W3CDTF">2026-04-15T00:32:49Z</dcterms:modified>
</cp:coreProperties>
</file>