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embeddedFontLst>
    <p:embeddedFont>
      <p:font typeface="Arial Black" panose="020B0604020202020204" pitchFamily="34" charset="0"/>
      <p:regular r:id="rId35"/>
      <p:bold r:id="rId36"/>
    </p:embeddedFont>
    <p:embeddedFont>
      <p:font typeface="Georgia" panose="02040502050405020303" pitchFamily="18"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8"/>
    <p:restoredTop sz="94640"/>
  </p:normalViewPr>
  <p:slideViewPr>
    <p:cSldViewPr snapToGrid="0">
      <p:cViewPr varScale="1">
        <p:scale>
          <a:sx n="79" d="100"/>
          <a:sy n="79" d="100"/>
        </p:scale>
        <p:origin x="208" y="1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lectproject.org/2020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lectproject.org/2020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lectproject.org/2020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lectproject.org/2020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lectproject.org/2020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lectproject.org/2020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lectproject.org/2020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9c9ae46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9c9ae46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9c9ae46de2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9c9ae46de2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https://www.electproject.org/2020g</a:t>
            </a:r>
            <a:br>
              <a:rPr lang="en"/>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9c9ae46de2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9c9ae46de2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https://www.electproject.org/2020g</a:t>
            </a:r>
            <a:br>
              <a:rPr lang="en"/>
            </a:b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9c9ae46de2_0_1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29c9ae46de2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9c9ae46de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9c9ae46de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https://www.electproject.org/2020g</a:t>
            </a:r>
            <a:br>
              <a:rPr lang="en"/>
            </a:b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c9ae46de2_0_2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29c9ae46de2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2cec1b1ec6_2_2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22cec1b1ec6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9c9ae46de2_0_2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29c9ae46de2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49561e838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49561e83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9c9ae46de2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9c9ae46de2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cec1b1ec6_2_1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2cec1b1ec6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3a748cf1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a3a748cf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3bdbd450c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3bdbd450c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https://www.electproject.org/2020g</a:t>
            </a:r>
            <a:br>
              <a:rPr lang="en"/>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2cec1b1ec6_2_2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22cec1b1ec6_2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3bdbd450c1_0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23bdbd450c1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9c9ae46de2_0_2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29c9ae46de2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9c9ae46de2_0_2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g29c9ae46de2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9c9ae46de2_0_2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29c9ae46de2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9c9ae46de2_0_3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29c9ae46de2_0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9c9ae46de2_0_3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29c9ae46de2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9c9ae46de2_0_3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g29c9ae46de2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2cec1b1ec6_2_2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22cec1b1ec6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9561e8384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49561e838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9c9ae46de2_0_3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g29c9ae46de2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9c9ae46de2_0_3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29c9ae46de2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9561e83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9561e83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https://www.electproject.org/2020g</a:t>
            </a:r>
            <a:br>
              <a:rPr lang="en"/>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3bdbd450c1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23bdbd450c1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bfd6dd0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3bfd6dd0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https://www.electproject.org/2020g</a:t>
            </a: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c9ae46de2_0_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29c9ae46de2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9c9ae46de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9c9ae46de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https://www.electproject.org/2020g</a:t>
            </a:r>
            <a:br>
              <a:rPr lang="en"/>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c9ae46de2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29c9ae46de2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5" y="448655"/>
            <a:ext cx="4019628" cy="4184068"/>
          </a:xfrm>
          <a:prstGeom prst="rect">
            <a:avLst/>
          </a:prstGeom>
          <a:noFill/>
          <a:ln>
            <a:noFill/>
          </a:ln>
        </p:spPr>
      </p:sp>
      <p:sp>
        <p:nvSpPr>
          <p:cNvPr id="60" name="Google Shape;60;p14"/>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55"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799" cy="1339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799" cy="112514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lt1"/>
              </a:buClr>
              <a:buSzPts val="2100"/>
              <a:buChar char="•"/>
              <a:defRPr>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8" cy="412886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3999" cy="3158714"/>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699" cy="2297906"/>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3999" cy="1763281"/>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0349"/>
              </a:buClr>
              <a:buSzPts val="3300"/>
              <a:buFont typeface="Arial"/>
              <a:buNone/>
              <a:defRPr>
                <a:solidFill>
                  <a:srgbClr val="1F03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0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500"/>
              <a:buNone/>
              <a:defRPr sz="15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9" y="2639130"/>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9"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46"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17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672" cy="9408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2100"/>
              <a:buNone/>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17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5" y="503853"/>
            <a:ext cx="3210708" cy="4128869"/>
          </a:xfrm>
          <a:prstGeom prst="rect">
            <a:avLst/>
          </a:prstGeom>
          <a:noFill/>
          <a:ln>
            <a:noFill/>
          </a:ln>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97"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4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86" cy="3602620"/>
          </a:xfrm>
          <a:prstGeom prst="rect">
            <a:avLst/>
          </a:prstGeom>
          <a:solidFill>
            <a:schemeClr val="lt1">
              <a:alpha val="89411"/>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3999" cy="121128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3999" cy="4772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2" y="2070517"/>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1" cy="70573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800"/>
              <a:buNone/>
              <a:defRPr sz="18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472" cy="705731"/>
          </a:xfrm>
          <a:prstGeom prst="rect">
            <a:avLst/>
          </a:prstGeom>
          <a:noFill/>
          <a:ln>
            <a:noFill/>
          </a:ln>
        </p:spPr>
      </p:sp>
      <p:sp>
        <p:nvSpPr>
          <p:cNvPr id="138" name="Google Shape;138;p26"/>
          <p:cNvSpPr>
            <a:spLocks noGrp="1"/>
          </p:cNvSpPr>
          <p:nvPr>
            <p:ph type="pic" idx="14"/>
          </p:nvPr>
        </p:nvSpPr>
        <p:spPr>
          <a:xfrm>
            <a:off x="3167425" y="2232682"/>
            <a:ext cx="727472" cy="705731"/>
          </a:xfrm>
          <a:prstGeom prst="rect">
            <a:avLst/>
          </a:prstGeom>
          <a:noFill/>
          <a:ln>
            <a:noFill/>
          </a:ln>
        </p:spPr>
      </p:sp>
      <p:sp>
        <p:nvSpPr>
          <p:cNvPr id="139" name="Google Shape;139;p26"/>
          <p:cNvSpPr>
            <a:spLocks noGrp="1"/>
          </p:cNvSpPr>
          <p:nvPr>
            <p:ph type="pic" idx="15"/>
          </p:nvPr>
        </p:nvSpPr>
        <p:spPr>
          <a:xfrm>
            <a:off x="5249105" y="2242648"/>
            <a:ext cx="727472" cy="705731"/>
          </a:xfrm>
          <a:prstGeom prst="rect">
            <a:avLst/>
          </a:prstGeom>
          <a:noFill/>
          <a:ln>
            <a:noFill/>
          </a:ln>
        </p:spPr>
      </p:sp>
      <p:sp>
        <p:nvSpPr>
          <p:cNvPr id="140" name="Google Shape;140;p26"/>
          <p:cNvSpPr>
            <a:spLocks noGrp="1"/>
          </p:cNvSpPr>
          <p:nvPr>
            <p:ph type="pic" idx="16"/>
          </p:nvPr>
        </p:nvSpPr>
        <p:spPr>
          <a:xfrm>
            <a:off x="7303523" y="2241837"/>
            <a:ext cx="727471" cy="705731"/>
          </a:xfrm>
          <a:prstGeom prst="rect">
            <a:avLst/>
          </a:prstGeom>
          <a:noFill/>
          <a:ln>
            <a:noFill/>
          </a:ln>
        </p:spPr>
      </p:sp>
      <p:sp>
        <p:nvSpPr>
          <p:cNvPr id="141" name="Google Shape;141;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6"/>
          <p:cNvSpPr txBox="1"/>
          <p:nvPr/>
        </p:nvSpPr>
        <p:spPr>
          <a:xfrm>
            <a:off x="8398764" y="4779497"/>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8" cy="5143500"/>
          </a:xfrm>
          <a:prstGeom prst="rect">
            <a:avLst/>
          </a:prstGeom>
          <a:noFill/>
          <a:ln>
            <a:noFill/>
          </a:ln>
        </p:spPr>
      </p:sp>
      <p:sp>
        <p:nvSpPr>
          <p:cNvPr id="145" name="Google Shape;145;p27"/>
          <p:cNvSpPr txBox="1">
            <a:spLocks noGrp="1"/>
          </p:cNvSpPr>
          <p:nvPr>
            <p:ph type="title"/>
          </p:nvPr>
        </p:nvSpPr>
        <p:spPr>
          <a:xfrm>
            <a:off x="628649" y="411348"/>
            <a:ext cx="2855390" cy="13798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569" cy="2868390"/>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3999" cy="190006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Arial"/>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69" cy="137107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lt1"/>
              </a:buClr>
              <a:buSzPts val="1800"/>
              <a:buNone/>
              <a:defRPr sz="1800">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3"/>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2"/>
              </a:buClr>
              <a:buSzPts val="1800"/>
              <a:buNone/>
              <a:defRPr sz="180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293" cy="4298156"/>
          </a:xfrm>
          <a:prstGeom prst="rect">
            <a:avLst/>
          </a:prstGeom>
          <a:noFill/>
          <a:ln>
            <a:noFill/>
          </a:ln>
        </p:spPr>
        <p:txBody>
          <a:bodyPr/>
          <a:lstStyle/>
          <a:p>
            <a:endParaRPr lang="en-US"/>
          </a:p>
        </p:txBody>
      </p:sp>
      <p:sp>
        <p:nvSpPr>
          <p:cNvPr id="160" name="Google Shape;160;p29"/>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5" y="448655"/>
            <a:ext cx="4019628" cy="4184068"/>
          </a:xfrm>
          <a:prstGeom prst="rect">
            <a:avLst/>
          </a:prstGeom>
          <a:noFill/>
          <a:ln>
            <a:noFill/>
          </a:ln>
        </p:spPr>
        <p:txBody>
          <a:bodyPr/>
          <a:lstStyle/>
          <a:p>
            <a:endParaRPr lang="en-US"/>
          </a:p>
        </p:txBody>
      </p:sp>
      <p:sp>
        <p:nvSpPr>
          <p:cNvPr id="166" name="Google Shape;166;p30"/>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14000"/>
              </a:lnSpc>
              <a:spcBef>
                <a:spcPts val="800"/>
              </a:spcBef>
              <a:spcAft>
                <a:spcPts val="0"/>
              </a:spcAft>
              <a:buClr>
                <a:srgbClr val="8A8A8A"/>
              </a:buClr>
              <a:buSzPts val="1800"/>
              <a:buNone/>
              <a:defRPr sz="1800">
                <a:solidFill>
                  <a:srgbClr val="8A8A8A"/>
                </a:solidFill>
              </a:defRPr>
            </a:lvl1pPr>
            <a:lvl2pPr marL="914400" lvl="1" indent="-228600" algn="l">
              <a:lnSpc>
                <a:spcPct val="113000"/>
              </a:lnSpc>
              <a:spcBef>
                <a:spcPts val="800"/>
              </a:spcBef>
              <a:spcAft>
                <a:spcPts val="0"/>
              </a:spcAft>
              <a:buClr>
                <a:srgbClr val="8A8A8A"/>
              </a:buClr>
              <a:buSzPts val="1500"/>
              <a:buNone/>
              <a:defRPr sz="1500">
                <a:solidFill>
                  <a:srgbClr val="8A8A8A"/>
                </a:solidFill>
              </a:defRPr>
            </a:lvl2pPr>
            <a:lvl3pPr marL="1371600" lvl="2" indent="-228600" algn="l">
              <a:lnSpc>
                <a:spcPct val="113000"/>
              </a:lnSpc>
              <a:spcBef>
                <a:spcPts val="800"/>
              </a:spcBef>
              <a:spcAft>
                <a:spcPts val="0"/>
              </a:spcAft>
              <a:buClr>
                <a:srgbClr val="8A8A8A"/>
              </a:buClr>
              <a:buSzPts val="1400"/>
              <a:buNone/>
              <a:defRPr sz="1400">
                <a:solidFill>
                  <a:srgbClr val="8A8A8A"/>
                </a:solidFill>
              </a:defRPr>
            </a:lvl3pPr>
            <a:lvl4pPr marL="1828800" lvl="3" indent="-228600" algn="l">
              <a:lnSpc>
                <a:spcPct val="113000"/>
              </a:lnSpc>
              <a:spcBef>
                <a:spcPts val="800"/>
              </a:spcBef>
              <a:spcAft>
                <a:spcPts val="0"/>
              </a:spcAft>
              <a:buClr>
                <a:srgbClr val="8A8A8A"/>
              </a:buClr>
              <a:buSzPts val="1200"/>
              <a:buNone/>
              <a:defRPr sz="1200">
                <a:solidFill>
                  <a:srgbClr val="8A8A8A"/>
                </a:solidFill>
              </a:defRPr>
            </a:lvl4pPr>
            <a:lvl5pPr marL="2286000" lvl="4" indent="-228600" algn="l">
              <a:lnSpc>
                <a:spcPct val="113000"/>
              </a:lnSpc>
              <a:spcBef>
                <a:spcPts val="8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114000"/>
              </a:lnSpc>
              <a:spcBef>
                <a:spcPts val="800"/>
              </a:spcBef>
              <a:spcAft>
                <a:spcPts val="0"/>
              </a:spcAft>
              <a:buClr>
                <a:schemeClr val="dk1"/>
              </a:buClr>
              <a:buSzPts val="1800"/>
              <a:buNone/>
              <a:defRPr sz="1800"/>
            </a:lvl1pPr>
            <a:lvl2pPr lvl="1" algn="ctr">
              <a:lnSpc>
                <a:spcPct val="113000"/>
              </a:lnSpc>
              <a:spcBef>
                <a:spcPts val="800"/>
              </a:spcBef>
              <a:spcAft>
                <a:spcPts val="0"/>
              </a:spcAft>
              <a:buClr>
                <a:schemeClr val="dk1"/>
              </a:buClr>
              <a:buSzPts val="1500"/>
              <a:buNone/>
              <a:defRPr sz="1500"/>
            </a:lvl2pPr>
            <a:lvl3pPr lvl="2" algn="ctr">
              <a:lnSpc>
                <a:spcPct val="113000"/>
              </a:lnSpc>
              <a:spcBef>
                <a:spcPts val="800"/>
              </a:spcBef>
              <a:spcAft>
                <a:spcPts val="0"/>
              </a:spcAft>
              <a:buClr>
                <a:schemeClr val="dk1"/>
              </a:buClr>
              <a:buSzPts val="1400"/>
              <a:buNone/>
              <a:defRPr sz="1400"/>
            </a:lvl3pPr>
            <a:lvl4pPr lvl="3" algn="ctr">
              <a:lnSpc>
                <a:spcPct val="113000"/>
              </a:lnSpc>
              <a:spcBef>
                <a:spcPts val="800"/>
              </a:spcBef>
              <a:spcAft>
                <a:spcPts val="0"/>
              </a:spcAft>
              <a:buClr>
                <a:schemeClr val="dk1"/>
              </a:buClr>
              <a:buSzPts val="1200"/>
              <a:buNone/>
              <a:defRPr sz="1200"/>
            </a:lvl4pPr>
            <a:lvl5pPr lvl="4" algn="ctr">
              <a:lnSpc>
                <a:spcPct val="113000"/>
              </a:lnSpc>
              <a:spcBef>
                <a:spcPts val="8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a:extLst>
              <a:ext uri="{C183D7F6-B498-43B3-948B-1728B52AA6E4}">
                <adec:decorative xmlns:adec="http://schemas.microsoft.com/office/drawing/2017/decorative" val="1"/>
              </a:ext>
            </a:extLst>
          </p:cNvPr>
          <p:cNvSpPr/>
          <p:nvPr/>
        </p:nvSpPr>
        <p:spPr>
          <a:xfrm>
            <a:off x="0" y="0"/>
            <a:ext cx="4575600" cy="5143500"/>
          </a:xfrm>
          <a:prstGeom prst="rtTriangle">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txBox="1">
            <a:spLocks noGrp="1"/>
          </p:cNvSpPr>
          <p:nvPr>
            <p:ph type="title"/>
          </p:nvPr>
        </p:nvSpPr>
        <p:spPr>
          <a:xfrm>
            <a:off x="4364750" y="549825"/>
            <a:ext cx="4471500" cy="186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5400"/>
              <a:buFont typeface="Arial"/>
              <a:buNone/>
            </a:pPr>
            <a:r>
              <a:rPr lang="en" sz="5400"/>
              <a:t>Introductory Statistics</a:t>
            </a:r>
            <a:endParaRPr/>
          </a:p>
        </p:txBody>
      </p:sp>
      <p:sp>
        <p:nvSpPr>
          <p:cNvPr id="186" name="Google Shape;186;p34"/>
          <p:cNvSpPr txBox="1">
            <a:spLocks noGrp="1"/>
          </p:cNvSpPr>
          <p:nvPr>
            <p:ph type="body" idx="1"/>
          </p:nvPr>
        </p:nvSpPr>
        <p:spPr>
          <a:xfrm>
            <a:off x="4364750" y="2723750"/>
            <a:ext cx="4575600" cy="20619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1500"/>
              <a:buNone/>
            </a:pPr>
            <a:r>
              <a:rPr lang="en" sz="1500"/>
              <a:t>Module 6: </a:t>
            </a:r>
            <a:endParaRPr/>
          </a:p>
          <a:p>
            <a:pPr marL="0" lvl="0" indent="0" algn="l" rtl="0">
              <a:lnSpc>
                <a:spcPct val="113000"/>
              </a:lnSpc>
              <a:spcBef>
                <a:spcPts val="800"/>
              </a:spcBef>
              <a:spcAft>
                <a:spcPts val="0"/>
              </a:spcAft>
              <a:buClr>
                <a:schemeClr val="dk1"/>
              </a:buClr>
              <a:buSzPts val="2100"/>
              <a:buNone/>
            </a:pPr>
            <a:r>
              <a:rPr lang="en" b="1"/>
              <a:t>Probability</a:t>
            </a:r>
            <a:endParaRPr/>
          </a:p>
        </p:txBody>
      </p:sp>
      <p:pic>
        <p:nvPicPr>
          <p:cNvPr id="188" name="Google Shape;188;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flipH="1">
            <a:off x="123300" y="503600"/>
            <a:ext cx="4136275" cy="413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Speech and Debate Team – distribution table</a:t>
            </a:r>
            <a:endParaRPr sz="2770" dirty="0">
              <a:solidFill>
                <a:schemeClr val="accent5"/>
              </a:solidFill>
            </a:endParaRPr>
          </a:p>
        </p:txBody>
      </p:sp>
      <p:sp>
        <p:nvSpPr>
          <p:cNvPr id="272" name="Google Shape;272;p43"/>
          <p:cNvSpPr txBox="1"/>
          <p:nvPr/>
        </p:nvSpPr>
        <p:spPr>
          <a:xfrm>
            <a:off x="2200550" y="980775"/>
            <a:ext cx="6426600" cy="33972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Your school’s speech and debate team has 16 student members - 6 seniors, 4 juniors, 4 sophomores, and 2 freshmen. </a:t>
            </a: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Suppose a member is chosen at random to represent the school on an all-state speech and debate committee.</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Fill out the probability distribution table below.</a:t>
            </a:r>
            <a:endParaRPr sz="2000" b="1">
              <a:solidFill>
                <a:schemeClr val="dk1"/>
              </a:solidFill>
            </a:endParaRPr>
          </a:p>
          <a:p>
            <a:pPr marL="0" lvl="0" indent="0" algn="l" rtl="0">
              <a:lnSpc>
                <a:spcPct val="113000"/>
              </a:lnSpc>
              <a:spcBef>
                <a:spcPts val="0"/>
              </a:spcBef>
              <a:spcAft>
                <a:spcPts val="0"/>
              </a:spcAft>
              <a:buNone/>
            </a:pPr>
            <a:endParaRPr sz="2000" b="1">
              <a:solidFill>
                <a:schemeClr val="dk1"/>
              </a:solidFill>
            </a:endParaRPr>
          </a:p>
        </p:txBody>
      </p:sp>
      <p:sp>
        <p:nvSpPr>
          <p:cNvPr id="273" name="Google Shape;273;p43">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4" name="Google Shape;274;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pic>
        <p:nvPicPr>
          <p:cNvPr id="275" name="Google Shape;275;p43" descr="Table displaying class years labeled Freshman, Sophomore, Junior, and Senior in the first row, with a second row titled Probability left empty. The table is designed to organize or calculate probabilities associated with each class year but contains no data or values.">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2261075" y="4090725"/>
            <a:ext cx="6305550" cy="71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541175" y="359575"/>
            <a:ext cx="8227268"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Speech and Debate Team – finding probabilities</a:t>
            </a:r>
            <a:endParaRPr sz="2770" dirty="0">
              <a:solidFill>
                <a:schemeClr val="accent5"/>
              </a:solidFill>
            </a:endParaRPr>
          </a:p>
        </p:txBody>
      </p:sp>
      <p:sp>
        <p:nvSpPr>
          <p:cNvPr id="281" name="Google Shape;281;p44"/>
          <p:cNvSpPr txBox="1"/>
          <p:nvPr/>
        </p:nvSpPr>
        <p:spPr>
          <a:xfrm>
            <a:off x="2200550" y="980775"/>
            <a:ext cx="6426600" cy="35076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800">
                <a:solidFill>
                  <a:schemeClr val="dk1"/>
                </a:solidFill>
              </a:rPr>
              <a:t>Your school’s speech and debate team has 16 student members - 6 seniors, 4 juniors, 4 sophomores, and 2 freshmen. </a:t>
            </a:r>
            <a:endParaRPr sz="1800">
              <a:solidFill>
                <a:schemeClr val="dk1"/>
              </a:solidFill>
            </a:endParaRPr>
          </a:p>
          <a:p>
            <a:pPr marL="0" lvl="0" indent="0" algn="l" rtl="0">
              <a:lnSpc>
                <a:spcPct val="113000"/>
              </a:lnSpc>
              <a:spcBef>
                <a:spcPts val="0"/>
              </a:spcBef>
              <a:spcAft>
                <a:spcPts val="0"/>
              </a:spcAft>
              <a:buNone/>
            </a:pPr>
            <a:r>
              <a:rPr lang="en" sz="1800">
                <a:solidFill>
                  <a:schemeClr val="dk1"/>
                </a:solidFill>
              </a:rPr>
              <a:t>Suppose a member is chosen at random to represent the school on an all-state speech and debate committee.</a:t>
            </a:r>
            <a:endParaRPr sz="1800">
              <a:solidFill>
                <a:schemeClr val="dk1"/>
              </a:solidFill>
            </a:endParaRPr>
          </a:p>
          <a:p>
            <a:pPr marL="0" lvl="0" indent="0" algn="l" rtl="0">
              <a:lnSpc>
                <a:spcPct val="113000"/>
              </a:lnSpc>
              <a:spcBef>
                <a:spcPts val="0"/>
              </a:spcBef>
              <a:spcAft>
                <a:spcPts val="0"/>
              </a:spcAft>
              <a:buNone/>
            </a:pPr>
            <a:endParaRPr sz="1800">
              <a:solidFill>
                <a:schemeClr val="dk1"/>
              </a:solidFill>
            </a:endParaRPr>
          </a:p>
          <a:p>
            <a:pPr marL="0" lvl="0" indent="0" algn="l" rtl="0">
              <a:lnSpc>
                <a:spcPct val="113000"/>
              </a:lnSpc>
              <a:spcBef>
                <a:spcPts val="0"/>
              </a:spcBef>
              <a:spcAft>
                <a:spcPts val="0"/>
              </a:spcAft>
              <a:buNone/>
            </a:pPr>
            <a:r>
              <a:rPr lang="en" sz="1700" b="1">
                <a:solidFill>
                  <a:schemeClr val="dk1"/>
                </a:solidFill>
              </a:rPr>
              <a:t>Fill the following probabilities:</a:t>
            </a:r>
            <a:endParaRPr sz="1700" b="1">
              <a:solidFill>
                <a:schemeClr val="dk1"/>
              </a:solidFill>
            </a:endParaRPr>
          </a:p>
          <a:p>
            <a:pPr marL="457200" lvl="0" indent="-336550" algn="l" rtl="0">
              <a:lnSpc>
                <a:spcPct val="113000"/>
              </a:lnSpc>
              <a:spcBef>
                <a:spcPts val="0"/>
              </a:spcBef>
              <a:spcAft>
                <a:spcPts val="0"/>
              </a:spcAft>
              <a:buClr>
                <a:schemeClr val="dk1"/>
              </a:buClr>
              <a:buSzPts val="1700"/>
              <a:buChar char="●"/>
            </a:pPr>
            <a:r>
              <a:rPr lang="en" sz="1700" b="1">
                <a:solidFill>
                  <a:schemeClr val="dk1"/>
                </a:solidFill>
              </a:rPr>
              <a:t>Find the probability that the randomly selected student is a senior.</a:t>
            </a:r>
            <a:endParaRPr sz="1700" b="1">
              <a:solidFill>
                <a:schemeClr val="dk1"/>
              </a:solidFill>
            </a:endParaRPr>
          </a:p>
          <a:p>
            <a:pPr marL="457200" lvl="0" indent="-336550" algn="l" rtl="0">
              <a:lnSpc>
                <a:spcPct val="113000"/>
              </a:lnSpc>
              <a:spcBef>
                <a:spcPts val="0"/>
              </a:spcBef>
              <a:spcAft>
                <a:spcPts val="0"/>
              </a:spcAft>
              <a:buClr>
                <a:schemeClr val="dk1"/>
              </a:buClr>
              <a:buSzPts val="1700"/>
              <a:buChar char="●"/>
            </a:pPr>
            <a:r>
              <a:rPr lang="en" sz="1700" b="1">
                <a:solidFill>
                  <a:schemeClr val="dk1"/>
                </a:solidFill>
              </a:rPr>
              <a:t>Find the probability that the randomly selected student is an underclassman (freshman or sophomore).</a:t>
            </a:r>
            <a:endParaRPr sz="1700" b="1">
              <a:solidFill>
                <a:schemeClr val="dk1"/>
              </a:solidFill>
            </a:endParaRPr>
          </a:p>
        </p:txBody>
      </p:sp>
      <p:sp>
        <p:nvSpPr>
          <p:cNvPr id="282" name="Google Shape;282;p44">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3" name="Google Shape;283;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(4)</a:t>
            </a:r>
            <a:endParaRPr dirty="0"/>
          </a:p>
        </p:txBody>
      </p:sp>
      <p:sp>
        <p:nvSpPr>
          <p:cNvPr id="289" name="Google Shape;289;p45"/>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b="1">
                <a:solidFill>
                  <a:srgbClr val="202325"/>
                </a:solidFill>
                <a:highlight>
                  <a:srgbClr val="FFFFFF"/>
                </a:highlight>
                <a:latin typeface="Roboto"/>
                <a:ea typeface="Roboto"/>
                <a:cs typeface="Roboto"/>
                <a:sym typeface="Roboto"/>
              </a:rPr>
              <a:t>“OR” Events</a:t>
            </a:r>
            <a:endParaRPr b="1">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r>
              <a:rPr lang="en">
                <a:solidFill>
                  <a:srgbClr val="202325"/>
                </a:solidFill>
                <a:highlight>
                  <a:srgbClr val="FFFFFF"/>
                </a:highlight>
                <a:latin typeface="Roboto"/>
                <a:ea typeface="Roboto"/>
                <a:cs typeface="Roboto"/>
                <a:sym typeface="Roboto"/>
              </a:rPr>
              <a:t>An outcome is in the event A </a:t>
            </a:r>
            <a:r>
              <a:rPr lang="en" b="1">
                <a:solidFill>
                  <a:srgbClr val="202325"/>
                </a:solidFill>
                <a:highlight>
                  <a:srgbClr val="FFFFFF"/>
                </a:highlight>
                <a:latin typeface="Roboto"/>
                <a:ea typeface="Roboto"/>
                <a:cs typeface="Roboto"/>
                <a:sym typeface="Roboto"/>
              </a:rPr>
              <a:t>OR</a:t>
            </a:r>
            <a:r>
              <a:rPr lang="en">
                <a:solidFill>
                  <a:srgbClr val="202325"/>
                </a:solidFill>
                <a:highlight>
                  <a:srgbClr val="FFFFFF"/>
                </a:highlight>
                <a:latin typeface="Roboto"/>
                <a:ea typeface="Roboto"/>
                <a:cs typeface="Roboto"/>
                <a:sym typeface="Roboto"/>
              </a:rPr>
              <a:t> B if the outcome is in A or is in  B or is in both A and B.</a:t>
            </a:r>
            <a:endParaRPr>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1000"/>
              </a:spcAft>
              <a:buNone/>
            </a:pPr>
            <a:r>
              <a:rPr lang="en" b="1">
                <a:solidFill>
                  <a:srgbClr val="202325"/>
                </a:solidFill>
                <a:highlight>
                  <a:srgbClr val="FFFFFF"/>
                </a:highlight>
                <a:latin typeface="Roboto"/>
                <a:ea typeface="Roboto"/>
                <a:cs typeface="Roboto"/>
                <a:sym typeface="Roboto"/>
              </a:rPr>
              <a:t>P(A or B)</a:t>
            </a:r>
            <a:r>
              <a:rPr lang="en">
                <a:solidFill>
                  <a:srgbClr val="202325"/>
                </a:solidFill>
                <a:highlight>
                  <a:srgbClr val="FFFFFF"/>
                </a:highlight>
                <a:latin typeface="Roboto"/>
                <a:ea typeface="Roboto"/>
                <a:cs typeface="Roboto"/>
                <a:sym typeface="Roboto"/>
              </a:rPr>
              <a:t> = </a:t>
            </a:r>
            <a:r>
              <a:rPr lang="en" b="1">
                <a:solidFill>
                  <a:srgbClr val="202325"/>
                </a:solidFill>
                <a:highlight>
                  <a:srgbClr val="FFFFFF"/>
                </a:highlight>
                <a:latin typeface="Roboto"/>
                <a:ea typeface="Roboto"/>
                <a:cs typeface="Roboto"/>
                <a:sym typeface="Roboto"/>
              </a:rPr>
              <a:t>P(A ∪ B)</a:t>
            </a:r>
            <a:r>
              <a:rPr lang="en">
                <a:solidFill>
                  <a:srgbClr val="202325"/>
                </a:solidFill>
                <a:highlight>
                  <a:srgbClr val="FFFFFF"/>
                </a:highlight>
                <a:latin typeface="Roboto"/>
                <a:ea typeface="Roboto"/>
                <a:cs typeface="Roboto"/>
                <a:sym typeface="Roboto"/>
              </a:rPr>
              <a:t> = the relative frequency of either event A or B (or both) must happen in the outcome.</a:t>
            </a:r>
            <a:endParaRPr>
              <a:solidFill>
                <a:srgbClr val="202325"/>
              </a:solidFill>
              <a:highlight>
                <a:srgbClr val="FFFFFF"/>
              </a:highlight>
              <a:latin typeface="Roboto"/>
              <a:ea typeface="Roboto"/>
              <a:cs typeface="Roboto"/>
              <a:sym typeface="Roboto"/>
            </a:endParaRPr>
          </a:p>
        </p:txBody>
      </p:sp>
      <p:pic>
        <p:nvPicPr>
          <p:cNvPr id="296" name="Google Shape;296;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6"/>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Speech and Debate Team – probability of NOT</a:t>
            </a:r>
            <a:endParaRPr sz="2770" dirty="0">
              <a:solidFill>
                <a:schemeClr val="accent5"/>
              </a:solidFill>
            </a:endParaRPr>
          </a:p>
        </p:txBody>
      </p:sp>
      <p:sp>
        <p:nvSpPr>
          <p:cNvPr id="302" name="Google Shape;302;p46"/>
          <p:cNvSpPr txBox="1"/>
          <p:nvPr/>
        </p:nvSpPr>
        <p:spPr>
          <a:xfrm>
            <a:off x="2200550" y="980775"/>
            <a:ext cx="6426600" cy="26205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800">
                <a:solidFill>
                  <a:schemeClr val="dk1"/>
                </a:solidFill>
              </a:rPr>
              <a:t>Your school’s speech and debate team has 16 student members - 6 seniors, 4 juniors, 4 sophomores, and 2 freshmen. </a:t>
            </a:r>
            <a:endParaRPr sz="1800">
              <a:solidFill>
                <a:schemeClr val="dk1"/>
              </a:solidFill>
            </a:endParaRPr>
          </a:p>
          <a:p>
            <a:pPr marL="0" lvl="0" indent="0" algn="l" rtl="0">
              <a:lnSpc>
                <a:spcPct val="113000"/>
              </a:lnSpc>
              <a:spcBef>
                <a:spcPts val="0"/>
              </a:spcBef>
              <a:spcAft>
                <a:spcPts val="0"/>
              </a:spcAft>
              <a:buNone/>
            </a:pPr>
            <a:r>
              <a:rPr lang="en" sz="1800">
                <a:solidFill>
                  <a:schemeClr val="dk1"/>
                </a:solidFill>
              </a:rPr>
              <a:t>Suppose a member is chosen at random to represent the school on an all-state speech and debate committee.</a:t>
            </a:r>
            <a:endParaRPr sz="1800">
              <a:solidFill>
                <a:schemeClr val="dk1"/>
              </a:solidFill>
            </a:endParaRPr>
          </a:p>
          <a:p>
            <a:pPr marL="0" lvl="0" indent="0" algn="l" rtl="0">
              <a:lnSpc>
                <a:spcPct val="113000"/>
              </a:lnSpc>
              <a:spcBef>
                <a:spcPts val="0"/>
              </a:spcBef>
              <a:spcAft>
                <a:spcPts val="0"/>
              </a:spcAft>
              <a:buNone/>
            </a:pPr>
            <a:endParaRPr sz="1800">
              <a:solidFill>
                <a:schemeClr val="dk1"/>
              </a:solidFill>
            </a:endParaRPr>
          </a:p>
          <a:p>
            <a:pPr marL="0" lvl="0" indent="0" algn="l" rtl="0">
              <a:lnSpc>
                <a:spcPct val="113000"/>
              </a:lnSpc>
              <a:spcBef>
                <a:spcPts val="0"/>
              </a:spcBef>
              <a:spcAft>
                <a:spcPts val="0"/>
              </a:spcAft>
              <a:buNone/>
            </a:pPr>
            <a:r>
              <a:rPr lang="en" sz="1700" b="1">
                <a:solidFill>
                  <a:schemeClr val="dk1"/>
                </a:solidFill>
              </a:rPr>
              <a:t>Find the probability that a randomly selected student is NOT a junior.</a:t>
            </a:r>
            <a:endParaRPr sz="1700" b="1">
              <a:solidFill>
                <a:schemeClr val="dk1"/>
              </a:solidFill>
            </a:endParaRPr>
          </a:p>
        </p:txBody>
      </p:sp>
      <p:sp>
        <p:nvSpPr>
          <p:cNvPr id="303" name="Google Shape;303;p46">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4" name="Google Shape;304;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(5)</a:t>
            </a:r>
            <a:endParaRPr dirty="0"/>
          </a:p>
        </p:txBody>
      </p:sp>
      <p:sp>
        <p:nvSpPr>
          <p:cNvPr id="310" name="Google Shape;310;p47"/>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sz="2000" b="1">
                <a:solidFill>
                  <a:srgbClr val="202325"/>
                </a:solidFill>
                <a:highlight>
                  <a:srgbClr val="FFFFFF"/>
                </a:highlight>
                <a:latin typeface="Roboto"/>
                <a:ea typeface="Roboto"/>
                <a:cs typeface="Roboto"/>
                <a:sym typeface="Roboto"/>
              </a:rPr>
              <a:t>Complement of an Event</a:t>
            </a:r>
            <a:endParaRPr sz="2000" b="1">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r>
              <a:rPr lang="en" sz="1900">
                <a:solidFill>
                  <a:srgbClr val="202325"/>
                </a:solidFill>
                <a:highlight>
                  <a:srgbClr val="FFFFFF"/>
                </a:highlight>
                <a:latin typeface="Roboto"/>
                <a:ea typeface="Roboto"/>
                <a:cs typeface="Roboto"/>
                <a:sym typeface="Roboto"/>
              </a:rPr>
              <a:t>The complement of event A is denoted A′ (read “A prime”) or A</a:t>
            </a:r>
            <a:r>
              <a:rPr lang="en" sz="1900" baseline="30000">
                <a:solidFill>
                  <a:srgbClr val="202325"/>
                </a:solidFill>
                <a:highlight>
                  <a:srgbClr val="FFFFFF"/>
                </a:highlight>
                <a:latin typeface="Roboto"/>
                <a:ea typeface="Roboto"/>
                <a:cs typeface="Roboto"/>
                <a:sym typeface="Roboto"/>
              </a:rPr>
              <a:t>c</a:t>
            </a:r>
            <a:r>
              <a:rPr lang="en" sz="1900">
                <a:solidFill>
                  <a:srgbClr val="202325"/>
                </a:solidFill>
                <a:highlight>
                  <a:srgbClr val="FFFFFF"/>
                </a:highlight>
                <a:latin typeface="Roboto"/>
                <a:ea typeface="Roboto"/>
                <a:cs typeface="Roboto"/>
                <a:sym typeface="Roboto"/>
              </a:rPr>
              <a:t> (read “A complement”). </a:t>
            </a:r>
            <a:endParaRPr sz="19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r>
              <a:rPr lang="en" sz="1900">
                <a:solidFill>
                  <a:srgbClr val="202325"/>
                </a:solidFill>
                <a:highlight>
                  <a:srgbClr val="FFFFFF"/>
                </a:highlight>
                <a:latin typeface="Roboto"/>
                <a:ea typeface="Roboto"/>
                <a:cs typeface="Roboto"/>
                <a:sym typeface="Roboto"/>
              </a:rPr>
              <a:t>The complement of the event A consists of all outcomes that are NOT in A.</a:t>
            </a:r>
            <a:endParaRPr sz="19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endParaRPr sz="19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1000"/>
              </a:spcAft>
              <a:buNone/>
            </a:pPr>
            <a:r>
              <a:rPr lang="en" sz="2000" b="1">
                <a:solidFill>
                  <a:schemeClr val="lt1"/>
                </a:solidFill>
                <a:latin typeface="Roboto"/>
                <a:ea typeface="Roboto"/>
                <a:cs typeface="Roboto"/>
                <a:sym typeface="Roboto"/>
              </a:rPr>
              <a:t>P(A) + P(not A) = 1    or    P(A) + P(A′) = 1</a:t>
            </a:r>
            <a:endParaRPr sz="2000" b="1">
              <a:solidFill>
                <a:schemeClr val="lt1"/>
              </a:solidFill>
              <a:latin typeface="Roboto"/>
              <a:ea typeface="Roboto"/>
              <a:cs typeface="Roboto"/>
              <a:sym typeface="Roboto"/>
            </a:endParaRPr>
          </a:p>
        </p:txBody>
      </p:sp>
      <p:pic>
        <p:nvPicPr>
          <p:cNvPr id="317" name="Google Shape;317;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48"/>
          <p:cNvSpPr txBox="1">
            <a:spLocks noGrp="1"/>
          </p:cNvSpPr>
          <p:nvPr>
            <p:ph type="title"/>
          </p:nvPr>
        </p:nvSpPr>
        <p:spPr>
          <a:xfrm>
            <a:off x="623900" y="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Let’s collect data!</a:t>
            </a:r>
            <a:endParaRPr>
              <a:solidFill>
                <a:schemeClr val="accent4"/>
              </a:solidFill>
            </a:endParaRPr>
          </a:p>
        </p:txBody>
      </p:sp>
      <p:sp>
        <p:nvSpPr>
          <p:cNvPr id="322" name="Google Shape;322;p48"/>
          <p:cNvSpPr txBox="1">
            <a:spLocks noGrp="1"/>
          </p:cNvSpPr>
          <p:nvPr>
            <p:ph type="body" idx="1"/>
          </p:nvPr>
        </p:nvSpPr>
        <p:spPr>
          <a:xfrm>
            <a:off x="623900" y="926475"/>
            <a:ext cx="3855000" cy="37062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spcBef>
                <a:spcPts val="0"/>
              </a:spcBef>
              <a:spcAft>
                <a:spcPts val="0"/>
              </a:spcAft>
              <a:buNone/>
            </a:pPr>
            <a:r>
              <a:rPr lang="en"/>
              <a:t>Your school’s speech and debate team has 16 student members - 6 seniors, 4 juniors, 4 sophomores, and 2 freshmen. </a:t>
            </a:r>
            <a:endParaRPr/>
          </a:p>
          <a:p>
            <a:pPr marL="0" lvl="0" indent="0" algn="l" rtl="0">
              <a:spcBef>
                <a:spcPts val="0"/>
              </a:spcBef>
              <a:spcAft>
                <a:spcPts val="0"/>
              </a:spcAft>
              <a:buNone/>
            </a:pPr>
            <a:endParaRPr/>
          </a:p>
          <a:p>
            <a:pPr marL="0" lvl="0" indent="0" algn="l" rtl="0">
              <a:spcBef>
                <a:spcPts val="0"/>
              </a:spcBef>
              <a:spcAft>
                <a:spcPts val="0"/>
              </a:spcAft>
              <a:buNone/>
            </a:pPr>
            <a:r>
              <a:rPr lang="en"/>
              <a:t>In each group, on 16 slips of paper write each of the students’ classes, one per slip. Place all slips in a hat or bag. Draw a slip from the bag and record the class in the table below. Put the slip back in the bag and repeat this 10 times. </a:t>
            </a:r>
            <a:r>
              <a:rPr lang="en" b="1"/>
              <a:t>Record the tally.</a:t>
            </a:r>
            <a:endParaRPr/>
          </a:p>
        </p:txBody>
      </p:sp>
      <p:pic>
        <p:nvPicPr>
          <p:cNvPr id="325" name="Google Shape;325;p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pic>
        <p:nvPicPr>
          <p:cNvPr id="326" name="Google Shape;326;p48" descr="A table displaying academic class levels labeled Freshman, Sophomore, Junior, and Senior with a row for Total beneath. The table is empty, showing no data or values for any class or total."/>
          <p:cNvPicPr preferRelativeResize="0"/>
          <p:nvPr/>
        </p:nvPicPr>
        <p:blipFill>
          <a:blip r:embed="rId4">
            <a:alphaModFix/>
          </a:blip>
          <a:stretch>
            <a:fillRect/>
          </a:stretch>
        </p:blipFill>
        <p:spPr>
          <a:xfrm>
            <a:off x="4352975" y="3980125"/>
            <a:ext cx="4702325" cy="652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49"/>
          <p:cNvSpPr txBox="1">
            <a:spLocks noGrp="1"/>
          </p:cNvSpPr>
          <p:nvPr>
            <p:ph type="title"/>
          </p:nvPr>
        </p:nvSpPr>
        <p:spPr>
          <a:xfrm>
            <a:off x="623899" y="0"/>
            <a:ext cx="5760571"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4"/>
                </a:solidFill>
              </a:rPr>
              <a:t>Let’s collect data! </a:t>
            </a:r>
            <a:r>
              <a:rPr lang="en-US" dirty="0">
                <a:solidFill>
                  <a:schemeClr val="accent4"/>
                </a:solidFill>
              </a:rPr>
              <a:t>cont.</a:t>
            </a:r>
            <a:endParaRPr dirty="0">
              <a:solidFill>
                <a:schemeClr val="accent4"/>
              </a:solidFill>
            </a:endParaRPr>
          </a:p>
        </p:txBody>
      </p:sp>
      <p:sp>
        <p:nvSpPr>
          <p:cNvPr id="331" name="Google Shape;331;p49"/>
          <p:cNvSpPr txBox="1">
            <a:spLocks noGrp="1"/>
          </p:cNvSpPr>
          <p:nvPr>
            <p:ph type="body" idx="1"/>
          </p:nvPr>
        </p:nvSpPr>
        <p:spPr>
          <a:xfrm>
            <a:off x="623900" y="926475"/>
            <a:ext cx="3855000" cy="37062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spcBef>
                <a:spcPts val="0"/>
              </a:spcBef>
              <a:spcAft>
                <a:spcPts val="0"/>
              </a:spcAft>
              <a:buNone/>
            </a:pPr>
            <a:r>
              <a:rPr lang="en"/>
              <a:t>Your school’s speech and debate team has 16 student members - 6 seniors, 4 juniors, 4 sophomores, and 2 freshmen. </a:t>
            </a:r>
            <a:endParaRPr/>
          </a:p>
          <a:p>
            <a:pPr marL="0" lvl="0" indent="0" algn="l" rtl="0">
              <a:spcBef>
                <a:spcPts val="0"/>
              </a:spcBef>
              <a:spcAft>
                <a:spcPts val="0"/>
              </a:spcAft>
              <a:buNone/>
            </a:pPr>
            <a:endParaRPr/>
          </a:p>
          <a:p>
            <a:pPr marL="0" lvl="0" indent="0" algn="l" rtl="0">
              <a:spcBef>
                <a:spcPts val="0"/>
              </a:spcBef>
              <a:spcAft>
                <a:spcPts val="0"/>
              </a:spcAft>
              <a:buNone/>
            </a:pPr>
            <a:r>
              <a:rPr lang="en"/>
              <a:t>Combine your tallies and all of your classmates together below.</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Using the table above, create the probability distribution table for the experiment. </a:t>
            </a:r>
            <a:endParaRPr/>
          </a:p>
          <a:p>
            <a:pPr marL="0" lvl="0" indent="0" algn="l" rtl="0">
              <a:spcBef>
                <a:spcPts val="0"/>
              </a:spcBef>
              <a:spcAft>
                <a:spcPts val="0"/>
              </a:spcAft>
              <a:buNone/>
            </a:pPr>
            <a:endParaRPr/>
          </a:p>
        </p:txBody>
      </p:sp>
      <p:pic>
        <p:nvPicPr>
          <p:cNvPr id="334" name="Google Shape;334;p4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pic>
        <p:nvPicPr>
          <p:cNvPr id="335" name="Google Shape;335;p49" descr="A table displaying academic class levels labeled Freshman, Sophomore, Junior, and Senior with a row for Total beneath. The table is empty, showing no data or values for any class or total."/>
          <p:cNvPicPr preferRelativeResize="0"/>
          <p:nvPr/>
        </p:nvPicPr>
        <p:blipFill>
          <a:blip r:embed="rId4">
            <a:alphaModFix/>
          </a:blip>
          <a:stretch>
            <a:fillRect/>
          </a:stretch>
        </p:blipFill>
        <p:spPr>
          <a:xfrm>
            <a:off x="686501" y="2809425"/>
            <a:ext cx="4127199" cy="541450"/>
          </a:xfrm>
          <a:prstGeom prst="rect">
            <a:avLst/>
          </a:prstGeom>
          <a:noFill/>
          <a:ln>
            <a:noFill/>
          </a:ln>
        </p:spPr>
      </p:pic>
      <p:pic>
        <p:nvPicPr>
          <p:cNvPr id="336" name="Google Shape;336;p49" descr="Table displaying class years labeled Freshman, Sophomore, Junior, and Senior in the first row, with a second row titled Probability left empty. The table is designed to organize or calculate probabilities associated with each class year but contains no data or values."/>
          <p:cNvPicPr preferRelativeResize="0"/>
          <p:nvPr/>
        </p:nvPicPr>
        <p:blipFill>
          <a:blip r:embed="rId5">
            <a:alphaModFix/>
          </a:blip>
          <a:stretch>
            <a:fillRect/>
          </a:stretch>
        </p:blipFill>
        <p:spPr>
          <a:xfrm>
            <a:off x="2042050" y="4049675"/>
            <a:ext cx="6305550" cy="714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0"/>
          <p:cNvSpPr txBox="1">
            <a:spLocks noGrp="1"/>
          </p:cNvSpPr>
          <p:nvPr>
            <p:ph type="title"/>
          </p:nvPr>
        </p:nvSpPr>
        <p:spPr>
          <a:xfrm>
            <a:off x="3783400" y="231175"/>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4"/>
                </a:solidFill>
              </a:rPr>
              <a:t>Let’s discuss!</a:t>
            </a:r>
            <a:endParaRPr>
              <a:solidFill>
                <a:schemeClr val="accent4"/>
              </a:solidFill>
            </a:endParaRPr>
          </a:p>
        </p:txBody>
      </p:sp>
      <p:sp>
        <p:nvSpPr>
          <p:cNvPr id="343" name="Google Shape;343;p50"/>
          <p:cNvSpPr txBox="1">
            <a:spLocks noGrp="1"/>
          </p:cNvSpPr>
          <p:nvPr>
            <p:ph type="body" idx="2"/>
          </p:nvPr>
        </p:nvSpPr>
        <p:spPr>
          <a:xfrm>
            <a:off x="3783400" y="907550"/>
            <a:ext cx="4962300" cy="33927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a:t>When you are collecting your samples using the experiment, what do you notice about the experimental (empirical) probability of randomly selecting a senior? </a:t>
            </a:r>
            <a:endParaRPr/>
          </a:p>
          <a:p>
            <a:pPr marL="0" lvl="0" indent="0" algn="l" rtl="0">
              <a:spcBef>
                <a:spcPts val="0"/>
              </a:spcBef>
              <a:spcAft>
                <a:spcPts val="0"/>
              </a:spcAft>
              <a:buNone/>
            </a:pPr>
            <a:endParaRPr/>
          </a:p>
          <a:p>
            <a:pPr marL="0" lvl="0" indent="0" algn="l" rtl="0">
              <a:spcBef>
                <a:spcPts val="0"/>
              </a:spcBef>
              <a:spcAft>
                <a:spcPts val="0"/>
              </a:spcAft>
              <a:buNone/>
            </a:pPr>
            <a:r>
              <a:rPr lang="en"/>
              <a:t>Compare this to your answer to your previous answer. Why might these be different?</a:t>
            </a:r>
            <a:endParaRPr/>
          </a:p>
        </p:txBody>
      </p:sp>
      <p:pic>
        <p:nvPicPr>
          <p:cNvPr id="344" name="Google Shape;344;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7300" y="-251425"/>
            <a:ext cx="4769225" cy="4769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(6)</a:t>
            </a:r>
            <a:endParaRPr dirty="0"/>
          </a:p>
        </p:txBody>
      </p:sp>
      <p:sp>
        <p:nvSpPr>
          <p:cNvPr id="350" name="Google Shape;350;p51"/>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1000"/>
              </a:spcAft>
              <a:buNone/>
            </a:pPr>
            <a:r>
              <a:rPr lang="en" sz="2400">
                <a:solidFill>
                  <a:srgbClr val="202325"/>
                </a:solidFill>
                <a:highlight>
                  <a:srgbClr val="FFFFFF"/>
                </a:highlight>
                <a:latin typeface="Roboto"/>
                <a:ea typeface="Roboto"/>
                <a:cs typeface="Roboto"/>
                <a:sym typeface="Roboto"/>
              </a:rPr>
              <a:t>The probability estimated from a chance experiment is called an </a:t>
            </a:r>
            <a:r>
              <a:rPr lang="en" sz="2400" b="1">
                <a:solidFill>
                  <a:srgbClr val="202325"/>
                </a:solidFill>
                <a:highlight>
                  <a:srgbClr val="FFFFFF"/>
                </a:highlight>
                <a:latin typeface="Roboto"/>
                <a:ea typeface="Roboto"/>
                <a:cs typeface="Roboto"/>
                <a:sym typeface="Roboto"/>
              </a:rPr>
              <a:t>empirical probability.</a:t>
            </a:r>
            <a:endParaRPr sz="2000">
              <a:solidFill>
                <a:schemeClr val="lt1"/>
              </a:solidFill>
              <a:latin typeface="Roboto"/>
              <a:ea typeface="Roboto"/>
              <a:cs typeface="Roboto"/>
              <a:sym typeface="Roboto"/>
            </a:endParaRPr>
          </a:p>
        </p:txBody>
      </p:sp>
      <p:pic>
        <p:nvPicPr>
          <p:cNvPr id="357" name="Google Shape;357;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52"/>
          <p:cNvSpPr txBox="1">
            <a:spLocks noGrp="1"/>
          </p:cNvSpPr>
          <p:nvPr>
            <p:ph type="title"/>
          </p:nvPr>
        </p:nvSpPr>
        <p:spPr>
          <a:xfrm>
            <a:off x="445603" y="480247"/>
            <a:ext cx="7539067"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0349"/>
              </a:buClr>
              <a:buSzPts val="7500"/>
              <a:buFont typeface="Arial Black"/>
              <a:buNone/>
            </a:pPr>
            <a:r>
              <a:rPr lang="en" sz="4300" dirty="0"/>
              <a:t>Reflection – </a:t>
            </a:r>
            <a:br>
              <a:rPr lang="en" sz="4300" dirty="0"/>
            </a:br>
            <a:r>
              <a:rPr lang="en" sz="4300" dirty="0"/>
              <a:t>calculating probabilities</a:t>
            </a:r>
            <a:endParaRPr sz="4200" dirty="0"/>
          </a:p>
        </p:txBody>
      </p:sp>
      <p:sp>
        <p:nvSpPr>
          <p:cNvPr id="362" name="Google Shape;362;p52"/>
          <p:cNvSpPr txBox="1">
            <a:spLocks noGrp="1"/>
          </p:cNvSpPr>
          <p:nvPr>
            <p:ph type="body" idx="1"/>
          </p:nvPr>
        </p:nvSpPr>
        <p:spPr>
          <a:xfrm>
            <a:off x="445603" y="1508829"/>
            <a:ext cx="4926900" cy="3159300"/>
          </a:xfrm>
          <a:prstGeom prst="rect">
            <a:avLst/>
          </a:prstGeom>
          <a:noFill/>
          <a:ln>
            <a:noFill/>
          </a:ln>
        </p:spPr>
        <p:txBody>
          <a:bodyPr spcFirstLastPara="1" wrap="square" lIns="68575" tIns="34275" rIns="68575" bIns="34275" anchor="t" anchorCtr="0">
            <a:normAutofit fontScale="92500" lnSpcReduction="10000"/>
          </a:bodyPr>
          <a:lstStyle/>
          <a:p>
            <a:pPr marL="457200" lvl="0" indent="-351949" algn="l" rtl="0">
              <a:lnSpc>
                <a:spcPct val="113000"/>
              </a:lnSpc>
              <a:spcBef>
                <a:spcPts val="0"/>
              </a:spcBef>
              <a:spcAft>
                <a:spcPts val="0"/>
              </a:spcAft>
              <a:buSzPct val="100000"/>
              <a:buChar char="●"/>
            </a:pPr>
            <a:r>
              <a:rPr lang="en" dirty="0"/>
              <a:t>Can I articulate the fundamental concepts of probability, such as sample space, events, and outcomes?</a:t>
            </a:r>
            <a:endParaRPr dirty="0"/>
          </a:p>
          <a:p>
            <a:pPr marL="457200" lvl="0" indent="-351949" algn="l" rtl="0">
              <a:lnSpc>
                <a:spcPct val="113000"/>
              </a:lnSpc>
              <a:spcBef>
                <a:spcPts val="0"/>
              </a:spcBef>
              <a:spcAft>
                <a:spcPts val="0"/>
              </a:spcAft>
              <a:buSzPct val="100000"/>
              <a:buChar char="●"/>
            </a:pPr>
            <a:r>
              <a:rPr lang="en" dirty="0"/>
              <a:t>Do I understand the difference between empirical and theoretical probability?</a:t>
            </a:r>
            <a:endParaRPr dirty="0"/>
          </a:p>
          <a:p>
            <a:pPr marL="457200" lvl="0" indent="-351949" algn="l" rtl="0">
              <a:lnSpc>
                <a:spcPct val="113000"/>
              </a:lnSpc>
              <a:spcBef>
                <a:spcPts val="0"/>
              </a:spcBef>
              <a:spcAft>
                <a:spcPts val="0"/>
              </a:spcAft>
              <a:buSzPct val="100000"/>
              <a:buChar char="●"/>
            </a:pPr>
            <a:r>
              <a:rPr lang="en" dirty="0"/>
              <a:t>How comfortable am I with using the complement rule?</a:t>
            </a:r>
            <a:endParaRPr dirty="0"/>
          </a:p>
          <a:p>
            <a:pPr marL="457200" lvl="0" indent="-351949" algn="l" rtl="0">
              <a:lnSpc>
                <a:spcPct val="113000"/>
              </a:lnSpc>
              <a:spcBef>
                <a:spcPts val="0"/>
              </a:spcBef>
              <a:spcAft>
                <a:spcPts val="0"/>
              </a:spcAft>
              <a:buSzPct val="100000"/>
              <a:buChar char="●"/>
            </a:pPr>
            <a:r>
              <a:rPr lang="en" dirty="0"/>
              <a:t>Why is learning to calculate probabilities important? How might this be helpful in a real-world scenario?</a:t>
            </a:r>
            <a:endParaRPr dirty="0"/>
          </a:p>
        </p:txBody>
      </p:sp>
      <p:pic>
        <p:nvPicPr>
          <p:cNvPr id="364" name="Google Shape;364;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61956" y="1325380"/>
            <a:ext cx="3282043" cy="32820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13000"/>
              </a:lnSpc>
              <a:spcBef>
                <a:spcPts val="800"/>
              </a:spcBef>
              <a:spcAft>
                <a:spcPts val="0"/>
              </a:spcAft>
              <a:buClr>
                <a:schemeClr val="dk1"/>
              </a:buClr>
              <a:buSzPts val="2100"/>
              <a:buChar char="•"/>
            </a:pPr>
            <a:r>
              <a:rPr lang="en"/>
              <a:t>I do not give up, I find solutions</a:t>
            </a:r>
            <a:endParaRPr/>
          </a:p>
          <a:p>
            <a:pPr marL="177800" lvl="0" indent="-171450" algn="l" rtl="0">
              <a:lnSpc>
                <a:spcPct val="113000"/>
              </a:lnSpc>
              <a:spcBef>
                <a:spcPts val="800"/>
              </a:spcBef>
              <a:spcAft>
                <a:spcPts val="0"/>
              </a:spcAft>
              <a:buClr>
                <a:schemeClr val="dk1"/>
              </a:buClr>
              <a:buSzPts val="2100"/>
              <a:buChar char="•"/>
            </a:pPr>
            <a:r>
              <a:rPr lang="en"/>
              <a:t>I continually improve my time management skills</a:t>
            </a:r>
            <a:endParaRPr/>
          </a:p>
          <a:p>
            <a:pPr marL="177800" lvl="0" indent="-171450" algn="l" rtl="0">
              <a:lnSpc>
                <a:spcPct val="113000"/>
              </a:lnSpc>
              <a:spcBef>
                <a:spcPts val="800"/>
              </a:spcBef>
              <a:spcAft>
                <a:spcPts val="0"/>
              </a:spcAft>
              <a:buClr>
                <a:schemeClr val="dk1"/>
              </a:buClr>
              <a:buSzPts val="2100"/>
              <a:buChar char="•"/>
            </a:pPr>
            <a:r>
              <a:rPr lang="en"/>
              <a:t>I am building my future</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a:solidFill>
                  <a:schemeClr val="accent5"/>
                </a:solidFill>
              </a:rPr>
              <a:t>Chess Tournament</a:t>
            </a:r>
            <a:endParaRPr sz="2770">
              <a:solidFill>
                <a:schemeClr val="accent5"/>
              </a:solidFill>
            </a:endParaRPr>
          </a:p>
        </p:txBody>
      </p:sp>
      <p:sp>
        <p:nvSpPr>
          <p:cNvPr id="370" name="Google Shape;370;p53"/>
          <p:cNvSpPr txBox="1"/>
          <p:nvPr/>
        </p:nvSpPr>
        <p:spPr>
          <a:xfrm>
            <a:off x="2200550" y="980775"/>
            <a:ext cx="6426600" cy="26994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At a recent high school chess tournament, participants recorded whether or not they had the first move as well as if they won or lost the game.</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b="1">
                <a:solidFill>
                  <a:schemeClr val="dk1"/>
                </a:solidFill>
              </a:rPr>
              <a:t>How might having the first move in a chess game impact the player's overall strategy and likelihood of winning?</a:t>
            </a:r>
            <a:endParaRPr sz="2100" b="1">
              <a:solidFill>
                <a:schemeClr val="dk1"/>
              </a:solidFill>
            </a:endParaRPr>
          </a:p>
        </p:txBody>
      </p:sp>
      <p:sp>
        <p:nvSpPr>
          <p:cNvPr id="371" name="Google Shape;371;p53">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4"/>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sz="2500" dirty="0"/>
              <a:t>Let’s calculate probabilities! (1)</a:t>
            </a:r>
            <a:endParaRPr sz="2500" dirty="0"/>
          </a:p>
        </p:txBody>
      </p:sp>
      <p:sp>
        <p:nvSpPr>
          <p:cNvPr id="379" name="Google Shape;379;p54"/>
          <p:cNvSpPr txBox="1">
            <a:spLocks noGrp="1"/>
          </p:cNvSpPr>
          <p:nvPr>
            <p:ph type="body" idx="2"/>
          </p:nvPr>
        </p:nvSpPr>
        <p:spPr>
          <a:xfrm>
            <a:off x="623840" y="924643"/>
            <a:ext cx="4514100" cy="14112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None/>
            </a:pPr>
            <a:r>
              <a:rPr lang="en">
                <a:solidFill>
                  <a:schemeClr val="dk1"/>
                </a:solidFill>
              </a:rPr>
              <a:t>In the table below, F represents those who had the first move and W represents those who won. Suppose a student is selected at random.</a:t>
            </a: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381" name="Google Shape;381;p54" descr="Table showing a 2x2 contingency layout with categories labeled W, W^c, F, and F^c along with corresponding values: 10, 8, 7, and 9. The table includes row and column totals but these cells are empty, indicating incomplete data for overall sums."/>
          <p:cNvPicPr preferRelativeResize="0"/>
          <p:nvPr/>
        </p:nvPicPr>
        <p:blipFill>
          <a:blip r:embed="rId3">
            <a:alphaModFix/>
          </a:blip>
          <a:stretch>
            <a:fillRect/>
          </a:stretch>
        </p:blipFill>
        <p:spPr>
          <a:xfrm>
            <a:off x="886937" y="2070825"/>
            <a:ext cx="3987924" cy="1512050"/>
          </a:xfrm>
          <a:prstGeom prst="rect">
            <a:avLst/>
          </a:prstGeom>
          <a:noFill/>
          <a:ln>
            <a:noFill/>
          </a:ln>
        </p:spPr>
      </p:pic>
      <p:sp>
        <p:nvSpPr>
          <p:cNvPr id="378" name="Google Shape;378;p54"/>
          <p:cNvSpPr txBox="1">
            <a:spLocks noGrp="1"/>
          </p:cNvSpPr>
          <p:nvPr>
            <p:ph type="body" idx="1"/>
          </p:nvPr>
        </p:nvSpPr>
        <p:spPr>
          <a:xfrm>
            <a:off x="623875" y="3737075"/>
            <a:ext cx="7822800" cy="9984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800"/>
              </a:spcBef>
              <a:spcAft>
                <a:spcPts val="0"/>
              </a:spcAft>
              <a:buClr>
                <a:schemeClr val="lt2"/>
              </a:buClr>
              <a:buSzPts val="1800"/>
              <a:buNone/>
            </a:pPr>
            <a:r>
              <a:rPr lang="en" sz="1700" b="1"/>
              <a:t>Find P(F) and P(F</a:t>
            </a:r>
            <a:r>
              <a:rPr lang="en" sz="1700" b="1" baseline="30000"/>
              <a:t>C</a:t>
            </a:r>
            <a:r>
              <a:rPr lang="en" sz="1700" b="1"/>
              <a:t>).</a:t>
            </a:r>
            <a:endParaRPr sz="1700" b="1"/>
          </a:p>
          <a:p>
            <a:pPr marL="0" lvl="0" indent="0" algn="l" rtl="0">
              <a:lnSpc>
                <a:spcPct val="113000"/>
              </a:lnSpc>
              <a:spcBef>
                <a:spcPts val="800"/>
              </a:spcBef>
              <a:spcAft>
                <a:spcPts val="0"/>
              </a:spcAft>
              <a:buClr>
                <a:schemeClr val="lt2"/>
              </a:buClr>
              <a:buSzPts val="1800"/>
              <a:buNone/>
            </a:pPr>
            <a:r>
              <a:rPr lang="en" sz="1700" b="1"/>
              <a:t>Is it possible for one student to have the first move and not have the first move in a chess match? What do you call these types of events?</a:t>
            </a:r>
            <a:endParaRPr sz="1700" b="1"/>
          </a:p>
        </p:txBody>
      </p:sp>
      <p:pic>
        <p:nvPicPr>
          <p:cNvPr id="380" name="Google Shape;380;p54">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1" r="9421"/>
          <a:stretch/>
        </p:blipFill>
        <p:spPr>
          <a:xfrm>
            <a:off x="5888995" y="284735"/>
            <a:ext cx="2557677" cy="31514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(7)</a:t>
            </a:r>
            <a:endParaRPr dirty="0"/>
          </a:p>
        </p:txBody>
      </p:sp>
      <p:sp>
        <p:nvSpPr>
          <p:cNvPr id="387" name="Google Shape;387;p55"/>
          <p:cNvSpPr txBox="1">
            <a:spLocks noGrp="1"/>
          </p:cNvSpPr>
          <p:nvPr>
            <p:ph type="body" idx="2"/>
          </p:nvPr>
        </p:nvSpPr>
        <p:spPr>
          <a:xfrm>
            <a:off x="3646850" y="1046022"/>
            <a:ext cx="5144400" cy="21993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sz="1900" b="1">
                <a:solidFill>
                  <a:schemeClr val="dk1"/>
                </a:solidFill>
              </a:rPr>
              <a:t>Mutually Exclusive Events</a:t>
            </a:r>
            <a:endParaRPr sz="1900" b="1">
              <a:solidFill>
                <a:schemeClr val="dk1"/>
              </a:solidFill>
            </a:endParaRPr>
          </a:p>
          <a:p>
            <a:pPr marL="0" lvl="0" indent="0" algn="l" rtl="0">
              <a:lnSpc>
                <a:spcPct val="113000"/>
              </a:lnSpc>
              <a:spcBef>
                <a:spcPts val="1000"/>
              </a:spcBef>
              <a:spcAft>
                <a:spcPts val="0"/>
              </a:spcAft>
              <a:buNone/>
            </a:pPr>
            <a:r>
              <a:rPr lang="en" sz="1900">
                <a:solidFill>
                  <a:schemeClr val="dk1"/>
                </a:solidFill>
              </a:rPr>
              <a:t>If event A and event B are </a:t>
            </a:r>
            <a:r>
              <a:rPr lang="en" sz="1900" b="1">
                <a:solidFill>
                  <a:schemeClr val="dk1"/>
                </a:solidFill>
              </a:rPr>
              <a:t>mutually exclusive</a:t>
            </a:r>
            <a:r>
              <a:rPr lang="en" sz="1900">
                <a:solidFill>
                  <a:schemeClr val="dk1"/>
                </a:solidFill>
              </a:rPr>
              <a:t>, then</a:t>
            </a:r>
            <a:endParaRPr sz="1900">
              <a:solidFill>
                <a:schemeClr val="dk1"/>
              </a:solidFill>
            </a:endParaRPr>
          </a:p>
          <a:p>
            <a:pPr marL="0" lvl="0" indent="0" algn="ctr" rtl="0">
              <a:lnSpc>
                <a:spcPct val="113000"/>
              </a:lnSpc>
              <a:spcBef>
                <a:spcPts val="1000"/>
              </a:spcBef>
              <a:spcAft>
                <a:spcPts val="0"/>
              </a:spcAft>
              <a:buNone/>
            </a:pPr>
            <a:r>
              <a:rPr lang="en" sz="1900">
                <a:solidFill>
                  <a:schemeClr val="dk1"/>
                </a:solidFill>
              </a:rPr>
              <a:t>P(A or B) = P(A∪B) = P(A) + P(B)</a:t>
            </a:r>
            <a:endParaRPr sz="1900">
              <a:solidFill>
                <a:schemeClr val="dk1"/>
              </a:solidFill>
            </a:endParaRPr>
          </a:p>
          <a:p>
            <a:pPr marL="457200" lvl="0" indent="0" algn="l" rtl="0">
              <a:lnSpc>
                <a:spcPct val="113000"/>
              </a:lnSpc>
              <a:spcBef>
                <a:spcPts val="1000"/>
              </a:spcBef>
              <a:spcAft>
                <a:spcPts val="0"/>
              </a:spcAft>
              <a:buNone/>
            </a:pPr>
            <a:endParaRPr>
              <a:solidFill>
                <a:schemeClr val="dk1"/>
              </a:solidFill>
            </a:endParaRPr>
          </a:p>
          <a:p>
            <a:pPr marL="0" lvl="0" indent="0" algn="l" rtl="0">
              <a:lnSpc>
                <a:spcPct val="113000"/>
              </a:lnSpc>
              <a:spcBef>
                <a:spcPts val="1000"/>
              </a:spcBef>
              <a:spcAft>
                <a:spcPts val="0"/>
              </a:spcAft>
              <a:buNone/>
            </a:pP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394" name="Google Shape;394;p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6"/>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sz="2500" dirty="0"/>
              <a:t>Let’s calculate probabilities! (2)</a:t>
            </a:r>
            <a:endParaRPr sz="2500" dirty="0"/>
          </a:p>
        </p:txBody>
      </p:sp>
      <p:sp>
        <p:nvSpPr>
          <p:cNvPr id="401" name="Google Shape;401;p56"/>
          <p:cNvSpPr txBox="1">
            <a:spLocks noGrp="1"/>
          </p:cNvSpPr>
          <p:nvPr>
            <p:ph type="body" idx="2"/>
          </p:nvPr>
        </p:nvSpPr>
        <p:spPr>
          <a:xfrm>
            <a:off x="623840" y="924643"/>
            <a:ext cx="4514100" cy="14112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None/>
            </a:pPr>
            <a:r>
              <a:rPr lang="en">
                <a:solidFill>
                  <a:schemeClr val="dk1"/>
                </a:solidFill>
              </a:rPr>
              <a:t>In the table below, F represents those who had the first move and W represents those who won. Suppose a student is selected at random.</a:t>
            </a: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403" name="Google Shape;403;p56" descr="Table showing a 2x2 contingency layout with categories labeled W, W^c, F, and F^c along with corresponding values: 10, 8, 7, and 9. The table includes row and column totals but these cells are empty, indicating incomplete data for overall sums."/>
          <p:cNvPicPr preferRelativeResize="0"/>
          <p:nvPr/>
        </p:nvPicPr>
        <p:blipFill>
          <a:blip r:embed="rId3">
            <a:alphaModFix/>
          </a:blip>
          <a:stretch>
            <a:fillRect/>
          </a:stretch>
        </p:blipFill>
        <p:spPr>
          <a:xfrm>
            <a:off x="886937" y="2070825"/>
            <a:ext cx="3987924" cy="1512050"/>
          </a:xfrm>
          <a:prstGeom prst="rect">
            <a:avLst/>
          </a:prstGeom>
          <a:noFill/>
          <a:ln>
            <a:noFill/>
          </a:ln>
        </p:spPr>
      </p:pic>
      <p:sp>
        <p:nvSpPr>
          <p:cNvPr id="400" name="Google Shape;400;p56"/>
          <p:cNvSpPr txBox="1">
            <a:spLocks noGrp="1"/>
          </p:cNvSpPr>
          <p:nvPr>
            <p:ph type="body" idx="1"/>
          </p:nvPr>
        </p:nvSpPr>
        <p:spPr>
          <a:xfrm>
            <a:off x="623875" y="3737075"/>
            <a:ext cx="7822800" cy="998400"/>
          </a:xfrm>
          <a:prstGeom prst="rect">
            <a:avLst/>
          </a:prstGeom>
          <a:noFill/>
          <a:ln>
            <a:noFill/>
          </a:ln>
        </p:spPr>
        <p:txBody>
          <a:bodyPr spcFirstLastPara="1" wrap="square" lIns="68575" tIns="34275" rIns="68575" bIns="34275" anchor="t" anchorCtr="0">
            <a:noAutofit/>
          </a:bodyPr>
          <a:lstStyle/>
          <a:p>
            <a:pPr marL="457200" lvl="0" indent="-336550" algn="l" rtl="0">
              <a:lnSpc>
                <a:spcPct val="113000"/>
              </a:lnSpc>
              <a:spcBef>
                <a:spcPts val="800"/>
              </a:spcBef>
              <a:spcAft>
                <a:spcPts val="0"/>
              </a:spcAft>
              <a:buSzPts val="1700"/>
              <a:buChar char="●"/>
            </a:pPr>
            <a:r>
              <a:rPr lang="en" sz="1700" b="1"/>
              <a:t>Find the probability that the student did not win.</a:t>
            </a:r>
            <a:endParaRPr sz="1700" b="1"/>
          </a:p>
          <a:p>
            <a:pPr marL="457200" lvl="0" indent="-336550" algn="l" rtl="0">
              <a:lnSpc>
                <a:spcPct val="113000"/>
              </a:lnSpc>
              <a:spcBef>
                <a:spcPts val="0"/>
              </a:spcBef>
              <a:spcAft>
                <a:spcPts val="0"/>
              </a:spcAft>
              <a:buSzPts val="1700"/>
              <a:buChar char="●"/>
            </a:pPr>
            <a:r>
              <a:rPr lang="en" sz="1700" b="1"/>
              <a:t>Find the probability that the student had the first move and did not win.</a:t>
            </a:r>
            <a:endParaRPr sz="1700" b="1"/>
          </a:p>
        </p:txBody>
      </p:sp>
      <p:pic>
        <p:nvPicPr>
          <p:cNvPr id="402" name="Google Shape;402;p56">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2" r="9422"/>
          <a:stretch/>
        </p:blipFill>
        <p:spPr>
          <a:xfrm>
            <a:off x="5888995" y="284735"/>
            <a:ext cx="2557675" cy="31514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7"/>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(8)</a:t>
            </a:r>
            <a:endParaRPr dirty="0"/>
          </a:p>
        </p:txBody>
      </p:sp>
      <p:sp>
        <p:nvSpPr>
          <p:cNvPr id="409" name="Google Shape;409;p57"/>
          <p:cNvSpPr txBox="1">
            <a:spLocks noGrp="1"/>
          </p:cNvSpPr>
          <p:nvPr>
            <p:ph type="body" idx="2"/>
          </p:nvPr>
        </p:nvSpPr>
        <p:spPr>
          <a:xfrm>
            <a:off x="3646850" y="1046022"/>
            <a:ext cx="5144400" cy="21993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sz="1900" b="1">
                <a:solidFill>
                  <a:schemeClr val="dk1"/>
                </a:solidFill>
              </a:rPr>
              <a:t>“AND” Events</a:t>
            </a:r>
            <a:endParaRPr sz="1900" b="1">
              <a:solidFill>
                <a:schemeClr val="dk1"/>
              </a:solidFill>
            </a:endParaRPr>
          </a:p>
          <a:p>
            <a:pPr marL="0" lvl="0" indent="0" algn="l" rtl="0">
              <a:lnSpc>
                <a:spcPct val="113000"/>
              </a:lnSpc>
              <a:spcBef>
                <a:spcPts val="1000"/>
              </a:spcBef>
              <a:spcAft>
                <a:spcPts val="0"/>
              </a:spcAft>
              <a:buNone/>
            </a:pPr>
            <a:r>
              <a:rPr lang="en" sz="1900">
                <a:solidFill>
                  <a:schemeClr val="dk1"/>
                </a:solidFill>
              </a:rPr>
              <a:t>AND (∩) means that both events must happen.</a:t>
            </a:r>
            <a:endParaRPr sz="1900">
              <a:solidFill>
                <a:schemeClr val="dk1"/>
              </a:solidFill>
            </a:endParaRPr>
          </a:p>
          <a:p>
            <a:pPr marL="0" lvl="0" indent="0" algn="l" rtl="0">
              <a:lnSpc>
                <a:spcPct val="113000"/>
              </a:lnSpc>
              <a:spcBef>
                <a:spcPts val="1000"/>
              </a:spcBef>
              <a:spcAft>
                <a:spcPts val="0"/>
              </a:spcAft>
              <a:buNone/>
            </a:pPr>
            <a:r>
              <a:rPr lang="en" sz="1900" b="1">
                <a:solidFill>
                  <a:schemeClr val="dk1"/>
                </a:solidFill>
              </a:rPr>
              <a:t>P(A and B)</a:t>
            </a:r>
            <a:r>
              <a:rPr lang="en" sz="1900">
                <a:solidFill>
                  <a:schemeClr val="dk1"/>
                </a:solidFill>
              </a:rPr>
              <a:t> = </a:t>
            </a:r>
            <a:r>
              <a:rPr lang="en" sz="1900" b="1">
                <a:solidFill>
                  <a:schemeClr val="dk1"/>
                </a:solidFill>
              </a:rPr>
              <a:t>P(A∩B)</a:t>
            </a:r>
            <a:r>
              <a:rPr lang="en" sz="1900">
                <a:solidFill>
                  <a:schemeClr val="dk1"/>
                </a:solidFill>
              </a:rPr>
              <a:t> = the relative frequency of events A and B must happen in the same outcome.</a:t>
            </a:r>
            <a:endParaRPr sz="1900">
              <a:solidFill>
                <a:schemeClr val="dk1"/>
              </a:solidFill>
            </a:endParaRPr>
          </a:p>
          <a:p>
            <a:pPr marL="457200" lvl="0" indent="0" algn="l" rtl="0">
              <a:lnSpc>
                <a:spcPct val="113000"/>
              </a:lnSpc>
              <a:spcBef>
                <a:spcPts val="1000"/>
              </a:spcBef>
              <a:spcAft>
                <a:spcPts val="0"/>
              </a:spcAft>
              <a:buNone/>
            </a:pPr>
            <a:endParaRPr>
              <a:solidFill>
                <a:schemeClr val="dk1"/>
              </a:solidFill>
            </a:endParaRPr>
          </a:p>
          <a:p>
            <a:pPr marL="0" lvl="0" indent="0" algn="l" rtl="0">
              <a:lnSpc>
                <a:spcPct val="113000"/>
              </a:lnSpc>
              <a:spcBef>
                <a:spcPts val="1000"/>
              </a:spcBef>
              <a:spcAft>
                <a:spcPts val="0"/>
              </a:spcAft>
              <a:buNone/>
            </a:pP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416" name="Google Shape;416;p5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8"/>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sz="2500" dirty="0"/>
              <a:t>Let’s calculate probabilities! (3)</a:t>
            </a:r>
            <a:endParaRPr sz="2500" dirty="0"/>
          </a:p>
        </p:txBody>
      </p:sp>
      <p:sp>
        <p:nvSpPr>
          <p:cNvPr id="423" name="Google Shape;423;p58"/>
          <p:cNvSpPr txBox="1">
            <a:spLocks noGrp="1"/>
          </p:cNvSpPr>
          <p:nvPr>
            <p:ph type="body" idx="2"/>
          </p:nvPr>
        </p:nvSpPr>
        <p:spPr>
          <a:xfrm>
            <a:off x="623840" y="924643"/>
            <a:ext cx="4514100" cy="14112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None/>
            </a:pPr>
            <a:r>
              <a:rPr lang="en">
                <a:solidFill>
                  <a:schemeClr val="dk1"/>
                </a:solidFill>
              </a:rPr>
              <a:t>In the table below, F represents those who had the first move and W represents those who won. Suppose a student is selected at random.</a:t>
            </a: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425" name="Google Shape;425;p58" descr="Table showing a 2x2 contingency layout with categories labeled W, W^c, F, and F^c along with corresponding values: 10, 8, 7, and 9. The table includes row and column totals but these cells are empty, indicating incomplete data for overall sums."/>
          <p:cNvPicPr preferRelativeResize="0"/>
          <p:nvPr/>
        </p:nvPicPr>
        <p:blipFill>
          <a:blip r:embed="rId3">
            <a:alphaModFix/>
          </a:blip>
          <a:stretch>
            <a:fillRect/>
          </a:stretch>
        </p:blipFill>
        <p:spPr>
          <a:xfrm>
            <a:off x="886937" y="2070825"/>
            <a:ext cx="3987924" cy="1512050"/>
          </a:xfrm>
          <a:prstGeom prst="rect">
            <a:avLst/>
          </a:prstGeom>
          <a:noFill/>
          <a:ln>
            <a:noFill/>
          </a:ln>
        </p:spPr>
      </p:pic>
      <p:sp>
        <p:nvSpPr>
          <p:cNvPr id="422" name="Google Shape;422;p58"/>
          <p:cNvSpPr txBox="1">
            <a:spLocks noGrp="1"/>
          </p:cNvSpPr>
          <p:nvPr>
            <p:ph type="body" idx="1"/>
          </p:nvPr>
        </p:nvSpPr>
        <p:spPr>
          <a:xfrm>
            <a:off x="623875" y="3737075"/>
            <a:ext cx="7822800" cy="4770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800"/>
              </a:spcBef>
              <a:spcAft>
                <a:spcPts val="0"/>
              </a:spcAft>
              <a:buNone/>
            </a:pPr>
            <a:r>
              <a:rPr lang="en" sz="2000" b="1"/>
              <a:t>Find the probability that the student had the first move or won.</a:t>
            </a:r>
            <a:endParaRPr sz="2000" b="1"/>
          </a:p>
        </p:txBody>
      </p:sp>
      <p:sp>
        <p:nvSpPr>
          <p:cNvPr id="426" name="Google Shape;426;p58"/>
          <p:cNvSpPr txBox="1"/>
          <p:nvPr/>
        </p:nvSpPr>
        <p:spPr>
          <a:xfrm>
            <a:off x="623875" y="4368275"/>
            <a:ext cx="782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rPr>
              <a:t>Important Note: Do not double count the frequency when both event A and B occurs.</a:t>
            </a:r>
            <a:endParaRPr b="1">
              <a:solidFill>
                <a:schemeClr val="lt1"/>
              </a:solidFill>
            </a:endParaRPr>
          </a:p>
        </p:txBody>
      </p:sp>
      <p:pic>
        <p:nvPicPr>
          <p:cNvPr id="424" name="Google Shape;424;p58">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2" r="9422"/>
          <a:stretch/>
        </p:blipFill>
        <p:spPr>
          <a:xfrm>
            <a:off x="5888995" y="284735"/>
            <a:ext cx="2557675" cy="31514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9"/>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(9)</a:t>
            </a:r>
            <a:endParaRPr dirty="0"/>
          </a:p>
        </p:txBody>
      </p:sp>
      <p:sp>
        <p:nvSpPr>
          <p:cNvPr id="432" name="Google Shape;432;p59"/>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a:solidFill>
                  <a:srgbClr val="202325"/>
                </a:solidFill>
                <a:highlight>
                  <a:srgbClr val="FFFFFF"/>
                </a:highlight>
                <a:latin typeface="Roboto"/>
                <a:ea typeface="Roboto"/>
                <a:cs typeface="Roboto"/>
                <a:sym typeface="Roboto"/>
              </a:rPr>
              <a:t>A </a:t>
            </a:r>
            <a:r>
              <a:rPr lang="en" b="1">
                <a:solidFill>
                  <a:srgbClr val="202325"/>
                </a:solidFill>
                <a:highlight>
                  <a:srgbClr val="FFFFFF"/>
                </a:highlight>
                <a:latin typeface="Roboto"/>
                <a:ea typeface="Roboto"/>
                <a:cs typeface="Roboto"/>
                <a:sym typeface="Roboto"/>
              </a:rPr>
              <a:t>conditional probability</a:t>
            </a:r>
            <a:r>
              <a:rPr lang="en">
                <a:solidFill>
                  <a:srgbClr val="202325"/>
                </a:solidFill>
                <a:highlight>
                  <a:srgbClr val="FFFFFF"/>
                </a:highlight>
                <a:latin typeface="Roboto"/>
                <a:ea typeface="Roboto"/>
                <a:cs typeface="Roboto"/>
                <a:sym typeface="Roboto"/>
              </a:rPr>
              <a:t> is calculated based on the assumption that one event has already occurred. </a:t>
            </a:r>
            <a:endParaRPr>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r>
              <a:rPr lang="en">
                <a:solidFill>
                  <a:srgbClr val="202325"/>
                </a:solidFill>
                <a:highlight>
                  <a:srgbClr val="FFFFFF"/>
                </a:highlight>
                <a:latin typeface="Roboto"/>
                <a:ea typeface="Roboto"/>
                <a:cs typeface="Roboto"/>
                <a:sym typeface="Roboto"/>
              </a:rPr>
              <a:t>Conditional probabilities restrict the total. </a:t>
            </a:r>
            <a:endParaRPr>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r>
              <a:rPr lang="en">
                <a:solidFill>
                  <a:srgbClr val="202325"/>
                </a:solidFill>
                <a:highlight>
                  <a:srgbClr val="FFFFFF"/>
                </a:highlight>
                <a:latin typeface="Roboto"/>
                <a:ea typeface="Roboto"/>
                <a:cs typeface="Roboto"/>
                <a:sym typeface="Roboto"/>
              </a:rPr>
              <a:t>The new total is indicated after the word “given” in the question.</a:t>
            </a:r>
            <a:endParaRPr>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1000"/>
              </a:spcAft>
              <a:buNone/>
            </a:pPr>
            <a:endParaRPr>
              <a:solidFill>
                <a:srgbClr val="202325"/>
              </a:solidFill>
              <a:highlight>
                <a:srgbClr val="FFFFFF"/>
              </a:highlight>
              <a:latin typeface="Roboto"/>
              <a:ea typeface="Roboto"/>
              <a:cs typeface="Roboto"/>
              <a:sym typeface="Roboto"/>
            </a:endParaRPr>
          </a:p>
        </p:txBody>
      </p:sp>
      <p:sp>
        <p:nvSpPr>
          <p:cNvPr id="439" name="Google Shape;439;p59"/>
          <p:cNvSpPr txBox="1"/>
          <p:nvPr/>
        </p:nvSpPr>
        <p:spPr>
          <a:xfrm>
            <a:off x="3646850" y="3235125"/>
            <a:ext cx="5059200" cy="135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rPr>
              <a:t>The conditional probability of A given B is written </a:t>
            </a:r>
            <a:r>
              <a:rPr lang="en" sz="1700" b="1">
                <a:solidFill>
                  <a:schemeClr val="lt1"/>
                </a:solidFill>
              </a:rPr>
              <a:t>P(A given B)</a:t>
            </a:r>
            <a:r>
              <a:rPr lang="en" sz="1700">
                <a:solidFill>
                  <a:schemeClr val="lt1"/>
                </a:solidFill>
              </a:rPr>
              <a:t> or </a:t>
            </a:r>
            <a:r>
              <a:rPr lang="en" sz="1700" b="1">
                <a:solidFill>
                  <a:schemeClr val="lt1"/>
                </a:solidFill>
              </a:rPr>
              <a:t>P(A|B)</a:t>
            </a:r>
            <a:r>
              <a:rPr lang="en" sz="1700">
                <a:solidFill>
                  <a:schemeClr val="lt1"/>
                </a:solidFill>
              </a:rPr>
              <a:t>.</a:t>
            </a:r>
            <a:endParaRPr sz="1700">
              <a:solidFill>
                <a:schemeClr val="lt1"/>
              </a:solidFill>
            </a:endParaRPr>
          </a:p>
          <a:p>
            <a:pPr marL="0" lvl="0" indent="0" algn="l" rtl="0">
              <a:spcBef>
                <a:spcPts val="1000"/>
              </a:spcBef>
              <a:spcAft>
                <a:spcPts val="0"/>
              </a:spcAft>
              <a:buNone/>
            </a:pPr>
            <a:r>
              <a:rPr lang="en" sz="1700">
                <a:solidFill>
                  <a:schemeClr val="lt1"/>
                </a:solidFill>
              </a:rPr>
              <a:t>P(A given B) is the probability that event A will occur given that the event B has already occurred.</a:t>
            </a:r>
            <a:endParaRPr sz="1700">
              <a:solidFill>
                <a:schemeClr val="lt1"/>
              </a:solidFill>
            </a:endParaRPr>
          </a:p>
        </p:txBody>
      </p:sp>
      <p:pic>
        <p:nvPicPr>
          <p:cNvPr id="440" name="Google Shape;440;p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sz="2500" dirty="0"/>
              <a:t>Let’s calculate probabilities! (4)</a:t>
            </a:r>
            <a:endParaRPr sz="2500" dirty="0"/>
          </a:p>
        </p:txBody>
      </p:sp>
      <p:sp>
        <p:nvSpPr>
          <p:cNvPr id="447" name="Google Shape;447;p60"/>
          <p:cNvSpPr txBox="1">
            <a:spLocks noGrp="1"/>
          </p:cNvSpPr>
          <p:nvPr>
            <p:ph type="body" idx="2"/>
          </p:nvPr>
        </p:nvSpPr>
        <p:spPr>
          <a:xfrm>
            <a:off x="623840" y="924643"/>
            <a:ext cx="4514100" cy="14112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None/>
            </a:pPr>
            <a:r>
              <a:rPr lang="en">
                <a:solidFill>
                  <a:schemeClr val="dk1"/>
                </a:solidFill>
              </a:rPr>
              <a:t>In the table below, F represents those who had the first move and W represents those who won. Suppose a student is selected at random.</a:t>
            </a: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449" name="Google Shape;449;p60" descr="Table showing a 2x2 contingency layout with categories labeled W, W^c, F, and F^c along with corresponding values: 10, 8, 7, and 9. The table includes row and column totals but these cells are empty, indicating incomplete data for overall sums."/>
          <p:cNvPicPr preferRelativeResize="0"/>
          <p:nvPr/>
        </p:nvPicPr>
        <p:blipFill>
          <a:blip r:embed="rId3">
            <a:alphaModFix/>
          </a:blip>
          <a:stretch>
            <a:fillRect/>
          </a:stretch>
        </p:blipFill>
        <p:spPr>
          <a:xfrm>
            <a:off x="886937" y="2070825"/>
            <a:ext cx="3987924" cy="1512050"/>
          </a:xfrm>
          <a:prstGeom prst="rect">
            <a:avLst/>
          </a:prstGeom>
          <a:noFill/>
          <a:ln>
            <a:noFill/>
          </a:ln>
        </p:spPr>
      </p:pic>
      <p:sp>
        <p:nvSpPr>
          <p:cNvPr id="446" name="Google Shape;446;p60"/>
          <p:cNvSpPr txBox="1">
            <a:spLocks noGrp="1"/>
          </p:cNvSpPr>
          <p:nvPr>
            <p:ph type="body" idx="1"/>
          </p:nvPr>
        </p:nvSpPr>
        <p:spPr>
          <a:xfrm>
            <a:off x="623875" y="3737075"/>
            <a:ext cx="7822800" cy="8223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800"/>
              </a:spcBef>
              <a:spcAft>
                <a:spcPts val="0"/>
              </a:spcAft>
              <a:buNone/>
            </a:pPr>
            <a:r>
              <a:rPr lang="en" sz="2000" b="1"/>
              <a:t>Find the probability that a randomly selected student won given that they had the first move.</a:t>
            </a:r>
            <a:endParaRPr sz="2000" b="1"/>
          </a:p>
        </p:txBody>
      </p:sp>
      <p:pic>
        <p:nvPicPr>
          <p:cNvPr id="448" name="Google Shape;448;p60">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2" r="9422"/>
          <a:stretch/>
        </p:blipFill>
        <p:spPr>
          <a:xfrm>
            <a:off x="5888995" y="284735"/>
            <a:ext cx="2557675" cy="31514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1"/>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sz="2500" dirty="0"/>
              <a:t>Let’s calculate probabilities! (5)</a:t>
            </a:r>
            <a:endParaRPr sz="2500" dirty="0"/>
          </a:p>
        </p:txBody>
      </p:sp>
      <p:sp>
        <p:nvSpPr>
          <p:cNvPr id="456" name="Google Shape;456;p61"/>
          <p:cNvSpPr txBox="1">
            <a:spLocks noGrp="1"/>
          </p:cNvSpPr>
          <p:nvPr>
            <p:ph type="body" idx="2"/>
          </p:nvPr>
        </p:nvSpPr>
        <p:spPr>
          <a:xfrm>
            <a:off x="623840" y="924643"/>
            <a:ext cx="4514100" cy="14112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None/>
            </a:pPr>
            <a:r>
              <a:rPr lang="en">
                <a:solidFill>
                  <a:schemeClr val="dk1"/>
                </a:solidFill>
              </a:rPr>
              <a:t>In the table below, F represents those who had the first move and W represents those who won. Suppose a student is selected at random.</a:t>
            </a: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458" name="Google Shape;458;p61" descr="Table showing a 2x2 contingency layout with categories labeled W, W^c, F, and F^c along with corresponding values: 10, 8, 7, and 9. The table includes row and column totals but these cells are empty, indicating incomplete data for overall sums."/>
          <p:cNvPicPr preferRelativeResize="0"/>
          <p:nvPr/>
        </p:nvPicPr>
        <p:blipFill>
          <a:blip r:embed="rId3">
            <a:alphaModFix/>
          </a:blip>
          <a:stretch>
            <a:fillRect/>
          </a:stretch>
        </p:blipFill>
        <p:spPr>
          <a:xfrm>
            <a:off x="886937" y="2070825"/>
            <a:ext cx="3987924" cy="1512050"/>
          </a:xfrm>
          <a:prstGeom prst="rect">
            <a:avLst/>
          </a:prstGeom>
          <a:noFill/>
          <a:ln>
            <a:noFill/>
          </a:ln>
        </p:spPr>
      </p:pic>
      <p:sp>
        <p:nvSpPr>
          <p:cNvPr id="455" name="Google Shape;455;p61"/>
          <p:cNvSpPr txBox="1">
            <a:spLocks noGrp="1"/>
          </p:cNvSpPr>
          <p:nvPr>
            <p:ph type="body" idx="1"/>
          </p:nvPr>
        </p:nvSpPr>
        <p:spPr>
          <a:xfrm>
            <a:off x="623875" y="3737075"/>
            <a:ext cx="7822800" cy="8223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800"/>
              </a:spcBef>
              <a:spcAft>
                <a:spcPts val="0"/>
              </a:spcAft>
              <a:buNone/>
            </a:pPr>
            <a:r>
              <a:rPr lang="en" sz="2000" b="1"/>
              <a:t>Find the probability that a randomly selected student had the first move given that they won.</a:t>
            </a:r>
            <a:endParaRPr sz="2000" b="1"/>
          </a:p>
        </p:txBody>
      </p:sp>
      <p:pic>
        <p:nvPicPr>
          <p:cNvPr id="457" name="Google Shape;457;p61">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2" r="9422"/>
          <a:stretch/>
        </p:blipFill>
        <p:spPr>
          <a:xfrm>
            <a:off x="5888995" y="284735"/>
            <a:ext cx="2557675" cy="31514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2"/>
          <p:cNvSpPr txBox="1">
            <a:spLocks noGrp="1"/>
          </p:cNvSpPr>
          <p:nvPr>
            <p:ph type="title"/>
          </p:nvPr>
        </p:nvSpPr>
        <p:spPr>
          <a:xfrm>
            <a:off x="3561734" y="351235"/>
            <a:ext cx="5144351" cy="78439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(10)</a:t>
            </a:r>
            <a:endParaRPr dirty="0"/>
          </a:p>
        </p:txBody>
      </p:sp>
      <p:sp>
        <p:nvSpPr>
          <p:cNvPr id="464" name="Google Shape;464;p62"/>
          <p:cNvSpPr txBox="1">
            <a:spLocks noGrp="1"/>
          </p:cNvSpPr>
          <p:nvPr>
            <p:ph type="body" idx="2"/>
          </p:nvPr>
        </p:nvSpPr>
        <p:spPr>
          <a:xfrm>
            <a:off x="3561725" y="1305400"/>
            <a:ext cx="5469300" cy="1937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None/>
            </a:pPr>
            <a:r>
              <a:rPr lang="en" b="1">
                <a:solidFill>
                  <a:schemeClr val="dk1"/>
                </a:solidFill>
              </a:rPr>
              <a:t>Independent Events</a:t>
            </a:r>
            <a:endParaRPr b="1">
              <a:solidFill>
                <a:schemeClr val="dk1"/>
              </a:solidFill>
            </a:endParaRPr>
          </a:p>
          <a:p>
            <a:pPr marL="0" lvl="0" indent="0" algn="l" rtl="0">
              <a:lnSpc>
                <a:spcPct val="113000"/>
              </a:lnSpc>
              <a:spcBef>
                <a:spcPts val="1000"/>
              </a:spcBef>
              <a:spcAft>
                <a:spcPts val="0"/>
              </a:spcAft>
              <a:buNone/>
            </a:pPr>
            <a:r>
              <a:rPr lang="en">
                <a:solidFill>
                  <a:schemeClr val="dk1"/>
                </a:solidFill>
              </a:rPr>
              <a:t>Events A and B are independent if </a:t>
            </a:r>
            <a:endParaRPr>
              <a:solidFill>
                <a:schemeClr val="dk1"/>
              </a:solidFill>
            </a:endParaRPr>
          </a:p>
          <a:p>
            <a:pPr marL="0" lvl="0" indent="0" algn="ctr" rtl="0">
              <a:lnSpc>
                <a:spcPct val="113000"/>
              </a:lnSpc>
              <a:spcBef>
                <a:spcPts val="0"/>
              </a:spcBef>
              <a:spcAft>
                <a:spcPts val="0"/>
              </a:spcAft>
              <a:buNone/>
            </a:pPr>
            <a:r>
              <a:rPr lang="en" b="1">
                <a:solidFill>
                  <a:schemeClr val="dk1"/>
                </a:solidFill>
              </a:rPr>
              <a:t>P(A given B)=P(A)</a:t>
            </a:r>
            <a:endParaRPr b="1">
              <a:solidFill>
                <a:schemeClr val="dk1"/>
              </a:solidFill>
            </a:endParaRPr>
          </a:p>
          <a:p>
            <a:pPr marL="0" lvl="0" indent="0" algn="l" rtl="0">
              <a:lnSpc>
                <a:spcPct val="113000"/>
              </a:lnSpc>
              <a:spcBef>
                <a:spcPts val="1000"/>
              </a:spcBef>
              <a:spcAft>
                <a:spcPts val="0"/>
              </a:spcAft>
              <a:buNone/>
            </a:pPr>
            <a:r>
              <a:rPr lang="en">
                <a:solidFill>
                  <a:schemeClr val="dk1"/>
                </a:solidFill>
              </a:rPr>
              <a:t>Alternatively: Two events are independent if </a:t>
            </a:r>
            <a:endParaRPr>
              <a:solidFill>
                <a:schemeClr val="dk1"/>
              </a:solidFill>
            </a:endParaRPr>
          </a:p>
          <a:p>
            <a:pPr marL="0" lvl="0" indent="0" algn="ctr" rtl="0">
              <a:lnSpc>
                <a:spcPct val="113000"/>
              </a:lnSpc>
              <a:spcBef>
                <a:spcPts val="0"/>
              </a:spcBef>
              <a:spcAft>
                <a:spcPts val="0"/>
              </a:spcAft>
              <a:buNone/>
            </a:pPr>
            <a:r>
              <a:rPr lang="en" b="1">
                <a:solidFill>
                  <a:schemeClr val="dk1"/>
                </a:solidFill>
              </a:rPr>
              <a:t>P(A and B)=P(A)×P(B)</a:t>
            </a:r>
            <a:endParaRPr b="1">
              <a:solidFill>
                <a:schemeClr val="dk1"/>
              </a:solidFill>
            </a:endParaRPr>
          </a:p>
        </p:txBody>
      </p:sp>
      <p:pic>
        <p:nvPicPr>
          <p:cNvPr id="471" name="Google Shape;471;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4" cy="28315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1572775"/>
            <a:ext cx="9144000" cy="357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575" y="-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(1)</a:t>
            </a:r>
            <a:endParaRPr dirty="0">
              <a:solidFill>
                <a:schemeClr val="accent5"/>
              </a:solidFill>
            </a:endParaRPr>
          </a:p>
        </p:txBody>
      </p:sp>
      <p:sp>
        <p:nvSpPr>
          <p:cNvPr id="203" name="Google Shape;203;p36"/>
          <p:cNvSpPr txBox="1">
            <a:spLocks noGrp="1"/>
          </p:cNvSpPr>
          <p:nvPr>
            <p:ph type="body" idx="2"/>
          </p:nvPr>
        </p:nvSpPr>
        <p:spPr>
          <a:xfrm>
            <a:off x="628575" y="798250"/>
            <a:ext cx="6088200" cy="7746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01" name="Google Shape;201;p36"/>
          <p:cNvSpPr txBox="1">
            <a:spLocks noGrp="1"/>
          </p:cNvSpPr>
          <p:nvPr>
            <p:ph type="body" idx="2"/>
          </p:nvPr>
        </p:nvSpPr>
        <p:spPr>
          <a:xfrm>
            <a:off x="545525" y="1648850"/>
            <a:ext cx="8598600" cy="3409800"/>
          </a:xfrm>
          <a:prstGeom prst="rect">
            <a:avLst/>
          </a:prstGeom>
        </p:spPr>
        <p:txBody>
          <a:bodyPr spcFirstLastPara="1" wrap="square" lIns="68575" tIns="34275" rIns="68575" bIns="34275" anchor="t" anchorCtr="0">
            <a:normAutofit fontScale="92500" lnSpcReduction="2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Define and calculate the probability in a chance experiment</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Recognize the differences between theoretical and empirical probability</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Calculate and interpret probabilities of simple and compound events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Understand the concept of mutually exclusive events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5</a:t>
            </a:r>
            <a:r>
              <a:rPr lang="en">
                <a:solidFill>
                  <a:schemeClr val="lt1"/>
                </a:solidFill>
              </a:rPr>
              <a:t> Describe and find conditional probabilities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6</a:t>
            </a:r>
            <a:r>
              <a:rPr lang="en">
                <a:solidFill>
                  <a:schemeClr val="lt1"/>
                </a:solidFill>
              </a:rPr>
              <a:t> Understand the concept of independent events</a:t>
            </a:r>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3"/>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sz="2500" dirty="0"/>
              <a:t>Let’s calculate probabilities! (6)</a:t>
            </a:r>
            <a:endParaRPr sz="2500" dirty="0"/>
          </a:p>
        </p:txBody>
      </p:sp>
      <p:sp>
        <p:nvSpPr>
          <p:cNvPr id="478" name="Google Shape;478;p63"/>
          <p:cNvSpPr txBox="1">
            <a:spLocks noGrp="1"/>
          </p:cNvSpPr>
          <p:nvPr>
            <p:ph type="body" idx="2"/>
          </p:nvPr>
        </p:nvSpPr>
        <p:spPr>
          <a:xfrm>
            <a:off x="623840" y="924643"/>
            <a:ext cx="4514100" cy="14112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None/>
            </a:pPr>
            <a:r>
              <a:rPr lang="en">
                <a:solidFill>
                  <a:schemeClr val="dk1"/>
                </a:solidFill>
              </a:rPr>
              <a:t>In the table below, F represents those who had the first move and W represents those who won. Suppose a student is selected at random.</a:t>
            </a:r>
            <a:endParaRPr>
              <a:solidFill>
                <a:schemeClr val="dk1"/>
              </a:solidFill>
            </a:endParaRPr>
          </a:p>
          <a:p>
            <a:pPr marL="0" lvl="0" indent="0" algn="l" rtl="0">
              <a:lnSpc>
                <a:spcPct val="113000"/>
              </a:lnSpc>
              <a:spcBef>
                <a:spcPts val="0"/>
              </a:spcBef>
              <a:spcAft>
                <a:spcPts val="0"/>
              </a:spcAft>
              <a:buNone/>
            </a:pPr>
            <a:endParaRPr>
              <a:solidFill>
                <a:schemeClr val="dk1"/>
              </a:solidFill>
            </a:endParaRPr>
          </a:p>
        </p:txBody>
      </p:sp>
      <p:pic>
        <p:nvPicPr>
          <p:cNvPr id="480" name="Google Shape;480;p63" descr="Table showing a 2x2 contingency layout with categories labeled W, W^c, F, and F^c along with corresponding values: 10, 8, 7, and 9. The table includes row and column totals but these cells are empty, indicating incomplete data for overall sums."/>
          <p:cNvPicPr preferRelativeResize="0"/>
          <p:nvPr/>
        </p:nvPicPr>
        <p:blipFill>
          <a:blip r:embed="rId3">
            <a:alphaModFix/>
          </a:blip>
          <a:stretch>
            <a:fillRect/>
          </a:stretch>
        </p:blipFill>
        <p:spPr>
          <a:xfrm>
            <a:off x="886937" y="2070825"/>
            <a:ext cx="3987924" cy="1512050"/>
          </a:xfrm>
          <a:prstGeom prst="rect">
            <a:avLst/>
          </a:prstGeom>
          <a:noFill/>
          <a:ln>
            <a:noFill/>
          </a:ln>
        </p:spPr>
      </p:pic>
      <p:sp>
        <p:nvSpPr>
          <p:cNvPr id="477" name="Google Shape;477;p63"/>
          <p:cNvSpPr txBox="1">
            <a:spLocks noGrp="1"/>
          </p:cNvSpPr>
          <p:nvPr>
            <p:ph type="body" idx="1"/>
          </p:nvPr>
        </p:nvSpPr>
        <p:spPr>
          <a:xfrm>
            <a:off x="623875" y="3737075"/>
            <a:ext cx="7822800" cy="8223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800"/>
              </a:spcBef>
              <a:spcAft>
                <a:spcPts val="0"/>
              </a:spcAft>
              <a:buNone/>
            </a:pPr>
            <a:r>
              <a:rPr lang="en" sz="2000" b="1"/>
              <a:t>What does it mean for two events to be independent? Are the events F and W independent? How would you know?</a:t>
            </a:r>
            <a:endParaRPr sz="2000" b="1"/>
          </a:p>
        </p:txBody>
      </p:sp>
      <p:pic>
        <p:nvPicPr>
          <p:cNvPr id="479" name="Google Shape;479;p63">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2" r="9422"/>
          <a:stretch/>
        </p:blipFill>
        <p:spPr>
          <a:xfrm>
            <a:off x="5888995" y="284735"/>
            <a:ext cx="2557675" cy="31514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7" name="Google Shape;487;p6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29300" y="1292724"/>
            <a:ext cx="3314700" cy="3314700"/>
          </a:xfrm>
          <a:prstGeom prst="rect">
            <a:avLst/>
          </a:prstGeom>
          <a:noFill/>
          <a:ln>
            <a:noFill/>
          </a:ln>
        </p:spPr>
      </p:pic>
      <p:sp>
        <p:nvSpPr>
          <p:cNvPr id="486" name="Google Shape;486;p64"/>
          <p:cNvSpPr txBox="1">
            <a:spLocks noGrp="1"/>
          </p:cNvSpPr>
          <p:nvPr>
            <p:ph type="title"/>
          </p:nvPr>
        </p:nvSpPr>
        <p:spPr>
          <a:xfrm>
            <a:off x="445604" y="480247"/>
            <a:ext cx="65523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0349"/>
              </a:buClr>
              <a:buSzPts val="7500"/>
              <a:buFont typeface="Arial Black"/>
              <a:buNone/>
            </a:pPr>
            <a:r>
              <a:rPr lang="en" sz="4300" dirty="0"/>
              <a:t>Reflection – probability strategies</a:t>
            </a:r>
            <a:endParaRPr sz="4200" dirty="0"/>
          </a:p>
        </p:txBody>
      </p:sp>
      <p:sp>
        <p:nvSpPr>
          <p:cNvPr id="485" name="Google Shape;485;p64"/>
          <p:cNvSpPr txBox="1">
            <a:spLocks noGrp="1"/>
          </p:cNvSpPr>
          <p:nvPr>
            <p:ph type="body" idx="1"/>
          </p:nvPr>
        </p:nvSpPr>
        <p:spPr>
          <a:xfrm>
            <a:off x="445600" y="1474475"/>
            <a:ext cx="4926900" cy="3159300"/>
          </a:xfrm>
          <a:prstGeom prst="rect">
            <a:avLst/>
          </a:prstGeom>
          <a:noFill/>
          <a:ln>
            <a:noFill/>
          </a:ln>
        </p:spPr>
        <p:txBody>
          <a:bodyPr spcFirstLastPara="1" wrap="square" lIns="68575" tIns="34275" rIns="68575" bIns="34275" anchor="t" anchorCtr="0">
            <a:normAutofit fontScale="92500" lnSpcReduction="20000"/>
          </a:bodyPr>
          <a:lstStyle/>
          <a:p>
            <a:pPr marL="457200" lvl="0" indent="-351949" algn="l" rtl="0">
              <a:lnSpc>
                <a:spcPct val="113000"/>
              </a:lnSpc>
              <a:spcBef>
                <a:spcPts val="0"/>
              </a:spcBef>
              <a:spcAft>
                <a:spcPts val="0"/>
              </a:spcAft>
              <a:buSzPct val="100000"/>
              <a:buChar char="●"/>
            </a:pPr>
            <a:r>
              <a:rPr lang="en"/>
              <a:t>Considering the data on having the first move and winning, what strategies do you think chess players might employ when they have the first move? How might different players approach the game based on this information?</a:t>
            </a:r>
            <a:endParaRPr/>
          </a:p>
          <a:p>
            <a:pPr marL="457200" lvl="0" indent="-351949" algn="l" rtl="0">
              <a:lnSpc>
                <a:spcPct val="113000"/>
              </a:lnSpc>
              <a:spcBef>
                <a:spcPts val="0"/>
              </a:spcBef>
              <a:spcAft>
                <a:spcPts val="0"/>
              </a:spcAft>
              <a:buSzPct val="100000"/>
              <a:buChar char="●"/>
            </a:pPr>
            <a:r>
              <a:rPr lang="en"/>
              <a:t>Do I feel confident in choosing the right probability rule for different types of problems?</a:t>
            </a:r>
            <a:endParaRPr/>
          </a:p>
          <a:p>
            <a:pPr marL="457200" lvl="0" indent="-351949" algn="l" rtl="0">
              <a:lnSpc>
                <a:spcPct val="113000"/>
              </a:lnSpc>
              <a:spcBef>
                <a:spcPts val="0"/>
              </a:spcBef>
              <a:spcAft>
                <a:spcPts val="0"/>
              </a:spcAft>
              <a:buSzPct val="100000"/>
              <a:buChar char="●"/>
            </a:pPr>
            <a:r>
              <a:rPr lang="en"/>
              <a:t>What topics related to probability would I like to explore further?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a:solidFill>
                  <a:schemeClr val="accent5"/>
                </a:solidFill>
              </a:rPr>
              <a:t>Extracurricular Activities</a:t>
            </a:r>
            <a:endParaRPr sz="2770">
              <a:solidFill>
                <a:schemeClr val="accent5"/>
              </a:solidFill>
            </a:endParaRPr>
          </a:p>
        </p:txBody>
      </p:sp>
      <p:sp>
        <p:nvSpPr>
          <p:cNvPr id="209" name="Google Shape;209;p37"/>
          <p:cNvSpPr txBox="1"/>
          <p:nvPr/>
        </p:nvSpPr>
        <p:spPr>
          <a:xfrm>
            <a:off x="2200550" y="980775"/>
            <a:ext cx="6696600" cy="3542400"/>
          </a:xfrm>
          <a:prstGeom prst="rect">
            <a:avLst/>
          </a:prstGeom>
          <a:noFill/>
          <a:ln>
            <a:noFill/>
          </a:ln>
        </p:spPr>
        <p:txBody>
          <a:bodyPr spcFirstLastPara="1" wrap="square" lIns="91425" tIns="91425" rIns="91425" bIns="91425" anchor="t" anchorCtr="0">
            <a:spAutoFit/>
          </a:bodyPr>
          <a:lstStyle/>
          <a:p>
            <a:pPr marL="457200" lvl="0" indent="-336550" algn="l" rtl="0">
              <a:lnSpc>
                <a:spcPct val="113000"/>
              </a:lnSpc>
              <a:spcBef>
                <a:spcPts val="0"/>
              </a:spcBef>
              <a:spcAft>
                <a:spcPts val="0"/>
              </a:spcAft>
              <a:buClr>
                <a:schemeClr val="dk1"/>
              </a:buClr>
              <a:buSzPts val="1700"/>
              <a:buChar char="●"/>
            </a:pPr>
            <a:r>
              <a:rPr lang="en" sz="1700">
                <a:solidFill>
                  <a:schemeClr val="dk1"/>
                </a:solidFill>
              </a:rPr>
              <a:t>What clubs, sports, or activities are you a part of? </a:t>
            </a:r>
            <a:endParaRPr sz="1700">
              <a:solidFill>
                <a:schemeClr val="dk1"/>
              </a:solidFill>
            </a:endParaRPr>
          </a:p>
          <a:p>
            <a:pPr marL="457200" lvl="0" indent="-336550" algn="l" rtl="0">
              <a:lnSpc>
                <a:spcPct val="113000"/>
              </a:lnSpc>
              <a:spcBef>
                <a:spcPts val="0"/>
              </a:spcBef>
              <a:spcAft>
                <a:spcPts val="0"/>
              </a:spcAft>
              <a:buClr>
                <a:schemeClr val="dk1"/>
              </a:buClr>
              <a:buSzPts val="1700"/>
              <a:buChar char="●"/>
            </a:pPr>
            <a:r>
              <a:rPr lang="en" sz="1700">
                <a:solidFill>
                  <a:schemeClr val="dk1"/>
                </a:solidFill>
              </a:rPr>
              <a:t>What are the personal and academic advantages of these extracurricular activities? </a:t>
            </a:r>
            <a:endParaRPr sz="1700">
              <a:solidFill>
                <a:schemeClr val="dk1"/>
              </a:solidFill>
            </a:endParaRPr>
          </a:p>
          <a:p>
            <a:pPr marL="457200" lvl="0" indent="-336550" algn="l" rtl="0">
              <a:lnSpc>
                <a:spcPct val="113000"/>
              </a:lnSpc>
              <a:spcBef>
                <a:spcPts val="0"/>
              </a:spcBef>
              <a:spcAft>
                <a:spcPts val="0"/>
              </a:spcAft>
              <a:buClr>
                <a:schemeClr val="dk1"/>
              </a:buClr>
              <a:buSzPts val="1700"/>
              <a:buChar char="●"/>
            </a:pPr>
            <a:r>
              <a:rPr lang="en" sz="1700">
                <a:solidFill>
                  <a:schemeClr val="dk1"/>
                </a:solidFill>
              </a:rPr>
              <a:t>How can participation in certain extracurricular activities help students develop skills and experiences that are valuable for future careers? </a:t>
            </a:r>
            <a:endParaRPr sz="1700">
              <a:solidFill>
                <a:schemeClr val="dk1"/>
              </a:solidFill>
            </a:endParaRPr>
          </a:p>
          <a:p>
            <a:pPr marL="457200" lvl="0" indent="-361950" algn="l" rtl="0">
              <a:lnSpc>
                <a:spcPct val="113000"/>
              </a:lnSpc>
              <a:spcBef>
                <a:spcPts val="0"/>
              </a:spcBef>
              <a:spcAft>
                <a:spcPts val="0"/>
              </a:spcAft>
              <a:buClr>
                <a:schemeClr val="dk1"/>
              </a:buClr>
              <a:buSzPts val="2100"/>
              <a:buChar char="●"/>
            </a:pPr>
            <a:r>
              <a:rPr lang="en" sz="1700">
                <a:solidFill>
                  <a:schemeClr val="dk1"/>
                </a:solidFill>
              </a:rPr>
              <a:t>Are extracurricular activities accessible and inclusive to all students, regardless of their background, abilities, or socioeconomic status? </a:t>
            </a:r>
            <a:endParaRPr sz="1700">
              <a:solidFill>
                <a:schemeClr val="dk1"/>
              </a:solidFill>
            </a:endParaRPr>
          </a:p>
          <a:p>
            <a:pPr marL="457200" lvl="0" indent="-361950" algn="l" rtl="0">
              <a:lnSpc>
                <a:spcPct val="113000"/>
              </a:lnSpc>
              <a:spcBef>
                <a:spcPts val="0"/>
              </a:spcBef>
              <a:spcAft>
                <a:spcPts val="0"/>
              </a:spcAft>
              <a:buClr>
                <a:schemeClr val="dk1"/>
              </a:buClr>
              <a:buSzPts val="2100"/>
              <a:buChar char="●"/>
            </a:pPr>
            <a:r>
              <a:rPr lang="en" sz="1700">
                <a:solidFill>
                  <a:schemeClr val="dk1"/>
                </a:solidFill>
              </a:rPr>
              <a:t>How can schools and organizations ensure that a diverse range of students can participate?</a:t>
            </a:r>
            <a:endParaRPr sz="1700">
              <a:solidFill>
                <a:schemeClr val="dk1"/>
              </a:solidFill>
            </a:endParaRPr>
          </a:p>
        </p:txBody>
      </p:sp>
      <p:sp>
        <p:nvSpPr>
          <p:cNvPr id="210" name="Google Shape;210;p37">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(1)</a:t>
            </a:r>
            <a:endParaRPr dirty="0"/>
          </a:p>
        </p:txBody>
      </p:sp>
      <p:sp>
        <p:nvSpPr>
          <p:cNvPr id="217" name="Google Shape;217;p38"/>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1000"/>
              </a:spcAft>
              <a:buNone/>
            </a:pPr>
            <a:r>
              <a:rPr lang="en" sz="2400" b="1">
                <a:solidFill>
                  <a:srgbClr val="202325"/>
                </a:solidFill>
                <a:highlight>
                  <a:srgbClr val="FFFFFF"/>
                </a:highlight>
                <a:latin typeface="Roboto"/>
                <a:ea typeface="Roboto"/>
                <a:cs typeface="Roboto"/>
                <a:sym typeface="Roboto"/>
              </a:rPr>
              <a:t>Probability</a:t>
            </a:r>
            <a:r>
              <a:rPr lang="en" sz="2400">
                <a:solidFill>
                  <a:srgbClr val="202325"/>
                </a:solidFill>
                <a:highlight>
                  <a:srgbClr val="FFFFFF"/>
                </a:highlight>
                <a:latin typeface="Roboto"/>
                <a:ea typeface="Roboto"/>
                <a:cs typeface="Roboto"/>
                <a:sym typeface="Roboto"/>
              </a:rPr>
              <a:t> is a measure that is associated with how certain we are of outcomes of a particular experiment or activity.</a:t>
            </a:r>
            <a:endParaRPr sz="3000">
              <a:solidFill>
                <a:schemeClr val="lt1"/>
              </a:solidFill>
            </a:endParaRPr>
          </a:p>
        </p:txBody>
      </p:sp>
      <p:pic>
        <p:nvPicPr>
          <p:cNvPr id="224" name="Google Shape;224;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Speech and Debate Team – probability</a:t>
            </a:r>
            <a:endParaRPr sz="2770" dirty="0">
              <a:solidFill>
                <a:schemeClr val="accent5"/>
              </a:solidFill>
            </a:endParaRPr>
          </a:p>
        </p:txBody>
      </p:sp>
      <p:sp>
        <p:nvSpPr>
          <p:cNvPr id="230" name="Google Shape;230;p39"/>
          <p:cNvSpPr txBox="1"/>
          <p:nvPr/>
        </p:nvSpPr>
        <p:spPr>
          <a:xfrm>
            <a:off x="2200550" y="980775"/>
            <a:ext cx="6426600" cy="33972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Your school’s speech and debate team has 16 student members - 6 seniors, 4 juniors, 4 sophomores, and 2 freshmen. </a:t>
            </a: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Suppose a member is chosen at random to represent the school on an all-state speech and debate committee.</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In terms of probability, which grade level is the most likely to be chosen to represent the school?</a:t>
            </a:r>
            <a:endParaRPr sz="2000" b="1">
              <a:solidFill>
                <a:schemeClr val="dk1"/>
              </a:solidFill>
            </a:endParaRPr>
          </a:p>
        </p:txBody>
      </p:sp>
      <p:sp>
        <p:nvSpPr>
          <p:cNvPr id="231" name="Google Shape;231;p39">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(2)</a:t>
            </a:r>
            <a:endParaRPr dirty="0"/>
          </a:p>
        </p:txBody>
      </p:sp>
      <p:sp>
        <p:nvSpPr>
          <p:cNvPr id="238" name="Google Shape;238;p40"/>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sz="2000">
                <a:solidFill>
                  <a:srgbClr val="202325"/>
                </a:solidFill>
                <a:highlight>
                  <a:srgbClr val="FFFFFF"/>
                </a:highlight>
                <a:latin typeface="Roboto"/>
                <a:ea typeface="Roboto"/>
                <a:cs typeface="Roboto"/>
                <a:sym typeface="Roboto"/>
              </a:rPr>
              <a:t>The </a:t>
            </a:r>
            <a:r>
              <a:rPr lang="en" sz="2000" b="1">
                <a:solidFill>
                  <a:srgbClr val="202325"/>
                </a:solidFill>
                <a:highlight>
                  <a:srgbClr val="FFFFFF"/>
                </a:highlight>
                <a:latin typeface="Roboto"/>
                <a:ea typeface="Roboto"/>
                <a:cs typeface="Roboto"/>
                <a:sym typeface="Roboto"/>
              </a:rPr>
              <a:t>sample space</a:t>
            </a:r>
            <a:r>
              <a:rPr lang="en" sz="2000">
                <a:solidFill>
                  <a:srgbClr val="202325"/>
                </a:solidFill>
                <a:highlight>
                  <a:srgbClr val="FFFFFF"/>
                </a:highlight>
                <a:latin typeface="Roboto"/>
                <a:ea typeface="Roboto"/>
                <a:cs typeface="Roboto"/>
                <a:sym typeface="Roboto"/>
              </a:rPr>
              <a:t> of a chance experiment is the collection of all possible outcomes for the experiment.</a:t>
            </a:r>
            <a:endParaRPr sz="20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1000"/>
              </a:spcAft>
              <a:buNone/>
            </a:pPr>
            <a:r>
              <a:rPr lang="en" sz="2000">
                <a:solidFill>
                  <a:srgbClr val="202325"/>
                </a:solidFill>
                <a:highlight>
                  <a:srgbClr val="FFFFFF"/>
                </a:highlight>
                <a:latin typeface="Roboto"/>
                <a:ea typeface="Roboto"/>
                <a:cs typeface="Roboto"/>
                <a:sym typeface="Roboto"/>
              </a:rPr>
              <a:t>The uppercase letter </a:t>
            </a:r>
            <a:r>
              <a:rPr lang="en" sz="2000" b="1">
                <a:solidFill>
                  <a:srgbClr val="202325"/>
                </a:solidFill>
                <a:highlight>
                  <a:srgbClr val="FFFFFF"/>
                </a:highlight>
                <a:latin typeface="Roboto"/>
                <a:ea typeface="Roboto"/>
                <a:cs typeface="Roboto"/>
                <a:sym typeface="Roboto"/>
              </a:rPr>
              <a:t>S</a:t>
            </a:r>
            <a:r>
              <a:rPr lang="en" sz="2000">
                <a:solidFill>
                  <a:srgbClr val="202325"/>
                </a:solidFill>
                <a:highlight>
                  <a:srgbClr val="FFFFFF"/>
                </a:highlight>
                <a:latin typeface="Roboto"/>
                <a:ea typeface="Roboto"/>
                <a:cs typeface="Roboto"/>
                <a:sym typeface="Roboto"/>
              </a:rPr>
              <a:t> is typically used to denote the sample space.</a:t>
            </a:r>
            <a:endParaRPr sz="2000">
              <a:solidFill>
                <a:srgbClr val="202325"/>
              </a:solidFill>
              <a:highlight>
                <a:srgbClr val="FFFFFF"/>
              </a:highlight>
              <a:latin typeface="Roboto"/>
              <a:ea typeface="Roboto"/>
              <a:cs typeface="Roboto"/>
              <a:sym typeface="Roboto"/>
            </a:endParaRPr>
          </a:p>
        </p:txBody>
      </p:sp>
      <p:pic>
        <p:nvPicPr>
          <p:cNvPr id="245" name="Google Shape;245;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Speech and Debate Team – sample space</a:t>
            </a:r>
            <a:endParaRPr sz="2770" dirty="0">
              <a:solidFill>
                <a:schemeClr val="accent5"/>
              </a:solidFill>
            </a:endParaRPr>
          </a:p>
        </p:txBody>
      </p:sp>
      <p:sp>
        <p:nvSpPr>
          <p:cNvPr id="251" name="Google Shape;251;p41"/>
          <p:cNvSpPr txBox="1"/>
          <p:nvPr/>
        </p:nvSpPr>
        <p:spPr>
          <a:xfrm>
            <a:off x="2200550" y="980775"/>
            <a:ext cx="6426600" cy="30495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Your school’s speech and debate team has 16 student members - 6 seniors, 4 juniors, 4 sophomores, and 2 freshmen. </a:t>
            </a: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Suppose a member is chosen at random to represent the school on an all-state speech and debate committee.</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What is the sample space?</a:t>
            </a:r>
            <a:endParaRPr sz="2000" b="1">
              <a:solidFill>
                <a:schemeClr val="dk1"/>
              </a:solidFill>
            </a:endParaRPr>
          </a:p>
        </p:txBody>
      </p:sp>
      <p:sp>
        <p:nvSpPr>
          <p:cNvPr id="252" name="Google Shape;252;p41">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(3)</a:t>
            </a:r>
            <a:endParaRPr dirty="0"/>
          </a:p>
        </p:txBody>
      </p:sp>
      <p:sp>
        <p:nvSpPr>
          <p:cNvPr id="259" name="Google Shape;259;p42"/>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sz="2300" b="1">
                <a:solidFill>
                  <a:srgbClr val="202325"/>
                </a:solidFill>
                <a:highlight>
                  <a:srgbClr val="FFFFFF"/>
                </a:highlight>
                <a:latin typeface="Roboto"/>
                <a:ea typeface="Roboto"/>
                <a:cs typeface="Roboto"/>
                <a:sym typeface="Roboto"/>
              </a:rPr>
              <a:t>Theoretical probability</a:t>
            </a:r>
            <a:r>
              <a:rPr lang="en" sz="2300">
                <a:solidFill>
                  <a:srgbClr val="202325"/>
                </a:solidFill>
                <a:highlight>
                  <a:srgbClr val="FFFFFF"/>
                </a:highlight>
                <a:latin typeface="Roboto"/>
                <a:ea typeface="Roboto"/>
                <a:cs typeface="Roboto"/>
                <a:sym typeface="Roboto"/>
              </a:rPr>
              <a:t> is the probability that an event will happen based on pure mathematics, not by carrying out an experiment.</a:t>
            </a:r>
            <a:endParaRPr sz="23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endParaRPr sz="20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1000"/>
              </a:spcAft>
              <a:buNone/>
            </a:pPr>
            <a:r>
              <a:rPr lang="en" sz="1900">
                <a:solidFill>
                  <a:schemeClr val="lt1"/>
                </a:solidFill>
                <a:latin typeface="Roboto"/>
                <a:ea typeface="Roboto"/>
                <a:cs typeface="Roboto"/>
                <a:sym typeface="Roboto"/>
              </a:rPr>
              <a:t>When the outcomes of the sample space are equally likely, the probability of an event is the number of outcomes in the event divided by the number of possible outcomes in the sample space.</a:t>
            </a:r>
            <a:endParaRPr sz="1900">
              <a:solidFill>
                <a:schemeClr val="lt1"/>
              </a:solidFill>
              <a:latin typeface="Roboto"/>
              <a:ea typeface="Roboto"/>
              <a:cs typeface="Roboto"/>
              <a:sym typeface="Roboto"/>
            </a:endParaRPr>
          </a:p>
        </p:txBody>
      </p:sp>
      <p:pic>
        <p:nvPicPr>
          <p:cNvPr id="266" name="Google Shape;266;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1823</Words>
  <Application>Microsoft Macintosh PowerPoint</Application>
  <PresentationFormat>On-screen Show (16:9)</PresentationFormat>
  <Paragraphs>148</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Roboto</vt:lpstr>
      <vt:lpstr>Arial</vt:lpstr>
      <vt:lpstr>Arial Black</vt:lpstr>
      <vt:lpstr>Georgia</vt:lpstr>
      <vt:lpstr>Simple Light</vt:lpstr>
      <vt:lpstr>Office Theme</vt:lpstr>
      <vt:lpstr>Introductory Statistics</vt:lpstr>
      <vt:lpstr>Affirmations</vt:lpstr>
      <vt:lpstr>Learning Goals (1)</vt:lpstr>
      <vt:lpstr>Extracurricular Activities</vt:lpstr>
      <vt:lpstr>Key Takeaway (1)</vt:lpstr>
      <vt:lpstr>Speech and Debate Team – probability</vt:lpstr>
      <vt:lpstr>Key Takeaway (2)</vt:lpstr>
      <vt:lpstr>Speech and Debate Team – sample space</vt:lpstr>
      <vt:lpstr>Key Takeaway (3)</vt:lpstr>
      <vt:lpstr>Speech and Debate Team – distribution table</vt:lpstr>
      <vt:lpstr>Speech and Debate Team – finding probabilities</vt:lpstr>
      <vt:lpstr>Key Takeaway (4)</vt:lpstr>
      <vt:lpstr>Speech and Debate Team – probability of NOT</vt:lpstr>
      <vt:lpstr>Key Takeaway (5)</vt:lpstr>
      <vt:lpstr>Let’s collect data!</vt:lpstr>
      <vt:lpstr>Let’s collect data! cont.</vt:lpstr>
      <vt:lpstr>Let’s discuss!</vt:lpstr>
      <vt:lpstr>Key Takeaway (6)</vt:lpstr>
      <vt:lpstr>Reflection –  calculating probabilities</vt:lpstr>
      <vt:lpstr>Chess Tournament</vt:lpstr>
      <vt:lpstr>Let’s calculate probabilities! (1)</vt:lpstr>
      <vt:lpstr>Key Takeaway (7)</vt:lpstr>
      <vt:lpstr>Let’s calculate probabilities! (2)</vt:lpstr>
      <vt:lpstr>Key Takeaway (8)</vt:lpstr>
      <vt:lpstr>Let’s calculate probabilities! (3)</vt:lpstr>
      <vt:lpstr>Key Takeaway (9)</vt:lpstr>
      <vt:lpstr>Let’s calculate probabilities! (4)</vt:lpstr>
      <vt:lpstr>Let’s calculate probabilities! (5)</vt:lpstr>
      <vt:lpstr>Key Takeaway (10)</vt:lpstr>
      <vt:lpstr>Let’s calculate probabilities! (6)</vt:lpstr>
      <vt:lpstr>Reflection – probability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2</cp:revision>
  <dcterms:modified xsi:type="dcterms:W3CDTF">2026-04-15T14:24:11Z</dcterms:modified>
</cp:coreProperties>
</file>