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Arial Black" panose="020B0604020202020204" pitchFamily="34" charset="0"/>
      <p:regular r:id="rId31"/>
      <p:bold r:id="rId32"/>
    </p:embeddedFont>
    <p:embeddedFont>
      <p:font typeface="Cambria Math" panose="02040503050406030204" pitchFamily="18" charset="0"/>
      <p:regular r:id="rId33"/>
    </p:embeddedFont>
    <p:embeddedFont>
      <p:font typeface="Georgia" panose="02040502050405020303"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C49FA4-224F-494D-904B-48207BF34499}">
  <a:tblStyle styleId="{40C49FA4-224F-494D-904B-48207BF344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05"/>
    <p:restoredTop sz="94667"/>
  </p:normalViewPr>
  <p:slideViewPr>
    <p:cSldViewPr snapToGrid="0">
      <p:cViewPr varScale="1">
        <p:scale>
          <a:sx n="74" d="100"/>
          <a:sy n="74" d="100"/>
        </p:scale>
        <p:origin x="184" y="792"/>
      </p:cViewPr>
      <p:guideLst>
        <p:guide orient="horz" pos="1620"/>
        <p:guide pos="2880"/>
      </p:guideLst>
    </p:cSldViewPr>
  </p:slideViewPr>
  <p:outlineViewPr>
    <p:cViewPr>
      <p:scale>
        <a:sx n="33" d="100"/>
        <a:sy n="33" d="100"/>
      </p:scale>
      <p:origin x="0" y="-34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81d9f64e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81d9f64e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dd4419fb1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29dd4419f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dd4419fb1_0_3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Time estimate:  1 minute</a:t>
            </a:r>
            <a:endParaRPr/>
          </a:p>
        </p:txBody>
      </p:sp>
      <p:sp>
        <p:nvSpPr>
          <p:cNvPr id="271" name="Google Shape;271;g29dd4419fb1_0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9dd4419fb1_0_3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Time estimate:  1 minute</a:t>
            </a:r>
            <a:endParaRPr b="1"/>
          </a:p>
        </p:txBody>
      </p:sp>
      <p:sp>
        <p:nvSpPr>
          <p:cNvPr id="285" name="Google Shape;285;g29dd4419fb1_0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9dd4419fb1_0_3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10 minutes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solidFill>
                  <a:srgbClr val="FF0000"/>
                </a:solidFill>
              </a:rPr>
              <a:t>audience_score= 35.465 + 0.479 ∙ tomatometer</a:t>
            </a:r>
            <a:endParaRPr>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a:solidFill>
                <a:srgbClr val="FF0000"/>
              </a:solidFill>
            </a:endParaRPr>
          </a:p>
        </p:txBody>
      </p:sp>
      <p:sp>
        <p:nvSpPr>
          <p:cNvPr id="299" name="Google Shape;299;g29dd4419fb1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dd4419fb1_0_3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&lt;1 minutes</a:t>
            </a:r>
            <a:endParaRPr>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a:solidFill>
                <a:srgbClr val="FF0000"/>
              </a:solidFill>
            </a:endParaRPr>
          </a:p>
        </p:txBody>
      </p:sp>
      <p:sp>
        <p:nvSpPr>
          <p:cNvPr id="307" name="Google Shape;307;g29dd4419fb1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9dd4419fb1_0_3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5 minutes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solidFill>
                  <a:srgbClr val="FF0000"/>
                </a:solidFill>
              </a:rPr>
              <a:t>audience_score= 35.465 + 0.479 ∙ tomatometer</a:t>
            </a:r>
            <a:endParaRPr>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a:solidFill>
                <a:srgbClr val="FF0000"/>
              </a:solidFill>
            </a:endParaRPr>
          </a:p>
        </p:txBody>
      </p:sp>
      <p:sp>
        <p:nvSpPr>
          <p:cNvPr id="314" name="Google Shape;314;g29dd4419fb1_0_3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9dd4419fb1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1 minute</a:t>
            </a:r>
            <a:endParaRPr/>
          </a:p>
          <a:p>
            <a:pPr marL="0" lvl="0" indent="0" algn="l" rtl="0">
              <a:lnSpc>
                <a:spcPct val="100000"/>
              </a:lnSpc>
              <a:spcBef>
                <a:spcPts val="0"/>
              </a:spcBef>
              <a:spcAft>
                <a:spcPts val="0"/>
              </a:spcAft>
              <a:buSzPts val="1400"/>
              <a:buNone/>
            </a:pPr>
            <a:endParaRPr/>
          </a:p>
        </p:txBody>
      </p:sp>
      <p:sp>
        <p:nvSpPr>
          <p:cNvPr id="321" name="Google Shape;321;g29dd4419fb1_0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9dd4419fb1_0_3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3 minutes</a:t>
            </a:r>
            <a:endParaRPr/>
          </a:p>
          <a:p>
            <a:pPr marL="0" lvl="0" indent="0" algn="l" rtl="0">
              <a:lnSpc>
                <a:spcPct val="100000"/>
              </a:lnSpc>
              <a:spcBef>
                <a:spcPts val="0"/>
              </a:spcBef>
              <a:spcAft>
                <a:spcPts val="0"/>
              </a:spcAft>
              <a:buSzPts val="1400"/>
              <a:buNone/>
            </a:pPr>
            <a:endParaRPr/>
          </a:p>
          <a:p>
            <a:pPr marL="457200" lvl="0" indent="-298450" algn="l" rtl="0">
              <a:lnSpc>
                <a:spcPct val="100000"/>
              </a:lnSpc>
              <a:spcBef>
                <a:spcPts val="0"/>
              </a:spcBef>
              <a:spcAft>
                <a:spcPts val="0"/>
              </a:spcAft>
              <a:buClr>
                <a:srgbClr val="FF0000"/>
              </a:buClr>
              <a:buSzPts val="1100"/>
              <a:buFont typeface="Arial"/>
              <a:buChar char="●"/>
            </a:pPr>
            <a:r>
              <a:rPr lang="en" i="1">
                <a:solidFill>
                  <a:srgbClr val="FF0000"/>
                </a:solidFill>
                <a:latin typeface="Arial"/>
                <a:ea typeface="Arial"/>
                <a:cs typeface="Arial"/>
                <a:sym typeface="Arial"/>
              </a:rPr>
              <a:t>Fantastic Four</a:t>
            </a:r>
            <a:r>
              <a:rPr lang="en">
                <a:solidFill>
                  <a:srgbClr val="FF0000"/>
                </a:solidFill>
                <a:latin typeface="Arial"/>
                <a:ea typeface="Arial"/>
                <a:cs typeface="Arial"/>
                <a:sym typeface="Arial"/>
              </a:rPr>
              <a:t>; the minimum Tomatometer score in the data is 20.</a:t>
            </a:r>
            <a:endParaRPr>
              <a:solidFill>
                <a:srgbClr val="FF0000"/>
              </a:solidFill>
              <a:latin typeface="Arial"/>
              <a:ea typeface="Arial"/>
              <a:cs typeface="Arial"/>
              <a:sym typeface="Arial"/>
            </a:endParaRPr>
          </a:p>
          <a:p>
            <a:pPr marL="457200" lvl="0" indent="-298450" algn="l" rtl="0">
              <a:lnSpc>
                <a:spcPct val="100000"/>
              </a:lnSpc>
              <a:spcBef>
                <a:spcPts val="0"/>
              </a:spcBef>
              <a:spcAft>
                <a:spcPts val="0"/>
              </a:spcAft>
              <a:buClr>
                <a:srgbClr val="FF0000"/>
              </a:buClr>
              <a:buSzPts val="1100"/>
              <a:buFont typeface="Arial"/>
              <a:buChar char="●"/>
            </a:pPr>
            <a:r>
              <a:rPr lang="en">
                <a:solidFill>
                  <a:srgbClr val="FF0000"/>
                </a:solidFill>
                <a:latin typeface="Arial"/>
                <a:ea typeface="Arial"/>
                <a:cs typeface="Arial"/>
                <a:sym typeface="Arial"/>
              </a:rPr>
              <a:t>The lowest Tomatometer score is 20, so it would be extrapolation to make predictions for movies with really low Tomatometer scores (i.e., movies that got close to all negative reviews).</a:t>
            </a:r>
            <a:endParaRPr>
              <a:solidFill>
                <a:srgbClr val="FF0000"/>
              </a:solidFill>
              <a:latin typeface="Arial"/>
              <a:ea typeface="Arial"/>
              <a:cs typeface="Arial"/>
              <a:sym typeface="Arial"/>
            </a:endParaRPr>
          </a:p>
          <a:p>
            <a:pPr marL="457200" lvl="0" indent="-298450" algn="l" rtl="0">
              <a:lnSpc>
                <a:spcPct val="100000"/>
              </a:lnSpc>
              <a:spcBef>
                <a:spcPts val="0"/>
              </a:spcBef>
              <a:spcAft>
                <a:spcPts val="0"/>
              </a:spcAft>
              <a:buClr>
                <a:srgbClr val="FF0000"/>
              </a:buClr>
              <a:buSzPts val="1100"/>
              <a:buFont typeface="Arial"/>
              <a:buChar char="●"/>
            </a:pPr>
            <a:r>
              <a:rPr lang="en" i="1">
                <a:solidFill>
                  <a:srgbClr val="FF0000"/>
                </a:solidFill>
                <a:latin typeface="Arial"/>
                <a:ea typeface="Arial"/>
                <a:cs typeface="Arial"/>
                <a:sym typeface="Arial"/>
              </a:rPr>
              <a:t>Parasite</a:t>
            </a:r>
            <a:r>
              <a:rPr lang="en">
                <a:solidFill>
                  <a:srgbClr val="FF0000"/>
                </a:solidFill>
                <a:latin typeface="Arial"/>
                <a:ea typeface="Arial"/>
                <a:cs typeface="Arial"/>
                <a:sym typeface="Arial"/>
              </a:rPr>
              <a:t>, since it has the highest predicted audience score</a:t>
            </a:r>
            <a:endParaRPr>
              <a:solidFill>
                <a:srgbClr val="FF0000"/>
              </a:solidFill>
              <a:latin typeface="Arial"/>
              <a:ea typeface="Arial"/>
              <a:cs typeface="Arial"/>
              <a:sym typeface="Arial"/>
            </a:endParaRPr>
          </a:p>
        </p:txBody>
      </p:sp>
      <p:sp>
        <p:nvSpPr>
          <p:cNvPr id="327" name="Google Shape;327;g29dd4419fb1_0_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9dd4419fb1_0_4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5 minutes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solidFill>
                  <a:srgbClr val="FF0000"/>
                </a:solidFill>
              </a:rPr>
              <a:t>audience_score= 35.465 + 0.479 ∙ tomatometer</a:t>
            </a:r>
            <a:endParaRPr>
              <a:solidFill>
                <a:srgbClr val="FF0000"/>
              </a:solidFill>
            </a:endParaRPr>
          </a:p>
          <a:p>
            <a:pPr marL="0" lvl="0" indent="0" algn="l" rtl="0">
              <a:lnSpc>
                <a:spcPct val="100000"/>
              </a:lnSpc>
              <a:spcBef>
                <a:spcPts val="0"/>
              </a:spcBef>
              <a:spcAft>
                <a:spcPts val="0"/>
              </a:spcAft>
              <a:buClr>
                <a:schemeClr val="dk1"/>
              </a:buClr>
              <a:buSzPts val="1400"/>
              <a:buFont typeface="Arial"/>
              <a:buNone/>
            </a:pPr>
            <a:endParaRPr>
              <a:solidFill>
                <a:srgbClr val="FF0000"/>
              </a:solidFill>
            </a:endParaRPr>
          </a:p>
        </p:txBody>
      </p:sp>
      <p:sp>
        <p:nvSpPr>
          <p:cNvPr id="334" name="Google Shape;334;g29dd4419fb1_0_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9dd4419fb1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29dd4419fb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cec1b1ec6_2_1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2cec1b1ec6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9dd4419fb1_0_6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2 minutes</a:t>
            </a:r>
            <a:endParaRPr/>
          </a:p>
        </p:txBody>
      </p:sp>
      <p:sp>
        <p:nvSpPr>
          <p:cNvPr id="350" name="Google Shape;350;g29dd4419fb1_0_6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9dd4419fb1_0_7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10 minutes</a:t>
            </a:r>
            <a:endParaRPr/>
          </a:p>
          <a:p>
            <a:pPr marL="0" lvl="0" indent="0" algn="l" rtl="0">
              <a:lnSpc>
                <a:spcPct val="100000"/>
              </a:lnSpc>
              <a:spcBef>
                <a:spcPts val="0"/>
              </a:spcBef>
              <a:spcAft>
                <a:spcPts val="0"/>
              </a:spcAft>
              <a:buNone/>
            </a:pPr>
            <a:endParaRPr>
              <a:solidFill>
                <a:srgbClr val="FF0000"/>
              </a:solidFill>
              <a:latin typeface="Arial"/>
              <a:ea typeface="Arial"/>
              <a:cs typeface="Arial"/>
              <a:sym typeface="Arial"/>
            </a:endParaRPr>
          </a:p>
        </p:txBody>
      </p:sp>
      <p:sp>
        <p:nvSpPr>
          <p:cNvPr id="364" name="Google Shape;364;g29dd4419fb1_0_7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9dd4419fb1_0_9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a:t>Time estimate:  2 minutes</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
              <a:t>Teacher has time to read the slides, answer questions, and maybe explain in their own words. </a:t>
            </a:r>
            <a:endParaRPr/>
          </a:p>
        </p:txBody>
      </p:sp>
      <p:sp>
        <p:nvSpPr>
          <p:cNvPr id="372" name="Google Shape;372;g29dd4419fb1_0_9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9dd4419fb1_0_9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2 minutes</a:t>
            </a:r>
            <a:endParaRPr/>
          </a:p>
        </p:txBody>
      </p:sp>
      <p:sp>
        <p:nvSpPr>
          <p:cNvPr id="385" name="Google Shape;385;g29dd4419fb1_0_9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9dd4419fb1_0_10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5 minutes</a:t>
            </a:r>
            <a:endParaRPr/>
          </a:p>
          <a:p>
            <a:pPr marL="0" lvl="0" indent="0" algn="l" rtl="0">
              <a:lnSpc>
                <a:spcPct val="100000"/>
              </a:lnSpc>
              <a:spcBef>
                <a:spcPts val="0"/>
              </a:spcBef>
              <a:spcAft>
                <a:spcPts val="0"/>
              </a:spcAft>
              <a:buNone/>
            </a:pPr>
            <a:endParaRPr>
              <a:solidFill>
                <a:srgbClr val="FF0000"/>
              </a:solidFill>
              <a:latin typeface="Arial"/>
              <a:ea typeface="Arial"/>
              <a:cs typeface="Arial"/>
              <a:sym typeface="Arial"/>
            </a:endParaRPr>
          </a:p>
        </p:txBody>
      </p:sp>
      <p:sp>
        <p:nvSpPr>
          <p:cNvPr id="398" name="Google Shape;398;g29dd4419fb1_0_10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9dd4419fb1_0_10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2 minutes</a:t>
            </a:r>
            <a:endParaRPr/>
          </a:p>
        </p:txBody>
      </p:sp>
      <p:sp>
        <p:nvSpPr>
          <p:cNvPr id="406" name="Google Shape;406;g29dd4419fb1_0_10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9dd4419fb1_0_10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5 minutes</a:t>
            </a:r>
            <a:endParaRPr/>
          </a:p>
          <a:p>
            <a:pPr marL="0" lvl="0" indent="0" algn="l" rtl="0">
              <a:lnSpc>
                <a:spcPct val="100000"/>
              </a:lnSpc>
              <a:spcBef>
                <a:spcPts val="0"/>
              </a:spcBef>
              <a:spcAft>
                <a:spcPts val="0"/>
              </a:spcAft>
              <a:buNone/>
            </a:pPr>
            <a:endParaRPr>
              <a:solidFill>
                <a:srgbClr val="FF0000"/>
              </a:solidFill>
              <a:latin typeface="Arial"/>
              <a:ea typeface="Arial"/>
              <a:cs typeface="Arial"/>
              <a:sym typeface="Arial"/>
            </a:endParaRPr>
          </a:p>
        </p:txBody>
      </p:sp>
      <p:sp>
        <p:nvSpPr>
          <p:cNvPr id="420" name="Google Shape;420;g29dd4419fb1_0_10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9dd4419fb1_0_1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29dd4419fb1_0_1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9561e8384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49561e838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dd4419fb1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2 minutes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
              <a:t>Whole group discussion</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t>Answers will vary. </a:t>
            </a:r>
            <a:endParaRPr/>
          </a:p>
          <a:p>
            <a:pPr marL="0" lvl="0" indent="0" algn="l" rtl="0">
              <a:lnSpc>
                <a:spcPct val="100000"/>
              </a:lnSpc>
              <a:spcBef>
                <a:spcPts val="0"/>
              </a:spcBef>
              <a:spcAft>
                <a:spcPts val="0"/>
              </a:spcAft>
              <a:buClr>
                <a:schemeClr val="dk1"/>
              </a:buClr>
              <a:buSzPts val="1400"/>
              <a:buFont typeface="Arial"/>
              <a:buNone/>
            </a:pPr>
            <a:r>
              <a:rPr lang="en"/>
              <a:t>Sample answer: I usually rely on what regular moviegoers think because I care more about what will be entertaining rather than the technical qualities of the movie. </a:t>
            </a:r>
            <a:endParaRPr/>
          </a:p>
        </p:txBody>
      </p:sp>
      <p:sp>
        <p:nvSpPr>
          <p:cNvPr id="206" name="Google Shape;206;g29dd4419fb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9dd4419fb1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Time estimate:  1 minute</a:t>
            </a:r>
            <a:endParaRPr/>
          </a:p>
        </p:txBody>
      </p:sp>
      <p:sp>
        <p:nvSpPr>
          <p:cNvPr id="214" name="Google Shape;214;g29dd4419fb1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9dd4419fb1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a:t>Time estimate: 1 minute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t>audience_score: Response variable</a:t>
            </a:r>
            <a:endParaRPr/>
          </a:p>
          <a:p>
            <a:pPr marL="0" lvl="0" indent="0" algn="l" rtl="0">
              <a:lnSpc>
                <a:spcPct val="100000"/>
              </a:lnSpc>
              <a:spcBef>
                <a:spcPts val="0"/>
              </a:spcBef>
              <a:spcAft>
                <a:spcPts val="0"/>
              </a:spcAft>
              <a:buClr>
                <a:schemeClr val="dk1"/>
              </a:buClr>
              <a:buSzPts val="1400"/>
              <a:buFont typeface="Arial"/>
              <a:buNone/>
            </a:pPr>
            <a:r>
              <a:rPr lang="en"/>
              <a:t>tomatometer: Explanatory variable</a:t>
            </a:r>
            <a:endParaRPr/>
          </a:p>
          <a:p>
            <a:pPr marL="0" lvl="0" indent="0" algn="l" rtl="0">
              <a:lnSpc>
                <a:spcPct val="100000"/>
              </a:lnSpc>
              <a:spcBef>
                <a:spcPts val="0"/>
              </a:spcBef>
              <a:spcAft>
                <a:spcPts val="0"/>
              </a:spcAft>
              <a:buClr>
                <a:schemeClr val="dk1"/>
              </a:buClr>
              <a:buSzPts val="1400"/>
              <a:buFont typeface="Arial"/>
              <a:buNone/>
            </a:pPr>
            <a:r>
              <a:rPr lang="en"/>
              <a:t>Since the objective is to use the Tomatometer score to predict how the general audience will rate the movie, the Tomatometer score is the explanatory variable.</a:t>
            </a:r>
            <a:endParaRPr/>
          </a:p>
        </p:txBody>
      </p:sp>
      <p:sp>
        <p:nvSpPr>
          <p:cNvPr id="227" name="Google Shape;227;g29dd4419fb1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dd4419fb1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Time estimate:  1 minute</a:t>
            </a:r>
            <a:endParaRPr/>
          </a:p>
        </p:txBody>
      </p:sp>
      <p:sp>
        <p:nvSpPr>
          <p:cNvPr id="235" name="Google Shape;235;g29dd4419fb1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9dd4419fb1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2 minutes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
              <a:t>Time to get the scatterplot and explain directions</a:t>
            </a:r>
            <a:endParaRPr/>
          </a:p>
        </p:txBody>
      </p:sp>
      <p:sp>
        <p:nvSpPr>
          <p:cNvPr id="249" name="Google Shape;249;g29dd4419fb1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9dd4419fb1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Time estimate: 10 minutes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solidFill>
                  <a:srgbClr val="FF0000"/>
                </a:solidFill>
              </a:rPr>
              <a:t>r= 0.697</a:t>
            </a:r>
            <a:endParaRPr>
              <a:solidFill>
                <a:srgbClr val="FF0000"/>
              </a:solidFill>
            </a:endParaRPr>
          </a:p>
          <a:p>
            <a:pPr marL="0" lvl="0" indent="0" algn="l" rtl="0">
              <a:lnSpc>
                <a:spcPct val="100000"/>
              </a:lnSpc>
              <a:spcBef>
                <a:spcPts val="0"/>
              </a:spcBef>
              <a:spcAft>
                <a:spcPts val="0"/>
              </a:spcAft>
              <a:buClr>
                <a:schemeClr val="dk1"/>
              </a:buClr>
              <a:buSzPts val="1400"/>
              <a:buFont typeface="Arial"/>
              <a:buNone/>
            </a:pPr>
            <a:r>
              <a:rPr lang="en">
                <a:solidFill>
                  <a:srgbClr val="FF0000"/>
                </a:solidFill>
              </a:rPr>
              <a:t>There is a positive, moderately strong linear relationship between the Tomatometer score and the audience score.</a:t>
            </a:r>
            <a:endParaRPr/>
          </a:p>
        </p:txBody>
      </p:sp>
      <p:sp>
        <p:nvSpPr>
          <p:cNvPr id="255" name="Google Shape;255;g29dd4419fb1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
        <p:cNvGrpSpPr/>
        <p:nvPr/>
      </p:nvGrpSpPr>
      <p:grpSpPr>
        <a:xfrm>
          <a:off x="0" y="0"/>
          <a:ext cx="0" cy="0"/>
          <a:chOff x="0" y="0"/>
          <a:chExt cx="0" cy="0"/>
        </a:xfrm>
      </p:grpSpPr>
      <p:sp>
        <p:nvSpPr>
          <p:cNvPr id="56" name="Google Shape;56;p14"/>
          <p:cNvSpPr/>
          <p:nvPr/>
        </p:nvSpPr>
        <p:spPr>
          <a:xfrm>
            <a:off x="4181707" y="0"/>
            <a:ext cx="4962293"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a:spLocks noGrp="1"/>
          </p:cNvSpPr>
          <p:nvPr>
            <p:ph type="pic" idx="2"/>
          </p:nvPr>
        </p:nvSpPr>
        <p:spPr>
          <a:xfrm>
            <a:off x="4749325" y="448655"/>
            <a:ext cx="4019628" cy="4184068"/>
          </a:xfrm>
          <a:prstGeom prst="rect">
            <a:avLst/>
          </a:prstGeom>
          <a:noFill/>
          <a:ln>
            <a:noFill/>
          </a:ln>
        </p:spPr>
      </p:sp>
      <p:sp>
        <p:nvSpPr>
          <p:cNvPr id="60" name="Google Shape;60;p14"/>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61"/>
        <p:cNvGrpSpPr/>
        <p:nvPr/>
      </p:nvGrpSpPr>
      <p:grpSpPr>
        <a:xfrm>
          <a:off x="0" y="0"/>
          <a:ext cx="0" cy="0"/>
          <a:chOff x="0" y="0"/>
          <a:chExt cx="0" cy="0"/>
        </a:xfrm>
      </p:grpSpPr>
      <p:sp>
        <p:nvSpPr>
          <p:cNvPr id="62" name="Google Shape;62;p15"/>
          <p:cNvSpPr/>
          <p:nvPr/>
        </p:nvSpPr>
        <p:spPr>
          <a:xfrm>
            <a:off x="1" y="0"/>
            <a:ext cx="4405255"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86728" y="935370"/>
            <a:ext cx="3595799" cy="1339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486728" y="2401295"/>
            <a:ext cx="3595799" cy="112514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lt1"/>
              </a:buClr>
              <a:buSzPts val="2100"/>
              <a:buChar char="•"/>
              <a:defRPr>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a:spLocks noGrp="1"/>
          </p:cNvSpPr>
          <p:nvPr>
            <p:ph type="pic" idx="2"/>
          </p:nvPr>
        </p:nvSpPr>
        <p:spPr>
          <a:xfrm>
            <a:off x="4738745" y="503853"/>
            <a:ext cx="4030208" cy="4128869"/>
          </a:xfrm>
          <a:prstGeom prst="rect">
            <a:avLst/>
          </a:prstGeom>
          <a:noFill/>
          <a:ln>
            <a:noFill/>
          </a:ln>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6"/>
        <p:cNvGrpSpPr/>
        <p:nvPr/>
      </p:nvGrpSpPr>
      <p:grpSpPr>
        <a:xfrm>
          <a:off x="0" y="0"/>
          <a:ext cx="0" cy="0"/>
          <a:chOff x="0" y="0"/>
          <a:chExt cx="0" cy="0"/>
        </a:xfrm>
      </p:grpSpPr>
      <p:sp>
        <p:nvSpPr>
          <p:cNvPr id="67" name="Google Shape;67;p16"/>
          <p:cNvSpPr/>
          <p:nvPr/>
        </p:nvSpPr>
        <p:spPr>
          <a:xfrm>
            <a:off x="0" y="1984787"/>
            <a:ext cx="9143999" cy="3158714"/>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body" idx="1"/>
          </p:nvPr>
        </p:nvSpPr>
        <p:spPr>
          <a:xfrm>
            <a:off x="623888" y="2184809"/>
            <a:ext cx="7886700"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49" y="2571750"/>
            <a:ext cx="7886699" cy="2297906"/>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75"/>
        <p:cNvGrpSpPr/>
        <p:nvPr/>
      </p:nvGrpSpPr>
      <p:grpSpPr>
        <a:xfrm>
          <a:off x="0" y="0"/>
          <a:ext cx="0" cy="0"/>
          <a:chOff x="0" y="0"/>
          <a:chExt cx="0" cy="0"/>
        </a:xfrm>
      </p:grpSpPr>
      <p:sp>
        <p:nvSpPr>
          <p:cNvPr id="76" name="Google Shape;76;p18"/>
          <p:cNvSpPr/>
          <p:nvPr/>
        </p:nvSpPr>
        <p:spPr>
          <a:xfrm>
            <a:off x="0" y="1"/>
            <a:ext cx="9143999" cy="1763281"/>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18"/>
          <p:cNvSpPr txBox="1">
            <a:spLocks noGrp="1"/>
          </p:cNvSpPr>
          <p:nvPr>
            <p:ph type="title"/>
          </p:nvPr>
        </p:nvSpPr>
        <p:spPr>
          <a:xfrm>
            <a:off x="628650" y="118723"/>
            <a:ext cx="7886700" cy="81450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0349"/>
              </a:buClr>
              <a:buSzPts val="3300"/>
              <a:buFont typeface="Arial"/>
              <a:buNone/>
              <a:defRPr>
                <a:solidFill>
                  <a:srgbClr val="1F03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8649" y="940293"/>
            <a:ext cx="7886700" cy="6850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500"/>
              <a:buNone/>
              <a:defRPr sz="15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5584759" y="1956615"/>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572001" y="263953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4"/>
          </p:nvPr>
        </p:nvSpPr>
        <p:spPr>
          <a:xfrm>
            <a:off x="4571999" y="203620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5"/>
          </p:nvPr>
        </p:nvSpPr>
        <p:spPr>
          <a:xfrm>
            <a:off x="1636936" y="1956208"/>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6"/>
          </p:nvPr>
        </p:nvSpPr>
        <p:spPr>
          <a:xfrm>
            <a:off x="624179" y="2639130"/>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7"/>
          </p:nvPr>
        </p:nvSpPr>
        <p:spPr>
          <a:xfrm>
            <a:off x="624177" y="2035797"/>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8"/>
          </p:nvPr>
        </p:nvSpPr>
        <p:spPr>
          <a:xfrm>
            <a:off x="163693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9"/>
          </p:nvPr>
        </p:nvSpPr>
        <p:spPr>
          <a:xfrm>
            <a:off x="624179"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13"/>
          </p:nvPr>
        </p:nvSpPr>
        <p:spPr>
          <a:xfrm>
            <a:off x="624177" y="357498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14"/>
          </p:nvPr>
        </p:nvSpPr>
        <p:spPr>
          <a:xfrm>
            <a:off x="557914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15"/>
          </p:nvPr>
        </p:nvSpPr>
        <p:spPr>
          <a:xfrm>
            <a:off x="4566388"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16"/>
          </p:nvPr>
        </p:nvSpPr>
        <p:spPr>
          <a:xfrm>
            <a:off x="4566386" y="3574984"/>
            <a:ext cx="1007146"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91"/>
        <p:cNvGrpSpPr/>
        <p:nvPr/>
      </p:nvGrpSpPr>
      <p:grpSpPr>
        <a:xfrm>
          <a:off x="0" y="0"/>
          <a:ext cx="0" cy="0"/>
          <a:chOff x="0" y="0"/>
          <a:chExt cx="0" cy="0"/>
        </a:xfrm>
      </p:grpSpPr>
      <p:sp>
        <p:nvSpPr>
          <p:cNvPr id="92" name="Google Shape;92;p19"/>
          <p:cNvSpPr/>
          <p:nvPr/>
        </p:nvSpPr>
        <p:spPr>
          <a:xfrm>
            <a:off x="-1" y="1"/>
            <a:ext cx="6552170" cy="51435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445604" y="2689412"/>
            <a:ext cx="5360672" cy="9408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2100"/>
              <a:buNone/>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title"/>
          </p:nvPr>
        </p:nvSpPr>
        <p:spPr>
          <a:xfrm>
            <a:off x="445604" y="1574397"/>
            <a:ext cx="655217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0349"/>
              </a:buClr>
              <a:buSzPts val="7500"/>
              <a:buFont typeface="Arial Black"/>
              <a:buNone/>
              <a:defRPr sz="7500">
                <a:solidFill>
                  <a:srgbClr val="1F0349"/>
                </a:solidFill>
                <a:latin typeface="Arial Black"/>
                <a:ea typeface="Arial Black"/>
                <a:cs typeface="Arial Black"/>
                <a:sym typeface="Arial Black"/>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a:spLocks noGrp="1"/>
          </p:cNvSpPr>
          <p:nvPr>
            <p:ph type="pic" idx="2"/>
          </p:nvPr>
        </p:nvSpPr>
        <p:spPr>
          <a:xfrm>
            <a:off x="5558245" y="503853"/>
            <a:ext cx="3210708" cy="412886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628650" y="1369219"/>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3186953" y="1369219"/>
            <a:ext cx="5328397"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body" idx="1"/>
          </p:nvPr>
        </p:nvSpPr>
        <p:spPr>
          <a:xfrm>
            <a:off x="800100" y="769739"/>
            <a:ext cx="7543800" cy="36004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42900" tIns="137150" rIns="342900" bIns="137150" anchor="ctr" anchorCtr="1">
            <a:normAutofit/>
          </a:bodyPr>
          <a:lstStyle>
            <a:lvl1pPr marL="457200" lvl="0" indent="-228600" algn="ctr">
              <a:lnSpc>
                <a:spcPct val="114000"/>
              </a:lnSpc>
              <a:spcBef>
                <a:spcPts val="800"/>
              </a:spcBef>
              <a:spcAft>
                <a:spcPts val="0"/>
              </a:spcAft>
              <a:buClr>
                <a:schemeClr val="dk2"/>
              </a:buClr>
              <a:buSzPts val="2100"/>
              <a:buNone/>
              <a:defRPr sz="2100" b="0" i="1">
                <a:solidFill>
                  <a:schemeClr val="dk2"/>
                </a:solidFill>
                <a:latin typeface="Georgia"/>
                <a:ea typeface="Georgia"/>
                <a:cs typeface="Georgia"/>
                <a:sym typeface="Georgia"/>
              </a:defRPr>
            </a:lvl1pPr>
            <a:lvl2pPr marL="914400" lvl="1"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2pPr>
            <a:lvl3pPr marL="1371600" lvl="2"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3pPr>
            <a:lvl4pPr marL="1828800" lvl="3"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4pPr>
            <a:lvl5pPr marL="2286000" lvl="4"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102"/>
        <p:cNvGrpSpPr/>
        <p:nvPr/>
      </p:nvGrpSpPr>
      <p:grpSpPr>
        <a:xfrm>
          <a:off x="0" y="0"/>
          <a:ext cx="0" cy="0"/>
          <a:chOff x="0" y="0"/>
          <a:chExt cx="0" cy="0"/>
        </a:xfrm>
      </p:grpSpPr>
      <p:sp>
        <p:nvSpPr>
          <p:cNvPr id="103" name="Google Shape;103;p22"/>
          <p:cNvSpPr/>
          <p:nvPr/>
        </p:nvSpPr>
        <p:spPr>
          <a:xfrm>
            <a:off x="4220934" y="770440"/>
            <a:ext cx="4163786" cy="3602620"/>
          </a:xfrm>
          <a:prstGeom prst="rect">
            <a:avLst/>
          </a:prstGeom>
          <a:solidFill>
            <a:schemeClr val="lt1">
              <a:alpha val="89411"/>
            </a:schemeClr>
          </a:solidFill>
          <a:ln>
            <a:noFill/>
          </a:ln>
        </p:spPr>
        <p:txBody>
          <a:bodyPr spcFirstLastPara="1" wrap="square" lIns="342900" tIns="137150" rIns="342900" bIns="137150" anchor="ctr" anchorCtr="0">
            <a:noAutofit/>
          </a:bodyPr>
          <a:lstStyle/>
          <a:p>
            <a:pPr marL="0" marR="0" lvl="0" indent="0" algn="ctr" rtl="0">
              <a:lnSpc>
                <a:spcPct val="150000"/>
              </a:lnSpc>
              <a:spcBef>
                <a:spcPts val="0"/>
              </a:spcBef>
              <a:spcAft>
                <a:spcPts val="0"/>
              </a:spcAft>
              <a:buNone/>
            </a:pPr>
            <a:r>
              <a:rPr lang="en" sz="2100" b="1" i="0" u="none" strike="noStrike" cap="none">
                <a:solidFill>
                  <a:schemeClr val="accent5"/>
                </a:solidFill>
                <a:latin typeface="Arial"/>
                <a:ea typeface="Arial"/>
                <a:cs typeface="Arial"/>
                <a:sym typeface="Arial"/>
              </a:rPr>
              <a:t>FUN FACT</a:t>
            </a:r>
            <a:endParaRPr sz="1100"/>
          </a:p>
          <a:p>
            <a:pPr marL="0" marR="0" lvl="0" indent="0" algn="ctr" rtl="0">
              <a:lnSpc>
                <a:spcPct val="150000"/>
              </a:lnSpc>
              <a:spcBef>
                <a:spcPts val="0"/>
              </a:spcBef>
              <a:spcAft>
                <a:spcPts val="0"/>
              </a:spcAft>
              <a:buNone/>
            </a:pPr>
            <a:r>
              <a:rPr lang="en" sz="15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04"/>
        <p:cNvGrpSpPr/>
        <p:nvPr/>
      </p:nvGrpSpPr>
      <p:grpSpPr>
        <a:xfrm>
          <a:off x="0" y="0"/>
          <a:ext cx="0" cy="0"/>
          <a:chOff x="0" y="0"/>
          <a:chExt cx="0" cy="0"/>
        </a:xfrm>
      </p:grpSpPr>
      <p:sp>
        <p:nvSpPr>
          <p:cNvPr id="105" name="Google Shape;105;p23"/>
          <p:cNvSpPr/>
          <p:nvPr/>
        </p:nvSpPr>
        <p:spPr>
          <a:xfrm>
            <a:off x="1" y="3932217"/>
            <a:ext cx="9143999" cy="121128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2"/>
          </p:nvPr>
        </p:nvSpPr>
        <p:spPr>
          <a:xfrm>
            <a:off x="6730678"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3"/>
          </p:nvPr>
        </p:nvSpPr>
        <p:spPr>
          <a:xfrm>
            <a:off x="4696669"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4"/>
          </p:nvPr>
        </p:nvSpPr>
        <p:spPr>
          <a:xfrm>
            <a:off x="2662660" y="2672814"/>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5"/>
          </p:nvPr>
        </p:nvSpPr>
        <p:spPr>
          <a:xfrm>
            <a:off x="628650" y="2672813"/>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628650" y="1369219"/>
            <a:ext cx="36879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628650"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5"/>
          <p:cNvSpPr txBox="1">
            <a:spLocks noGrp="1"/>
          </p:cNvSpPr>
          <p:nvPr>
            <p:ph type="body" idx="2"/>
          </p:nvPr>
        </p:nvSpPr>
        <p:spPr>
          <a:xfrm>
            <a:off x="3405804" y="1390623"/>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body" idx="3"/>
          </p:nvPr>
        </p:nvSpPr>
        <p:spPr>
          <a:xfrm>
            <a:off x="6182958"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2"/>
        <p:cNvGrpSpPr/>
        <p:nvPr/>
      </p:nvGrpSpPr>
      <p:grpSpPr>
        <a:xfrm>
          <a:off x="0" y="0"/>
          <a:ext cx="0" cy="0"/>
          <a:chOff x="0" y="0"/>
          <a:chExt cx="0" cy="0"/>
        </a:xfrm>
      </p:grpSpPr>
      <p:sp>
        <p:nvSpPr>
          <p:cNvPr id="123" name="Google Shape;123;p26"/>
          <p:cNvSpPr/>
          <p:nvPr/>
        </p:nvSpPr>
        <p:spPr>
          <a:xfrm>
            <a:off x="-3" y="4666268"/>
            <a:ext cx="9143999" cy="4772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6"/>
          <p:cNvSpPr/>
          <p:nvPr/>
        </p:nvSpPr>
        <p:spPr>
          <a:xfrm>
            <a:off x="3024595" y="2064585"/>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p:nvPr/>
        </p:nvSpPr>
        <p:spPr>
          <a:xfrm>
            <a:off x="5089342" y="2070517"/>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26"/>
          <p:cNvSpPr/>
          <p:nvPr/>
        </p:nvSpPr>
        <p:spPr>
          <a:xfrm>
            <a:off x="7152227"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26"/>
          <p:cNvSpPr/>
          <p:nvPr/>
        </p:nvSpPr>
        <p:spPr>
          <a:xfrm>
            <a:off x="961016"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6"/>
          <p:cNvSpPr txBox="1">
            <a:spLocks noGrp="1"/>
          </p:cNvSpPr>
          <p:nvPr>
            <p:ph type="body" idx="1"/>
          </p:nvPr>
        </p:nvSpPr>
        <p:spPr>
          <a:xfrm>
            <a:off x="628647" y="1169894"/>
            <a:ext cx="7886701" cy="70573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800"/>
              <a:buNone/>
              <a:defRPr sz="18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body" idx="2"/>
          </p:nvPr>
        </p:nvSpPr>
        <p:spPr>
          <a:xfrm>
            <a:off x="629813"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body" idx="3"/>
          </p:nvPr>
        </p:nvSpPr>
        <p:spPr>
          <a:xfrm>
            <a:off x="629813"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4"/>
          </p:nvPr>
        </p:nvSpPr>
        <p:spPr>
          <a:xfrm>
            <a:off x="2684927"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5"/>
          </p:nvPr>
        </p:nvSpPr>
        <p:spPr>
          <a:xfrm>
            <a:off x="2684927"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6"/>
          </p:nvPr>
        </p:nvSpPr>
        <p:spPr>
          <a:xfrm>
            <a:off x="476660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7"/>
          </p:nvPr>
        </p:nvSpPr>
        <p:spPr>
          <a:xfrm>
            <a:off x="476660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body" idx="8"/>
          </p:nvPr>
        </p:nvSpPr>
        <p:spPr>
          <a:xfrm>
            <a:off x="684828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6"/>
          <p:cNvSpPr txBox="1">
            <a:spLocks noGrp="1"/>
          </p:cNvSpPr>
          <p:nvPr>
            <p:ph type="body" idx="9"/>
          </p:nvPr>
        </p:nvSpPr>
        <p:spPr>
          <a:xfrm>
            <a:off x="684828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26"/>
          <p:cNvSpPr>
            <a:spLocks noGrp="1"/>
          </p:cNvSpPr>
          <p:nvPr>
            <p:ph type="pic" idx="13"/>
          </p:nvPr>
        </p:nvSpPr>
        <p:spPr>
          <a:xfrm>
            <a:off x="1112075" y="2242649"/>
            <a:ext cx="727472" cy="705731"/>
          </a:xfrm>
          <a:prstGeom prst="rect">
            <a:avLst/>
          </a:prstGeom>
          <a:noFill/>
          <a:ln>
            <a:noFill/>
          </a:ln>
        </p:spPr>
      </p:sp>
      <p:sp>
        <p:nvSpPr>
          <p:cNvPr id="138" name="Google Shape;138;p26"/>
          <p:cNvSpPr>
            <a:spLocks noGrp="1"/>
          </p:cNvSpPr>
          <p:nvPr>
            <p:ph type="pic" idx="14"/>
          </p:nvPr>
        </p:nvSpPr>
        <p:spPr>
          <a:xfrm>
            <a:off x="3167425" y="2232682"/>
            <a:ext cx="727472" cy="705731"/>
          </a:xfrm>
          <a:prstGeom prst="rect">
            <a:avLst/>
          </a:prstGeom>
          <a:noFill/>
          <a:ln>
            <a:noFill/>
          </a:ln>
        </p:spPr>
      </p:sp>
      <p:sp>
        <p:nvSpPr>
          <p:cNvPr id="139" name="Google Shape;139;p26"/>
          <p:cNvSpPr>
            <a:spLocks noGrp="1"/>
          </p:cNvSpPr>
          <p:nvPr>
            <p:ph type="pic" idx="15"/>
          </p:nvPr>
        </p:nvSpPr>
        <p:spPr>
          <a:xfrm>
            <a:off x="5249105" y="2242648"/>
            <a:ext cx="727472" cy="705731"/>
          </a:xfrm>
          <a:prstGeom prst="rect">
            <a:avLst/>
          </a:prstGeom>
          <a:noFill/>
          <a:ln>
            <a:noFill/>
          </a:ln>
        </p:spPr>
      </p:sp>
      <p:sp>
        <p:nvSpPr>
          <p:cNvPr id="140" name="Google Shape;140;p26"/>
          <p:cNvSpPr>
            <a:spLocks noGrp="1"/>
          </p:cNvSpPr>
          <p:nvPr>
            <p:ph type="pic" idx="16"/>
          </p:nvPr>
        </p:nvSpPr>
        <p:spPr>
          <a:xfrm>
            <a:off x="7303523" y="2241837"/>
            <a:ext cx="727471" cy="705731"/>
          </a:xfrm>
          <a:prstGeom prst="rect">
            <a:avLst/>
          </a:prstGeom>
          <a:noFill/>
          <a:ln>
            <a:noFill/>
          </a:ln>
        </p:spPr>
      </p:sp>
      <p:sp>
        <p:nvSpPr>
          <p:cNvPr id="141" name="Google Shape;141;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6"/>
          <p:cNvSpPr txBox="1"/>
          <p:nvPr/>
        </p:nvSpPr>
        <p:spPr>
          <a:xfrm>
            <a:off x="8398764" y="4779497"/>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43"/>
        <p:cNvGrpSpPr/>
        <p:nvPr/>
      </p:nvGrpSpPr>
      <p:grpSpPr>
        <a:xfrm>
          <a:off x="0" y="0"/>
          <a:ext cx="0" cy="0"/>
          <a:chOff x="0" y="0"/>
          <a:chExt cx="0" cy="0"/>
        </a:xfrm>
      </p:grpSpPr>
      <p:sp>
        <p:nvSpPr>
          <p:cNvPr id="144" name="Google Shape;144;p27"/>
          <p:cNvSpPr>
            <a:spLocks noGrp="1"/>
          </p:cNvSpPr>
          <p:nvPr>
            <p:ph type="pic" idx="2"/>
          </p:nvPr>
        </p:nvSpPr>
        <p:spPr>
          <a:xfrm>
            <a:off x="3757790" y="0"/>
            <a:ext cx="5386208" cy="5143500"/>
          </a:xfrm>
          <a:prstGeom prst="rect">
            <a:avLst/>
          </a:prstGeom>
          <a:noFill/>
          <a:ln>
            <a:noFill/>
          </a:ln>
        </p:spPr>
      </p:sp>
      <p:sp>
        <p:nvSpPr>
          <p:cNvPr id="145" name="Google Shape;145;p27"/>
          <p:cNvSpPr txBox="1">
            <a:spLocks noGrp="1"/>
          </p:cNvSpPr>
          <p:nvPr>
            <p:ph type="title"/>
          </p:nvPr>
        </p:nvSpPr>
        <p:spPr>
          <a:xfrm>
            <a:off x="628649" y="411348"/>
            <a:ext cx="2855390" cy="13798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7"/>
          <p:cNvSpPr txBox="1">
            <a:spLocks noGrp="1"/>
          </p:cNvSpPr>
          <p:nvPr>
            <p:ph type="body" idx="1"/>
          </p:nvPr>
        </p:nvSpPr>
        <p:spPr>
          <a:xfrm>
            <a:off x="628651" y="1863762"/>
            <a:ext cx="2849569" cy="2868390"/>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27"/>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8"/>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2"/>
        <p:cNvGrpSpPr/>
        <p:nvPr/>
      </p:nvGrpSpPr>
      <p:grpSpPr>
        <a:xfrm>
          <a:off x="0" y="0"/>
          <a:ext cx="0" cy="0"/>
          <a:chOff x="0" y="0"/>
          <a:chExt cx="0" cy="0"/>
        </a:xfrm>
      </p:grpSpPr>
      <p:sp>
        <p:nvSpPr>
          <p:cNvPr id="153" name="Google Shape;153;p29"/>
          <p:cNvSpPr/>
          <p:nvPr/>
        </p:nvSpPr>
        <p:spPr>
          <a:xfrm>
            <a:off x="0" y="3243430"/>
            <a:ext cx="9143999" cy="190006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9"/>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Arial"/>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3888" y="3394710"/>
            <a:ext cx="4514169" cy="137107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lt1"/>
              </a:buClr>
              <a:buSzPts val="1800"/>
              <a:buNone/>
              <a:defRPr sz="1800">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29"/>
          <p:cNvSpPr txBox="1"/>
          <p:nvPr/>
        </p:nvSpPr>
        <p:spPr>
          <a:xfrm>
            <a:off x="1594485" y="-351473"/>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7" name="Google Shape;157;p29"/>
          <p:cNvSpPr txBox="1"/>
          <p:nvPr/>
        </p:nvSpPr>
        <p:spPr>
          <a:xfrm>
            <a:off x="2177415" y="-38576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8" name="Google Shape;158;p29"/>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2"/>
              </a:buClr>
              <a:buSzPts val="1800"/>
              <a:buNone/>
              <a:defRPr sz="180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29"/>
          <p:cNvSpPr>
            <a:spLocks noGrp="1"/>
          </p:cNvSpPr>
          <p:nvPr>
            <p:ph type="pic" idx="3"/>
          </p:nvPr>
        </p:nvSpPr>
        <p:spPr>
          <a:xfrm>
            <a:off x="5280660" y="351235"/>
            <a:ext cx="3488293" cy="4298156"/>
          </a:xfrm>
          <a:prstGeom prst="rect">
            <a:avLst/>
          </a:prstGeom>
          <a:noFill/>
          <a:ln>
            <a:noFill/>
          </a:ln>
        </p:spPr>
        <p:txBody>
          <a:bodyPr/>
          <a:lstStyle/>
          <a:p>
            <a:endParaRPr lang="en-US"/>
          </a:p>
        </p:txBody>
      </p:sp>
      <p:sp>
        <p:nvSpPr>
          <p:cNvPr id="160" name="Google Shape;160;p29"/>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61"/>
        <p:cNvGrpSpPr/>
        <p:nvPr/>
      </p:nvGrpSpPr>
      <p:grpSpPr>
        <a:xfrm>
          <a:off x="0" y="0"/>
          <a:ext cx="0" cy="0"/>
          <a:chOff x="0" y="0"/>
          <a:chExt cx="0" cy="0"/>
        </a:xfrm>
      </p:grpSpPr>
      <p:sp>
        <p:nvSpPr>
          <p:cNvPr id="162" name="Google Shape;162;p30"/>
          <p:cNvSpPr/>
          <p:nvPr/>
        </p:nvSpPr>
        <p:spPr>
          <a:xfrm>
            <a:off x="4256976" y="0"/>
            <a:ext cx="4962292"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0"/>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0"/>
          <p:cNvSpPr>
            <a:spLocks noGrp="1"/>
          </p:cNvSpPr>
          <p:nvPr>
            <p:ph type="pic" idx="2"/>
          </p:nvPr>
        </p:nvSpPr>
        <p:spPr>
          <a:xfrm>
            <a:off x="4749325" y="448655"/>
            <a:ext cx="4019628" cy="4184068"/>
          </a:xfrm>
          <a:prstGeom prst="rect">
            <a:avLst/>
          </a:prstGeom>
          <a:noFill/>
          <a:ln>
            <a:noFill/>
          </a:ln>
        </p:spPr>
      </p:sp>
      <p:sp>
        <p:nvSpPr>
          <p:cNvPr id="166" name="Google Shape;166;p30"/>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14000"/>
              </a:lnSpc>
              <a:spcBef>
                <a:spcPts val="800"/>
              </a:spcBef>
              <a:spcAft>
                <a:spcPts val="0"/>
              </a:spcAft>
              <a:buClr>
                <a:srgbClr val="8A8A8A"/>
              </a:buClr>
              <a:buSzPts val="1800"/>
              <a:buNone/>
              <a:defRPr sz="1800">
                <a:solidFill>
                  <a:srgbClr val="8A8A8A"/>
                </a:solidFill>
              </a:defRPr>
            </a:lvl1pPr>
            <a:lvl2pPr marL="914400" lvl="1" indent="-228600" algn="l">
              <a:lnSpc>
                <a:spcPct val="113000"/>
              </a:lnSpc>
              <a:spcBef>
                <a:spcPts val="800"/>
              </a:spcBef>
              <a:spcAft>
                <a:spcPts val="0"/>
              </a:spcAft>
              <a:buClr>
                <a:srgbClr val="8A8A8A"/>
              </a:buClr>
              <a:buSzPts val="1500"/>
              <a:buNone/>
              <a:defRPr sz="1500">
                <a:solidFill>
                  <a:srgbClr val="8A8A8A"/>
                </a:solidFill>
              </a:defRPr>
            </a:lvl2pPr>
            <a:lvl3pPr marL="1371600" lvl="2" indent="-228600" algn="l">
              <a:lnSpc>
                <a:spcPct val="113000"/>
              </a:lnSpc>
              <a:spcBef>
                <a:spcPts val="800"/>
              </a:spcBef>
              <a:spcAft>
                <a:spcPts val="0"/>
              </a:spcAft>
              <a:buClr>
                <a:srgbClr val="8A8A8A"/>
              </a:buClr>
              <a:buSzPts val="1400"/>
              <a:buNone/>
              <a:defRPr sz="1400">
                <a:solidFill>
                  <a:srgbClr val="8A8A8A"/>
                </a:solidFill>
              </a:defRPr>
            </a:lvl3pPr>
            <a:lvl4pPr marL="1828800" lvl="3" indent="-228600" algn="l">
              <a:lnSpc>
                <a:spcPct val="113000"/>
              </a:lnSpc>
              <a:spcBef>
                <a:spcPts val="800"/>
              </a:spcBef>
              <a:spcAft>
                <a:spcPts val="0"/>
              </a:spcAft>
              <a:buClr>
                <a:srgbClr val="8A8A8A"/>
              </a:buClr>
              <a:buSzPts val="1200"/>
              <a:buNone/>
              <a:defRPr sz="1200">
                <a:solidFill>
                  <a:srgbClr val="8A8A8A"/>
                </a:solidFill>
              </a:defRPr>
            </a:lvl4pPr>
            <a:lvl5pPr marL="2286000" lvl="4" indent="-228600" algn="l">
              <a:lnSpc>
                <a:spcPct val="113000"/>
              </a:lnSpc>
              <a:spcBef>
                <a:spcPts val="8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114000"/>
              </a:lnSpc>
              <a:spcBef>
                <a:spcPts val="800"/>
              </a:spcBef>
              <a:spcAft>
                <a:spcPts val="0"/>
              </a:spcAft>
              <a:buClr>
                <a:schemeClr val="dk1"/>
              </a:buClr>
              <a:buSzPts val="1800"/>
              <a:buNone/>
              <a:defRPr sz="1800"/>
            </a:lvl1pPr>
            <a:lvl2pPr lvl="1" algn="ctr">
              <a:lnSpc>
                <a:spcPct val="113000"/>
              </a:lnSpc>
              <a:spcBef>
                <a:spcPts val="800"/>
              </a:spcBef>
              <a:spcAft>
                <a:spcPts val="0"/>
              </a:spcAft>
              <a:buClr>
                <a:schemeClr val="dk1"/>
              </a:buClr>
              <a:buSzPts val="1500"/>
              <a:buNone/>
              <a:defRPr sz="1500"/>
            </a:lvl2pPr>
            <a:lvl3pPr lvl="2" algn="ctr">
              <a:lnSpc>
                <a:spcPct val="113000"/>
              </a:lnSpc>
              <a:spcBef>
                <a:spcPts val="800"/>
              </a:spcBef>
              <a:spcAft>
                <a:spcPts val="0"/>
              </a:spcAft>
              <a:buClr>
                <a:schemeClr val="dk1"/>
              </a:buClr>
              <a:buSzPts val="1400"/>
              <a:buNone/>
              <a:defRPr sz="1400"/>
            </a:lvl3pPr>
            <a:lvl4pPr lvl="3" algn="ctr">
              <a:lnSpc>
                <a:spcPct val="113000"/>
              </a:lnSpc>
              <a:spcBef>
                <a:spcPts val="800"/>
              </a:spcBef>
              <a:spcAft>
                <a:spcPts val="0"/>
              </a:spcAft>
              <a:buClr>
                <a:schemeClr val="dk1"/>
              </a:buClr>
              <a:buSzPts val="1200"/>
              <a:buNone/>
              <a:defRPr sz="1200"/>
            </a:lvl4pPr>
            <a:lvl5pPr lvl="4" algn="ctr">
              <a:lnSpc>
                <a:spcPct val="113000"/>
              </a:lnSpc>
              <a:spcBef>
                <a:spcPts val="8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3" name="Google Shape;173;p32"/>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7" name="Google Shape;177;p3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33"/>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3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113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13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1311593" y="4860608"/>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54" name="Google Shape;54;p1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a:extLst>
              <a:ext uri="{C183D7F6-B498-43B3-948B-1728B52AA6E4}">
                <adec:decorative xmlns:adec="http://schemas.microsoft.com/office/drawing/2017/decorative" val="1"/>
              </a:ext>
            </a:extLst>
          </p:cNvPr>
          <p:cNvSpPr/>
          <p:nvPr/>
        </p:nvSpPr>
        <p:spPr>
          <a:xfrm>
            <a:off x="0" y="0"/>
            <a:ext cx="4575600" cy="5143500"/>
          </a:xfrm>
          <a:prstGeom prst="rtTriangle">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4"/>
          <p:cNvSpPr txBox="1">
            <a:spLocks noGrp="1"/>
          </p:cNvSpPr>
          <p:nvPr>
            <p:ph type="title"/>
          </p:nvPr>
        </p:nvSpPr>
        <p:spPr>
          <a:xfrm>
            <a:off x="4364750" y="549825"/>
            <a:ext cx="4471500" cy="186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5400"/>
              <a:buFont typeface="Arial"/>
              <a:buNone/>
            </a:pPr>
            <a:r>
              <a:rPr lang="en" sz="5400"/>
              <a:t>Introductory Statistics</a:t>
            </a:r>
            <a:endParaRPr/>
          </a:p>
        </p:txBody>
      </p:sp>
      <p:sp>
        <p:nvSpPr>
          <p:cNvPr id="186" name="Google Shape;186;p34"/>
          <p:cNvSpPr txBox="1">
            <a:spLocks noGrp="1"/>
          </p:cNvSpPr>
          <p:nvPr>
            <p:ph type="body" idx="1"/>
          </p:nvPr>
        </p:nvSpPr>
        <p:spPr>
          <a:xfrm>
            <a:off x="4688000" y="2723750"/>
            <a:ext cx="4252500" cy="20619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1500"/>
              <a:buNone/>
            </a:pPr>
            <a:r>
              <a:rPr lang="en" sz="1500"/>
              <a:t>Module 5: </a:t>
            </a:r>
            <a:endParaRPr/>
          </a:p>
          <a:p>
            <a:pPr marL="0" lvl="0" indent="0" algn="l" rtl="0">
              <a:lnSpc>
                <a:spcPct val="113000"/>
              </a:lnSpc>
              <a:spcBef>
                <a:spcPts val="800"/>
              </a:spcBef>
              <a:spcAft>
                <a:spcPts val="0"/>
              </a:spcAft>
              <a:buClr>
                <a:schemeClr val="dk1"/>
              </a:buClr>
              <a:buSzPts val="2100"/>
              <a:buNone/>
            </a:pPr>
            <a:r>
              <a:rPr lang="en" b="1"/>
              <a:t>Modeling and Analysis of Bivariate Data</a:t>
            </a:r>
            <a:endParaRPr/>
          </a:p>
        </p:txBody>
      </p:sp>
      <p:pic>
        <p:nvPicPr>
          <p:cNvPr id="188" name="Google Shape;188;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flipH="1">
            <a:off x="123300" y="503600"/>
            <a:ext cx="4136275" cy="413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3">
            <a:extLst>
              <a:ext uri="{C183D7F6-B498-43B3-948B-1728B52AA6E4}">
                <adec:decorative xmlns:adec="http://schemas.microsoft.com/office/drawing/2017/decorative" val="1"/>
              </a:ext>
            </a:extLst>
          </p:cNvPr>
          <p:cNvSpPr/>
          <p:nvPr/>
        </p:nvSpPr>
        <p:spPr>
          <a:xfrm>
            <a:off x="-75" y="1691425"/>
            <a:ext cx="9144000" cy="345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(2)</a:t>
            </a:r>
            <a:endParaRPr dirty="0">
              <a:solidFill>
                <a:schemeClr val="accent5"/>
              </a:solidFill>
            </a:endParaRPr>
          </a:p>
        </p:txBody>
      </p:sp>
      <p:sp>
        <p:nvSpPr>
          <p:cNvPr id="268" name="Google Shape;268;p43"/>
          <p:cNvSpPr txBox="1">
            <a:spLocks noGrp="1"/>
          </p:cNvSpPr>
          <p:nvPr>
            <p:ph type="body" idx="2"/>
          </p:nvPr>
        </p:nvSpPr>
        <p:spPr>
          <a:xfrm>
            <a:off x="628650" y="1165975"/>
            <a:ext cx="8310000" cy="5256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66" name="Google Shape;266;p43"/>
          <p:cNvSpPr txBox="1">
            <a:spLocks noGrp="1"/>
          </p:cNvSpPr>
          <p:nvPr>
            <p:ph type="body" idx="2"/>
          </p:nvPr>
        </p:nvSpPr>
        <p:spPr>
          <a:xfrm>
            <a:off x="545525" y="1890400"/>
            <a:ext cx="8124600" cy="3015000"/>
          </a:xfrm>
          <a:prstGeom prst="rect">
            <a:avLst/>
          </a:prstGeom>
        </p:spPr>
        <p:txBody>
          <a:bodyPr spcFirstLastPara="1" wrap="square" lIns="68575" tIns="34275" rIns="68575" bIns="34275" anchor="t" anchorCtr="0">
            <a:normAutofit fontScale="925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4</a:t>
            </a:r>
            <a:r>
              <a:rPr lang="en">
                <a:solidFill>
                  <a:schemeClr val="lt1"/>
                </a:solidFill>
              </a:rPr>
              <a:t> Recognize when a linear regression model will fit a given data set</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5</a:t>
            </a:r>
            <a:r>
              <a:rPr lang="en">
                <a:solidFill>
                  <a:schemeClr val="lt1"/>
                </a:solidFill>
              </a:rPr>
              <a:t> Use technology to create scatterplots, find the line of best fit, and find the correlation coefficient</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6</a:t>
            </a:r>
            <a:r>
              <a:rPr lang="en">
                <a:solidFill>
                  <a:schemeClr val="lt1"/>
                </a:solidFill>
              </a:rPr>
              <a:t> Find the estimated slope and y-intercept for a linear regression model</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7</a:t>
            </a:r>
            <a:r>
              <a:rPr lang="en">
                <a:solidFill>
                  <a:schemeClr val="lt1"/>
                </a:solidFill>
              </a:rPr>
              <a:t> Use the line of best fit to predict values</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LSR</a:t>
            </a:r>
            <a:endParaRPr dirty="0"/>
          </a:p>
        </p:txBody>
      </p:sp>
      <p:sp>
        <p:nvSpPr>
          <p:cNvPr id="274" name="Google Shape;274;p44"/>
          <p:cNvSpPr txBox="1">
            <a:spLocks noGrp="1"/>
          </p:cNvSpPr>
          <p:nvPr>
            <p:ph type="body" idx="2"/>
          </p:nvPr>
        </p:nvSpPr>
        <p:spPr>
          <a:xfrm>
            <a:off x="3561735" y="1297858"/>
            <a:ext cx="5144400" cy="18309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b="1">
                <a:solidFill>
                  <a:schemeClr val="dk1"/>
                </a:solidFill>
              </a:rPr>
              <a:t>Least Squares Regression (LSR) Analysis</a:t>
            </a:r>
            <a:r>
              <a:rPr lang="en">
                <a:solidFill>
                  <a:schemeClr val="dk1"/>
                </a:solidFill>
              </a:rPr>
              <a:t> is </a:t>
            </a:r>
            <a:endParaRPr>
              <a:solidFill>
                <a:schemeClr val="dk1"/>
              </a:solidFill>
            </a:endParaRPr>
          </a:p>
          <a:p>
            <a:pPr marL="0" lvl="0" indent="0" algn="l" rtl="0">
              <a:lnSpc>
                <a:spcPct val="113000"/>
              </a:lnSpc>
              <a:spcBef>
                <a:spcPts val="0"/>
              </a:spcBef>
              <a:spcAft>
                <a:spcPts val="0"/>
              </a:spcAft>
              <a:buClr>
                <a:schemeClr val="dk2"/>
              </a:buClr>
              <a:buSzPts val="1800"/>
              <a:buNone/>
            </a:pPr>
            <a:r>
              <a:rPr lang="en">
                <a:solidFill>
                  <a:schemeClr val="dk1"/>
                </a:solidFill>
              </a:rPr>
              <a:t>a method we will use to make predictions about missing observations or future observations in bivariate data</a:t>
            </a:r>
            <a:endParaRPr>
              <a:solidFill>
                <a:schemeClr val="dk1"/>
              </a:solidFill>
            </a:endParaRPr>
          </a:p>
        </p:txBody>
      </p:sp>
      <p:sp>
        <p:nvSpPr>
          <p:cNvPr id="282" name="Google Shape;282;p44"/>
          <p:cNvSpPr txBox="1"/>
          <p:nvPr/>
        </p:nvSpPr>
        <p:spPr>
          <a:xfrm>
            <a:off x="3561731" y="3424819"/>
            <a:ext cx="4957500" cy="1308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900" b="1">
                <a:solidFill>
                  <a:schemeClr val="lt1"/>
                </a:solidFill>
              </a:rPr>
              <a:t>Can also be described as linear modeling, where we determine the equation of a line of best fit to make predictions based on an existing dataset.</a:t>
            </a:r>
            <a:endParaRPr sz="1900" b="1">
              <a:solidFill>
                <a:schemeClr val="lt1"/>
              </a:solidFill>
            </a:endParaRPr>
          </a:p>
        </p:txBody>
      </p:sp>
      <p:pic>
        <p:nvPicPr>
          <p:cNvPr id="281" name="Google Shape;281;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lvl="0"/>
            <a:r>
              <a:rPr lang="en" dirty="0"/>
              <a:t>Recall line of best fit</a:t>
            </a:r>
            <a:endParaRPr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3BB1705-7328-7443-D971-7970B2910F85}"/>
                  </a:ext>
                </a:extLst>
              </p:cNvPr>
              <p:cNvSpPr txBox="1"/>
              <p:nvPr/>
            </p:nvSpPr>
            <p:spPr>
              <a:xfrm>
                <a:off x="3650227" y="1467986"/>
                <a:ext cx="4572000" cy="1413913"/>
              </a:xfrm>
              <a:prstGeom prst="rect">
                <a:avLst/>
              </a:prstGeom>
              <a:noFill/>
            </p:spPr>
            <p:txBody>
              <a:bodyPr wrap="square">
                <a:spAutoFit/>
              </a:bodyPr>
              <a:lstStyle/>
              <a:p>
                <a:pPr marL="0" lvl="0" indent="0" algn="l" rtl="0">
                  <a:lnSpc>
                    <a:spcPct val="113000"/>
                  </a:lnSpc>
                  <a:spcBef>
                    <a:spcPts val="0"/>
                  </a:spcBef>
                  <a:spcAft>
                    <a:spcPts val="0"/>
                  </a:spcAft>
                  <a:buClr>
                    <a:schemeClr val="dk2"/>
                  </a:buClr>
                  <a:buSzPts val="1800"/>
                  <a:buNone/>
                </a:pPr>
                <a:r>
                  <a:rPr lang="en" sz="2000" b="1" dirty="0">
                    <a:solidFill>
                      <a:schemeClr val="dk1"/>
                    </a:solidFill>
                  </a:rPr>
                  <a:t>Line of Best Fit </a:t>
                </a:r>
                <a:r>
                  <a:rPr lang="en" sz="2000" dirty="0">
                    <a:solidFill>
                      <a:schemeClr val="dk1"/>
                    </a:solidFill>
                  </a:rPr>
                  <a:t>is the best line that describes the data points.</a:t>
                </a:r>
              </a:p>
              <a:p>
                <a:pPr marL="0" lvl="0" indent="0" algn="l" rtl="0">
                  <a:lnSpc>
                    <a:spcPct val="113000"/>
                  </a:lnSpc>
                  <a:spcBef>
                    <a:spcPts val="0"/>
                  </a:spcBef>
                  <a:spcAft>
                    <a:spcPts val="0"/>
                  </a:spcAft>
                  <a:buClr>
                    <a:schemeClr val="dk2"/>
                  </a:buClr>
                  <a:buSzPts val="1800"/>
                  <a:buNone/>
                </a:pPr>
                <a14:m>
                  <m:oMathPara xmlns:m="http://schemas.openxmlformats.org/officeDocument/2006/math">
                    <m:oMathParaPr>
                      <m:jc m:val="centerGroup"/>
                    </m:oMathParaPr>
                    <m:oMath xmlns:m="http://schemas.openxmlformats.org/officeDocument/2006/math">
                      <m:acc>
                        <m:accPr>
                          <m:chr m:val="̂"/>
                          <m:ctrlPr>
                            <a:rPr lang="en-US" sz="3600" i="1" dirty="0" smtClean="0">
                              <a:solidFill>
                                <a:schemeClr val="dk1"/>
                              </a:solidFill>
                              <a:latin typeface="Cambria Math" panose="02040503050406030204" pitchFamily="18" charset="0"/>
                            </a:rPr>
                          </m:ctrlPr>
                        </m:accPr>
                        <m:e>
                          <m:r>
                            <a:rPr lang="en-US" sz="3600" i="1" dirty="0" smtClean="0">
                              <a:solidFill>
                                <a:schemeClr val="dk1"/>
                              </a:solidFill>
                              <a:latin typeface="Cambria Math" panose="02040503050406030204" pitchFamily="18" charset="0"/>
                            </a:rPr>
                            <m:t>𝑦</m:t>
                          </m:r>
                        </m:e>
                      </m:acc>
                      <m:r>
                        <a:rPr lang="en-US" sz="3600" i="1" dirty="0" smtClean="0">
                          <a:solidFill>
                            <a:schemeClr val="dk1"/>
                          </a:solidFill>
                          <a:latin typeface="Cambria Math" panose="02040503050406030204" pitchFamily="18" charset="0"/>
                        </a:rPr>
                        <m:t>=</m:t>
                      </m:r>
                      <m:r>
                        <a:rPr lang="en-US" sz="3600" i="1" dirty="0" err="1" smtClean="0">
                          <a:solidFill>
                            <a:schemeClr val="dk1"/>
                          </a:solidFill>
                          <a:latin typeface="Cambria Math" panose="02040503050406030204" pitchFamily="18" charset="0"/>
                        </a:rPr>
                        <m:t>𝑎</m:t>
                      </m:r>
                      <m:r>
                        <a:rPr lang="en-US" sz="3600" i="1" dirty="0" err="1" smtClean="0">
                          <a:solidFill>
                            <a:schemeClr val="dk1"/>
                          </a:solidFill>
                          <a:latin typeface="Cambria Math" panose="02040503050406030204" pitchFamily="18" charset="0"/>
                        </a:rPr>
                        <m:t>+</m:t>
                      </m:r>
                      <m:r>
                        <a:rPr lang="en-US" sz="3600" i="1" dirty="0" err="1" smtClean="0">
                          <a:solidFill>
                            <a:schemeClr val="dk1"/>
                          </a:solidFill>
                          <a:latin typeface="Cambria Math" panose="02040503050406030204" pitchFamily="18" charset="0"/>
                        </a:rPr>
                        <m:t>𝑏𝑥</m:t>
                      </m:r>
                    </m:oMath>
                  </m:oMathPara>
                </a14:m>
                <a:endParaRPr lang="en-US" sz="3600" dirty="0" err="1">
                  <a:solidFill>
                    <a:schemeClr val="dk1"/>
                  </a:solidFill>
                </a:endParaRPr>
              </a:p>
            </p:txBody>
          </p:sp>
        </mc:Choice>
        <mc:Fallback>
          <p:sp>
            <p:nvSpPr>
              <p:cNvPr id="7" name="TextBox 6">
                <a:extLst>
                  <a:ext uri="{FF2B5EF4-FFF2-40B4-BE49-F238E27FC236}">
                    <a16:creationId xmlns:a16="http://schemas.microsoft.com/office/drawing/2014/main" id="{D3BB1705-7328-7443-D971-7970B2910F85}"/>
                  </a:ext>
                </a:extLst>
              </p:cNvPr>
              <p:cNvSpPr txBox="1">
                <a:spLocks noRot="1" noChangeAspect="1" noMove="1" noResize="1" noEditPoints="1" noAdjustHandles="1" noChangeArrowheads="1" noChangeShapeType="1" noTextEdit="1"/>
              </p:cNvSpPr>
              <p:nvPr/>
            </p:nvSpPr>
            <p:spPr>
              <a:xfrm>
                <a:off x="3650227" y="1467986"/>
                <a:ext cx="4572000" cy="1413913"/>
              </a:xfrm>
              <a:prstGeom prst="rect">
                <a:avLst/>
              </a:prstGeom>
              <a:blipFill>
                <a:blip r:embed="rId3"/>
                <a:stretch>
                  <a:fillRect l="-1385" t="-1770" b="-2655"/>
                </a:stretch>
              </a:blipFill>
            </p:spPr>
            <p:txBody>
              <a:bodyPr/>
              <a:lstStyle/>
              <a:p>
                <a:r>
                  <a:rPr lang="en-US">
                    <a:noFill/>
                  </a:rPr>
                  <a:t> </a:t>
                </a:r>
              </a:p>
            </p:txBody>
          </p:sp>
        </mc:Fallback>
      </mc:AlternateContent>
      <p:pic>
        <p:nvPicPr>
          <p:cNvPr id="295" name="Google Shape;295;p4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6240" y="593288"/>
            <a:ext cx="2831535" cy="28315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628650" y="254306"/>
            <a:ext cx="7886700" cy="12939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1F0349"/>
              </a:buClr>
              <a:buSzPts val="3300"/>
              <a:buFont typeface="Arial"/>
              <a:buNone/>
            </a:pPr>
            <a:r>
              <a:rPr lang="en" dirty="0"/>
              <a:t>Data set: “Movie Ratings” (2)</a:t>
            </a:r>
            <a:endParaRPr dirty="0"/>
          </a:p>
          <a:p>
            <a:pPr marL="0" lvl="0" indent="0" algn="l" rtl="0">
              <a:spcBef>
                <a:spcPts val="0"/>
              </a:spcBef>
              <a:spcAft>
                <a:spcPts val="0"/>
              </a:spcAft>
              <a:buClr>
                <a:srgbClr val="1F0349"/>
              </a:buClr>
              <a:buSzPts val="3300"/>
              <a:buFont typeface="Arial"/>
              <a:buNone/>
            </a:pPr>
            <a:endParaRPr dirty="0"/>
          </a:p>
        </p:txBody>
      </p:sp>
      <p:sp>
        <p:nvSpPr>
          <p:cNvPr id="302" name="Google Shape;302;p46"/>
          <p:cNvSpPr txBox="1">
            <a:spLocks noGrp="1"/>
          </p:cNvSpPr>
          <p:nvPr>
            <p:ph type="body" idx="6"/>
          </p:nvPr>
        </p:nvSpPr>
        <p:spPr>
          <a:xfrm>
            <a:off x="628650" y="1905694"/>
            <a:ext cx="7373700" cy="2654700"/>
          </a:xfrm>
          <a:prstGeom prst="rect">
            <a:avLst/>
          </a:prstGeom>
          <a:noFill/>
          <a:ln>
            <a:noFill/>
          </a:ln>
        </p:spPr>
        <p:txBody>
          <a:bodyPr spcFirstLastPara="1" wrap="square" lIns="68575" tIns="34275" rIns="68575" bIns="34275" anchor="t" anchorCtr="0">
            <a:noAutofit/>
          </a:bodyPr>
          <a:lstStyle/>
          <a:p>
            <a:pPr marL="342900" lvl="0" indent="-279400" algn="l" rtl="0">
              <a:lnSpc>
                <a:spcPct val="150000"/>
              </a:lnSpc>
              <a:spcBef>
                <a:spcPts val="0"/>
              </a:spcBef>
              <a:spcAft>
                <a:spcPts val="0"/>
              </a:spcAft>
              <a:buClr>
                <a:schemeClr val="dk1"/>
              </a:buClr>
              <a:buSzPts val="1800"/>
              <a:buChar char="●"/>
            </a:pPr>
            <a:r>
              <a:rPr lang="en" sz="1800">
                <a:solidFill>
                  <a:schemeClr val="dk1"/>
                </a:solidFill>
              </a:rPr>
              <a:t>Use the statistical tool to calculate the line of best fit. </a:t>
            </a:r>
            <a:endParaRPr sz="1800">
              <a:solidFill>
                <a:schemeClr val="dk1"/>
              </a:solidFill>
            </a:endParaRPr>
          </a:p>
          <a:p>
            <a:pPr marL="1714500" lvl="0" indent="0" algn="l" rtl="0">
              <a:lnSpc>
                <a:spcPct val="150000"/>
              </a:lnSpc>
              <a:spcBef>
                <a:spcPts val="0"/>
              </a:spcBef>
              <a:spcAft>
                <a:spcPts val="0"/>
              </a:spcAft>
              <a:buNone/>
            </a:pPr>
            <a:r>
              <a:rPr lang="en" sz="1800">
                <a:solidFill>
                  <a:schemeClr val="dk1"/>
                </a:solidFill>
              </a:rPr>
              <a:t>audience_score = _____ + ______ x Tomatometer</a:t>
            </a:r>
            <a:endParaRPr sz="1800">
              <a:solidFill>
                <a:schemeClr val="dk1"/>
              </a:solidFill>
            </a:endParaRPr>
          </a:p>
          <a:p>
            <a:pPr marL="342900" lvl="0" indent="-279400" algn="l" rtl="0">
              <a:lnSpc>
                <a:spcPct val="150000"/>
              </a:lnSpc>
              <a:spcBef>
                <a:spcPts val="0"/>
              </a:spcBef>
              <a:spcAft>
                <a:spcPts val="0"/>
              </a:spcAft>
              <a:buClr>
                <a:schemeClr val="dk1"/>
              </a:buClr>
              <a:buSzPts val="1800"/>
              <a:buChar char="●"/>
            </a:pPr>
            <a:r>
              <a:rPr lang="en" sz="1800">
                <a:solidFill>
                  <a:schemeClr val="dk1"/>
                </a:solidFill>
              </a:rPr>
              <a:t>Interpret the slope of the line of best fit in context of the problem.</a:t>
            </a:r>
            <a:endParaRPr sz="1800">
              <a:solidFill>
                <a:schemeClr val="dk1"/>
              </a:solidFill>
            </a:endParaRPr>
          </a:p>
          <a:p>
            <a:pPr marL="342900" lvl="0" indent="-279400" algn="l" rtl="0">
              <a:lnSpc>
                <a:spcPct val="100000"/>
              </a:lnSpc>
              <a:spcBef>
                <a:spcPts val="0"/>
              </a:spcBef>
              <a:spcAft>
                <a:spcPts val="0"/>
              </a:spcAft>
              <a:buClr>
                <a:schemeClr val="dk1"/>
              </a:buClr>
              <a:buSzPts val="1800"/>
              <a:buChar char="●"/>
            </a:pPr>
            <a:r>
              <a:rPr lang="en" sz="1800">
                <a:solidFill>
                  <a:schemeClr val="dk1"/>
                </a:solidFill>
              </a:rPr>
              <a:t>Interpret the y-intercept in context of the problem. Does this value even makes sense?</a:t>
            </a:r>
            <a:endParaRPr sz="1800">
              <a:solidFill>
                <a:schemeClr val="dk1"/>
              </a:solidFill>
            </a:endParaRPr>
          </a:p>
        </p:txBody>
      </p:sp>
      <p:pic>
        <p:nvPicPr>
          <p:cNvPr id="304" name="Google Shape;304;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94806" y="3538181"/>
            <a:ext cx="1240931" cy="11941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628650" y="254306"/>
            <a:ext cx="7886700" cy="12939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1F0349"/>
              </a:buClr>
              <a:buSzPts val="3300"/>
              <a:buFont typeface="Arial"/>
              <a:buNone/>
            </a:pPr>
            <a:r>
              <a:rPr lang="en" dirty="0"/>
              <a:t>Data set: “Movie Ratings” (3) </a:t>
            </a:r>
            <a:endParaRPr dirty="0"/>
          </a:p>
          <a:p>
            <a:pPr marL="0" lvl="0" indent="0" algn="l" rtl="0">
              <a:spcBef>
                <a:spcPts val="0"/>
              </a:spcBef>
              <a:spcAft>
                <a:spcPts val="0"/>
              </a:spcAft>
              <a:buClr>
                <a:srgbClr val="1F0349"/>
              </a:buClr>
              <a:buSzPts val="3300"/>
              <a:buFont typeface="Arial"/>
              <a:buNone/>
            </a:pPr>
            <a:endParaRPr dirty="0"/>
          </a:p>
        </p:txBody>
      </p:sp>
      <p:sp>
        <p:nvSpPr>
          <p:cNvPr id="310" name="Google Shape;310;p47"/>
          <p:cNvSpPr txBox="1">
            <a:spLocks noGrp="1"/>
          </p:cNvSpPr>
          <p:nvPr>
            <p:ph type="body" idx="6"/>
          </p:nvPr>
        </p:nvSpPr>
        <p:spPr>
          <a:xfrm>
            <a:off x="628650" y="1905694"/>
            <a:ext cx="7886700" cy="26547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800">
                <a:solidFill>
                  <a:schemeClr val="dk1"/>
                </a:solidFill>
              </a:rPr>
              <a:t>You and your friends want to watch a movie, and you're considering five movies recommended by your peers. You have the Tomatometer score for each movie, but you want to get an idea of how a regular movie goer might enjoy the movie to help you decide.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Clr>
                <a:schemeClr val="dk2"/>
              </a:buClr>
              <a:buSzPts val="1200"/>
              <a:buFont typeface="Arial"/>
              <a:buNone/>
            </a:pPr>
            <a:r>
              <a:rPr lang="en" sz="1800">
                <a:solidFill>
                  <a:schemeClr val="dk1"/>
                </a:solidFill>
              </a:rPr>
              <a:t>To help figure this out, you decide to use your line of best fit to predict what the audience score is based on the Tomatometer score.</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628650" y="254306"/>
            <a:ext cx="7886700" cy="12939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1F0349"/>
              </a:buClr>
              <a:buSzPts val="3300"/>
              <a:buFont typeface="Arial"/>
              <a:buNone/>
            </a:pPr>
            <a:r>
              <a:rPr lang="en" dirty="0"/>
              <a:t>Data set: “Movie Ratings” (4) </a:t>
            </a:r>
            <a:endParaRPr dirty="0"/>
          </a:p>
          <a:p>
            <a:pPr marL="0" lvl="0" indent="0" algn="l" rtl="0">
              <a:spcBef>
                <a:spcPts val="0"/>
              </a:spcBef>
              <a:spcAft>
                <a:spcPts val="0"/>
              </a:spcAft>
              <a:buClr>
                <a:srgbClr val="1F0349"/>
              </a:buClr>
              <a:buSzPts val="3300"/>
              <a:buFont typeface="Arial"/>
              <a:buNone/>
            </a:pPr>
            <a:endParaRPr dirty="0"/>
          </a:p>
        </p:txBody>
      </p:sp>
      <p:graphicFrame>
        <p:nvGraphicFramePr>
          <p:cNvPr id="318" name="Google Shape;318;p48"/>
          <p:cNvGraphicFramePr/>
          <p:nvPr>
            <p:extLst>
              <p:ext uri="{D42A27DB-BD31-4B8C-83A1-F6EECF244321}">
                <p14:modId xmlns:p14="http://schemas.microsoft.com/office/powerpoint/2010/main" val="2499885560"/>
              </p:ext>
            </p:extLst>
          </p:nvPr>
        </p:nvGraphicFramePr>
        <p:xfrm>
          <a:off x="714375" y="1818919"/>
          <a:ext cx="7715250" cy="2773610"/>
        </p:xfrm>
        <a:graphic>
          <a:graphicData uri="http://schemas.openxmlformats.org/drawingml/2006/table">
            <a:tbl>
              <a:tblPr firstRow="1">
                <a:noFill/>
                <a:tableStyleId>{40C49FA4-224F-494D-904B-48207BF34499}</a:tableStyleId>
              </a:tblPr>
              <a:tblGrid>
                <a:gridCol w="2571750">
                  <a:extLst>
                    <a:ext uri="{9D8B030D-6E8A-4147-A177-3AD203B41FA5}">
                      <a16:colId xmlns:a16="http://schemas.microsoft.com/office/drawing/2014/main" val="20000"/>
                    </a:ext>
                  </a:extLst>
                </a:gridCol>
                <a:gridCol w="1941500">
                  <a:extLst>
                    <a:ext uri="{9D8B030D-6E8A-4147-A177-3AD203B41FA5}">
                      <a16:colId xmlns:a16="http://schemas.microsoft.com/office/drawing/2014/main" val="20001"/>
                    </a:ext>
                  </a:extLst>
                </a:gridCol>
                <a:gridCol w="3202000">
                  <a:extLst>
                    <a:ext uri="{9D8B030D-6E8A-4147-A177-3AD203B41FA5}">
                      <a16:colId xmlns:a16="http://schemas.microsoft.com/office/drawing/2014/main" val="20002"/>
                    </a:ext>
                  </a:extLst>
                </a:gridCol>
              </a:tblGrid>
              <a:tr h="285750">
                <a:tc>
                  <a:txBody>
                    <a:bodyPr/>
                    <a:lstStyle/>
                    <a:p>
                      <a:pPr marL="0" lvl="0" indent="0" algn="ctr" rtl="0">
                        <a:spcBef>
                          <a:spcPts val="0"/>
                        </a:spcBef>
                        <a:spcAft>
                          <a:spcPts val="0"/>
                        </a:spcAft>
                        <a:buNone/>
                      </a:pPr>
                      <a:r>
                        <a:rPr lang="en" sz="1700" b="1" dirty="0"/>
                        <a:t>Movie </a:t>
                      </a:r>
                      <a:endParaRPr sz="1700" b="1" dirty="0"/>
                    </a:p>
                  </a:txBody>
                  <a:tcPr marL="68575" marR="68575" marT="68575" marB="68575"/>
                </a:tc>
                <a:tc>
                  <a:txBody>
                    <a:bodyPr/>
                    <a:lstStyle/>
                    <a:p>
                      <a:pPr marL="0" lvl="0" indent="0" algn="ctr" rtl="0">
                        <a:spcBef>
                          <a:spcPts val="0"/>
                        </a:spcBef>
                        <a:spcAft>
                          <a:spcPts val="0"/>
                        </a:spcAft>
                        <a:buNone/>
                      </a:pPr>
                      <a:r>
                        <a:rPr lang="en" sz="1700" b="1" dirty="0" err="1"/>
                        <a:t>Tomatometer</a:t>
                      </a:r>
                      <a:endParaRPr sz="1700" b="1" dirty="0"/>
                    </a:p>
                  </a:txBody>
                  <a:tcPr marL="68575" marR="68575" marT="68575" marB="68575"/>
                </a:tc>
                <a:tc>
                  <a:txBody>
                    <a:bodyPr/>
                    <a:lstStyle/>
                    <a:p>
                      <a:pPr marL="0" lvl="0" indent="0" algn="ctr" rtl="0">
                        <a:spcBef>
                          <a:spcPts val="0"/>
                        </a:spcBef>
                        <a:spcAft>
                          <a:spcPts val="0"/>
                        </a:spcAft>
                        <a:buNone/>
                      </a:pPr>
                      <a:r>
                        <a:rPr lang="en" sz="1700" b="1" dirty="0"/>
                        <a:t>Predicted Audience Score</a:t>
                      </a:r>
                      <a:endParaRPr sz="1700" b="1" dirty="0"/>
                    </a:p>
                  </a:txBody>
                  <a:tcPr marL="68575" marR="68575" marT="68575" marB="68575"/>
                </a:tc>
                <a:extLst>
                  <a:ext uri="{0D108BD9-81ED-4DB2-BD59-A6C34878D82A}">
                    <a16:rowId xmlns:a16="http://schemas.microsoft.com/office/drawing/2014/main" val="10000"/>
                  </a:ext>
                </a:extLst>
              </a:tr>
              <a:tr h="285750">
                <a:tc>
                  <a:txBody>
                    <a:bodyPr/>
                    <a:lstStyle/>
                    <a:p>
                      <a:pPr marL="0" lvl="0" indent="0" algn="ctr" rtl="0">
                        <a:spcBef>
                          <a:spcPts val="0"/>
                        </a:spcBef>
                        <a:spcAft>
                          <a:spcPts val="0"/>
                        </a:spcAft>
                        <a:buNone/>
                      </a:pPr>
                      <a:r>
                        <a:rPr lang="en" sz="1700"/>
                        <a:t>Aladdin (2019)</a:t>
                      </a:r>
                      <a:endParaRPr sz="1700"/>
                    </a:p>
                  </a:txBody>
                  <a:tcPr marL="68575" marR="68575" marT="68575" marB="68575"/>
                </a:tc>
                <a:tc>
                  <a:txBody>
                    <a:bodyPr/>
                    <a:lstStyle/>
                    <a:p>
                      <a:pPr marL="0" lvl="0" indent="0" algn="ctr" rtl="0">
                        <a:spcBef>
                          <a:spcPts val="0"/>
                        </a:spcBef>
                        <a:spcAft>
                          <a:spcPts val="0"/>
                        </a:spcAft>
                        <a:buNone/>
                      </a:pPr>
                      <a:r>
                        <a:rPr lang="en" sz="1700"/>
                        <a:t>57</a:t>
                      </a:r>
                      <a:endParaRPr sz="1700"/>
                    </a:p>
                  </a:txBody>
                  <a:tcPr marL="68575" marR="68575" marT="68575" marB="68575"/>
                </a:tc>
                <a:tc>
                  <a:txBody>
                    <a:bodyPr/>
                    <a:lstStyle/>
                    <a:p>
                      <a:pPr marL="0" lvl="0" indent="0" algn="l" rtl="0">
                        <a:spcBef>
                          <a:spcPts val="0"/>
                        </a:spcBef>
                        <a:spcAft>
                          <a:spcPts val="0"/>
                        </a:spcAft>
                        <a:buNone/>
                      </a:pPr>
                      <a:endParaRPr sz="1700"/>
                    </a:p>
                  </a:txBody>
                  <a:tcPr marL="68575" marR="68575" marT="68575" marB="68575"/>
                </a:tc>
                <a:extLst>
                  <a:ext uri="{0D108BD9-81ED-4DB2-BD59-A6C34878D82A}">
                    <a16:rowId xmlns:a16="http://schemas.microsoft.com/office/drawing/2014/main" val="10001"/>
                  </a:ext>
                </a:extLst>
              </a:tr>
              <a:tr h="285750">
                <a:tc>
                  <a:txBody>
                    <a:bodyPr/>
                    <a:lstStyle/>
                    <a:p>
                      <a:pPr marL="0" lvl="0" indent="0" algn="ctr" rtl="0">
                        <a:spcBef>
                          <a:spcPts val="0"/>
                        </a:spcBef>
                        <a:spcAft>
                          <a:spcPts val="0"/>
                        </a:spcAft>
                        <a:buNone/>
                      </a:pPr>
                      <a:r>
                        <a:rPr lang="en" sz="1700"/>
                        <a:t>Fantastic Four</a:t>
                      </a:r>
                      <a:endParaRPr sz="1700"/>
                    </a:p>
                  </a:txBody>
                  <a:tcPr marL="68575" marR="68575" marT="68575" marB="68575"/>
                </a:tc>
                <a:tc>
                  <a:txBody>
                    <a:bodyPr/>
                    <a:lstStyle/>
                    <a:p>
                      <a:pPr marL="0" lvl="0" indent="0" algn="ctr" rtl="0">
                        <a:spcBef>
                          <a:spcPts val="0"/>
                        </a:spcBef>
                        <a:spcAft>
                          <a:spcPts val="0"/>
                        </a:spcAft>
                        <a:buNone/>
                      </a:pPr>
                      <a:r>
                        <a:rPr lang="en" sz="1700"/>
                        <a:t>9</a:t>
                      </a:r>
                      <a:endParaRPr sz="1700"/>
                    </a:p>
                  </a:txBody>
                  <a:tcPr marL="68575" marR="68575" marT="68575" marB="68575"/>
                </a:tc>
                <a:tc>
                  <a:txBody>
                    <a:bodyPr/>
                    <a:lstStyle/>
                    <a:p>
                      <a:pPr marL="0" lvl="0" indent="0" algn="l" rtl="0">
                        <a:spcBef>
                          <a:spcPts val="0"/>
                        </a:spcBef>
                        <a:spcAft>
                          <a:spcPts val="0"/>
                        </a:spcAft>
                        <a:buNone/>
                      </a:pPr>
                      <a:endParaRPr sz="1700"/>
                    </a:p>
                  </a:txBody>
                  <a:tcPr marL="68575" marR="68575" marT="68575" marB="68575"/>
                </a:tc>
                <a:extLst>
                  <a:ext uri="{0D108BD9-81ED-4DB2-BD59-A6C34878D82A}">
                    <a16:rowId xmlns:a16="http://schemas.microsoft.com/office/drawing/2014/main" val="10002"/>
                  </a:ext>
                </a:extLst>
              </a:tr>
              <a:tr h="285750">
                <a:tc>
                  <a:txBody>
                    <a:bodyPr/>
                    <a:lstStyle/>
                    <a:p>
                      <a:pPr marL="0" lvl="0" indent="0" algn="ctr" rtl="0">
                        <a:spcBef>
                          <a:spcPts val="0"/>
                        </a:spcBef>
                        <a:spcAft>
                          <a:spcPts val="0"/>
                        </a:spcAft>
                        <a:buNone/>
                      </a:pPr>
                      <a:r>
                        <a:rPr lang="en" sz="1700"/>
                        <a:t>Parasite</a:t>
                      </a:r>
                      <a:endParaRPr sz="1700"/>
                    </a:p>
                  </a:txBody>
                  <a:tcPr marL="68575" marR="68575" marT="68575" marB="68575"/>
                </a:tc>
                <a:tc>
                  <a:txBody>
                    <a:bodyPr/>
                    <a:lstStyle/>
                    <a:p>
                      <a:pPr marL="0" lvl="0" indent="0" algn="ctr" rtl="0">
                        <a:spcBef>
                          <a:spcPts val="0"/>
                        </a:spcBef>
                        <a:spcAft>
                          <a:spcPts val="0"/>
                        </a:spcAft>
                        <a:buNone/>
                      </a:pPr>
                      <a:r>
                        <a:rPr lang="en" sz="1700"/>
                        <a:t>98</a:t>
                      </a:r>
                      <a:endParaRPr sz="1700"/>
                    </a:p>
                  </a:txBody>
                  <a:tcPr marL="68575" marR="68575" marT="68575" marB="68575"/>
                </a:tc>
                <a:tc>
                  <a:txBody>
                    <a:bodyPr/>
                    <a:lstStyle/>
                    <a:p>
                      <a:pPr marL="0" lvl="0" indent="0" algn="l" rtl="0">
                        <a:spcBef>
                          <a:spcPts val="0"/>
                        </a:spcBef>
                        <a:spcAft>
                          <a:spcPts val="0"/>
                        </a:spcAft>
                        <a:buNone/>
                      </a:pPr>
                      <a:endParaRPr sz="1700"/>
                    </a:p>
                  </a:txBody>
                  <a:tcPr marL="68575" marR="68575" marT="68575" marB="68575"/>
                </a:tc>
                <a:extLst>
                  <a:ext uri="{0D108BD9-81ED-4DB2-BD59-A6C34878D82A}">
                    <a16:rowId xmlns:a16="http://schemas.microsoft.com/office/drawing/2014/main" val="10003"/>
                  </a:ext>
                </a:extLst>
              </a:tr>
              <a:tr h="285750">
                <a:tc>
                  <a:txBody>
                    <a:bodyPr/>
                    <a:lstStyle/>
                    <a:p>
                      <a:pPr marL="0" lvl="0" indent="0" algn="ctr" rtl="0">
                        <a:spcBef>
                          <a:spcPts val="0"/>
                        </a:spcBef>
                        <a:spcAft>
                          <a:spcPts val="0"/>
                        </a:spcAft>
                        <a:buNone/>
                      </a:pPr>
                      <a:r>
                        <a:rPr lang="en" sz="1700"/>
                        <a:t>The Grinch</a:t>
                      </a:r>
                      <a:endParaRPr sz="1700"/>
                    </a:p>
                  </a:txBody>
                  <a:tcPr marL="68575" marR="68575" marT="68575" marB="68575"/>
                </a:tc>
                <a:tc>
                  <a:txBody>
                    <a:bodyPr/>
                    <a:lstStyle/>
                    <a:p>
                      <a:pPr marL="0" lvl="0" indent="0" algn="ctr" rtl="0">
                        <a:spcBef>
                          <a:spcPts val="0"/>
                        </a:spcBef>
                        <a:spcAft>
                          <a:spcPts val="0"/>
                        </a:spcAft>
                        <a:buNone/>
                      </a:pPr>
                      <a:r>
                        <a:rPr lang="en" sz="1700"/>
                        <a:t>58</a:t>
                      </a:r>
                      <a:endParaRPr sz="1700"/>
                    </a:p>
                  </a:txBody>
                  <a:tcPr marL="68575" marR="68575" marT="68575" marB="68575"/>
                </a:tc>
                <a:tc>
                  <a:txBody>
                    <a:bodyPr/>
                    <a:lstStyle/>
                    <a:p>
                      <a:pPr marL="0" lvl="0" indent="0" algn="l" rtl="0">
                        <a:spcBef>
                          <a:spcPts val="0"/>
                        </a:spcBef>
                        <a:spcAft>
                          <a:spcPts val="0"/>
                        </a:spcAft>
                        <a:buNone/>
                      </a:pPr>
                      <a:endParaRPr sz="1700"/>
                    </a:p>
                  </a:txBody>
                  <a:tcPr marL="68575" marR="68575" marT="68575" marB="68575"/>
                </a:tc>
                <a:extLst>
                  <a:ext uri="{0D108BD9-81ED-4DB2-BD59-A6C34878D82A}">
                    <a16:rowId xmlns:a16="http://schemas.microsoft.com/office/drawing/2014/main" val="10004"/>
                  </a:ext>
                </a:extLst>
              </a:tr>
              <a:tr h="285750">
                <a:tc>
                  <a:txBody>
                    <a:bodyPr/>
                    <a:lstStyle/>
                    <a:p>
                      <a:pPr marL="0" lvl="0" indent="0" algn="ctr" rtl="0">
                        <a:spcBef>
                          <a:spcPts val="0"/>
                        </a:spcBef>
                        <a:spcAft>
                          <a:spcPts val="0"/>
                        </a:spcAft>
                        <a:buNone/>
                      </a:pPr>
                      <a:r>
                        <a:rPr lang="en" sz="1700"/>
                        <a:t>Avengers: Age of Ultron</a:t>
                      </a:r>
                      <a:endParaRPr sz="1700"/>
                    </a:p>
                  </a:txBody>
                  <a:tcPr marL="68575" marR="68575" marT="68575" marB="68575"/>
                </a:tc>
                <a:tc>
                  <a:txBody>
                    <a:bodyPr/>
                    <a:lstStyle/>
                    <a:p>
                      <a:pPr marL="0" lvl="0" indent="0" algn="ctr" rtl="0">
                        <a:spcBef>
                          <a:spcPts val="0"/>
                        </a:spcBef>
                        <a:spcAft>
                          <a:spcPts val="0"/>
                        </a:spcAft>
                        <a:buNone/>
                      </a:pPr>
                      <a:r>
                        <a:rPr lang="en" sz="1700"/>
                        <a:t>75</a:t>
                      </a:r>
                      <a:endParaRPr sz="1700"/>
                    </a:p>
                  </a:txBody>
                  <a:tcPr marL="68575" marR="68575" marT="68575" marB="68575"/>
                </a:tc>
                <a:tc>
                  <a:txBody>
                    <a:bodyPr/>
                    <a:lstStyle/>
                    <a:p>
                      <a:pPr marL="0" lvl="0" indent="0" algn="l" rtl="0">
                        <a:spcBef>
                          <a:spcPts val="0"/>
                        </a:spcBef>
                        <a:spcAft>
                          <a:spcPts val="0"/>
                        </a:spcAft>
                        <a:buNone/>
                      </a:pPr>
                      <a:endParaRPr sz="1700"/>
                    </a:p>
                  </a:txBody>
                  <a:tcPr marL="68575" marR="68575" marT="68575" marB="68575"/>
                </a:tc>
                <a:extLst>
                  <a:ext uri="{0D108BD9-81ED-4DB2-BD59-A6C34878D82A}">
                    <a16:rowId xmlns:a16="http://schemas.microsoft.com/office/drawing/2014/main" val="10005"/>
                  </a:ext>
                </a:extLst>
              </a:tr>
              <a:tr h="285750">
                <a:tc>
                  <a:txBody>
                    <a:bodyPr/>
                    <a:lstStyle/>
                    <a:p>
                      <a:pPr marL="0" lvl="0" indent="0" algn="ctr" rtl="0">
                        <a:spcBef>
                          <a:spcPts val="0"/>
                        </a:spcBef>
                        <a:spcAft>
                          <a:spcPts val="0"/>
                        </a:spcAft>
                        <a:buNone/>
                      </a:pPr>
                      <a:r>
                        <a:rPr lang="en" sz="1700"/>
                        <a:t>Chaos Walking</a:t>
                      </a:r>
                      <a:endParaRPr sz="1700"/>
                    </a:p>
                  </a:txBody>
                  <a:tcPr marL="68575" marR="68575" marT="68575" marB="68575"/>
                </a:tc>
                <a:tc>
                  <a:txBody>
                    <a:bodyPr/>
                    <a:lstStyle/>
                    <a:p>
                      <a:pPr marL="0" lvl="0" indent="0" algn="ctr" rtl="0">
                        <a:spcBef>
                          <a:spcPts val="0"/>
                        </a:spcBef>
                        <a:spcAft>
                          <a:spcPts val="0"/>
                        </a:spcAft>
                        <a:buNone/>
                      </a:pPr>
                      <a:r>
                        <a:rPr lang="en" sz="1700"/>
                        <a:t>22</a:t>
                      </a:r>
                      <a:endParaRPr sz="1700"/>
                    </a:p>
                  </a:txBody>
                  <a:tcPr marL="68575" marR="68575" marT="68575" marB="68575"/>
                </a:tc>
                <a:tc>
                  <a:txBody>
                    <a:bodyPr/>
                    <a:lstStyle/>
                    <a:p>
                      <a:pPr marL="0" lvl="0" indent="0" algn="l" rtl="0">
                        <a:spcBef>
                          <a:spcPts val="0"/>
                        </a:spcBef>
                        <a:spcAft>
                          <a:spcPts val="0"/>
                        </a:spcAft>
                        <a:buNone/>
                      </a:pPr>
                      <a:endParaRPr sz="1700" dirty="0"/>
                    </a:p>
                  </a:txBody>
                  <a:tcPr marL="68575" marR="68575" marT="68575" marB="68575"/>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title"/>
          </p:nvPr>
        </p:nvSpPr>
        <p:spPr>
          <a:xfrm>
            <a:off x="453563" y="1129154"/>
            <a:ext cx="3595800" cy="288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4100"/>
              <a:buFont typeface="Arial"/>
              <a:buNone/>
            </a:pPr>
            <a:r>
              <a:rPr lang="en" sz="2400"/>
              <a:t>Extrapolation:</a:t>
            </a:r>
            <a:endParaRPr sz="2400"/>
          </a:p>
          <a:p>
            <a:pPr marL="0" lvl="0" indent="0" algn="l" rtl="0">
              <a:lnSpc>
                <a:spcPct val="90000"/>
              </a:lnSpc>
              <a:spcBef>
                <a:spcPts val="0"/>
              </a:spcBef>
              <a:spcAft>
                <a:spcPts val="0"/>
              </a:spcAft>
              <a:buClr>
                <a:schemeClr val="lt1"/>
              </a:buClr>
              <a:buSzPts val="4100"/>
              <a:buFont typeface="Arial"/>
              <a:buNone/>
            </a:pPr>
            <a:endParaRPr sz="2400"/>
          </a:p>
          <a:p>
            <a:pPr marL="0" lvl="0" indent="0" algn="l" rtl="0">
              <a:lnSpc>
                <a:spcPct val="90000"/>
              </a:lnSpc>
              <a:spcBef>
                <a:spcPts val="0"/>
              </a:spcBef>
              <a:spcAft>
                <a:spcPts val="0"/>
              </a:spcAft>
              <a:buClr>
                <a:schemeClr val="lt1"/>
              </a:buClr>
              <a:buSzPts val="4100"/>
              <a:buFont typeface="Arial"/>
              <a:buNone/>
            </a:pPr>
            <a:r>
              <a:rPr lang="en" sz="2400"/>
              <a:t>Using the model to predict for values of the explanatory variable far outside the range in our data</a:t>
            </a:r>
            <a:endParaRPr sz="2400"/>
          </a:p>
        </p:txBody>
      </p:sp>
      <p:pic>
        <p:nvPicPr>
          <p:cNvPr id="324" name="Google Shape;324;p4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201" r="1191"/>
          <a:stretch/>
        </p:blipFill>
        <p:spPr>
          <a:xfrm>
            <a:off x="4950159" y="917590"/>
            <a:ext cx="3022660" cy="30966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Google Shape;331;p50"/>
          <p:cNvSpPr txBox="1">
            <a:spLocks noGrp="1"/>
          </p:cNvSpPr>
          <p:nvPr>
            <p:ph type="title"/>
          </p:nvPr>
        </p:nvSpPr>
        <p:spPr>
          <a:xfrm>
            <a:off x="628650" y="254306"/>
            <a:ext cx="7886700" cy="12939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1F0349"/>
              </a:buClr>
              <a:buSzPts val="3300"/>
              <a:buFont typeface="Arial"/>
              <a:buNone/>
            </a:pPr>
            <a:r>
              <a:rPr lang="en" dirty="0"/>
              <a:t>Data set: “Movie Ratings” (5) </a:t>
            </a:r>
            <a:endParaRPr dirty="0"/>
          </a:p>
          <a:p>
            <a:pPr marL="0" lvl="0" indent="0" algn="l" rtl="0">
              <a:spcBef>
                <a:spcPts val="0"/>
              </a:spcBef>
              <a:spcAft>
                <a:spcPts val="0"/>
              </a:spcAft>
              <a:buClr>
                <a:srgbClr val="1F0349"/>
              </a:buClr>
              <a:buSzPts val="3300"/>
              <a:buFont typeface="Arial"/>
              <a:buNone/>
            </a:pPr>
            <a:endParaRPr dirty="0"/>
          </a:p>
        </p:txBody>
      </p:sp>
      <p:sp>
        <p:nvSpPr>
          <p:cNvPr id="329" name="Google Shape;329;p50"/>
          <p:cNvSpPr txBox="1">
            <a:spLocks noGrp="1"/>
          </p:cNvSpPr>
          <p:nvPr>
            <p:ph type="body" idx="6"/>
          </p:nvPr>
        </p:nvSpPr>
        <p:spPr>
          <a:xfrm>
            <a:off x="628650" y="1952606"/>
            <a:ext cx="7886700" cy="2647200"/>
          </a:xfrm>
          <a:prstGeom prst="rect">
            <a:avLst/>
          </a:prstGeom>
          <a:noFill/>
          <a:ln>
            <a:noFill/>
          </a:ln>
        </p:spPr>
        <p:txBody>
          <a:bodyPr spcFirstLastPara="1" wrap="square" lIns="68575" tIns="34275" rIns="68575" bIns="34275" anchor="t" anchorCtr="0">
            <a:noAutofit/>
          </a:bodyPr>
          <a:lstStyle/>
          <a:p>
            <a:pPr marL="342900" lvl="0" indent="-279400" algn="l" rtl="0">
              <a:spcBef>
                <a:spcPts val="0"/>
              </a:spcBef>
              <a:spcAft>
                <a:spcPts val="0"/>
              </a:spcAft>
              <a:buClr>
                <a:schemeClr val="dk1"/>
              </a:buClr>
              <a:buSzPts val="1800"/>
              <a:buChar char="●"/>
            </a:pPr>
            <a:r>
              <a:rPr lang="en" sz="1800">
                <a:solidFill>
                  <a:schemeClr val="dk1"/>
                </a:solidFill>
              </a:rPr>
              <a:t>For which movie would making a prediction be considered an extrapolation?</a:t>
            </a:r>
            <a:endParaRPr sz="1800">
              <a:solidFill>
                <a:schemeClr val="dk1"/>
              </a:solidFill>
            </a:endParaRPr>
          </a:p>
          <a:p>
            <a:pPr marL="342900" lvl="0" indent="-279400" algn="l" rtl="0">
              <a:lnSpc>
                <a:spcPct val="137500"/>
              </a:lnSpc>
              <a:spcBef>
                <a:spcPts val="0"/>
              </a:spcBef>
              <a:spcAft>
                <a:spcPts val="0"/>
              </a:spcAft>
              <a:buClr>
                <a:schemeClr val="dk1"/>
              </a:buClr>
              <a:buSzPts val="1800"/>
              <a:buChar char="●"/>
            </a:pPr>
            <a:r>
              <a:rPr lang="en" sz="1800">
                <a:solidFill>
                  <a:schemeClr val="dk1"/>
                </a:solidFill>
              </a:rPr>
              <a:t>If we used the line of best fit from the "Movie Ratings" data set to calculate predicted audience scores, for which Tomatometer scores would the estimates be considered extrapolation?</a:t>
            </a:r>
            <a:endParaRPr sz="1800">
              <a:solidFill>
                <a:schemeClr val="dk1"/>
              </a:solidFill>
            </a:endParaRPr>
          </a:p>
          <a:p>
            <a:pPr marL="342900" lvl="0" indent="-279400" algn="l" rtl="0">
              <a:lnSpc>
                <a:spcPct val="137500"/>
              </a:lnSpc>
              <a:spcBef>
                <a:spcPts val="0"/>
              </a:spcBef>
              <a:spcAft>
                <a:spcPts val="0"/>
              </a:spcAft>
              <a:buClr>
                <a:schemeClr val="dk1"/>
              </a:buClr>
              <a:buSzPts val="1800"/>
              <a:buChar char="●"/>
            </a:pPr>
            <a:r>
              <a:rPr lang="en" sz="1800">
                <a:solidFill>
                  <a:schemeClr val="dk1"/>
                </a:solidFill>
              </a:rPr>
              <a:t>Based on the predicted audience scores, which movie will you and your friends watch?</a:t>
            </a:r>
            <a:endParaRPr sz="1800">
              <a:solidFill>
                <a:schemeClr val="dk1"/>
              </a:solidFill>
            </a:endParaRPr>
          </a:p>
          <a:p>
            <a:pPr marL="0" lvl="0" indent="0" algn="l" rtl="0">
              <a:lnSpc>
                <a:spcPct val="137500"/>
              </a:lnSpc>
              <a:spcBef>
                <a:spcPts val="0"/>
              </a:spcBef>
              <a:spcAft>
                <a:spcPts val="0"/>
              </a:spcAft>
              <a:buClr>
                <a:schemeClr val="dk2"/>
              </a:buClr>
              <a:buSzPts val="1200"/>
              <a:buNone/>
            </a:pPr>
            <a:endParaRPr sz="1400"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628650" y="254306"/>
            <a:ext cx="7886700" cy="12939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1F0349"/>
              </a:buClr>
              <a:buSzPts val="3300"/>
              <a:buFont typeface="Arial"/>
              <a:buNone/>
            </a:pPr>
            <a:r>
              <a:rPr lang="en" dirty="0"/>
              <a:t>Data set: “Movie Ratings” (6) </a:t>
            </a:r>
            <a:endParaRPr dirty="0"/>
          </a:p>
          <a:p>
            <a:pPr marL="0" lvl="0" indent="0" algn="l" rtl="0">
              <a:spcBef>
                <a:spcPts val="0"/>
              </a:spcBef>
              <a:spcAft>
                <a:spcPts val="0"/>
              </a:spcAft>
              <a:buClr>
                <a:srgbClr val="1F0349"/>
              </a:buClr>
              <a:buSzPts val="3300"/>
              <a:buFont typeface="Arial"/>
              <a:buNone/>
            </a:pPr>
            <a:endParaRPr dirty="0"/>
          </a:p>
        </p:txBody>
      </p:sp>
      <p:graphicFrame>
        <p:nvGraphicFramePr>
          <p:cNvPr id="338" name="Google Shape;338;p51"/>
          <p:cNvGraphicFramePr/>
          <p:nvPr>
            <p:extLst>
              <p:ext uri="{D42A27DB-BD31-4B8C-83A1-F6EECF244321}">
                <p14:modId xmlns:p14="http://schemas.microsoft.com/office/powerpoint/2010/main" val="3462616359"/>
              </p:ext>
            </p:extLst>
          </p:nvPr>
        </p:nvGraphicFramePr>
        <p:xfrm>
          <a:off x="1068188" y="1770506"/>
          <a:ext cx="7007600" cy="2377380"/>
        </p:xfrm>
        <a:graphic>
          <a:graphicData uri="http://schemas.openxmlformats.org/drawingml/2006/table">
            <a:tbl>
              <a:tblPr firstRow="1">
                <a:noFill/>
                <a:tableStyleId>{40C49FA4-224F-494D-904B-48207BF34499}</a:tableStyleId>
              </a:tblPr>
              <a:tblGrid>
                <a:gridCol w="2571750">
                  <a:extLst>
                    <a:ext uri="{9D8B030D-6E8A-4147-A177-3AD203B41FA5}">
                      <a16:colId xmlns:a16="http://schemas.microsoft.com/office/drawing/2014/main" val="20000"/>
                    </a:ext>
                  </a:extLst>
                </a:gridCol>
                <a:gridCol w="1941500">
                  <a:extLst>
                    <a:ext uri="{9D8B030D-6E8A-4147-A177-3AD203B41FA5}">
                      <a16:colId xmlns:a16="http://schemas.microsoft.com/office/drawing/2014/main" val="20001"/>
                    </a:ext>
                  </a:extLst>
                </a:gridCol>
                <a:gridCol w="2494350">
                  <a:extLst>
                    <a:ext uri="{9D8B030D-6E8A-4147-A177-3AD203B41FA5}">
                      <a16:colId xmlns:a16="http://schemas.microsoft.com/office/drawing/2014/main" val="20002"/>
                    </a:ext>
                  </a:extLst>
                </a:gridCol>
              </a:tblGrid>
              <a:tr h="285750">
                <a:tc>
                  <a:txBody>
                    <a:bodyPr/>
                    <a:lstStyle/>
                    <a:p>
                      <a:pPr marL="0" lvl="0" indent="0" algn="ctr" rtl="0">
                        <a:spcBef>
                          <a:spcPts val="0"/>
                        </a:spcBef>
                        <a:spcAft>
                          <a:spcPts val="0"/>
                        </a:spcAft>
                        <a:buNone/>
                      </a:pPr>
                      <a:r>
                        <a:rPr lang="en" sz="1700" b="1"/>
                        <a:t>Movie </a:t>
                      </a:r>
                      <a:endParaRPr sz="1700" b="1"/>
                    </a:p>
                  </a:txBody>
                  <a:tcPr marL="68575" marR="68575" marT="68575" marB="68575"/>
                </a:tc>
                <a:tc>
                  <a:txBody>
                    <a:bodyPr/>
                    <a:lstStyle/>
                    <a:p>
                      <a:pPr marL="0" lvl="0" indent="0" algn="ctr" rtl="0">
                        <a:spcBef>
                          <a:spcPts val="0"/>
                        </a:spcBef>
                        <a:spcAft>
                          <a:spcPts val="0"/>
                        </a:spcAft>
                        <a:buNone/>
                      </a:pPr>
                      <a:r>
                        <a:rPr lang="en" sz="1700" b="1"/>
                        <a:t>Tomatometer</a:t>
                      </a:r>
                      <a:endParaRPr sz="1700" b="1"/>
                    </a:p>
                  </a:txBody>
                  <a:tcPr marL="68575" marR="68575" marT="68575" marB="68575"/>
                </a:tc>
                <a:tc>
                  <a:txBody>
                    <a:bodyPr/>
                    <a:lstStyle/>
                    <a:p>
                      <a:pPr marL="0" lvl="0" indent="0" algn="ctr" rtl="0">
                        <a:spcBef>
                          <a:spcPts val="0"/>
                        </a:spcBef>
                        <a:spcAft>
                          <a:spcPts val="0"/>
                        </a:spcAft>
                        <a:buNone/>
                      </a:pPr>
                      <a:r>
                        <a:rPr lang="en" sz="1700" b="1"/>
                        <a:t>Actual Audience Score</a:t>
                      </a:r>
                      <a:endParaRPr sz="1700" b="1"/>
                    </a:p>
                  </a:txBody>
                  <a:tcPr marL="68575" marR="68575" marT="68575" marB="68575"/>
                </a:tc>
                <a:extLst>
                  <a:ext uri="{0D108BD9-81ED-4DB2-BD59-A6C34878D82A}">
                    <a16:rowId xmlns:a16="http://schemas.microsoft.com/office/drawing/2014/main" val="10000"/>
                  </a:ext>
                </a:extLst>
              </a:tr>
              <a:tr h="285750">
                <a:tc>
                  <a:txBody>
                    <a:bodyPr/>
                    <a:lstStyle/>
                    <a:p>
                      <a:pPr marL="0" lvl="0" indent="0" algn="ctr" rtl="0">
                        <a:spcBef>
                          <a:spcPts val="0"/>
                        </a:spcBef>
                        <a:spcAft>
                          <a:spcPts val="0"/>
                        </a:spcAft>
                        <a:buNone/>
                      </a:pPr>
                      <a:r>
                        <a:rPr lang="en" sz="1700"/>
                        <a:t>Aladdin (2019)</a:t>
                      </a:r>
                      <a:endParaRPr sz="1700"/>
                    </a:p>
                  </a:txBody>
                  <a:tcPr marL="68575" marR="68575" marT="68575" marB="68575"/>
                </a:tc>
                <a:tc>
                  <a:txBody>
                    <a:bodyPr/>
                    <a:lstStyle/>
                    <a:p>
                      <a:pPr marL="0" lvl="0" indent="0" algn="ctr" rtl="0">
                        <a:spcBef>
                          <a:spcPts val="0"/>
                        </a:spcBef>
                        <a:spcAft>
                          <a:spcPts val="0"/>
                        </a:spcAft>
                        <a:buNone/>
                      </a:pPr>
                      <a:r>
                        <a:rPr lang="en" sz="1700"/>
                        <a:t>57</a:t>
                      </a:r>
                      <a:endParaRPr sz="1700"/>
                    </a:p>
                  </a:txBody>
                  <a:tcPr marL="68575" marR="68575" marT="68575" marB="68575"/>
                </a:tc>
                <a:tc>
                  <a:txBody>
                    <a:bodyPr/>
                    <a:lstStyle/>
                    <a:p>
                      <a:pPr marL="0" lvl="0" indent="0" algn="ctr" rtl="0">
                        <a:spcBef>
                          <a:spcPts val="0"/>
                        </a:spcBef>
                        <a:spcAft>
                          <a:spcPts val="0"/>
                        </a:spcAft>
                        <a:buNone/>
                      </a:pPr>
                      <a:r>
                        <a:rPr lang="en" sz="1700"/>
                        <a:t>94</a:t>
                      </a:r>
                      <a:endParaRPr sz="1700"/>
                    </a:p>
                  </a:txBody>
                  <a:tcPr marL="68575" marR="68575" marT="68575" marB="68575"/>
                </a:tc>
                <a:extLst>
                  <a:ext uri="{0D108BD9-81ED-4DB2-BD59-A6C34878D82A}">
                    <a16:rowId xmlns:a16="http://schemas.microsoft.com/office/drawing/2014/main" val="10001"/>
                  </a:ext>
                </a:extLst>
              </a:tr>
              <a:tr h="285750">
                <a:tc>
                  <a:txBody>
                    <a:bodyPr/>
                    <a:lstStyle/>
                    <a:p>
                      <a:pPr marL="0" lvl="0" indent="0" algn="ctr" rtl="0">
                        <a:spcBef>
                          <a:spcPts val="0"/>
                        </a:spcBef>
                        <a:spcAft>
                          <a:spcPts val="0"/>
                        </a:spcAft>
                        <a:buNone/>
                      </a:pPr>
                      <a:r>
                        <a:rPr lang="en" sz="1700"/>
                        <a:t>Parasite</a:t>
                      </a:r>
                      <a:endParaRPr sz="1700"/>
                    </a:p>
                  </a:txBody>
                  <a:tcPr marL="68575" marR="68575" marT="68575" marB="68575"/>
                </a:tc>
                <a:tc>
                  <a:txBody>
                    <a:bodyPr/>
                    <a:lstStyle/>
                    <a:p>
                      <a:pPr marL="0" lvl="0" indent="0" algn="ctr" rtl="0">
                        <a:spcBef>
                          <a:spcPts val="0"/>
                        </a:spcBef>
                        <a:spcAft>
                          <a:spcPts val="0"/>
                        </a:spcAft>
                        <a:buNone/>
                      </a:pPr>
                      <a:r>
                        <a:rPr lang="en" sz="1700"/>
                        <a:t>98</a:t>
                      </a:r>
                      <a:endParaRPr sz="1700"/>
                    </a:p>
                  </a:txBody>
                  <a:tcPr marL="68575" marR="68575" marT="68575" marB="68575"/>
                </a:tc>
                <a:tc>
                  <a:txBody>
                    <a:bodyPr/>
                    <a:lstStyle/>
                    <a:p>
                      <a:pPr marL="0" lvl="0" indent="0" algn="ctr" rtl="0">
                        <a:spcBef>
                          <a:spcPts val="0"/>
                        </a:spcBef>
                        <a:spcAft>
                          <a:spcPts val="0"/>
                        </a:spcAft>
                        <a:buNone/>
                      </a:pPr>
                      <a:r>
                        <a:rPr lang="en" sz="1700"/>
                        <a:t>90</a:t>
                      </a:r>
                      <a:endParaRPr sz="1700"/>
                    </a:p>
                  </a:txBody>
                  <a:tcPr marL="68575" marR="68575" marT="68575" marB="68575"/>
                </a:tc>
                <a:extLst>
                  <a:ext uri="{0D108BD9-81ED-4DB2-BD59-A6C34878D82A}">
                    <a16:rowId xmlns:a16="http://schemas.microsoft.com/office/drawing/2014/main" val="10002"/>
                  </a:ext>
                </a:extLst>
              </a:tr>
              <a:tr h="285750">
                <a:tc>
                  <a:txBody>
                    <a:bodyPr/>
                    <a:lstStyle/>
                    <a:p>
                      <a:pPr marL="0" lvl="0" indent="0" algn="ctr" rtl="0">
                        <a:spcBef>
                          <a:spcPts val="0"/>
                        </a:spcBef>
                        <a:spcAft>
                          <a:spcPts val="0"/>
                        </a:spcAft>
                        <a:buNone/>
                      </a:pPr>
                      <a:r>
                        <a:rPr lang="en" sz="1700"/>
                        <a:t>The Grinch</a:t>
                      </a:r>
                      <a:endParaRPr sz="1700"/>
                    </a:p>
                  </a:txBody>
                  <a:tcPr marL="68575" marR="68575" marT="68575" marB="68575"/>
                </a:tc>
                <a:tc>
                  <a:txBody>
                    <a:bodyPr/>
                    <a:lstStyle/>
                    <a:p>
                      <a:pPr marL="0" lvl="0" indent="0" algn="ctr" rtl="0">
                        <a:spcBef>
                          <a:spcPts val="0"/>
                        </a:spcBef>
                        <a:spcAft>
                          <a:spcPts val="0"/>
                        </a:spcAft>
                        <a:buNone/>
                      </a:pPr>
                      <a:r>
                        <a:rPr lang="en" sz="1700"/>
                        <a:t>58</a:t>
                      </a:r>
                      <a:endParaRPr sz="1700"/>
                    </a:p>
                  </a:txBody>
                  <a:tcPr marL="68575" marR="68575" marT="68575" marB="68575"/>
                </a:tc>
                <a:tc>
                  <a:txBody>
                    <a:bodyPr/>
                    <a:lstStyle/>
                    <a:p>
                      <a:pPr marL="0" lvl="0" indent="0" algn="ctr" rtl="0">
                        <a:spcBef>
                          <a:spcPts val="0"/>
                        </a:spcBef>
                        <a:spcAft>
                          <a:spcPts val="0"/>
                        </a:spcAft>
                        <a:buNone/>
                      </a:pPr>
                      <a:r>
                        <a:rPr lang="en" sz="1700"/>
                        <a:t>50</a:t>
                      </a:r>
                      <a:endParaRPr sz="1700"/>
                    </a:p>
                  </a:txBody>
                  <a:tcPr marL="68575" marR="68575" marT="68575" marB="68575"/>
                </a:tc>
                <a:extLst>
                  <a:ext uri="{0D108BD9-81ED-4DB2-BD59-A6C34878D82A}">
                    <a16:rowId xmlns:a16="http://schemas.microsoft.com/office/drawing/2014/main" val="10003"/>
                  </a:ext>
                </a:extLst>
              </a:tr>
              <a:tr h="285750">
                <a:tc>
                  <a:txBody>
                    <a:bodyPr/>
                    <a:lstStyle/>
                    <a:p>
                      <a:pPr marL="0" lvl="0" indent="0" algn="ctr" rtl="0">
                        <a:spcBef>
                          <a:spcPts val="0"/>
                        </a:spcBef>
                        <a:spcAft>
                          <a:spcPts val="0"/>
                        </a:spcAft>
                        <a:buNone/>
                      </a:pPr>
                      <a:r>
                        <a:rPr lang="en" sz="1700"/>
                        <a:t>Avengers: Age of Ultron</a:t>
                      </a:r>
                      <a:endParaRPr sz="1700"/>
                    </a:p>
                  </a:txBody>
                  <a:tcPr marL="68575" marR="68575" marT="68575" marB="68575"/>
                </a:tc>
                <a:tc>
                  <a:txBody>
                    <a:bodyPr/>
                    <a:lstStyle/>
                    <a:p>
                      <a:pPr marL="0" lvl="0" indent="0" algn="ctr" rtl="0">
                        <a:spcBef>
                          <a:spcPts val="0"/>
                        </a:spcBef>
                        <a:spcAft>
                          <a:spcPts val="0"/>
                        </a:spcAft>
                        <a:buNone/>
                      </a:pPr>
                      <a:r>
                        <a:rPr lang="en" sz="1700"/>
                        <a:t>75</a:t>
                      </a:r>
                      <a:endParaRPr sz="1700"/>
                    </a:p>
                  </a:txBody>
                  <a:tcPr marL="68575" marR="68575" marT="68575" marB="68575"/>
                </a:tc>
                <a:tc>
                  <a:txBody>
                    <a:bodyPr/>
                    <a:lstStyle/>
                    <a:p>
                      <a:pPr marL="0" lvl="0" indent="0" algn="ctr" rtl="0">
                        <a:spcBef>
                          <a:spcPts val="0"/>
                        </a:spcBef>
                        <a:spcAft>
                          <a:spcPts val="0"/>
                        </a:spcAft>
                        <a:buNone/>
                      </a:pPr>
                      <a:r>
                        <a:rPr lang="en" sz="1700"/>
                        <a:t>83</a:t>
                      </a:r>
                      <a:endParaRPr sz="1700"/>
                    </a:p>
                  </a:txBody>
                  <a:tcPr marL="68575" marR="68575" marT="68575" marB="68575"/>
                </a:tc>
                <a:extLst>
                  <a:ext uri="{0D108BD9-81ED-4DB2-BD59-A6C34878D82A}">
                    <a16:rowId xmlns:a16="http://schemas.microsoft.com/office/drawing/2014/main" val="10004"/>
                  </a:ext>
                </a:extLst>
              </a:tr>
              <a:tr h="285750">
                <a:tc>
                  <a:txBody>
                    <a:bodyPr/>
                    <a:lstStyle/>
                    <a:p>
                      <a:pPr marL="0" lvl="0" indent="0" algn="ctr" rtl="0">
                        <a:spcBef>
                          <a:spcPts val="0"/>
                        </a:spcBef>
                        <a:spcAft>
                          <a:spcPts val="0"/>
                        </a:spcAft>
                        <a:buNone/>
                      </a:pPr>
                      <a:r>
                        <a:rPr lang="en" sz="1700"/>
                        <a:t>Chaos Walking</a:t>
                      </a:r>
                      <a:endParaRPr sz="1700"/>
                    </a:p>
                  </a:txBody>
                  <a:tcPr marL="68575" marR="68575" marT="68575" marB="68575"/>
                </a:tc>
                <a:tc>
                  <a:txBody>
                    <a:bodyPr/>
                    <a:lstStyle/>
                    <a:p>
                      <a:pPr marL="0" lvl="0" indent="0" algn="ctr" rtl="0">
                        <a:spcBef>
                          <a:spcPts val="0"/>
                        </a:spcBef>
                        <a:spcAft>
                          <a:spcPts val="0"/>
                        </a:spcAft>
                        <a:buNone/>
                      </a:pPr>
                      <a:r>
                        <a:rPr lang="en" sz="1700"/>
                        <a:t>22</a:t>
                      </a:r>
                      <a:endParaRPr sz="1700"/>
                    </a:p>
                  </a:txBody>
                  <a:tcPr marL="68575" marR="68575" marT="68575" marB="68575"/>
                </a:tc>
                <a:tc>
                  <a:txBody>
                    <a:bodyPr/>
                    <a:lstStyle/>
                    <a:p>
                      <a:pPr marL="0" lvl="0" indent="0" algn="ctr" rtl="0">
                        <a:spcBef>
                          <a:spcPts val="0"/>
                        </a:spcBef>
                        <a:spcAft>
                          <a:spcPts val="0"/>
                        </a:spcAft>
                        <a:buNone/>
                      </a:pPr>
                      <a:r>
                        <a:rPr lang="en" sz="1700" dirty="0"/>
                        <a:t>72</a:t>
                      </a:r>
                      <a:endParaRPr sz="1700" dirty="0"/>
                    </a:p>
                  </a:txBody>
                  <a:tcPr marL="68575" marR="68575" marT="68575" marB="68575"/>
                </a:tc>
                <a:extLst>
                  <a:ext uri="{0D108BD9-81ED-4DB2-BD59-A6C34878D82A}">
                    <a16:rowId xmlns:a16="http://schemas.microsoft.com/office/drawing/2014/main" val="10005"/>
                  </a:ext>
                </a:extLst>
              </a:tr>
            </a:tbl>
          </a:graphicData>
        </a:graphic>
      </p:graphicFrame>
      <p:sp>
        <p:nvSpPr>
          <p:cNvPr id="339" name="Google Shape;339;p51"/>
          <p:cNvSpPr txBox="1"/>
          <p:nvPr/>
        </p:nvSpPr>
        <p:spPr>
          <a:xfrm>
            <a:off x="589088" y="4102088"/>
            <a:ext cx="7926300" cy="7341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0"/>
              </a:spcBef>
              <a:spcAft>
                <a:spcPts val="0"/>
              </a:spcAft>
              <a:buNone/>
            </a:pPr>
            <a:r>
              <a:rPr lang="en" sz="1800"/>
              <a:t>Did the line of best fit overpredict or underpredict the audience score for your movie? Are these results surprising? Explain.</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a:extLst>
              <a:ext uri="{C183D7F6-B498-43B3-948B-1728B52AA6E4}">
                <adec:decorative xmlns:adec="http://schemas.microsoft.com/office/drawing/2017/decorative" val="1"/>
              </a:ext>
            </a:extLst>
          </p:cNvPr>
          <p:cNvSpPr/>
          <p:nvPr/>
        </p:nvSpPr>
        <p:spPr>
          <a:xfrm>
            <a:off x="-75" y="1691425"/>
            <a:ext cx="9144000" cy="345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(3)</a:t>
            </a:r>
            <a:endParaRPr dirty="0">
              <a:solidFill>
                <a:schemeClr val="accent5"/>
              </a:solidFill>
            </a:endParaRPr>
          </a:p>
        </p:txBody>
      </p:sp>
      <p:sp>
        <p:nvSpPr>
          <p:cNvPr id="347" name="Google Shape;347;p52"/>
          <p:cNvSpPr txBox="1">
            <a:spLocks noGrp="1"/>
          </p:cNvSpPr>
          <p:nvPr>
            <p:ph type="body" idx="2"/>
          </p:nvPr>
        </p:nvSpPr>
        <p:spPr>
          <a:xfrm>
            <a:off x="628650" y="1165975"/>
            <a:ext cx="8310000" cy="5256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345" name="Google Shape;345;p52"/>
          <p:cNvSpPr txBox="1">
            <a:spLocks noGrp="1"/>
          </p:cNvSpPr>
          <p:nvPr>
            <p:ph type="body" idx="2"/>
          </p:nvPr>
        </p:nvSpPr>
        <p:spPr>
          <a:xfrm>
            <a:off x="545525" y="1890400"/>
            <a:ext cx="8393100" cy="3015000"/>
          </a:xfrm>
          <a:prstGeom prst="rect">
            <a:avLst/>
          </a:prstGeom>
        </p:spPr>
        <p:txBody>
          <a:bodyPr spcFirstLastPara="1" wrap="square" lIns="68575" tIns="34275" rIns="68575" bIns="34275" anchor="t" anchorCtr="0">
            <a:normAutofit fontScale="62500" lnSpcReduction="20000"/>
          </a:bodyPr>
          <a:lstStyle/>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8</a:t>
            </a:r>
            <a:r>
              <a:rPr lang="en">
                <a:solidFill>
                  <a:schemeClr val="lt1"/>
                </a:solidFill>
              </a:rPr>
              <a:t> Describe how the slope, shape of the data, and the coefficient of determination are connected</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9</a:t>
            </a:r>
            <a:r>
              <a:rPr lang="en">
                <a:solidFill>
                  <a:schemeClr val="lt1"/>
                </a:solidFill>
              </a:rPr>
              <a:t> Find R</a:t>
            </a:r>
            <a:r>
              <a:rPr lang="en" baseline="30000">
                <a:solidFill>
                  <a:schemeClr val="lt1"/>
                </a:solidFill>
              </a:rPr>
              <a:t>2</a:t>
            </a:r>
            <a:r>
              <a:rPr lang="en">
                <a:solidFill>
                  <a:schemeClr val="lt1"/>
                </a:solidFill>
              </a:rPr>
              <a:t> and explain what it means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10</a:t>
            </a:r>
            <a:r>
              <a:rPr lang="en">
                <a:solidFill>
                  <a:schemeClr val="lt1"/>
                </a:solidFill>
              </a:rPr>
              <a:t> Describe the connection between the residual and the position of a data point relative to the line of best fit</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11</a:t>
            </a:r>
            <a:r>
              <a:rPr lang="en">
                <a:solidFill>
                  <a:schemeClr val="lt1"/>
                </a:solidFill>
              </a:rPr>
              <a:t> Create and use a residual plot to identify influential points and assess the regression model</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12</a:t>
            </a:r>
            <a:r>
              <a:rPr lang="en">
                <a:solidFill>
                  <a:schemeClr val="lt1"/>
                </a:solidFill>
              </a:rPr>
              <a:t> Determine the reliability of predictions from the line of best fit using the residuals and standard error of the residuals</a:t>
            </a:r>
            <a:endParaRPr sz="3300" b="1">
              <a:solidFill>
                <a:schemeClr val="accent6"/>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5"/>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2"/>
              </a:buClr>
              <a:buSzPts val="4500"/>
              <a:buFont typeface="Arial"/>
              <a:buNone/>
            </a:pPr>
            <a:r>
              <a:rPr lang="en" sz="4500"/>
              <a:t>Affirmations</a:t>
            </a:r>
            <a:endParaRPr/>
          </a:p>
        </p:txBody>
      </p:sp>
      <p:sp>
        <p:nvSpPr>
          <p:cNvPr id="193" name="Google Shape;193;p35"/>
          <p:cNvSpPr txBox="1">
            <a:spLocks noGrp="1"/>
          </p:cNvSpPr>
          <p:nvPr>
            <p:ph type="body" idx="1"/>
          </p:nvPr>
        </p:nvSpPr>
        <p:spPr>
          <a:xfrm>
            <a:off x="623888" y="2376009"/>
            <a:ext cx="7886700" cy="2448000"/>
          </a:xfrm>
          <a:prstGeom prst="rect">
            <a:avLst/>
          </a:prstGeom>
          <a:noFill/>
          <a:ln>
            <a:noFill/>
          </a:ln>
        </p:spPr>
        <p:txBody>
          <a:bodyPr spcFirstLastPara="1" wrap="square" lIns="68575" tIns="34275" rIns="68575" bIns="34275" anchor="t" anchorCtr="0">
            <a:normAutofit/>
          </a:bodyPr>
          <a:lstStyle/>
          <a:p>
            <a:pPr marL="177800" lvl="0" indent="-171450" algn="l" rtl="0">
              <a:lnSpc>
                <a:spcPct val="113000"/>
              </a:lnSpc>
              <a:spcBef>
                <a:spcPts val="0"/>
              </a:spcBef>
              <a:spcAft>
                <a:spcPts val="0"/>
              </a:spcAft>
              <a:buClr>
                <a:schemeClr val="dk1"/>
              </a:buClr>
              <a:buSzPts val="2100"/>
              <a:buChar char="•"/>
            </a:pPr>
            <a:r>
              <a:rPr lang="en"/>
              <a:t>I choose to see obstacles as opportunities</a:t>
            </a:r>
            <a:endParaRPr/>
          </a:p>
          <a:p>
            <a:pPr marL="177800" lvl="0" indent="-171450" algn="l" rtl="0">
              <a:lnSpc>
                <a:spcPct val="113000"/>
              </a:lnSpc>
              <a:spcBef>
                <a:spcPts val="800"/>
              </a:spcBef>
              <a:spcAft>
                <a:spcPts val="0"/>
              </a:spcAft>
              <a:buClr>
                <a:schemeClr val="dk1"/>
              </a:buClr>
              <a:buSzPts val="2100"/>
              <a:buChar char="•"/>
            </a:pPr>
            <a:r>
              <a:rPr lang="en"/>
              <a:t>I embrace growth and learning</a:t>
            </a:r>
            <a:endParaRPr/>
          </a:p>
          <a:p>
            <a:pPr marL="177800" lvl="0" indent="-171450" algn="l" rtl="0">
              <a:lnSpc>
                <a:spcPct val="113000"/>
              </a:lnSpc>
              <a:spcBef>
                <a:spcPts val="800"/>
              </a:spcBef>
              <a:spcAft>
                <a:spcPts val="0"/>
              </a:spcAft>
              <a:buClr>
                <a:schemeClr val="dk1"/>
              </a:buClr>
              <a:buSzPts val="2100"/>
              <a:buChar char="•"/>
            </a:pPr>
            <a:r>
              <a:rPr lang="en"/>
              <a:t>I am a good learner</a:t>
            </a:r>
            <a:endParaRPr/>
          </a:p>
        </p:txBody>
      </p:sp>
      <p:pic>
        <p:nvPicPr>
          <p:cNvPr id="195" name="Google Shape;195;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8478" y="333443"/>
            <a:ext cx="1912925" cy="191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52" name="Google Shape;352;p53"/>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a:t>
                </a:r>
                <a14:m>
                  <m:oMath xmlns:m="http://schemas.openxmlformats.org/officeDocument/2006/math">
                    <m:sSup>
                      <m:sSupPr>
                        <m:ctrlPr>
                          <a:rPr lang="en" i="1" dirty="0" smtClean="0">
                            <a:latin typeface="Cambria Math" panose="02040503050406030204" pitchFamily="18" charset="0"/>
                          </a:rPr>
                        </m:ctrlPr>
                      </m:sSupPr>
                      <m:e>
                        <m:r>
                          <a:rPr lang="en" i="1" dirty="0" smtClean="0">
                            <a:latin typeface="Cambria Math" panose="02040503050406030204" pitchFamily="18" charset="0"/>
                          </a:rPr>
                          <m:t>𝑟</m:t>
                        </m:r>
                      </m:e>
                      <m:sup>
                        <m:r>
                          <a:rPr lang="en" i="1" dirty="0" smtClean="0">
                            <a:latin typeface="Cambria Math" panose="02040503050406030204" pitchFamily="18" charset="0"/>
                          </a:rPr>
                          <m:t>2</m:t>
                        </m:r>
                      </m:sup>
                    </m:sSup>
                  </m:oMath>
                </a14:m>
                <a:endParaRPr dirty="0"/>
              </a:p>
            </p:txBody>
          </p:sp>
        </mc:Choice>
        <mc:Fallback>
          <p:sp>
            <p:nvSpPr>
              <p:cNvPr id="352" name="Google Shape;352;p53"/>
              <p:cNvSpPr txBox="1">
                <a:spLocks noGrp="1" noRot="1" noChangeAspect="1" noMove="1" noResize="1" noEditPoints="1" noAdjustHandles="1" noChangeArrowheads="1" noChangeShapeType="1" noTextEdit="1"/>
              </p:cNvSpPr>
              <p:nvPr>
                <p:ph type="title"/>
              </p:nvPr>
            </p:nvSpPr>
            <p:spPr>
              <a:xfrm>
                <a:off x="3561734" y="351235"/>
                <a:ext cx="5144400" cy="784500"/>
              </a:xfrm>
              <a:prstGeom prst="rect">
                <a:avLst/>
              </a:prstGeom>
              <a:blipFill>
                <a:blip r:embed="rId3"/>
                <a:stretch>
                  <a:fillRect l="-3695" b="-28571"/>
                </a:stretch>
              </a:blipFill>
              <a:ln>
                <a:noFill/>
              </a:ln>
            </p:spPr>
            <p:txBody>
              <a:bodyPr/>
              <a:lstStyle/>
              <a:p>
                <a:r>
                  <a:rPr lang="en-US">
                    <a:noFill/>
                  </a:rPr>
                  <a:t> </a:t>
                </a:r>
              </a:p>
            </p:txBody>
          </p:sp>
        </mc:Fallback>
      </mc:AlternateContent>
      <p:sp>
        <p:nvSpPr>
          <p:cNvPr id="353" name="Google Shape;353;p53"/>
          <p:cNvSpPr txBox="1">
            <a:spLocks noGrp="1"/>
          </p:cNvSpPr>
          <p:nvPr>
            <p:ph type="body" idx="2"/>
          </p:nvPr>
        </p:nvSpPr>
        <p:spPr>
          <a:xfrm>
            <a:off x="3561731" y="1135631"/>
            <a:ext cx="5144400" cy="1856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2"/>
              </a:buClr>
              <a:buSzPts val="1700"/>
              <a:buNone/>
            </a:pPr>
            <a:r>
              <a:rPr lang="en" b="1">
                <a:solidFill>
                  <a:schemeClr val="dk1"/>
                </a:solidFill>
              </a:rPr>
              <a:t>Coefficient of Determination (r</a:t>
            </a:r>
            <a:r>
              <a:rPr lang="en" b="1" baseline="30000">
                <a:solidFill>
                  <a:schemeClr val="dk1"/>
                </a:solidFill>
              </a:rPr>
              <a:t>2</a:t>
            </a:r>
            <a:r>
              <a:rPr lang="en" b="1">
                <a:solidFill>
                  <a:schemeClr val="dk1"/>
                </a:solidFill>
              </a:rPr>
              <a:t> or </a:t>
            </a:r>
            <a:r>
              <a:rPr lang="en" b="1" baseline="30000">
                <a:solidFill>
                  <a:schemeClr val="dk1"/>
                </a:solidFill>
              </a:rPr>
              <a:t> </a:t>
            </a:r>
            <a:r>
              <a:rPr lang="en" b="1">
                <a:solidFill>
                  <a:schemeClr val="dk1"/>
                </a:solidFill>
              </a:rPr>
              <a:t>R</a:t>
            </a:r>
            <a:r>
              <a:rPr lang="en" b="1" baseline="30000">
                <a:solidFill>
                  <a:schemeClr val="dk1"/>
                </a:solidFill>
              </a:rPr>
              <a:t>2</a:t>
            </a:r>
            <a:r>
              <a:rPr lang="en" b="1">
                <a:solidFill>
                  <a:schemeClr val="dk1"/>
                </a:solidFill>
              </a:rPr>
              <a:t>) </a:t>
            </a:r>
            <a:r>
              <a:rPr lang="en">
                <a:solidFill>
                  <a:schemeClr val="dk1"/>
                </a:solidFill>
              </a:rPr>
              <a:t>is the proportion of the variation in the response variable that can be explained by its linear relationship with the explanatory variable</a:t>
            </a:r>
            <a:endParaRPr>
              <a:solidFill>
                <a:schemeClr val="dk1"/>
              </a:solidFill>
            </a:endParaRPr>
          </a:p>
          <a:p>
            <a:pPr marL="0" lvl="0" indent="0" algn="l" rtl="0">
              <a:lnSpc>
                <a:spcPct val="100000"/>
              </a:lnSpc>
              <a:spcBef>
                <a:spcPts val="0"/>
              </a:spcBef>
              <a:spcAft>
                <a:spcPts val="0"/>
              </a:spcAft>
              <a:buClr>
                <a:schemeClr val="dk2"/>
              </a:buClr>
              <a:buSzPts val="1700"/>
              <a:buNone/>
            </a:pPr>
            <a:endParaRPr>
              <a:solidFill>
                <a:schemeClr val="dk1"/>
              </a:solidFill>
            </a:endParaRPr>
          </a:p>
          <a:p>
            <a:pPr marL="0" lvl="0" indent="0" algn="l" rtl="0">
              <a:lnSpc>
                <a:spcPct val="100000"/>
              </a:lnSpc>
              <a:spcBef>
                <a:spcPts val="0"/>
              </a:spcBef>
              <a:spcAft>
                <a:spcPts val="0"/>
              </a:spcAft>
              <a:buClr>
                <a:schemeClr val="dk2"/>
              </a:buClr>
              <a:buSzPts val="1700"/>
              <a:buNone/>
            </a:pPr>
            <a:r>
              <a:rPr lang="en">
                <a:solidFill>
                  <a:schemeClr val="dk1"/>
                </a:solidFill>
              </a:rPr>
              <a:t>Written as a decimal or a percentage between 0-100%</a:t>
            </a:r>
            <a:endParaRPr>
              <a:solidFill>
                <a:schemeClr val="dk1"/>
              </a:solidFill>
            </a:endParaRPr>
          </a:p>
          <a:p>
            <a:pPr marL="0" lvl="0" indent="0" algn="l" rtl="0">
              <a:lnSpc>
                <a:spcPct val="113000"/>
              </a:lnSpc>
              <a:spcBef>
                <a:spcPts val="0"/>
              </a:spcBef>
              <a:spcAft>
                <a:spcPts val="0"/>
              </a:spcAft>
              <a:buClr>
                <a:schemeClr val="dk2"/>
              </a:buClr>
              <a:buSzPts val="1700"/>
              <a:buNone/>
            </a:pPr>
            <a:endParaRPr sz="1800" b="1">
              <a:solidFill>
                <a:schemeClr val="dk1"/>
              </a:solidFill>
            </a:endParaRPr>
          </a:p>
          <a:p>
            <a:pPr marL="0" lvl="0" indent="0" algn="l" rtl="0">
              <a:lnSpc>
                <a:spcPct val="113000"/>
              </a:lnSpc>
              <a:spcBef>
                <a:spcPts val="0"/>
              </a:spcBef>
              <a:spcAft>
                <a:spcPts val="0"/>
              </a:spcAft>
              <a:buClr>
                <a:schemeClr val="dk2"/>
              </a:buClr>
              <a:buSzPts val="1700"/>
              <a:buNone/>
            </a:pPr>
            <a:endParaRPr sz="1800" b="1">
              <a:solidFill>
                <a:schemeClr val="dk1"/>
              </a:solidFill>
            </a:endParaRPr>
          </a:p>
          <a:p>
            <a:pPr marL="0" lvl="0" indent="0" algn="l" rtl="0">
              <a:lnSpc>
                <a:spcPct val="113000"/>
              </a:lnSpc>
              <a:spcBef>
                <a:spcPts val="0"/>
              </a:spcBef>
              <a:spcAft>
                <a:spcPts val="0"/>
              </a:spcAft>
              <a:buClr>
                <a:schemeClr val="dk2"/>
              </a:buClr>
              <a:buSzPts val="1700"/>
              <a:buNone/>
            </a:pPr>
            <a:endParaRPr sz="1800" baseline="30000"/>
          </a:p>
        </p:txBody>
      </p:sp>
      <p:pic>
        <p:nvPicPr>
          <p:cNvPr id="361" name="Google Shape;361;p53" descr="A series of seven scatter plots illustrating different types of correlation, ranging from perfect positive to perfect negative correlation, with corresponding r and R² values labeled below each plot. Each plot uses blue for positive correlations, orange for no correlation, and red for negative correlations, showing data point distributions and trend lines to highlight strength and direction of relationships."/>
          <p:cNvPicPr preferRelativeResize="0"/>
          <p:nvPr/>
        </p:nvPicPr>
        <p:blipFill>
          <a:blip r:embed="rId4">
            <a:alphaModFix/>
          </a:blip>
          <a:stretch>
            <a:fillRect/>
          </a:stretch>
        </p:blipFill>
        <p:spPr>
          <a:xfrm>
            <a:off x="3561732" y="3290025"/>
            <a:ext cx="5144400" cy="1798044"/>
          </a:xfrm>
          <a:prstGeom prst="rect">
            <a:avLst/>
          </a:prstGeom>
          <a:noFill/>
          <a:ln>
            <a:noFill/>
          </a:ln>
        </p:spPr>
      </p:pic>
      <p:pic>
        <p:nvPicPr>
          <p:cNvPr id="360" name="Google Shape;360;p5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76240" y="593288"/>
            <a:ext cx="2831535" cy="28315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p54"/>
          <p:cNvSpPr txBox="1">
            <a:spLocks noGrp="1"/>
          </p:cNvSpPr>
          <p:nvPr>
            <p:ph type="title"/>
          </p:nvPr>
        </p:nvSpPr>
        <p:spPr>
          <a:xfrm>
            <a:off x="628650" y="254306"/>
            <a:ext cx="7886700" cy="12939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1F0349"/>
              </a:buClr>
              <a:buSzPts val="3300"/>
              <a:buFont typeface="Arial"/>
              <a:buNone/>
            </a:pPr>
            <a:r>
              <a:rPr lang="en" dirty="0"/>
              <a:t>Data set: “Movie Ratings” (7) </a:t>
            </a:r>
            <a:endParaRPr dirty="0"/>
          </a:p>
          <a:p>
            <a:pPr marL="0" lvl="0" indent="0" algn="l" rtl="0">
              <a:spcBef>
                <a:spcPts val="0"/>
              </a:spcBef>
              <a:spcAft>
                <a:spcPts val="0"/>
              </a:spcAft>
              <a:buClr>
                <a:srgbClr val="1F0349"/>
              </a:buClr>
              <a:buSzPts val="3300"/>
              <a:buFont typeface="Arial"/>
              <a:buNone/>
            </a:pPr>
            <a:endParaRPr dirty="0"/>
          </a:p>
        </p:txBody>
      </p:sp>
      <p:sp>
        <p:nvSpPr>
          <p:cNvPr id="366" name="Google Shape;366;p54"/>
          <p:cNvSpPr txBox="1">
            <a:spLocks noGrp="1"/>
          </p:cNvSpPr>
          <p:nvPr>
            <p:ph type="body" idx="6"/>
          </p:nvPr>
        </p:nvSpPr>
        <p:spPr>
          <a:xfrm>
            <a:off x="628650" y="1952606"/>
            <a:ext cx="7886700" cy="2647200"/>
          </a:xfrm>
          <a:prstGeom prst="rect">
            <a:avLst/>
          </a:prstGeom>
          <a:noFill/>
          <a:ln>
            <a:noFill/>
          </a:ln>
        </p:spPr>
        <p:txBody>
          <a:bodyPr spcFirstLastPara="1" wrap="square" lIns="68575" tIns="34275" rIns="68575" bIns="34275" anchor="t" anchorCtr="0">
            <a:noAutofit/>
          </a:bodyPr>
          <a:lstStyle/>
          <a:p>
            <a:pPr marL="342900" lvl="0" indent="-279400" algn="l" rtl="0">
              <a:lnSpc>
                <a:spcPct val="137500"/>
              </a:lnSpc>
              <a:spcBef>
                <a:spcPts val="0"/>
              </a:spcBef>
              <a:spcAft>
                <a:spcPts val="0"/>
              </a:spcAft>
              <a:buClr>
                <a:schemeClr val="dk1"/>
              </a:buClr>
              <a:buSzPts val="1800"/>
              <a:buChar char="●"/>
            </a:pPr>
            <a:r>
              <a:rPr lang="en" sz="1800">
                <a:solidFill>
                  <a:schemeClr val="dk1"/>
                </a:solidFill>
              </a:rPr>
              <a:t>What is its coefficient of determination?</a:t>
            </a:r>
            <a:endParaRPr sz="1800">
              <a:solidFill>
                <a:schemeClr val="dk1"/>
              </a:solidFill>
            </a:endParaRPr>
          </a:p>
          <a:p>
            <a:pPr marL="342900" lvl="0" indent="-279400" algn="l" rtl="0">
              <a:lnSpc>
                <a:spcPct val="137500"/>
              </a:lnSpc>
              <a:spcBef>
                <a:spcPts val="0"/>
              </a:spcBef>
              <a:spcAft>
                <a:spcPts val="0"/>
              </a:spcAft>
              <a:buClr>
                <a:schemeClr val="dk1"/>
              </a:buClr>
              <a:buSzPts val="1800"/>
              <a:buChar char="●"/>
            </a:pPr>
            <a:r>
              <a:rPr lang="en" sz="1800">
                <a:solidFill>
                  <a:schemeClr val="dk1"/>
                </a:solidFill>
              </a:rPr>
              <a:t>What does it measure?</a:t>
            </a:r>
            <a:endParaRPr sz="1800">
              <a:solidFill>
                <a:schemeClr val="dk1"/>
              </a:solidFill>
            </a:endParaRPr>
          </a:p>
          <a:p>
            <a:pPr marL="342900" lvl="0" indent="-279400" algn="l" rtl="0">
              <a:lnSpc>
                <a:spcPct val="137500"/>
              </a:lnSpc>
              <a:spcBef>
                <a:spcPts val="0"/>
              </a:spcBef>
              <a:spcAft>
                <a:spcPts val="0"/>
              </a:spcAft>
              <a:buClr>
                <a:schemeClr val="dk1"/>
              </a:buClr>
              <a:buSzPts val="1800"/>
              <a:buChar char="●"/>
            </a:pPr>
            <a:r>
              <a:rPr lang="en" sz="1800">
                <a:solidFill>
                  <a:schemeClr val="dk1"/>
                </a:solidFill>
              </a:rPr>
              <a:t>Write a sentence to describe what this value represents.</a:t>
            </a:r>
            <a:endParaRPr sz="1800">
              <a:solidFill>
                <a:schemeClr val="dk1"/>
              </a:solidFill>
            </a:endParaRPr>
          </a:p>
          <a:p>
            <a:pPr marL="0" lvl="0" indent="0" algn="l" rtl="0">
              <a:lnSpc>
                <a:spcPct val="137500"/>
              </a:lnSpc>
              <a:spcBef>
                <a:spcPts val="0"/>
              </a:spcBef>
              <a:spcAft>
                <a:spcPts val="0"/>
              </a:spcAft>
              <a:buClr>
                <a:schemeClr val="dk2"/>
              </a:buClr>
              <a:buSzPts val="1200"/>
              <a:buNone/>
            </a:pPr>
            <a:endParaRPr sz="1400" b="1">
              <a:solidFill>
                <a:schemeClr val="dk1"/>
              </a:solidFill>
            </a:endParaRPr>
          </a:p>
        </p:txBody>
      </p:sp>
      <p:pic>
        <p:nvPicPr>
          <p:cNvPr id="369" name="Google Shape;369;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712591" y="3321188"/>
            <a:ext cx="1802756" cy="15969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5"/>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residual</a:t>
            </a:r>
            <a:endParaRPr dirty="0"/>
          </a:p>
        </p:txBody>
      </p:sp>
      <mc:AlternateContent xmlns:mc="http://schemas.openxmlformats.org/markup-compatibility/2006">
        <mc:Choice xmlns:a14="http://schemas.microsoft.com/office/drawing/2010/main" Requires="a14">
          <p:sp>
            <p:nvSpPr>
              <p:cNvPr id="375" name="Google Shape;375;p55"/>
              <p:cNvSpPr txBox="1">
                <a:spLocks noGrp="1"/>
              </p:cNvSpPr>
              <p:nvPr>
                <p:ph type="body" idx="2"/>
              </p:nvPr>
            </p:nvSpPr>
            <p:spPr>
              <a:xfrm>
                <a:off x="3561735" y="1297858"/>
                <a:ext cx="5144400" cy="18309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Clr>
                    <a:schemeClr val="dk2"/>
                  </a:buClr>
                  <a:buSzPts val="1800"/>
                  <a:buNone/>
                </a:pPr>
                <a:r>
                  <a:rPr lang="en" b="1" dirty="0">
                    <a:solidFill>
                      <a:schemeClr val="dk1"/>
                    </a:solidFill>
                  </a:rPr>
                  <a:t>Residual</a:t>
                </a:r>
                <a:r>
                  <a:rPr lang="en" dirty="0">
                    <a:solidFill>
                      <a:schemeClr val="dk1"/>
                    </a:solidFill>
                  </a:rPr>
                  <a:t> is the difference between the observed value of the response variable and the linear model’s prediction.</a:t>
                </a:r>
                <a:endParaRPr dirty="0">
                  <a:solidFill>
                    <a:schemeClr val="dk1"/>
                  </a:solidFill>
                </a:endParaRPr>
              </a:p>
              <a:p>
                <a:pPr marL="0" lvl="0" indent="0" algn="l" rtl="0">
                  <a:lnSpc>
                    <a:spcPct val="113000"/>
                  </a:lnSpc>
                  <a:spcBef>
                    <a:spcPts val="0"/>
                  </a:spcBef>
                  <a:spcAft>
                    <a:spcPts val="0"/>
                  </a:spcAft>
                  <a:buClr>
                    <a:schemeClr val="dk2"/>
                  </a:buClr>
                  <a:buSzPts val="1800"/>
                  <a:buNone/>
                </a:pPr>
                <a:endParaRPr sz="1000" dirty="0">
                  <a:solidFill>
                    <a:schemeClr val="dk1"/>
                  </a:solidFill>
                </a:endParaRPr>
              </a:p>
              <a:p>
                <a:pPr marL="0" lvl="0" indent="0" algn="l" rtl="0">
                  <a:lnSpc>
                    <a:spcPct val="113000"/>
                  </a:lnSpc>
                  <a:spcBef>
                    <a:spcPts val="0"/>
                  </a:spcBef>
                  <a:spcAft>
                    <a:spcPts val="0"/>
                  </a:spcAft>
                  <a:buClr>
                    <a:schemeClr val="dk2"/>
                  </a:buClr>
                  <a:buSzPts val="1800"/>
                  <a:buNone/>
                </a:pPr>
                <a:r>
                  <a:rPr lang="en" dirty="0">
                    <a:solidFill>
                      <a:schemeClr val="dk1"/>
                    </a:solidFill>
                  </a:rPr>
                  <a:t>Residual = observed value – predicted value</a:t>
                </a:r>
                <a:endParaRPr dirty="0">
                  <a:solidFill>
                    <a:schemeClr val="dk1"/>
                  </a:solidFill>
                </a:endParaRPr>
              </a:p>
              <a:p>
                <a:pPr marL="0" lvl="0" indent="0" algn="l" rtl="0">
                  <a:lnSpc>
                    <a:spcPct val="113000"/>
                  </a:lnSpc>
                  <a:spcBef>
                    <a:spcPts val="0"/>
                  </a:spcBef>
                  <a:spcAft>
                    <a:spcPts val="0"/>
                  </a:spcAft>
                  <a:buClr>
                    <a:schemeClr val="dk2"/>
                  </a:buClr>
                  <a:buSzPts val="1800"/>
                  <a:buNone/>
                </a:pPr>
                <a:r>
                  <a:rPr lang="en" dirty="0">
                    <a:solidFill>
                      <a:schemeClr val="dk1"/>
                    </a:solidFill>
                  </a:rPr>
                  <a:t>Residual =  </a:t>
                </a:r>
                <a14:m>
                  <m:oMath xmlns:m="http://schemas.openxmlformats.org/officeDocument/2006/math">
                    <m:r>
                      <a:rPr lang="en" i="1" dirty="0" smtClean="0">
                        <a:solidFill>
                          <a:schemeClr val="dk1"/>
                        </a:solidFill>
                        <a:latin typeface="Cambria Math" panose="02040503050406030204" pitchFamily="18" charset="0"/>
                      </a:rPr>
                      <m:t>𝑦</m:t>
                    </m:r>
                    <m:r>
                      <a:rPr lang="en" i="1" dirty="0" smtClean="0">
                        <a:solidFill>
                          <a:schemeClr val="dk1"/>
                        </a:solidFill>
                        <a:latin typeface="Cambria Math" panose="02040503050406030204" pitchFamily="18" charset="0"/>
                      </a:rPr>
                      <m:t>−</m:t>
                    </m:r>
                    <m:acc>
                      <m:accPr>
                        <m:chr m:val="̂"/>
                        <m:ctrlPr>
                          <a:rPr lang="en" i="1" dirty="0" smtClean="0">
                            <a:solidFill>
                              <a:schemeClr val="dk1"/>
                            </a:solidFill>
                            <a:latin typeface="Cambria Math" panose="02040503050406030204" pitchFamily="18" charset="0"/>
                          </a:rPr>
                        </m:ctrlPr>
                      </m:accPr>
                      <m:e>
                        <m:r>
                          <a:rPr lang="en" i="1" dirty="0" smtClean="0">
                            <a:solidFill>
                              <a:schemeClr val="dk1"/>
                            </a:solidFill>
                            <a:latin typeface="Cambria Math" panose="02040503050406030204" pitchFamily="18" charset="0"/>
                          </a:rPr>
                          <m:t>𝑦</m:t>
                        </m:r>
                      </m:e>
                    </m:acc>
                  </m:oMath>
                </a14:m>
                <a:endParaRPr dirty="0">
                  <a:solidFill>
                    <a:schemeClr val="dk1"/>
                  </a:solidFill>
                </a:endParaRPr>
              </a:p>
            </p:txBody>
          </p:sp>
        </mc:Choice>
        <mc:Fallback>
          <p:sp>
            <p:nvSpPr>
              <p:cNvPr id="375" name="Google Shape;375;p55"/>
              <p:cNvSpPr txBox="1">
                <a:spLocks noGrp="1" noRot="1" noChangeAspect="1" noMove="1" noResize="1" noEditPoints="1" noAdjustHandles="1" noChangeArrowheads="1" noChangeShapeType="1" noTextEdit="1"/>
              </p:cNvSpPr>
              <p:nvPr>
                <p:ph type="body" idx="2"/>
              </p:nvPr>
            </p:nvSpPr>
            <p:spPr>
              <a:xfrm>
                <a:off x="3561735" y="1297858"/>
                <a:ext cx="5144400" cy="1830900"/>
              </a:xfrm>
              <a:prstGeom prst="rect">
                <a:avLst/>
              </a:prstGeom>
              <a:blipFill>
                <a:blip r:embed="rId3"/>
                <a:stretch>
                  <a:fillRect l="-1478" t="-2069" r="-1478" b="-2759"/>
                </a:stretch>
              </a:blipFill>
              <a:ln>
                <a:noFill/>
              </a:ln>
            </p:spPr>
            <p:txBody>
              <a:bodyPr/>
              <a:lstStyle/>
              <a:p>
                <a:r>
                  <a:rPr lang="en-US">
                    <a:noFill/>
                  </a:rPr>
                  <a:t> </a:t>
                </a:r>
              </a:p>
            </p:txBody>
          </p:sp>
        </mc:Fallback>
      </mc:AlternateContent>
      <p:pic>
        <p:nvPicPr>
          <p:cNvPr id="382" name="Google Shape;382;p5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6240" y="593288"/>
            <a:ext cx="2831535" cy="28315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10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title"/>
          </p:nvPr>
        </p:nvSpPr>
        <p:spPr>
          <a:xfrm>
            <a:off x="3019245" y="351235"/>
            <a:ext cx="5686889" cy="7845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dirty="0"/>
              <a:t>Recall residual standard error</a:t>
            </a:r>
            <a:endParaRPr dirty="0"/>
          </a:p>
        </p:txBody>
      </p:sp>
      <p:sp>
        <p:nvSpPr>
          <p:cNvPr id="388" name="Google Shape;388;p56"/>
          <p:cNvSpPr txBox="1">
            <a:spLocks noGrp="1"/>
          </p:cNvSpPr>
          <p:nvPr>
            <p:ph type="body" idx="2"/>
          </p:nvPr>
        </p:nvSpPr>
        <p:spPr>
          <a:xfrm>
            <a:off x="3561731" y="1135631"/>
            <a:ext cx="5144400" cy="2214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accent2"/>
              </a:buClr>
              <a:buSzPts val="3300"/>
              <a:buNone/>
            </a:pPr>
            <a:r>
              <a:rPr lang="en" b="1" u="sng" dirty="0">
                <a:solidFill>
                  <a:schemeClr val="dk1"/>
                </a:solidFill>
              </a:rPr>
              <a:t>Residual Standard Error</a:t>
            </a:r>
            <a:r>
              <a:rPr lang="en" b="1" dirty="0">
                <a:solidFill>
                  <a:schemeClr val="dk1"/>
                </a:solidFill>
              </a:rPr>
              <a:t> </a:t>
            </a:r>
            <a:r>
              <a:rPr lang="en" dirty="0">
                <a:solidFill>
                  <a:schemeClr val="dk1"/>
                </a:solidFill>
              </a:rPr>
              <a:t>is a measure of the variability in the residuals. It is the typical error we expect in predictions using the line of best fit. </a:t>
            </a:r>
            <a:endParaRPr dirty="0">
              <a:solidFill>
                <a:schemeClr val="dk1"/>
              </a:solidFill>
            </a:endParaRPr>
          </a:p>
          <a:p>
            <a:pPr marL="0" lvl="0" indent="0" algn="l" rtl="0">
              <a:lnSpc>
                <a:spcPct val="100000"/>
              </a:lnSpc>
              <a:spcBef>
                <a:spcPts val="800"/>
              </a:spcBef>
              <a:spcAft>
                <a:spcPts val="0"/>
              </a:spcAft>
              <a:buClr>
                <a:schemeClr val="dk1"/>
              </a:buClr>
              <a:buSzPts val="2100"/>
              <a:buNone/>
            </a:pPr>
            <a:r>
              <a:rPr lang="en" dirty="0">
                <a:solidFill>
                  <a:schemeClr val="dk1"/>
                </a:solidFill>
              </a:rPr>
              <a:t>A large residual standard error indicates there is a lot of spread in the scatter of the points around the line of best fit and thus more variability in the residuals.</a:t>
            </a:r>
            <a:endParaRPr dirty="0">
              <a:solidFill>
                <a:schemeClr val="dk1"/>
              </a:solidFill>
            </a:endParaRPr>
          </a:p>
          <a:p>
            <a:pPr marL="0" lvl="0" indent="0" algn="l" rtl="0">
              <a:lnSpc>
                <a:spcPct val="100000"/>
              </a:lnSpc>
              <a:spcBef>
                <a:spcPts val="0"/>
              </a:spcBef>
              <a:spcAft>
                <a:spcPts val="0"/>
              </a:spcAft>
              <a:buClr>
                <a:schemeClr val="dk1"/>
              </a:buClr>
              <a:buSzPts val="2100"/>
              <a:buNone/>
            </a:pPr>
            <a:endParaRPr dirty="0">
              <a:solidFill>
                <a:schemeClr val="dk1"/>
              </a:solidFill>
            </a:endParaRPr>
          </a:p>
          <a:p>
            <a:pPr marL="0" lvl="0" indent="0" algn="l" rtl="0">
              <a:spcBef>
                <a:spcPts val="800"/>
              </a:spcBef>
              <a:spcAft>
                <a:spcPts val="0"/>
              </a:spcAft>
              <a:buClr>
                <a:schemeClr val="dk1"/>
              </a:buClr>
              <a:buSzPts val="2100"/>
              <a:buNone/>
            </a:pPr>
            <a:r>
              <a:rPr lang="en" dirty="0">
                <a:solidFill>
                  <a:schemeClr val="lt1"/>
                </a:solidFill>
              </a:rPr>
              <a:t>If all the data points fit perfectly on the line, the line is a perfect fit for the data and residual standard error = 0. </a:t>
            </a:r>
            <a:endParaRPr dirty="0">
              <a:solidFill>
                <a:schemeClr val="lt1"/>
              </a:solidFill>
            </a:endParaRPr>
          </a:p>
          <a:p>
            <a:pPr marL="0" lvl="0" indent="0" algn="l" rtl="0">
              <a:spcBef>
                <a:spcPts val="800"/>
              </a:spcBef>
              <a:spcAft>
                <a:spcPts val="0"/>
              </a:spcAft>
              <a:buClr>
                <a:schemeClr val="dk1"/>
              </a:buClr>
              <a:buSzPts val="2100"/>
              <a:buFont typeface="Arial"/>
              <a:buNone/>
            </a:pPr>
            <a:r>
              <a:rPr lang="en" dirty="0">
                <a:solidFill>
                  <a:schemeClr val="lt1"/>
                </a:solidFill>
              </a:rPr>
              <a:t>This scenario almost never occurs in practice!</a:t>
            </a:r>
            <a:r>
              <a:rPr lang="en" b="1" dirty="0">
                <a:solidFill>
                  <a:schemeClr val="dk1"/>
                </a:solidFill>
              </a:rPr>
              <a:t> </a:t>
            </a:r>
            <a:endParaRPr b="1" dirty="0">
              <a:solidFill>
                <a:schemeClr val="dk1"/>
              </a:solidFill>
            </a:endParaRPr>
          </a:p>
          <a:p>
            <a:pPr marL="0" lvl="0" indent="0" algn="l" rtl="0">
              <a:lnSpc>
                <a:spcPct val="113000"/>
              </a:lnSpc>
              <a:spcBef>
                <a:spcPts val="0"/>
              </a:spcBef>
              <a:spcAft>
                <a:spcPts val="0"/>
              </a:spcAft>
              <a:buClr>
                <a:schemeClr val="dk2"/>
              </a:buClr>
              <a:buSzPts val="1700"/>
              <a:buNone/>
            </a:pPr>
            <a:endParaRPr sz="1800" b="1" dirty="0">
              <a:solidFill>
                <a:schemeClr val="dk1"/>
              </a:solidFill>
            </a:endParaRPr>
          </a:p>
          <a:p>
            <a:pPr marL="0" lvl="0" indent="0" algn="l" rtl="0">
              <a:lnSpc>
                <a:spcPct val="113000"/>
              </a:lnSpc>
              <a:spcBef>
                <a:spcPts val="0"/>
              </a:spcBef>
              <a:spcAft>
                <a:spcPts val="0"/>
              </a:spcAft>
              <a:buClr>
                <a:schemeClr val="dk2"/>
              </a:buClr>
              <a:buSzPts val="1700"/>
              <a:buNone/>
            </a:pPr>
            <a:endParaRPr sz="1800" b="1" dirty="0">
              <a:solidFill>
                <a:schemeClr val="dk1"/>
              </a:solidFill>
            </a:endParaRPr>
          </a:p>
          <a:p>
            <a:pPr marL="0" lvl="0" indent="0" algn="l" rtl="0">
              <a:lnSpc>
                <a:spcPct val="113000"/>
              </a:lnSpc>
              <a:spcBef>
                <a:spcPts val="0"/>
              </a:spcBef>
              <a:spcAft>
                <a:spcPts val="0"/>
              </a:spcAft>
              <a:buClr>
                <a:schemeClr val="dk2"/>
              </a:buClr>
              <a:buSzPts val="1700"/>
              <a:buNone/>
            </a:pPr>
            <a:endParaRPr sz="1800" baseline="30000" dirty="0"/>
          </a:p>
        </p:txBody>
      </p:sp>
      <p:pic>
        <p:nvPicPr>
          <p:cNvPr id="395" name="Google Shape;395;p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57"/>
          <p:cNvSpPr txBox="1">
            <a:spLocks noGrp="1"/>
          </p:cNvSpPr>
          <p:nvPr>
            <p:ph type="title"/>
          </p:nvPr>
        </p:nvSpPr>
        <p:spPr>
          <a:xfrm>
            <a:off x="628650" y="254306"/>
            <a:ext cx="7886700" cy="12939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1F0349"/>
              </a:buClr>
              <a:buSzPts val="3300"/>
              <a:buFont typeface="Arial"/>
              <a:buNone/>
            </a:pPr>
            <a:r>
              <a:rPr lang="en" dirty="0"/>
              <a:t>Data set: “Movie Ratings” (8) </a:t>
            </a:r>
            <a:endParaRPr dirty="0"/>
          </a:p>
          <a:p>
            <a:pPr marL="0" lvl="0" indent="0" algn="l" rtl="0">
              <a:spcBef>
                <a:spcPts val="0"/>
              </a:spcBef>
              <a:spcAft>
                <a:spcPts val="0"/>
              </a:spcAft>
              <a:buClr>
                <a:srgbClr val="1F0349"/>
              </a:buClr>
              <a:buSzPts val="3300"/>
              <a:buFont typeface="Arial"/>
              <a:buNone/>
            </a:pPr>
            <a:endParaRPr dirty="0"/>
          </a:p>
        </p:txBody>
      </p:sp>
      <p:sp>
        <p:nvSpPr>
          <p:cNvPr id="400" name="Google Shape;400;p57"/>
          <p:cNvSpPr txBox="1">
            <a:spLocks noGrp="1"/>
          </p:cNvSpPr>
          <p:nvPr>
            <p:ph type="body" idx="6"/>
          </p:nvPr>
        </p:nvSpPr>
        <p:spPr>
          <a:xfrm>
            <a:off x="628650" y="1952606"/>
            <a:ext cx="7886700" cy="2647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800">
                <a:solidFill>
                  <a:srgbClr val="000000"/>
                </a:solidFill>
              </a:rPr>
              <a:t>Assess the fit of the line based on its residual standard deviation/error. </a:t>
            </a:r>
            <a:endParaRPr sz="1800">
              <a:solidFill>
                <a:srgbClr val="000000"/>
              </a:solidFill>
            </a:endParaRPr>
          </a:p>
          <a:p>
            <a:pPr marL="342900" lvl="0" indent="-279400" algn="l" rtl="0">
              <a:lnSpc>
                <a:spcPct val="115000"/>
              </a:lnSpc>
              <a:spcBef>
                <a:spcPts val="0"/>
              </a:spcBef>
              <a:spcAft>
                <a:spcPts val="0"/>
              </a:spcAft>
              <a:buClr>
                <a:srgbClr val="000000"/>
              </a:buClr>
              <a:buSzPts val="1800"/>
              <a:buChar char="●"/>
            </a:pPr>
            <a:r>
              <a:rPr lang="en" sz="1800">
                <a:solidFill>
                  <a:srgbClr val="000000"/>
                </a:solidFill>
              </a:rPr>
              <a:t>Use the statistical software to calculate the residual standard error/deviation.</a:t>
            </a:r>
            <a:endParaRPr sz="1800">
              <a:solidFill>
                <a:srgbClr val="000000"/>
              </a:solidFill>
            </a:endParaRPr>
          </a:p>
          <a:p>
            <a:pPr marL="342900" lvl="0" indent="-279400" algn="l" rtl="0">
              <a:lnSpc>
                <a:spcPct val="115000"/>
              </a:lnSpc>
              <a:spcBef>
                <a:spcPts val="0"/>
              </a:spcBef>
              <a:spcAft>
                <a:spcPts val="0"/>
              </a:spcAft>
              <a:buClr>
                <a:srgbClr val="000000"/>
              </a:buClr>
              <a:buSzPts val="1800"/>
              <a:buChar char="●"/>
            </a:pPr>
            <a:r>
              <a:rPr lang="en" sz="1800">
                <a:solidFill>
                  <a:srgbClr val="000000"/>
                </a:solidFill>
              </a:rPr>
              <a:t>Based on the residual standard error, would you recommend using this line of best fit to predict the audience score for a movie based on the Tomatometer? Explain.</a:t>
            </a:r>
            <a:endParaRPr sz="1800">
              <a:solidFill>
                <a:schemeClr val="dk1"/>
              </a:solidFill>
            </a:endParaRPr>
          </a:p>
          <a:p>
            <a:pPr marL="0" lvl="0" indent="0" algn="l" rtl="0">
              <a:lnSpc>
                <a:spcPct val="137500"/>
              </a:lnSpc>
              <a:spcBef>
                <a:spcPts val="0"/>
              </a:spcBef>
              <a:spcAft>
                <a:spcPts val="0"/>
              </a:spcAft>
              <a:buClr>
                <a:schemeClr val="dk2"/>
              </a:buClr>
              <a:buSzPts val="1200"/>
              <a:buNone/>
            </a:pPr>
            <a:endParaRPr sz="1400" b="1">
              <a:solidFill>
                <a:schemeClr val="dk1"/>
              </a:solidFill>
            </a:endParaRPr>
          </a:p>
        </p:txBody>
      </p:sp>
      <p:pic>
        <p:nvPicPr>
          <p:cNvPr id="403" name="Google Shape;403;p5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119824" y="3681919"/>
            <a:ext cx="1395526" cy="12362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8"/>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residual plots</a:t>
            </a:r>
            <a:endParaRPr dirty="0"/>
          </a:p>
        </p:txBody>
      </p:sp>
      <p:sp>
        <p:nvSpPr>
          <p:cNvPr id="409" name="Google Shape;409;p58"/>
          <p:cNvSpPr txBox="1">
            <a:spLocks noGrp="1"/>
          </p:cNvSpPr>
          <p:nvPr>
            <p:ph type="body" idx="2"/>
          </p:nvPr>
        </p:nvSpPr>
        <p:spPr>
          <a:xfrm>
            <a:off x="3561731" y="1135631"/>
            <a:ext cx="5144400" cy="2214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Clr>
                <a:schemeClr val="dk1"/>
              </a:buClr>
              <a:buSzPts val="2100"/>
              <a:buNone/>
            </a:pPr>
            <a:r>
              <a:rPr lang="en" b="1">
                <a:solidFill>
                  <a:schemeClr val="dk1"/>
                </a:solidFill>
              </a:rPr>
              <a:t>Residual plots </a:t>
            </a:r>
            <a:r>
              <a:rPr lang="en">
                <a:solidFill>
                  <a:schemeClr val="dk1"/>
                </a:solidFill>
              </a:rPr>
              <a:t>emphasize the residual values in our model.</a:t>
            </a:r>
            <a:endParaRPr>
              <a:solidFill>
                <a:schemeClr val="dk1"/>
              </a:solidFill>
            </a:endParaRPr>
          </a:p>
          <a:p>
            <a:pPr marL="0" lvl="0" indent="0" algn="l" rtl="0">
              <a:lnSpc>
                <a:spcPct val="100000"/>
              </a:lnSpc>
              <a:spcBef>
                <a:spcPts val="800"/>
              </a:spcBef>
              <a:spcAft>
                <a:spcPts val="0"/>
              </a:spcAft>
              <a:buClr>
                <a:schemeClr val="dk1"/>
              </a:buClr>
              <a:buSzPts val="2100"/>
              <a:buNone/>
            </a:pPr>
            <a:r>
              <a:rPr lang="en">
                <a:solidFill>
                  <a:schemeClr val="dk1"/>
                </a:solidFill>
              </a:rPr>
              <a:t>The following scatterplot and corresponding residual plot show that our linear regression model is appropriate: the residual values appear to be randomly scattered across the x-values, with no clear patterns or changes in variability.</a:t>
            </a:r>
            <a:endParaRPr>
              <a:solidFill>
                <a:schemeClr val="dk1"/>
              </a:solidFill>
            </a:endParaRPr>
          </a:p>
          <a:p>
            <a:pPr marL="0" lvl="0" indent="0" algn="l" rtl="0">
              <a:lnSpc>
                <a:spcPct val="100000"/>
              </a:lnSpc>
              <a:spcBef>
                <a:spcPts val="0"/>
              </a:spcBef>
              <a:spcAft>
                <a:spcPts val="0"/>
              </a:spcAft>
              <a:buClr>
                <a:schemeClr val="dk1"/>
              </a:buClr>
              <a:buSzPts val="2100"/>
              <a:buNone/>
            </a:pPr>
            <a:endParaRPr>
              <a:solidFill>
                <a:schemeClr val="dk1"/>
              </a:solidFill>
            </a:endParaRPr>
          </a:p>
          <a:p>
            <a:pPr marL="0" lvl="0" indent="0" algn="l" rtl="0">
              <a:spcBef>
                <a:spcPts val="800"/>
              </a:spcBef>
              <a:spcAft>
                <a:spcPts val="0"/>
              </a:spcAft>
              <a:buClr>
                <a:schemeClr val="dk1"/>
              </a:buClr>
              <a:buSzPts val="2100"/>
              <a:buNone/>
            </a:pPr>
            <a:endParaRPr b="1">
              <a:solidFill>
                <a:schemeClr val="dk1"/>
              </a:solidFill>
            </a:endParaRPr>
          </a:p>
          <a:p>
            <a:pPr marL="0" lvl="0" indent="0" algn="l" rtl="0">
              <a:lnSpc>
                <a:spcPct val="113000"/>
              </a:lnSpc>
              <a:spcBef>
                <a:spcPts val="0"/>
              </a:spcBef>
              <a:spcAft>
                <a:spcPts val="0"/>
              </a:spcAft>
              <a:buClr>
                <a:schemeClr val="dk2"/>
              </a:buClr>
              <a:buSzPts val="1700"/>
              <a:buNone/>
            </a:pPr>
            <a:endParaRPr sz="1800" b="1">
              <a:solidFill>
                <a:schemeClr val="dk1"/>
              </a:solidFill>
            </a:endParaRPr>
          </a:p>
          <a:p>
            <a:pPr marL="0" lvl="0" indent="0" algn="l" rtl="0">
              <a:lnSpc>
                <a:spcPct val="113000"/>
              </a:lnSpc>
              <a:spcBef>
                <a:spcPts val="0"/>
              </a:spcBef>
              <a:spcAft>
                <a:spcPts val="0"/>
              </a:spcAft>
              <a:buClr>
                <a:schemeClr val="dk2"/>
              </a:buClr>
              <a:buSzPts val="1700"/>
              <a:buNone/>
            </a:pPr>
            <a:endParaRPr sz="1800" b="1">
              <a:solidFill>
                <a:schemeClr val="dk1"/>
              </a:solidFill>
            </a:endParaRPr>
          </a:p>
          <a:p>
            <a:pPr marL="0" lvl="0" indent="0" algn="l" rtl="0">
              <a:lnSpc>
                <a:spcPct val="113000"/>
              </a:lnSpc>
              <a:spcBef>
                <a:spcPts val="0"/>
              </a:spcBef>
              <a:spcAft>
                <a:spcPts val="0"/>
              </a:spcAft>
              <a:buClr>
                <a:schemeClr val="dk2"/>
              </a:buClr>
              <a:buSzPts val="1700"/>
              <a:buNone/>
            </a:pPr>
            <a:endParaRPr sz="1800" baseline="30000"/>
          </a:p>
        </p:txBody>
      </p:sp>
      <p:pic>
        <p:nvPicPr>
          <p:cNvPr id="417" name="Google Shape;417;p58" descr="Scatterplot and residual plot side by side show relationship between variables and residuals from a fitted model. Scatterplot features red dots with a black trend line indicating positive correlation, while residual plot displays red dots scattered around zero line, highlighting variance and model fit quality."/>
          <p:cNvPicPr preferRelativeResize="0"/>
          <p:nvPr/>
        </p:nvPicPr>
        <p:blipFill>
          <a:blip r:embed="rId3">
            <a:alphaModFix/>
          </a:blip>
          <a:stretch>
            <a:fillRect/>
          </a:stretch>
        </p:blipFill>
        <p:spPr>
          <a:xfrm>
            <a:off x="3829312" y="3350304"/>
            <a:ext cx="4609238" cy="1613739"/>
          </a:xfrm>
          <a:prstGeom prst="rect">
            <a:avLst/>
          </a:prstGeom>
          <a:noFill/>
          <a:ln>
            <a:noFill/>
          </a:ln>
        </p:spPr>
      </p:pic>
      <p:pic>
        <p:nvPicPr>
          <p:cNvPr id="416" name="Google Shape;416;p5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6240" y="593288"/>
            <a:ext cx="2831535" cy="28315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4" name="Google Shape;424;p59"/>
          <p:cNvSpPr txBox="1">
            <a:spLocks noGrp="1"/>
          </p:cNvSpPr>
          <p:nvPr>
            <p:ph type="title"/>
          </p:nvPr>
        </p:nvSpPr>
        <p:spPr>
          <a:xfrm>
            <a:off x="628650" y="254306"/>
            <a:ext cx="7886700" cy="12939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1F0349"/>
              </a:buClr>
              <a:buSzPts val="3300"/>
              <a:buFont typeface="Arial"/>
              <a:buNone/>
            </a:pPr>
            <a:r>
              <a:rPr lang="en" dirty="0"/>
              <a:t>Data set: “Movie Ratings” (9) </a:t>
            </a:r>
            <a:endParaRPr dirty="0"/>
          </a:p>
          <a:p>
            <a:pPr marL="0" lvl="0" indent="0" algn="l" rtl="0">
              <a:spcBef>
                <a:spcPts val="0"/>
              </a:spcBef>
              <a:spcAft>
                <a:spcPts val="0"/>
              </a:spcAft>
              <a:buClr>
                <a:srgbClr val="1F0349"/>
              </a:buClr>
              <a:buSzPts val="3300"/>
              <a:buFont typeface="Arial"/>
              <a:buNone/>
            </a:pPr>
            <a:endParaRPr dirty="0"/>
          </a:p>
        </p:txBody>
      </p:sp>
      <p:sp>
        <p:nvSpPr>
          <p:cNvPr id="422" name="Google Shape;422;p59"/>
          <p:cNvSpPr txBox="1">
            <a:spLocks noGrp="1"/>
          </p:cNvSpPr>
          <p:nvPr>
            <p:ph type="body" idx="6"/>
          </p:nvPr>
        </p:nvSpPr>
        <p:spPr>
          <a:xfrm>
            <a:off x="628650" y="1952606"/>
            <a:ext cx="7886700" cy="2647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800">
                <a:solidFill>
                  <a:srgbClr val="000000"/>
                </a:solidFill>
              </a:rPr>
              <a:t>Assess the fit of the line based on its residual plot.</a:t>
            </a:r>
            <a:endParaRPr sz="1800">
              <a:solidFill>
                <a:srgbClr val="000000"/>
              </a:solidFill>
            </a:endParaRPr>
          </a:p>
          <a:p>
            <a:pPr marL="342900" lvl="0" indent="-279400" algn="l" rtl="0">
              <a:lnSpc>
                <a:spcPct val="115000"/>
              </a:lnSpc>
              <a:spcBef>
                <a:spcPts val="0"/>
              </a:spcBef>
              <a:spcAft>
                <a:spcPts val="0"/>
              </a:spcAft>
              <a:buClr>
                <a:srgbClr val="000000"/>
              </a:buClr>
              <a:buSzPts val="1800"/>
              <a:buChar char="●"/>
            </a:pPr>
            <a:r>
              <a:rPr lang="en" sz="1800">
                <a:solidFill>
                  <a:srgbClr val="000000"/>
                </a:solidFill>
              </a:rPr>
              <a:t>Create the residual plot in the statistical tool for the data set to help us assess the reasonableness of our linear model. </a:t>
            </a:r>
            <a:endParaRPr sz="1800">
              <a:solidFill>
                <a:srgbClr val="000000"/>
              </a:solidFill>
            </a:endParaRPr>
          </a:p>
          <a:p>
            <a:pPr marL="342900" lvl="0" indent="-279400" algn="l" rtl="0">
              <a:lnSpc>
                <a:spcPct val="115000"/>
              </a:lnSpc>
              <a:spcBef>
                <a:spcPts val="0"/>
              </a:spcBef>
              <a:spcAft>
                <a:spcPts val="0"/>
              </a:spcAft>
              <a:buClr>
                <a:srgbClr val="000000"/>
              </a:buClr>
              <a:buSzPts val="1800"/>
              <a:buChar char="●"/>
            </a:pPr>
            <a:r>
              <a:rPr lang="en" sz="1800">
                <a:solidFill>
                  <a:srgbClr val="000000"/>
                </a:solidFill>
              </a:rPr>
              <a:t>Is there any reason to question if a linear model is appropriate? Explain.</a:t>
            </a:r>
            <a:endParaRPr sz="1800">
              <a:solidFill>
                <a:schemeClr val="dk1"/>
              </a:solidFill>
            </a:endParaRPr>
          </a:p>
          <a:p>
            <a:pPr marL="0" lvl="0" indent="0" algn="l" rtl="0">
              <a:lnSpc>
                <a:spcPct val="137500"/>
              </a:lnSpc>
              <a:spcBef>
                <a:spcPts val="0"/>
              </a:spcBef>
              <a:spcAft>
                <a:spcPts val="0"/>
              </a:spcAft>
              <a:buClr>
                <a:schemeClr val="dk2"/>
              </a:buClr>
              <a:buSzPts val="1200"/>
              <a:buNone/>
            </a:pPr>
            <a:endParaRPr sz="1400" b="1">
              <a:solidFill>
                <a:schemeClr val="dk1"/>
              </a:solidFill>
            </a:endParaRPr>
          </a:p>
        </p:txBody>
      </p:sp>
      <p:pic>
        <p:nvPicPr>
          <p:cNvPr id="425" name="Google Shape;425;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712591" y="3321188"/>
            <a:ext cx="1802756" cy="15969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Google Shape;431;p60"/>
          <p:cNvSpPr txBox="1">
            <a:spLocks noGrp="1"/>
          </p:cNvSpPr>
          <p:nvPr>
            <p:ph type="title"/>
          </p:nvPr>
        </p:nvSpPr>
        <p:spPr>
          <a:xfrm>
            <a:off x="883874" y="1589138"/>
            <a:ext cx="5577900" cy="969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0349"/>
              </a:buClr>
              <a:buSzPts val="7500"/>
              <a:buFont typeface="Arial Black"/>
              <a:buNone/>
            </a:pPr>
            <a:r>
              <a:rPr lang="en"/>
              <a:t>Great job today!!!</a:t>
            </a:r>
            <a:endParaRPr/>
          </a:p>
        </p:txBody>
      </p:sp>
      <p:pic>
        <p:nvPicPr>
          <p:cNvPr id="430" name="Google Shape;430;p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44556" y="1300556"/>
            <a:ext cx="2568825" cy="23557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75" y="2145475"/>
            <a:ext cx="9144000" cy="299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(1)</a:t>
            </a:r>
            <a:endParaRPr dirty="0">
              <a:solidFill>
                <a:schemeClr val="accent5"/>
              </a:solidFill>
            </a:endParaRPr>
          </a:p>
        </p:txBody>
      </p:sp>
      <p:sp>
        <p:nvSpPr>
          <p:cNvPr id="203" name="Google Shape;203;p36"/>
          <p:cNvSpPr txBox="1">
            <a:spLocks noGrp="1"/>
          </p:cNvSpPr>
          <p:nvPr>
            <p:ph type="body" idx="2"/>
          </p:nvPr>
        </p:nvSpPr>
        <p:spPr>
          <a:xfrm>
            <a:off x="628650" y="1140025"/>
            <a:ext cx="6088200" cy="1211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01" name="Google Shape;201;p36"/>
          <p:cNvSpPr txBox="1">
            <a:spLocks noGrp="1"/>
          </p:cNvSpPr>
          <p:nvPr>
            <p:ph type="body" idx="2"/>
          </p:nvPr>
        </p:nvSpPr>
        <p:spPr>
          <a:xfrm>
            <a:off x="545525" y="2419800"/>
            <a:ext cx="8124600" cy="2485500"/>
          </a:xfrm>
          <a:prstGeom prst="rect">
            <a:avLst/>
          </a:prstGeom>
        </p:spPr>
        <p:txBody>
          <a:bodyPr spcFirstLastPara="1" wrap="square" lIns="68575" tIns="34275" rIns="68575" bIns="34275" anchor="t" anchorCtr="0">
            <a:normAutofit/>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1</a:t>
            </a:r>
            <a:r>
              <a:rPr lang="en">
                <a:solidFill>
                  <a:schemeClr val="lt1"/>
                </a:solidFill>
              </a:rPr>
              <a:t> Answer questions from a scatterplot</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2</a:t>
            </a:r>
            <a:r>
              <a:rPr lang="en">
                <a:solidFill>
                  <a:schemeClr val="lt1"/>
                </a:solidFill>
              </a:rPr>
              <a:t> Describe the trend of bivariate data</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3</a:t>
            </a:r>
            <a:r>
              <a:rPr lang="en">
                <a:solidFill>
                  <a:schemeClr val="lt1"/>
                </a:solidFill>
              </a:rPr>
              <a:t> Calculate the correlation coefficient and explain what it means</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581988" y="600541"/>
            <a:ext cx="5915100" cy="610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1F0349"/>
              </a:buClr>
              <a:buSzPts val="3300"/>
              <a:buFont typeface="Arial"/>
              <a:buNone/>
            </a:pPr>
            <a:r>
              <a:rPr lang="en" dirty="0"/>
              <a:t>Movie Ratings</a:t>
            </a:r>
            <a:endParaRPr dirty="0"/>
          </a:p>
        </p:txBody>
      </p:sp>
      <p:sp>
        <p:nvSpPr>
          <p:cNvPr id="209" name="Google Shape;209;p37"/>
          <p:cNvSpPr txBox="1">
            <a:spLocks noGrp="1"/>
          </p:cNvSpPr>
          <p:nvPr>
            <p:ph type="body" idx="6"/>
          </p:nvPr>
        </p:nvSpPr>
        <p:spPr>
          <a:xfrm>
            <a:off x="581988" y="1685244"/>
            <a:ext cx="7980000" cy="990600"/>
          </a:xfrm>
          <a:prstGeom prst="rect">
            <a:avLst/>
          </a:prstGeom>
          <a:noFill/>
          <a:ln>
            <a:noFill/>
          </a:ln>
        </p:spPr>
        <p:txBody>
          <a:bodyPr spcFirstLastPara="1" wrap="square" lIns="68575" tIns="34275" rIns="68575" bIns="34275" anchor="t" anchorCtr="0">
            <a:noAutofit/>
          </a:bodyPr>
          <a:lstStyle/>
          <a:p>
            <a:pPr marL="0" lvl="0" indent="0" algn="l" rtl="0">
              <a:lnSpc>
                <a:spcPct val="137500"/>
              </a:lnSpc>
              <a:spcBef>
                <a:spcPts val="0"/>
              </a:spcBef>
              <a:spcAft>
                <a:spcPts val="0"/>
              </a:spcAft>
              <a:buClr>
                <a:schemeClr val="dk2"/>
              </a:buClr>
              <a:buSzPts val="1200"/>
              <a:buNone/>
            </a:pPr>
            <a:r>
              <a:rPr lang="en" sz="2000" b="1">
                <a:solidFill>
                  <a:schemeClr val="dk1"/>
                </a:solidFill>
              </a:rPr>
              <a:t>When deciding if you want to watch a movie, do you rely more on what professional movie critics think about a movie or what other regular moviegoers think about a movie?</a:t>
            </a:r>
            <a:endParaRPr sz="2000" b="1">
              <a:solidFill>
                <a:schemeClr val="dk1"/>
              </a:solidFill>
            </a:endParaRPr>
          </a:p>
        </p:txBody>
      </p:sp>
      <p:sp>
        <p:nvSpPr>
          <p:cNvPr id="210" name="Google Shape;210;p37">
            <a:extLst>
              <a:ext uri="{C183D7F6-B498-43B3-948B-1728B52AA6E4}">
                <adec:decorative xmlns:adec="http://schemas.microsoft.com/office/drawing/2017/decorative" val="1"/>
              </a:ext>
            </a:extLst>
          </p:cNvPr>
          <p:cNvSpPr txBox="1"/>
          <p:nvPr/>
        </p:nvSpPr>
        <p:spPr>
          <a:xfrm>
            <a:off x="589085" y="-571500"/>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211" name="Google Shape;211;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48899" y="3012850"/>
            <a:ext cx="2768550" cy="1902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variables</a:t>
            </a:r>
            <a:endParaRPr dirty="0"/>
          </a:p>
        </p:txBody>
      </p:sp>
      <p:sp>
        <p:nvSpPr>
          <p:cNvPr id="217" name="Google Shape;217;p38"/>
          <p:cNvSpPr txBox="1">
            <a:spLocks noGrp="1"/>
          </p:cNvSpPr>
          <p:nvPr>
            <p:ph type="body" idx="2"/>
          </p:nvPr>
        </p:nvSpPr>
        <p:spPr>
          <a:xfrm>
            <a:off x="3561735" y="1297858"/>
            <a:ext cx="5144400" cy="1830900"/>
          </a:xfrm>
          <a:prstGeom prst="rect">
            <a:avLst/>
          </a:prstGeom>
          <a:noFill/>
          <a:ln>
            <a:noFill/>
          </a:ln>
        </p:spPr>
        <p:txBody>
          <a:bodyPr spcFirstLastPara="1" wrap="square" lIns="68575" tIns="34275" rIns="68575" bIns="34275" anchor="t" anchorCtr="0">
            <a:normAutofit lnSpcReduction="10000"/>
          </a:bodyPr>
          <a:lstStyle/>
          <a:p>
            <a:pPr marL="342900" lvl="0" indent="-279400" algn="l" rtl="0">
              <a:lnSpc>
                <a:spcPct val="113000"/>
              </a:lnSpc>
              <a:spcBef>
                <a:spcPts val="0"/>
              </a:spcBef>
              <a:spcAft>
                <a:spcPts val="0"/>
              </a:spcAft>
              <a:buClr>
                <a:schemeClr val="dk1"/>
              </a:buClr>
              <a:buSzPts val="1800"/>
              <a:buChar char="●"/>
            </a:pPr>
            <a:r>
              <a:rPr lang="en">
                <a:solidFill>
                  <a:schemeClr val="dk1"/>
                </a:solidFill>
              </a:rPr>
              <a:t>The Explanatory Variable is used to </a:t>
            </a:r>
            <a:r>
              <a:rPr lang="en" b="1">
                <a:solidFill>
                  <a:schemeClr val="dk1"/>
                </a:solidFill>
              </a:rPr>
              <a:t>predict </a:t>
            </a:r>
            <a:r>
              <a:rPr lang="en">
                <a:solidFill>
                  <a:schemeClr val="dk1"/>
                </a:solidFill>
              </a:rPr>
              <a:t>the Response Variable</a:t>
            </a:r>
            <a:endParaRPr>
              <a:solidFill>
                <a:schemeClr val="dk1"/>
              </a:solidFill>
            </a:endParaRPr>
          </a:p>
          <a:p>
            <a:pPr marL="342900" lvl="0" indent="-279400" algn="l" rtl="0">
              <a:lnSpc>
                <a:spcPct val="113000"/>
              </a:lnSpc>
              <a:spcBef>
                <a:spcPts val="0"/>
              </a:spcBef>
              <a:spcAft>
                <a:spcPts val="0"/>
              </a:spcAft>
              <a:buClr>
                <a:schemeClr val="dk1"/>
              </a:buClr>
              <a:buSzPts val="1800"/>
              <a:buChar char="●"/>
            </a:pPr>
            <a:r>
              <a:rPr lang="en">
                <a:solidFill>
                  <a:schemeClr val="dk1"/>
                </a:solidFill>
              </a:rPr>
              <a:t>The Explanatory Variable is used to </a:t>
            </a:r>
            <a:r>
              <a:rPr lang="en" b="1">
                <a:solidFill>
                  <a:schemeClr val="dk1"/>
                </a:solidFill>
              </a:rPr>
              <a:t>calculate</a:t>
            </a:r>
            <a:r>
              <a:rPr lang="en">
                <a:solidFill>
                  <a:schemeClr val="dk1"/>
                </a:solidFill>
              </a:rPr>
              <a:t> the Response Variable</a:t>
            </a:r>
            <a:endParaRPr>
              <a:solidFill>
                <a:schemeClr val="dk1"/>
              </a:solidFill>
            </a:endParaRPr>
          </a:p>
          <a:p>
            <a:pPr marL="342900" lvl="0" indent="-279400" algn="l" rtl="0">
              <a:lnSpc>
                <a:spcPct val="113000"/>
              </a:lnSpc>
              <a:spcBef>
                <a:spcPts val="0"/>
              </a:spcBef>
              <a:spcAft>
                <a:spcPts val="0"/>
              </a:spcAft>
              <a:buClr>
                <a:schemeClr val="dk1"/>
              </a:buClr>
              <a:buSzPts val="1800"/>
              <a:buChar char="●"/>
            </a:pPr>
            <a:r>
              <a:rPr lang="en">
                <a:solidFill>
                  <a:schemeClr val="dk1"/>
                </a:solidFill>
              </a:rPr>
              <a:t>The Explanatory Variable is used to </a:t>
            </a:r>
            <a:r>
              <a:rPr lang="en" b="1">
                <a:solidFill>
                  <a:schemeClr val="dk1"/>
                </a:solidFill>
              </a:rPr>
              <a:t>determine</a:t>
            </a:r>
            <a:r>
              <a:rPr lang="en">
                <a:solidFill>
                  <a:schemeClr val="dk1"/>
                </a:solidFill>
              </a:rPr>
              <a:t> the Response Variable</a:t>
            </a:r>
            <a:endParaRPr>
              <a:solidFill>
                <a:schemeClr val="dk1"/>
              </a:solidFill>
            </a:endParaRPr>
          </a:p>
        </p:txBody>
      </p:sp>
      <p:pic>
        <p:nvPicPr>
          <p:cNvPr id="224" name="Google Shape;224;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Google Shape;208;p37">
            <a:extLst>
              <a:ext uri="{FF2B5EF4-FFF2-40B4-BE49-F238E27FC236}">
                <a16:creationId xmlns:a16="http://schemas.microsoft.com/office/drawing/2014/main" id="{8EE074FA-F90E-576A-AA3A-1D9C5463A065}"/>
              </a:ext>
            </a:extLst>
          </p:cNvPr>
          <p:cNvSpPr txBox="1">
            <a:spLocks noGrp="1"/>
          </p:cNvSpPr>
          <p:nvPr>
            <p:ph type="title"/>
          </p:nvPr>
        </p:nvSpPr>
        <p:spPr>
          <a:xfrm>
            <a:off x="581988" y="189781"/>
            <a:ext cx="7854646" cy="1021560"/>
          </a:xfrm>
          <a:prstGeom prst="rect">
            <a:avLst/>
          </a:prstGeom>
          <a:noFill/>
          <a:ln>
            <a:noFill/>
          </a:ln>
        </p:spPr>
        <p:txBody>
          <a:bodyPr spcFirstLastPara="1" wrap="square" lIns="68575" tIns="34275" rIns="68575" bIns="34275" anchor="b" anchorCtr="0">
            <a:normAutofit fontScale="90000"/>
          </a:bodyPr>
          <a:lstStyle/>
          <a:p>
            <a:pPr lvl="0">
              <a:lnSpc>
                <a:spcPct val="100000"/>
              </a:lnSpc>
            </a:pPr>
            <a:r>
              <a:rPr lang="en-US" sz="3600" dirty="0">
                <a:solidFill>
                  <a:schemeClr val="dk1"/>
                </a:solidFill>
              </a:rPr>
              <a:t>What are the explanatory and response variables?</a:t>
            </a:r>
            <a:endParaRPr lang="en-US" sz="2000" dirty="0"/>
          </a:p>
        </p:txBody>
      </p:sp>
      <p:sp>
        <p:nvSpPr>
          <p:cNvPr id="229" name="Google Shape;229;p39"/>
          <p:cNvSpPr txBox="1">
            <a:spLocks noGrp="1"/>
          </p:cNvSpPr>
          <p:nvPr>
            <p:ph type="body" idx="6"/>
          </p:nvPr>
        </p:nvSpPr>
        <p:spPr>
          <a:xfrm>
            <a:off x="271412" y="1418375"/>
            <a:ext cx="7980000" cy="3999014"/>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800" b="1" dirty="0">
                <a:solidFill>
                  <a:srgbClr val="000000"/>
                </a:solidFill>
              </a:rPr>
              <a:t>Rotten Tomatoes</a:t>
            </a:r>
            <a:r>
              <a:rPr lang="en" sz="1800" dirty="0">
                <a:solidFill>
                  <a:srgbClr val="000000"/>
                </a:solidFill>
              </a:rPr>
              <a:t> (</a:t>
            </a:r>
            <a:r>
              <a:rPr lang="en" sz="1800" dirty="0" err="1">
                <a:solidFill>
                  <a:srgbClr val="000000"/>
                </a:solidFill>
              </a:rPr>
              <a:t>rottentomatoes.com</a:t>
            </a:r>
            <a:r>
              <a:rPr lang="en" sz="1800" dirty="0">
                <a:solidFill>
                  <a:srgbClr val="000000"/>
                </a:solidFill>
              </a:rPr>
              <a:t>) is an American review-aggregation website for film and television. On this website, movie critics write reviews and regular moviegoers submit ratings (1–5 stars) for movies and TV shows.</a:t>
            </a:r>
            <a:endParaRPr sz="1800" dirty="0">
              <a:solidFill>
                <a:srgbClr val="000000"/>
              </a:solidFill>
            </a:endParaRPr>
          </a:p>
          <a:p>
            <a:pPr marL="0" lvl="0" indent="0" algn="l" rtl="0">
              <a:lnSpc>
                <a:spcPct val="115000"/>
              </a:lnSpc>
              <a:spcBef>
                <a:spcPts val="0"/>
              </a:spcBef>
              <a:spcAft>
                <a:spcPts val="0"/>
              </a:spcAft>
              <a:buNone/>
            </a:pPr>
            <a:endParaRPr sz="1800" dirty="0">
              <a:solidFill>
                <a:srgbClr val="000000"/>
              </a:solidFill>
            </a:endParaRPr>
          </a:p>
          <a:p>
            <a:pPr marL="0" lvl="0" indent="0" algn="l" rtl="0">
              <a:lnSpc>
                <a:spcPct val="115000"/>
              </a:lnSpc>
              <a:spcBef>
                <a:spcPts val="0"/>
              </a:spcBef>
              <a:spcAft>
                <a:spcPts val="0"/>
              </a:spcAft>
              <a:buNone/>
            </a:pPr>
            <a:r>
              <a:rPr lang="en" sz="1800" dirty="0">
                <a:solidFill>
                  <a:srgbClr val="000000"/>
                </a:solidFill>
              </a:rPr>
              <a:t>Sampling from 125 movies from the website, we have obtained the following variables:</a:t>
            </a:r>
            <a:endParaRPr sz="1800" dirty="0">
              <a:solidFill>
                <a:srgbClr val="000000"/>
              </a:solidFill>
            </a:endParaRPr>
          </a:p>
          <a:p>
            <a:pPr marL="342900" lvl="0" indent="-279400" algn="l" rtl="0">
              <a:lnSpc>
                <a:spcPct val="115000"/>
              </a:lnSpc>
              <a:spcBef>
                <a:spcPts val="0"/>
              </a:spcBef>
              <a:spcAft>
                <a:spcPts val="0"/>
              </a:spcAft>
              <a:buClr>
                <a:srgbClr val="000000"/>
              </a:buClr>
              <a:buSzPts val="1800"/>
              <a:buChar char="●"/>
            </a:pPr>
            <a:r>
              <a:rPr lang="en" sz="1800" dirty="0" err="1">
                <a:solidFill>
                  <a:srgbClr val="000000"/>
                </a:solidFill>
              </a:rPr>
              <a:t>tomatometer</a:t>
            </a:r>
            <a:r>
              <a:rPr lang="en" sz="1800" dirty="0">
                <a:solidFill>
                  <a:srgbClr val="000000"/>
                </a:solidFill>
              </a:rPr>
              <a:t>: The “</a:t>
            </a:r>
            <a:r>
              <a:rPr lang="en" sz="1800" dirty="0" err="1">
                <a:solidFill>
                  <a:srgbClr val="000000"/>
                </a:solidFill>
              </a:rPr>
              <a:t>Tomatometer</a:t>
            </a:r>
            <a:r>
              <a:rPr lang="en" sz="1800" dirty="0">
                <a:solidFill>
                  <a:srgbClr val="000000"/>
                </a:solidFill>
              </a:rPr>
              <a:t>” score calculated as the percentage of professional movie and TV critics who write a positive review for the movie.</a:t>
            </a:r>
            <a:endParaRPr sz="1800" dirty="0">
              <a:solidFill>
                <a:srgbClr val="000000"/>
              </a:solidFill>
            </a:endParaRPr>
          </a:p>
          <a:p>
            <a:pPr marL="342900" lvl="0" indent="-279400" algn="l" rtl="0">
              <a:lnSpc>
                <a:spcPct val="115000"/>
              </a:lnSpc>
              <a:spcBef>
                <a:spcPts val="0"/>
              </a:spcBef>
              <a:spcAft>
                <a:spcPts val="0"/>
              </a:spcAft>
              <a:buClr>
                <a:srgbClr val="000000"/>
              </a:buClr>
              <a:buSzPts val="1800"/>
              <a:buChar char="●"/>
            </a:pPr>
            <a:r>
              <a:rPr lang="en" sz="1800" dirty="0" err="1">
                <a:solidFill>
                  <a:srgbClr val="000000"/>
                </a:solidFill>
              </a:rPr>
              <a:t>audience_score</a:t>
            </a:r>
            <a:r>
              <a:rPr lang="en" sz="1800" dirty="0">
                <a:solidFill>
                  <a:srgbClr val="000000"/>
                </a:solidFill>
              </a:rPr>
              <a:t>: The percentage of the general public (regular moviegoers) who rate the movie 3.5 stars or higher (out of 5 stars).</a:t>
            </a:r>
            <a:endParaRPr sz="1800" dirty="0">
              <a:solidFill>
                <a:srgbClr val="000000"/>
              </a:solidFill>
            </a:endParaRPr>
          </a:p>
        </p:txBody>
      </p:sp>
      <p:pic>
        <p:nvPicPr>
          <p:cNvPr id="232" name="Google Shape;232;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94806" y="3538181"/>
            <a:ext cx="1240931" cy="11941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37" name="Google Shape;237;p40"/>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a:t>
                </a:r>
                <a14:m>
                  <m:oMath xmlns:m="http://schemas.openxmlformats.org/officeDocument/2006/math">
                    <m:r>
                      <a:rPr lang="en" i="1" dirty="0" smtClean="0">
                        <a:latin typeface="Cambria Math" panose="02040503050406030204" pitchFamily="18" charset="0"/>
                      </a:rPr>
                      <m:t>𝑟</m:t>
                    </m:r>
                  </m:oMath>
                </a14:m>
                <a:endParaRPr dirty="0"/>
              </a:p>
            </p:txBody>
          </p:sp>
        </mc:Choice>
        <mc:Fallback>
          <p:sp>
            <p:nvSpPr>
              <p:cNvPr id="237" name="Google Shape;237;p40"/>
              <p:cNvSpPr txBox="1">
                <a:spLocks noGrp="1" noRot="1" noChangeAspect="1" noMove="1" noResize="1" noEditPoints="1" noAdjustHandles="1" noChangeArrowheads="1" noChangeShapeType="1" noTextEdit="1"/>
              </p:cNvSpPr>
              <p:nvPr>
                <p:ph type="title"/>
              </p:nvPr>
            </p:nvSpPr>
            <p:spPr>
              <a:xfrm>
                <a:off x="3561734" y="351235"/>
                <a:ext cx="5144400" cy="784500"/>
              </a:xfrm>
              <a:prstGeom prst="rect">
                <a:avLst/>
              </a:prstGeom>
              <a:blipFill>
                <a:blip r:embed="rId3"/>
                <a:stretch>
                  <a:fillRect l="-3695" b="-28571"/>
                </a:stretch>
              </a:blipFill>
              <a:ln>
                <a:noFill/>
              </a:ln>
            </p:spPr>
            <p:txBody>
              <a:bodyPr/>
              <a:lstStyle/>
              <a:p>
                <a:r>
                  <a:rPr lang="en-US">
                    <a:noFill/>
                  </a:rPr>
                  <a:t> </a:t>
                </a:r>
              </a:p>
            </p:txBody>
          </p:sp>
        </mc:Fallback>
      </mc:AlternateContent>
      <p:sp>
        <p:nvSpPr>
          <p:cNvPr id="238" name="Google Shape;238;p40"/>
          <p:cNvSpPr txBox="1">
            <a:spLocks noGrp="1"/>
          </p:cNvSpPr>
          <p:nvPr>
            <p:ph type="body" idx="2"/>
          </p:nvPr>
        </p:nvSpPr>
        <p:spPr>
          <a:xfrm>
            <a:off x="3561735" y="1135595"/>
            <a:ext cx="5144400" cy="18309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b="1">
                <a:solidFill>
                  <a:schemeClr val="dk1"/>
                </a:solidFill>
              </a:rPr>
              <a:t>The correlation coefficient (r)</a:t>
            </a:r>
            <a:r>
              <a:rPr lang="en">
                <a:solidFill>
                  <a:schemeClr val="dk1"/>
                </a:solidFill>
              </a:rPr>
              <a:t> is a numerical measure that measures the strength and direction of a linear relationship between two quantitative variables.</a:t>
            </a:r>
            <a:endParaRPr>
              <a:solidFill>
                <a:schemeClr val="dk1"/>
              </a:solidFill>
            </a:endParaRPr>
          </a:p>
        </p:txBody>
      </p:sp>
      <p:pic>
        <p:nvPicPr>
          <p:cNvPr id="246" name="Google Shape;246;p40" descr="Table showing correlation coefficient ranges with corresponding general interpretations. It categorizes values from -1 to 1 into seven levels, from strong negative linear relationship to strong positive linear relationship."/>
          <p:cNvPicPr preferRelativeResize="0"/>
          <p:nvPr/>
        </p:nvPicPr>
        <p:blipFill>
          <a:blip r:embed="rId4">
            <a:alphaModFix/>
          </a:blip>
          <a:stretch>
            <a:fillRect/>
          </a:stretch>
        </p:blipFill>
        <p:spPr>
          <a:xfrm>
            <a:off x="3808397" y="2284125"/>
            <a:ext cx="4263656" cy="2738213"/>
          </a:xfrm>
          <a:prstGeom prst="rect">
            <a:avLst/>
          </a:prstGeom>
          <a:noFill/>
          <a:ln>
            <a:noFill/>
          </a:ln>
        </p:spPr>
      </p:pic>
      <p:pic>
        <p:nvPicPr>
          <p:cNvPr id="245" name="Google Shape;245;p4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76240" y="593288"/>
            <a:ext cx="2831535" cy="2831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431438" y="1203103"/>
            <a:ext cx="3493800" cy="2730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4100"/>
              <a:buFont typeface="Arial"/>
              <a:buNone/>
            </a:pPr>
            <a:r>
              <a:rPr lang="en" sz="2700"/>
              <a:t>Use the </a:t>
            </a:r>
            <a:endParaRPr sz="2700"/>
          </a:p>
          <a:p>
            <a:pPr marL="0" lvl="0" indent="0" algn="l" rtl="0">
              <a:lnSpc>
                <a:spcPct val="90000"/>
              </a:lnSpc>
              <a:spcBef>
                <a:spcPts val="0"/>
              </a:spcBef>
              <a:spcAft>
                <a:spcPts val="0"/>
              </a:spcAft>
              <a:buClr>
                <a:schemeClr val="lt1"/>
              </a:buClr>
              <a:buSzPts val="4100"/>
              <a:buFont typeface="Arial"/>
              <a:buNone/>
            </a:pPr>
            <a:r>
              <a:rPr lang="en" sz="2700"/>
              <a:t>"Movie Ratings" </a:t>
            </a:r>
            <a:endParaRPr sz="2700"/>
          </a:p>
          <a:p>
            <a:pPr marL="0" lvl="0" indent="0" algn="l" rtl="0">
              <a:lnSpc>
                <a:spcPct val="90000"/>
              </a:lnSpc>
              <a:spcBef>
                <a:spcPts val="0"/>
              </a:spcBef>
              <a:spcAft>
                <a:spcPts val="0"/>
              </a:spcAft>
              <a:buClr>
                <a:schemeClr val="lt1"/>
              </a:buClr>
              <a:buSzPts val="4100"/>
              <a:buFont typeface="Arial"/>
              <a:buNone/>
            </a:pPr>
            <a:r>
              <a:rPr lang="en" sz="2700"/>
              <a:t>data set and its scatterplot to answer the questions on the next slide</a:t>
            </a:r>
            <a:endParaRPr sz="1600"/>
          </a:p>
        </p:txBody>
      </p:sp>
      <p:pic>
        <p:nvPicPr>
          <p:cNvPr id="252" name="Google Shape;252;p41">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201" r="1191"/>
          <a:stretch/>
        </p:blipFill>
        <p:spPr>
          <a:xfrm>
            <a:off x="3554059" y="377890"/>
            <a:ext cx="3022660" cy="30966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3" name="Title 2">
            <a:extLst>
              <a:ext uri="{FF2B5EF4-FFF2-40B4-BE49-F238E27FC236}">
                <a16:creationId xmlns:a16="http://schemas.microsoft.com/office/drawing/2014/main" id="{569FE9A9-1270-1E1B-8927-5B131D202894}"/>
              </a:ext>
            </a:extLst>
          </p:cNvPr>
          <p:cNvSpPr>
            <a:spLocks noGrp="1"/>
          </p:cNvSpPr>
          <p:nvPr>
            <p:ph type="title"/>
          </p:nvPr>
        </p:nvSpPr>
        <p:spPr>
          <a:xfrm>
            <a:off x="528571" y="411150"/>
            <a:ext cx="7886700" cy="814504"/>
          </a:xfrm>
        </p:spPr>
        <p:txBody>
          <a:bodyPr>
            <a:normAutofit/>
          </a:bodyPr>
          <a:lstStyle/>
          <a:p>
            <a:r>
              <a:rPr lang="en-US" dirty="0"/>
              <a:t>Data set: “Movie Ratings” (1)</a:t>
            </a:r>
          </a:p>
        </p:txBody>
      </p:sp>
      <p:sp>
        <p:nvSpPr>
          <p:cNvPr id="7" name="TextBox 6">
            <a:extLst>
              <a:ext uri="{FF2B5EF4-FFF2-40B4-BE49-F238E27FC236}">
                <a16:creationId xmlns:a16="http://schemas.microsoft.com/office/drawing/2014/main" id="{029A216F-3EB6-9D53-514A-371CE2AC8092}"/>
              </a:ext>
            </a:extLst>
          </p:cNvPr>
          <p:cNvSpPr txBox="1"/>
          <p:nvPr/>
        </p:nvSpPr>
        <p:spPr>
          <a:xfrm>
            <a:off x="528571" y="2144344"/>
            <a:ext cx="6961518" cy="1631216"/>
          </a:xfrm>
          <a:prstGeom prst="rect">
            <a:avLst/>
          </a:prstGeom>
          <a:noFill/>
        </p:spPr>
        <p:txBody>
          <a:bodyPr wrap="square">
            <a:spAutoFit/>
          </a:bodyPr>
          <a:lstStyle/>
          <a:p>
            <a:pPr marL="342900" lvl="0" indent="-279400" algn="l" rtl="0">
              <a:lnSpc>
                <a:spcPct val="150000"/>
              </a:lnSpc>
              <a:spcBef>
                <a:spcPts val="0"/>
              </a:spcBef>
              <a:spcAft>
                <a:spcPts val="0"/>
              </a:spcAft>
              <a:buSzPts val="1800"/>
              <a:buChar char="●"/>
            </a:pPr>
            <a:r>
              <a:rPr lang="en-US" sz="2000" b="0" dirty="0"/>
              <a:t>Create the scatterplot. </a:t>
            </a:r>
          </a:p>
          <a:p>
            <a:pPr marL="342900" lvl="0" indent="-279400" algn="l" rtl="0">
              <a:lnSpc>
                <a:spcPct val="150000"/>
              </a:lnSpc>
              <a:spcBef>
                <a:spcPts val="0"/>
              </a:spcBef>
              <a:spcAft>
                <a:spcPts val="0"/>
              </a:spcAft>
              <a:buSzPts val="1800"/>
              <a:buChar char="●"/>
            </a:pPr>
            <a:r>
              <a:rPr lang="en-US" sz="2000" b="0" dirty="0"/>
              <a:t>What is the correlation coefficient? </a:t>
            </a:r>
          </a:p>
          <a:p>
            <a:pPr marL="342900" lvl="0" indent="-279400" algn="l" rtl="0">
              <a:lnSpc>
                <a:spcPct val="100000"/>
              </a:lnSpc>
              <a:spcBef>
                <a:spcPts val="0"/>
              </a:spcBef>
              <a:spcAft>
                <a:spcPts val="0"/>
              </a:spcAft>
              <a:buSzPts val="1800"/>
              <a:buChar char="●"/>
            </a:pPr>
            <a:r>
              <a:rPr lang="en-US" sz="2000" b="0" dirty="0"/>
              <a:t>Describe the relationship between the </a:t>
            </a:r>
            <a:r>
              <a:rPr lang="en-US" sz="2000" b="0" dirty="0" err="1"/>
              <a:t>Tomatometer</a:t>
            </a:r>
            <a:r>
              <a:rPr lang="en-US" sz="2000" b="0" dirty="0"/>
              <a:t> and audience scores. </a:t>
            </a:r>
            <a:endParaRPr lang="en-US" sz="2000" dirty="0"/>
          </a:p>
        </p:txBody>
      </p:sp>
      <p:pic>
        <p:nvPicPr>
          <p:cNvPr id="260" name="Google Shape;260;p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94806" y="3538181"/>
            <a:ext cx="1240931" cy="119416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1618</Words>
  <Application>Microsoft Macintosh PowerPoint</Application>
  <PresentationFormat>On-screen Show (16:9)</PresentationFormat>
  <Paragraphs>188</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Cambria Math</vt:lpstr>
      <vt:lpstr>Arial</vt:lpstr>
      <vt:lpstr>Arial Black</vt:lpstr>
      <vt:lpstr>Georgia</vt:lpstr>
      <vt:lpstr>Simple Light</vt:lpstr>
      <vt:lpstr>Office Theme</vt:lpstr>
      <vt:lpstr>Introductory Statistics</vt:lpstr>
      <vt:lpstr>Affirmations</vt:lpstr>
      <vt:lpstr>Learning Goals (1)</vt:lpstr>
      <vt:lpstr>Movie Ratings</vt:lpstr>
      <vt:lpstr>Recall variables</vt:lpstr>
      <vt:lpstr>What are the explanatory and response variables?</vt:lpstr>
      <vt:lpstr>Recall r</vt:lpstr>
      <vt:lpstr>Use the  "Movie Ratings"  data set and its scatterplot to answer the questions on the next slide</vt:lpstr>
      <vt:lpstr>Data set: “Movie Ratings” (1)</vt:lpstr>
      <vt:lpstr>Learning Goals (2)</vt:lpstr>
      <vt:lpstr>Recall LSR</vt:lpstr>
      <vt:lpstr>Recall line of best fit</vt:lpstr>
      <vt:lpstr>Data set: “Movie Ratings” (2) </vt:lpstr>
      <vt:lpstr>Data set: “Movie Ratings” (3)  </vt:lpstr>
      <vt:lpstr>Data set: “Movie Ratings” (4)  </vt:lpstr>
      <vt:lpstr>Extrapolation:  Using the model to predict for values of the explanatory variable far outside the range in our data</vt:lpstr>
      <vt:lpstr>Data set: “Movie Ratings” (5)  </vt:lpstr>
      <vt:lpstr>Data set: “Movie Ratings” (6)  </vt:lpstr>
      <vt:lpstr>Learning Goals (3)</vt:lpstr>
      <vt:lpstr>Recall r^2</vt:lpstr>
      <vt:lpstr>Data set: “Movie Ratings” (7)  </vt:lpstr>
      <vt:lpstr>Recall residual</vt:lpstr>
      <vt:lpstr>Recall residual standard error</vt:lpstr>
      <vt:lpstr>Data set: “Movie Ratings” (8)  </vt:lpstr>
      <vt:lpstr>Recall residual plots</vt:lpstr>
      <vt:lpstr>Data set: “Movie Ratings” (9)  </vt:lpstr>
      <vt:lpstr>Great job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4</cp:revision>
  <dcterms:modified xsi:type="dcterms:W3CDTF">2026-04-14T21:52:30Z</dcterms:modified>
</cp:coreProperties>
</file>