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Arial Black" panose="020B0604020202020204" pitchFamily="34" charset="0"/>
      <p:regular r:id="rId27"/>
      <p:bold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37"/>
  </p:normalViewPr>
  <p:slideViewPr>
    <p:cSldViewPr snapToGrid="0">
      <p:cViewPr varScale="1">
        <p:scale>
          <a:sx n="117" d="100"/>
          <a:sy n="117" d="100"/>
        </p:scale>
        <p:origin x="176" y="4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81d9f64e5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81d9f64e5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49561e83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49561e83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61563dbc63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61563dbc63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49561e8384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49561e8384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9561e838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9561e838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61563dbc63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61563dbc63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participants are randomly assigned to a treatment, with a large enough sample participating the needs of replication would be met, having the control group that does not exercise as well as the blocks evidence control and it would not be possible for blinding to be included because the participants will know which exercise treatment they’ve received.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61563dbc63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261563dbc63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61563dbc63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61563dbc63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61563dbc63_0_3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261563dbc63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49561e838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49561e838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61563dbc63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61563dbc63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2cec1b1ec6_2_1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2cec1b1ec6_2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61563dbc63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61563dbc63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61563dbc63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61563dbc63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61563dbc63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61563dbc63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61563dbc63_0_5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261563dbc63_0_5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9561e8384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49561e838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61563dbc6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61563db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61563dbc63_0_1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61563dbc63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61563dbc63_0_1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261563dbc63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61563dbc63_0_3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261563dbc63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1563dbc63_0_3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261563dbc63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2cec1b1ec6_2_28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Activity/Project #1 in the Instructor Guide</a:t>
            </a:r>
            <a:endParaRPr/>
          </a:p>
        </p:txBody>
      </p:sp>
      <p:sp>
        <p:nvSpPr>
          <p:cNvPr id="269" name="Google Shape;269;g22cec1b1ec6_2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55"/>
        <p:cNvGrpSpPr/>
        <p:nvPr/>
      </p:nvGrpSpPr>
      <p:grpSpPr>
        <a:xfrm>
          <a:off x="0" y="0"/>
          <a:ext cx="0" cy="0"/>
          <a:chOff x="0" y="0"/>
          <a:chExt cx="0" cy="0"/>
        </a:xfrm>
      </p:grpSpPr>
      <p:sp>
        <p:nvSpPr>
          <p:cNvPr id="56" name="Google Shape;56;p14"/>
          <p:cNvSpPr/>
          <p:nvPr/>
        </p:nvSpPr>
        <p:spPr>
          <a:xfrm>
            <a:off x="4181707" y="0"/>
            <a:ext cx="4962293"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a:spLocks noGrp="1"/>
          </p:cNvSpPr>
          <p:nvPr>
            <p:ph type="pic" idx="2"/>
          </p:nvPr>
        </p:nvSpPr>
        <p:spPr>
          <a:xfrm>
            <a:off x="4749325" y="448655"/>
            <a:ext cx="4019628" cy="4184068"/>
          </a:xfrm>
          <a:prstGeom prst="rect">
            <a:avLst/>
          </a:prstGeom>
          <a:noFill/>
          <a:ln>
            <a:noFill/>
          </a:ln>
        </p:spPr>
      </p:sp>
      <p:sp>
        <p:nvSpPr>
          <p:cNvPr id="60" name="Google Shape;60;p14"/>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61"/>
        <p:cNvGrpSpPr/>
        <p:nvPr/>
      </p:nvGrpSpPr>
      <p:grpSpPr>
        <a:xfrm>
          <a:off x="0" y="0"/>
          <a:ext cx="0" cy="0"/>
          <a:chOff x="0" y="0"/>
          <a:chExt cx="0" cy="0"/>
        </a:xfrm>
      </p:grpSpPr>
      <p:sp>
        <p:nvSpPr>
          <p:cNvPr id="62" name="Google Shape;62;p15"/>
          <p:cNvSpPr/>
          <p:nvPr/>
        </p:nvSpPr>
        <p:spPr>
          <a:xfrm>
            <a:off x="1" y="0"/>
            <a:ext cx="4405255"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5"/>
          <p:cNvSpPr txBox="1">
            <a:spLocks noGrp="1"/>
          </p:cNvSpPr>
          <p:nvPr>
            <p:ph type="title"/>
          </p:nvPr>
        </p:nvSpPr>
        <p:spPr>
          <a:xfrm>
            <a:off x="486728" y="935370"/>
            <a:ext cx="3595799" cy="1339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486728" y="2401295"/>
            <a:ext cx="3595799" cy="112514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lt1"/>
              </a:buClr>
              <a:buSzPts val="2100"/>
              <a:buChar char="•"/>
              <a:defRPr>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a:spLocks noGrp="1"/>
          </p:cNvSpPr>
          <p:nvPr>
            <p:ph type="pic" idx="2"/>
          </p:nvPr>
        </p:nvSpPr>
        <p:spPr>
          <a:xfrm>
            <a:off x="4738745" y="503853"/>
            <a:ext cx="4030208" cy="4128869"/>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66"/>
        <p:cNvGrpSpPr/>
        <p:nvPr/>
      </p:nvGrpSpPr>
      <p:grpSpPr>
        <a:xfrm>
          <a:off x="0" y="0"/>
          <a:ext cx="0" cy="0"/>
          <a:chOff x="0" y="0"/>
          <a:chExt cx="0" cy="0"/>
        </a:xfrm>
      </p:grpSpPr>
      <p:sp>
        <p:nvSpPr>
          <p:cNvPr id="67" name="Google Shape;67;p16"/>
          <p:cNvSpPr/>
          <p:nvPr/>
        </p:nvSpPr>
        <p:spPr>
          <a:xfrm>
            <a:off x="0" y="1984787"/>
            <a:ext cx="9143999" cy="3158714"/>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6"/>
          <p:cNvSpPr txBox="1">
            <a:spLocks noGrp="1"/>
          </p:cNvSpPr>
          <p:nvPr>
            <p:ph type="body" idx="1"/>
          </p:nvPr>
        </p:nvSpPr>
        <p:spPr>
          <a:xfrm>
            <a:off x="623888" y="2184809"/>
            <a:ext cx="7886700"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628649" y="2571750"/>
            <a:ext cx="7886699" cy="2297906"/>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body" idx="2"/>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75"/>
        <p:cNvGrpSpPr/>
        <p:nvPr/>
      </p:nvGrpSpPr>
      <p:grpSpPr>
        <a:xfrm>
          <a:off x="0" y="0"/>
          <a:ext cx="0" cy="0"/>
          <a:chOff x="0" y="0"/>
          <a:chExt cx="0" cy="0"/>
        </a:xfrm>
      </p:grpSpPr>
      <p:sp>
        <p:nvSpPr>
          <p:cNvPr id="76" name="Google Shape;76;p18"/>
          <p:cNvSpPr/>
          <p:nvPr/>
        </p:nvSpPr>
        <p:spPr>
          <a:xfrm>
            <a:off x="0" y="1"/>
            <a:ext cx="9143999" cy="1763281"/>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18"/>
          <p:cNvSpPr txBox="1">
            <a:spLocks noGrp="1"/>
          </p:cNvSpPr>
          <p:nvPr>
            <p:ph type="title"/>
          </p:nvPr>
        </p:nvSpPr>
        <p:spPr>
          <a:xfrm>
            <a:off x="628650" y="118723"/>
            <a:ext cx="7886700" cy="81450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F0349"/>
              </a:buClr>
              <a:buSzPts val="3300"/>
              <a:buFont typeface="Arial"/>
              <a:buNone/>
              <a:defRPr>
                <a:solidFill>
                  <a:srgbClr val="1F034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8649" y="940293"/>
            <a:ext cx="7886700" cy="6850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500"/>
              <a:buNone/>
              <a:defRPr sz="15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8"/>
          <p:cNvSpPr txBox="1">
            <a:spLocks noGrp="1"/>
          </p:cNvSpPr>
          <p:nvPr>
            <p:ph type="body" idx="2"/>
          </p:nvPr>
        </p:nvSpPr>
        <p:spPr>
          <a:xfrm>
            <a:off x="5584759" y="1956615"/>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8"/>
          <p:cNvSpPr txBox="1">
            <a:spLocks noGrp="1"/>
          </p:cNvSpPr>
          <p:nvPr>
            <p:ph type="body" idx="3"/>
          </p:nvPr>
        </p:nvSpPr>
        <p:spPr>
          <a:xfrm>
            <a:off x="4572001" y="263953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4"/>
          </p:nvPr>
        </p:nvSpPr>
        <p:spPr>
          <a:xfrm>
            <a:off x="4571999" y="203620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5"/>
          </p:nvPr>
        </p:nvSpPr>
        <p:spPr>
          <a:xfrm>
            <a:off x="1636936" y="1956208"/>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6"/>
          </p:nvPr>
        </p:nvSpPr>
        <p:spPr>
          <a:xfrm>
            <a:off x="624179" y="2639130"/>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7"/>
          </p:nvPr>
        </p:nvSpPr>
        <p:spPr>
          <a:xfrm>
            <a:off x="624177" y="2035797"/>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8"/>
          </p:nvPr>
        </p:nvSpPr>
        <p:spPr>
          <a:xfrm>
            <a:off x="163693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body" idx="9"/>
          </p:nvPr>
        </p:nvSpPr>
        <p:spPr>
          <a:xfrm>
            <a:off x="624179"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body" idx="13"/>
          </p:nvPr>
        </p:nvSpPr>
        <p:spPr>
          <a:xfrm>
            <a:off x="624177" y="357498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14"/>
          </p:nvPr>
        </p:nvSpPr>
        <p:spPr>
          <a:xfrm>
            <a:off x="557914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body" idx="15"/>
          </p:nvPr>
        </p:nvSpPr>
        <p:spPr>
          <a:xfrm>
            <a:off x="4566388"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body" idx="16"/>
          </p:nvPr>
        </p:nvSpPr>
        <p:spPr>
          <a:xfrm>
            <a:off x="4566386" y="3574984"/>
            <a:ext cx="1007146"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91"/>
        <p:cNvGrpSpPr/>
        <p:nvPr/>
      </p:nvGrpSpPr>
      <p:grpSpPr>
        <a:xfrm>
          <a:off x="0" y="0"/>
          <a:ext cx="0" cy="0"/>
          <a:chOff x="0" y="0"/>
          <a:chExt cx="0" cy="0"/>
        </a:xfrm>
      </p:grpSpPr>
      <p:sp>
        <p:nvSpPr>
          <p:cNvPr id="92" name="Google Shape;92;p19"/>
          <p:cNvSpPr/>
          <p:nvPr/>
        </p:nvSpPr>
        <p:spPr>
          <a:xfrm>
            <a:off x="-1" y="1"/>
            <a:ext cx="6552170" cy="5143500"/>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9"/>
          <p:cNvSpPr txBox="1">
            <a:spLocks noGrp="1"/>
          </p:cNvSpPr>
          <p:nvPr>
            <p:ph type="body" idx="1"/>
          </p:nvPr>
        </p:nvSpPr>
        <p:spPr>
          <a:xfrm>
            <a:off x="445604" y="2689412"/>
            <a:ext cx="5360672" cy="9408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2100"/>
              <a:buNone/>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title"/>
          </p:nvPr>
        </p:nvSpPr>
        <p:spPr>
          <a:xfrm>
            <a:off x="445604" y="1574397"/>
            <a:ext cx="655217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0349"/>
              </a:buClr>
              <a:buSzPts val="7500"/>
              <a:buFont typeface="Arial Black"/>
              <a:buNone/>
              <a:defRPr sz="7500">
                <a:solidFill>
                  <a:srgbClr val="1F0349"/>
                </a:solidFill>
                <a:latin typeface="Arial Black"/>
                <a:ea typeface="Arial Black"/>
                <a:cs typeface="Arial Black"/>
                <a:sym typeface="Arial Black"/>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a:spLocks noGrp="1"/>
          </p:cNvSpPr>
          <p:nvPr>
            <p:ph type="pic" idx="2"/>
          </p:nvPr>
        </p:nvSpPr>
        <p:spPr>
          <a:xfrm>
            <a:off x="5558245" y="503853"/>
            <a:ext cx="3210708" cy="4128869"/>
          </a:xfrm>
          <a:prstGeom prst="rect">
            <a:avLst/>
          </a:prstGeom>
          <a:noFill/>
          <a:ln>
            <a:noFill/>
          </a:ln>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20"/>
          <p:cNvSpPr txBox="1">
            <a:spLocks noGrp="1"/>
          </p:cNvSpPr>
          <p:nvPr>
            <p:ph type="body" idx="1"/>
          </p:nvPr>
        </p:nvSpPr>
        <p:spPr>
          <a:xfrm>
            <a:off x="628650" y="1369219"/>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0"/>
          <p:cNvSpPr txBox="1">
            <a:spLocks noGrp="1"/>
          </p:cNvSpPr>
          <p:nvPr>
            <p:ph type="body" idx="2"/>
          </p:nvPr>
        </p:nvSpPr>
        <p:spPr>
          <a:xfrm>
            <a:off x="3186953" y="1369219"/>
            <a:ext cx="5328397"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00"/>
        <p:cNvGrpSpPr/>
        <p:nvPr/>
      </p:nvGrpSpPr>
      <p:grpSpPr>
        <a:xfrm>
          <a:off x="0" y="0"/>
          <a:ext cx="0" cy="0"/>
          <a:chOff x="0" y="0"/>
          <a:chExt cx="0" cy="0"/>
        </a:xfrm>
      </p:grpSpPr>
      <p:sp>
        <p:nvSpPr>
          <p:cNvPr id="101" name="Google Shape;101;p21"/>
          <p:cNvSpPr>
            <a:spLocks noGrp="1"/>
          </p:cNvSpPr>
          <p:nvPr>
            <p:ph type="body" idx="1"/>
          </p:nvPr>
        </p:nvSpPr>
        <p:spPr>
          <a:xfrm>
            <a:off x="800100" y="769739"/>
            <a:ext cx="7543800" cy="360045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42900" tIns="137150" rIns="342900" bIns="137150" anchor="ctr" anchorCtr="1">
            <a:normAutofit/>
          </a:bodyPr>
          <a:lstStyle>
            <a:lvl1pPr marL="457200" lvl="0" indent="-228600" algn="ctr">
              <a:lnSpc>
                <a:spcPct val="114000"/>
              </a:lnSpc>
              <a:spcBef>
                <a:spcPts val="800"/>
              </a:spcBef>
              <a:spcAft>
                <a:spcPts val="0"/>
              </a:spcAft>
              <a:buClr>
                <a:schemeClr val="dk2"/>
              </a:buClr>
              <a:buSzPts val="2100"/>
              <a:buNone/>
              <a:defRPr sz="2100" b="0" i="1">
                <a:solidFill>
                  <a:schemeClr val="dk2"/>
                </a:solidFill>
                <a:latin typeface="Georgia"/>
                <a:ea typeface="Georgia"/>
                <a:cs typeface="Georgia"/>
                <a:sym typeface="Georgia"/>
              </a:defRPr>
            </a:lvl1pPr>
            <a:lvl2pPr marL="914400" lvl="1"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2pPr>
            <a:lvl3pPr marL="1371600" lvl="2"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3pPr>
            <a:lvl4pPr marL="1828800" lvl="3"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4pPr>
            <a:lvl5pPr marL="2286000" lvl="4"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102"/>
        <p:cNvGrpSpPr/>
        <p:nvPr/>
      </p:nvGrpSpPr>
      <p:grpSpPr>
        <a:xfrm>
          <a:off x="0" y="0"/>
          <a:ext cx="0" cy="0"/>
          <a:chOff x="0" y="0"/>
          <a:chExt cx="0" cy="0"/>
        </a:xfrm>
      </p:grpSpPr>
      <p:sp>
        <p:nvSpPr>
          <p:cNvPr id="103" name="Google Shape;103;p22"/>
          <p:cNvSpPr/>
          <p:nvPr/>
        </p:nvSpPr>
        <p:spPr>
          <a:xfrm>
            <a:off x="4220934" y="770440"/>
            <a:ext cx="4163786" cy="3602620"/>
          </a:xfrm>
          <a:prstGeom prst="rect">
            <a:avLst/>
          </a:prstGeom>
          <a:solidFill>
            <a:schemeClr val="lt1">
              <a:alpha val="89411"/>
            </a:schemeClr>
          </a:solidFill>
          <a:ln>
            <a:noFill/>
          </a:ln>
        </p:spPr>
        <p:txBody>
          <a:bodyPr spcFirstLastPara="1" wrap="square" lIns="342900" tIns="137150" rIns="342900" bIns="137150" anchor="ctr" anchorCtr="0">
            <a:noAutofit/>
          </a:bodyPr>
          <a:lstStyle/>
          <a:p>
            <a:pPr marL="0" marR="0" lvl="0" indent="0" algn="ctr" rtl="0">
              <a:lnSpc>
                <a:spcPct val="150000"/>
              </a:lnSpc>
              <a:spcBef>
                <a:spcPts val="0"/>
              </a:spcBef>
              <a:spcAft>
                <a:spcPts val="0"/>
              </a:spcAft>
              <a:buNone/>
            </a:pPr>
            <a:r>
              <a:rPr lang="en" sz="2100" b="1" i="0" u="none" strike="noStrike" cap="none">
                <a:solidFill>
                  <a:schemeClr val="accent5"/>
                </a:solidFill>
                <a:latin typeface="Arial"/>
                <a:ea typeface="Arial"/>
                <a:cs typeface="Arial"/>
                <a:sym typeface="Arial"/>
              </a:rPr>
              <a:t>FUN FACT</a:t>
            </a:r>
            <a:endParaRPr sz="1100"/>
          </a:p>
          <a:p>
            <a:pPr marL="0" marR="0" lvl="0" indent="0" algn="ctr" rtl="0">
              <a:lnSpc>
                <a:spcPct val="150000"/>
              </a:lnSpc>
              <a:spcBef>
                <a:spcPts val="0"/>
              </a:spcBef>
              <a:spcAft>
                <a:spcPts val="0"/>
              </a:spcAft>
              <a:buNone/>
            </a:pPr>
            <a:r>
              <a:rPr lang="en" sz="15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104"/>
        <p:cNvGrpSpPr/>
        <p:nvPr/>
      </p:nvGrpSpPr>
      <p:grpSpPr>
        <a:xfrm>
          <a:off x="0" y="0"/>
          <a:ext cx="0" cy="0"/>
          <a:chOff x="0" y="0"/>
          <a:chExt cx="0" cy="0"/>
        </a:xfrm>
      </p:grpSpPr>
      <p:sp>
        <p:nvSpPr>
          <p:cNvPr id="105" name="Google Shape;105;p23"/>
          <p:cNvSpPr/>
          <p:nvPr/>
        </p:nvSpPr>
        <p:spPr>
          <a:xfrm>
            <a:off x="1" y="3932217"/>
            <a:ext cx="9143999" cy="1211283"/>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23"/>
          <p:cNvSpPr txBox="1">
            <a:spLocks noGrp="1"/>
          </p:cNvSpPr>
          <p:nvPr>
            <p:ph type="body" idx="2"/>
          </p:nvPr>
        </p:nvSpPr>
        <p:spPr>
          <a:xfrm>
            <a:off x="6730678"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3"/>
          </p:nvPr>
        </p:nvSpPr>
        <p:spPr>
          <a:xfrm>
            <a:off x="4696669"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4"/>
          </p:nvPr>
        </p:nvSpPr>
        <p:spPr>
          <a:xfrm>
            <a:off x="2662660" y="2672814"/>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5"/>
          </p:nvPr>
        </p:nvSpPr>
        <p:spPr>
          <a:xfrm>
            <a:off x="628650" y="2672813"/>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628650" y="1369219"/>
            <a:ext cx="36879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5"/>
          <p:cNvSpPr txBox="1">
            <a:spLocks noGrp="1"/>
          </p:cNvSpPr>
          <p:nvPr>
            <p:ph type="body" idx="1"/>
          </p:nvPr>
        </p:nvSpPr>
        <p:spPr>
          <a:xfrm>
            <a:off x="628650"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5"/>
          <p:cNvSpPr txBox="1">
            <a:spLocks noGrp="1"/>
          </p:cNvSpPr>
          <p:nvPr>
            <p:ph type="body" idx="2"/>
          </p:nvPr>
        </p:nvSpPr>
        <p:spPr>
          <a:xfrm>
            <a:off x="3405804" y="1390623"/>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25"/>
          <p:cNvSpPr txBox="1">
            <a:spLocks noGrp="1"/>
          </p:cNvSpPr>
          <p:nvPr>
            <p:ph type="body" idx="3"/>
          </p:nvPr>
        </p:nvSpPr>
        <p:spPr>
          <a:xfrm>
            <a:off x="6182958"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22"/>
        <p:cNvGrpSpPr/>
        <p:nvPr/>
      </p:nvGrpSpPr>
      <p:grpSpPr>
        <a:xfrm>
          <a:off x="0" y="0"/>
          <a:ext cx="0" cy="0"/>
          <a:chOff x="0" y="0"/>
          <a:chExt cx="0" cy="0"/>
        </a:xfrm>
      </p:grpSpPr>
      <p:sp>
        <p:nvSpPr>
          <p:cNvPr id="123" name="Google Shape;123;p26"/>
          <p:cNvSpPr/>
          <p:nvPr/>
        </p:nvSpPr>
        <p:spPr>
          <a:xfrm>
            <a:off x="-3" y="4666268"/>
            <a:ext cx="9143999" cy="47723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26"/>
          <p:cNvSpPr/>
          <p:nvPr/>
        </p:nvSpPr>
        <p:spPr>
          <a:xfrm>
            <a:off x="3024595" y="2064585"/>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26"/>
          <p:cNvSpPr/>
          <p:nvPr/>
        </p:nvSpPr>
        <p:spPr>
          <a:xfrm>
            <a:off x="5089342" y="2070517"/>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26"/>
          <p:cNvSpPr/>
          <p:nvPr/>
        </p:nvSpPr>
        <p:spPr>
          <a:xfrm>
            <a:off x="7152227"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26"/>
          <p:cNvSpPr/>
          <p:nvPr/>
        </p:nvSpPr>
        <p:spPr>
          <a:xfrm>
            <a:off x="961016"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26"/>
          <p:cNvSpPr txBox="1">
            <a:spLocks noGrp="1"/>
          </p:cNvSpPr>
          <p:nvPr>
            <p:ph type="body" idx="1"/>
          </p:nvPr>
        </p:nvSpPr>
        <p:spPr>
          <a:xfrm>
            <a:off x="628647" y="1169894"/>
            <a:ext cx="7886701" cy="70573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800"/>
              <a:buNone/>
              <a:defRPr sz="18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6"/>
          <p:cNvSpPr txBox="1">
            <a:spLocks noGrp="1"/>
          </p:cNvSpPr>
          <p:nvPr>
            <p:ph type="body" idx="2"/>
          </p:nvPr>
        </p:nvSpPr>
        <p:spPr>
          <a:xfrm>
            <a:off x="629813"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6"/>
          <p:cNvSpPr txBox="1">
            <a:spLocks noGrp="1"/>
          </p:cNvSpPr>
          <p:nvPr>
            <p:ph type="body" idx="3"/>
          </p:nvPr>
        </p:nvSpPr>
        <p:spPr>
          <a:xfrm>
            <a:off x="629813"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4"/>
          </p:nvPr>
        </p:nvSpPr>
        <p:spPr>
          <a:xfrm>
            <a:off x="2684927"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5"/>
          </p:nvPr>
        </p:nvSpPr>
        <p:spPr>
          <a:xfrm>
            <a:off x="2684927"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6"/>
          </p:nvPr>
        </p:nvSpPr>
        <p:spPr>
          <a:xfrm>
            <a:off x="476660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7"/>
          </p:nvPr>
        </p:nvSpPr>
        <p:spPr>
          <a:xfrm>
            <a:off x="476660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body" idx="8"/>
          </p:nvPr>
        </p:nvSpPr>
        <p:spPr>
          <a:xfrm>
            <a:off x="684828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6"/>
          <p:cNvSpPr txBox="1">
            <a:spLocks noGrp="1"/>
          </p:cNvSpPr>
          <p:nvPr>
            <p:ph type="body" idx="9"/>
          </p:nvPr>
        </p:nvSpPr>
        <p:spPr>
          <a:xfrm>
            <a:off x="684828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26"/>
          <p:cNvSpPr>
            <a:spLocks noGrp="1"/>
          </p:cNvSpPr>
          <p:nvPr>
            <p:ph type="pic" idx="13"/>
          </p:nvPr>
        </p:nvSpPr>
        <p:spPr>
          <a:xfrm>
            <a:off x="1112075" y="2242649"/>
            <a:ext cx="727472" cy="705731"/>
          </a:xfrm>
          <a:prstGeom prst="rect">
            <a:avLst/>
          </a:prstGeom>
          <a:noFill/>
          <a:ln>
            <a:noFill/>
          </a:ln>
        </p:spPr>
      </p:sp>
      <p:sp>
        <p:nvSpPr>
          <p:cNvPr id="138" name="Google Shape;138;p26"/>
          <p:cNvSpPr>
            <a:spLocks noGrp="1"/>
          </p:cNvSpPr>
          <p:nvPr>
            <p:ph type="pic" idx="14"/>
          </p:nvPr>
        </p:nvSpPr>
        <p:spPr>
          <a:xfrm>
            <a:off x="3167425" y="2232682"/>
            <a:ext cx="727472" cy="705731"/>
          </a:xfrm>
          <a:prstGeom prst="rect">
            <a:avLst/>
          </a:prstGeom>
          <a:noFill/>
          <a:ln>
            <a:noFill/>
          </a:ln>
        </p:spPr>
      </p:sp>
      <p:sp>
        <p:nvSpPr>
          <p:cNvPr id="139" name="Google Shape;139;p26"/>
          <p:cNvSpPr>
            <a:spLocks noGrp="1"/>
          </p:cNvSpPr>
          <p:nvPr>
            <p:ph type="pic" idx="15"/>
          </p:nvPr>
        </p:nvSpPr>
        <p:spPr>
          <a:xfrm>
            <a:off x="5249105" y="2242648"/>
            <a:ext cx="727472" cy="705731"/>
          </a:xfrm>
          <a:prstGeom prst="rect">
            <a:avLst/>
          </a:prstGeom>
          <a:noFill/>
          <a:ln>
            <a:noFill/>
          </a:ln>
        </p:spPr>
      </p:sp>
      <p:sp>
        <p:nvSpPr>
          <p:cNvPr id="140" name="Google Shape;140;p26"/>
          <p:cNvSpPr>
            <a:spLocks noGrp="1"/>
          </p:cNvSpPr>
          <p:nvPr>
            <p:ph type="pic" idx="16"/>
          </p:nvPr>
        </p:nvSpPr>
        <p:spPr>
          <a:xfrm>
            <a:off x="7303523" y="2241837"/>
            <a:ext cx="727471" cy="705731"/>
          </a:xfrm>
          <a:prstGeom prst="rect">
            <a:avLst/>
          </a:prstGeom>
          <a:noFill/>
          <a:ln>
            <a:noFill/>
          </a:ln>
        </p:spPr>
      </p:sp>
      <p:sp>
        <p:nvSpPr>
          <p:cNvPr id="141" name="Google Shape;141;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 name="Google Shape;142;p26"/>
          <p:cNvSpPr txBox="1"/>
          <p:nvPr/>
        </p:nvSpPr>
        <p:spPr>
          <a:xfrm>
            <a:off x="8398764" y="4779497"/>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143"/>
        <p:cNvGrpSpPr/>
        <p:nvPr/>
      </p:nvGrpSpPr>
      <p:grpSpPr>
        <a:xfrm>
          <a:off x="0" y="0"/>
          <a:ext cx="0" cy="0"/>
          <a:chOff x="0" y="0"/>
          <a:chExt cx="0" cy="0"/>
        </a:xfrm>
      </p:grpSpPr>
      <p:sp>
        <p:nvSpPr>
          <p:cNvPr id="144" name="Google Shape;144;p27"/>
          <p:cNvSpPr>
            <a:spLocks noGrp="1"/>
          </p:cNvSpPr>
          <p:nvPr>
            <p:ph type="pic" idx="2"/>
          </p:nvPr>
        </p:nvSpPr>
        <p:spPr>
          <a:xfrm>
            <a:off x="3757790" y="0"/>
            <a:ext cx="5386208" cy="5143500"/>
          </a:xfrm>
          <a:prstGeom prst="rect">
            <a:avLst/>
          </a:prstGeom>
          <a:noFill/>
          <a:ln>
            <a:noFill/>
          </a:ln>
        </p:spPr>
      </p:sp>
      <p:sp>
        <p:nvSpPr>
          <p:cNvPr id="145" name="Google Shape;145;p27"/>
          <p:cNvSpPr txBox="1">
            <a:spLocks noGrp="1"/>
          </p:cNvSpPr>
          <p:nvPr>
            <p:ph type="title"/>
          </p:nvPr>
        </p:nvSpPr>
        <p:spPr>
          <a:xfrm>
            <a:off x="628649" y="411348"/>
            <a:ext cx="2855390" cy="137980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7"/>
          <p:cNvSpPr txBox="1">
            <a:spLocks noGrp="1"/>
          </p:cNvSpPr>
          <p:nvPr>
            <p:ph type="body" idx="1"/>
          </p:nvPr>
        </p:nvSpPr>
        <p:spPr>
          <a:xfrm>
            <a:off x="628651" y="1863762"/>
            <a:ext cx="2849569" cy="2868390"/>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 name="Google Shape;147;p27"/>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28"/>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52"/>
        <p:cNvGrpSpPr/>
        <p:nvPr/>
      </p:nvGrpSpPr>
      <p:grpSpPr>
        <a:xfrm>
          <a:off x="0" y="0"/>
          <a:ext cx="0" cy="0"/>
          <a:chOff x="0" y="0"/>
          <a:chExt cx="0" cy="0"/>
        </a:xfrm>
      </p:grpSpPr>
      <p:sp>
        <p:nvSpPr>
          <p:cNvPr id="153" name="Google Shape;153;p29"/>
          <p:cNvSpPr/>
          <p:nvPr/>
        </p:nvSpPr>
        <p:spPr>
          <a:xfrm>
            <a:off x="0" y="3243430"/>
            <a:ext cx="9143999" cy="1900069"/>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9"/>
          <p:cNvSpPr txBox="1">
            <a:spLocks noGrp="1"/>
          </p:cNvSpPr>
          <p:nvPr>
            <p:ph type="title"/>
          </p:nvPr>
        </p:nvSpPr>
        <p:spPr>
          <a:xfrm>
            <a:off x="623887" y="351235"/>
            <a:ext cx="4514170" cy="121517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Arial"/>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3888" y="3394710"/>
            <a:ext cx="4514169" cy="137107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lt1"/>
              </a:buClr>
              <a:buSzPts val="1800"/>
              <a:buNone/>
              <a:defRPr sz="1800">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29"/>
          <p:cNvSpPr txBox="1"/>
          <p:nvPr/>
        </p:nvSpPr>
        <p:spPr>
          <a:xfrm>
            <a:off x="1594485" y="-351473"/>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7" name="Google Shape;157;p29"/>
          <p:cNvSpPr txBox="1"/>
          <p:nvPr/>
        </p:nvSpPr>
        <p:spPr>
          <a:xfrm>
            <a:off x="2177415" y="-38576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8" name="Google Shape;158;p29"/>
          <p:cNvSpPr txBox="1">
            <a:spLocks noGrp="1"/>
          </p:cNvSpPr>
          <p:nvPr>
            <p:ph type="body" idx="2"/>
          </p:nvPr>
        </p:nvSpPr>
        <p:spPr>
          <a:xfrm>
            <a:off x="623378" y="1717693"/>
            <a:ext cx="4514170" cy="1411270"/>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2"/>
              </a:buClr>
              <a:buSzPts val="1800"/>
              <a:buNone/>
              <a:defRPr sz="180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29"/>
          <p:cNvSpPr>
            <a:spLocks noGrp="1"/>
          </p:cNvSpPr>
          <p:nvPr>
            <p:ph type="pic" idx="3"/>
          </p:nvPr>
        </p:nvSpPr>
        <p:spPr>
          <a:xfrm>
            <a:off x="5280660" y="351235"/>
            <a:ext cx="3488293" cy="4298156"/>
          </a:xfrm>
          <a:prstGeom prst="rect">
            <a:avLst/>
          </a:prstGeom>
          <a:noFill/>
          <a:ln>
            <a:noFill/>
          </a:ln>
        </p:spPr>
        <p:txBody>
          <a:bodyPr/>
          <a:lstStyle/>
          <a:p>
            <a:endParaRPr lang="en-US"/>
          </a:p>
        </p:txBody>
      </p:sp>
      <p:sp>
        <p:nvSpPr>
          <p:cNvPr id="160" name="Google Shape;160;p29"/>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61"/>
        <p:cNvGrpSpPr/>
        <p:nvPr/>
      </p:nvGrpSpPr>
      <p:grpSpPr>
        <a:xfrm>
          <a:off x="0" y="0"/>
          <a:ext cx="0" cy="0"/>
          <a:chOff x="0" y="0"/>
          <a:chExt cx="0" cy="0"/>
        </a:xfrm>
      </p:grpSpPr>
      <p:sp>
        <p:nvSpPr>
          <p:cNvPr id="162" name="Google Shape;162;p30"/>
          <p:cNvSpPr/>
          <p:nvPr/>
        </p:nvSpPr>
        <p:spPr>
          <a:xfrm>
            <a:off x="4256976" y="0"/>
            <a:ext cx="4962292"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0"/>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30"/>
          <p:cNvSpPr>
            <a:spLocks noGrp="1"/>
          </p:cNvSpPr>
          <p:nvPr>
            <p:ph type="pic" idx="2"/>
          </p:nvPr>
        </p:nvSpPr>
        <p:spPr>
          <a:xfrm>
            <a:off x="4749325" y="448655"/>
            <a:ext cx="4019628" cy="4184068"/>
          </a:xfrm>
          <a:prstGeom prst="rect">
            <a:avLst/>
          </a:prstGeom>
          <a:noFill/>
          <a:ln>
            <a:noFill/>
          </a:ln>
        </p:spPr>
      </p:sp>
      <p:sp>
        <p:nvSpPr>
          <p:cNvPr id="166" name="Google Shape;166;p30"/>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3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114000"/>
              </a:lnSpc>
              <a:spcBef>
                <a:spcPts val="800"/>
              </a:spcBef>
              <a:spcAft>
                <a:spcPts val="0"/>
              </a:spcAft>
              <a:buClr>
                <a:srgbClr val="8A8A8A"/>
              </a:buClr>
              <a:buSzPts val="1800"/>
              <a:buNone/>
              <a:defRPr sz="1800">
                <a:solidFill>
                  <a:srgbClr val="8A8A8A"/>
                </a:solidFill>
              </a:defRPr>
            </a:lvl1pPr>
            <a:lvl2pPr marL="914400" lvl="1" indent="-228600" algn="l">
              <a:lnSpc>
                <a:spcPct val="113000"/>
              </a:lnSpc>
              <a:spcBef>
                <a:spcPts val="800"/>
              </a:spcBef>
              <a:spcAft>
                <a:spcPts val="0"/>
              </a:spcAft>
              <a:buClr>
                <a:srgbClr val="8A8A8A"/>
              </a:buClr>
              <a:buSzPts val="1500"/>
              <a:buNone/>
              <a:defRPr sz="1500">
                <a:solidFill>
                  <a:srgbClr val="8A8A8A"/>
                </a:solidFill>
              </a:defRPr>
            </a:lvl2pPr>
            <a:lvl3pPr marL="1371600" lvl="2" indent="-228600" algn="l">
              <a:lnSpc>
                <a:spcPct val="113000"/>
              </a:lnSpc>
              <a:spcBef>
                <a:spcPts val="800"/>
              </a:spcBef>
              <a:spcAft>
                <a:spcPts val="0"/>
              </a:spcAft>
              <a:buClr>
                <a:srgbClr val="8A8A8A"/>
              </a:buClr>
              <a:buSzPts val="1400"/>
              <a:buNone/>
              <a:defRPr sz="1400">
                <a:solidFill>
                  <a:srgbClr val="8A8A8A"/>
                </a:solidFill>
              </a:defRPr>
            </a:lvl3pPr>
            <a:lvl4pPr marL="1828800" lvl="3" indent="-228600" algn="l">
              <a:lnSpc>
                <a:spcPct val="113000"/>
              </a:lnSpc>
              <a:spcBef>
                <a:spcPts val="800"/>
              </a:spcBef>
              <a:spcAft>
                <a:spcPts val="0"/>
              </a:spcAft>
              <a:buClr>
                <a:srgbClr val="8A8A8A"/>
              </a:buClr>
              <a:buSzPts val="1200"/>
              <a:buNone/>
              <a:defRPr sz="1200">
                <a:solidFill>
                  <a:srgbClr val="8A8A8A"/>
                </a:solidFill>
              </a:defRPr>
            </a:lvl4pPr>
            <a:lvl5pPr marL="2286000" lvl="4" indent="-228600" algn="l">
              <a:lnSpc>
                <a:spcPct val="113000"/>
              </a:lnSpc>
              <a:spcBef>
                <a:spcPts val="800"/>
              </a:spcBef>
              <a:spcAft>
                <a:spcPts val="0"/>
              </a:spcAft>
              <a:buClr>
                <a:srgbClr val="8A8A8A"/>
              </a:buClr>
              <a:buSzPts val="1200"/>
              <a:buNone/>
              <a:defRPr sz="1200">
                <a:solidFill>
                  <a:srgbClr val="8A8A8A"/>
                </a:solidFill>
              </a:defRPr>
            </a:lvl5pPr>
            <a:lvl6pPr marL="2743200" lvl="5" indent="-228600" algn="l">
              <a:lnSpc>
                <a:spcPct val="90000"/>
              </a:lnSpc>
              <a:spcBef>
                <a:spcPts val="400"/>
              </a:spcBef>
              <a:spcAft>
                <a:spcPts val="0"/>
              </a:spcAft>
              <a:buClr>
                <a:srgbClr val="8A8A8A"/>
              </a:buClr>
              <a:buSzPts val="1200"/>
              <a:buNone/>
              <a:defRPr sz="1200">
                <a:solidFill>
                  <a:srgbClr val="8A8A8A"/>
                </a:solidFill>
              </a:defRPr>
            </a:lvl6pPr>
            <a:lvl7pPr marL="3200400" lvl="6" indent="-228600" algn="l">
              <a:lnSpc>
                <a:spcPct val="90000"/>
              </a:lnSpc>
              <a:spcBef>
                <a:spcPts val="400"/>
              </a:spcBef>
              <a:spcAft>
                <a:spcPts val="0"/>
              </a:spcAft>
              <a:buClr>
                <a:srgbClr val="8A8A8A"/>
              </a:buClr>
              <a:buSzPts val="1200"/>
              <a:buNone/>
              <a:defRPr sz="1200">
                <a:solidFill>
                  <a:srgbClr val="8A8A8A"/>
                </a:solidFill>
              </a:defRPr>
            </a:lvl7pPr>
            <a:lvl8pPr marL="3657600" lvl="7" indent="-228600" algn="l">
              <a:lnSpc>
                <a:spcPct val="90000"/>
              </a:lnSpc>
              <a:spcBef>
                <a:spcPts val="400"/>
              </a:spcBef>
              <a:spcAft>
                <a:spcPts val="0"/>
              </a:spcAft>
              <a:buClr>
                <a:srgbClr val="8A8A8A"/>
              </a:buClr>
              <a:buSzPts val="1200"/>
              <a:buNone/>
              <a:defRPr sz="1200">
                <a:solidFill>
                  <a:srgbClr val="8A8A8A"/>
                </a:solidFill>
              </a:defRPr>
            </a:lvl8pPr>
            <a:lvl9pPr marL="4114800" lvl="8" indent="-228600" algn="l">
              <a:lnSpc>
                <a:spcPct val="90000"/>
              </a:lnSpc>
              <a:spcBef>
                <a:spcPts val="400"/>
              </a:spcBef>
              <a:spcAft>
                <a:spcPts val="0"/>
              </a:spcAft>
              <a:buClr>
                <a:srgbClr val="8A8A8A"/>
              </a:buClr>
              <a:buSzPts val="1200"/>
              <a:buNone/>
              <a:defRPr sz="1200">
                <a:solidFill>
                  <a:srgbClr val="8A8A8A"/>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114000"/>
              </a:lnSpc>
              <a:spcBef>
                <a:spcPts val="800"/>
              </a:spcBef>
              <a:spcAft>
                <a:spcPts val="0"/>
              </a:spcAft>
              <a:buClr>
                <a:schemeClr val="dk1"/>
              </a:buClr>
              <a:buSzPts val="1800"/>
              <a:buNone/>
              <a:defRPr sz="1800"/>
            </a:lvl1pPr>
            <a:lvl2pPr lvl="1" algn="ctr">
              <a:lnSpc>
                <a:spcPct val="113000"/>
              </a:lnSpc>
              <a:spcBef>
                <a:spcPts val="800"/>
              </a:spcBef>
              <a:spcAft>
                <a:spcPts val="0"/>
              </a:spcAft>
              <a:buClr>
                <a:schemeClr val="dk1"/>
              </a:buClr>
              <a:buSzPts val="1500"/>
              <a:buNone/>
              <a:defRPr sz="1500"/>
            </a:lvl2pPr>
            <a:lvl3pPr lvl="2" algn="ctr">
              <a:lnSpc>
                <a:spcPct val="113000"/>
              </a:lnSpc>
              <a:spcBef>
                <a:spcPts val="800"/>
              </a:spcBef>
              <a:spcAft>
                <a:spcPts val="0"/>
              </a:spcAft>
              <a:buClr>
                <a:schemeClr val="dk1"/>
              </a:buClr>
              <a:buSzPts val="1400"/>
              <a:buNone/>
              <a:defRPr sz="1400"/>
            </a:lvl3pPr>
            <a:lvl4pPr lvl="3" algn="ctr">
              <a:lnSpc>
                <a:spcPct val="113000"/>
              </a:lnSpc>
              <a:spcBef>
                <a:spcPts val="800"/>
              </a:spcBef>
              <a:spcAft>
                <a:spcPts val="0"/>
              </a:spcAft>
              <a:buClr>
                <a:schemeClr val="dk1"/>
              </a:buClr>
              <a:buSzPts val="1200"/>
              <a:buNone/>
              <a:defRPr sz="1200"/>
            </a:lvl4pPr>
            <a:lvl5pPr lvl="4" algn="ctr">
              <a:lnSpc>
                <a:spcPct val="113000"/>
              </a:lnSpc>
              <a:spcBef>
                <a:spcPts val="8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3" name="Google Shape;173;p32"/>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7" name="Google Shape;177;p3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3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9" name="Google Shape;179;p3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33"/>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113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113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113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p:nvPr/>
        </p:nvSpPr>
        <p:spPr>
          <a:xfrm>
            <a:off x="1311593" y="4860608"/>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54" name="Google Shape;54;p1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E91bGT9BjYk"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hyperlink" Target="http://www.youtube.com/watch?v=z03FQGlGgo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34"/>
          <p:cNvSpPr txBox="1">
            <a:spLocks noGrp="1"/>
          </p:cNvSpPr>
          <p:nvPr>
            <p:ph type="title"/>
          </p:nvPr>
        </p:nvSpPr>
        <p:spPr>
          <a:xfrm>
            <a:off x="4495425" y="671325"/>
            <a:ext cx="4359600" cy="15360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accent2"/>
              </a:buClr>
              <a:buSzPts val="5400"/>
              <a:buFont typeface="Arial"/>
              <a:buNone/>
            </a:pPr>
            <a:r>
              <a:rPr lang="en" sz="5400"/>
              <a:t>Introductory Statistics</a:t>
            </a:r>
            <a:endParaRPr sz="5400"/>
          </a:p>
        </p:txBody>
      </p:sp>
      <p:sp>
        <p:nvSpPr>
          <p:cNvPr id="185" name="Google Shape;185;p34"/>
          <p:cNvSpPr txBox="1">
            <a:spLocks noGrp="1"/>
          </p:cNvSpPr>
          <p:nvPr>
            <p:ph type="body" idx="1"/>
          </p:nvPr>
        </p:nvSpPr>
        <p:spPr>
          <a:xfrm>
            <a:off x="4572000" y="2442575"/>
            <a:ext cx="4283400" cy="21903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1500"/>
              <a:buNone/>
            </a:pPr>
            <a:r>
              <a:rPr lang="en" sz="1500"/>
              <a:t>Module 2: </a:t>
            </a:r>
            <a:endParaRPr/>
          </a:p>
          <a:p>
            <a:pPr marL="0" lvl="0" indent="0" algn="l" rtl="0">
              <a:lnSpc>
                <a:spcPct val="113000"/>
              </a:lnSpc>
              <a:spcBef>
                <a:spcPts val="800"/>
              </a:spcBef>
              <a:spcAft>
                <a:spcPts val="0"/>
              </a:spcAft>
              <a:buClr>
                <a:schemeClr val="dk1"/>
              </a:buClr>
              <a:buSzPts val="2100"/>
              <a:buNone/>
            </a:pPr>
            <a:r>
              <a:rPr lang="en" b="1"/>
              <a:t>Statistical Studies</a:t>
            </a:r>
            <a:endParaRPr/>
          </a:p>
        </p:txBody>
      </p:sp>
      <p:sp>
        <p:nvSpPr>
          <p:cNvPr id="187" name="Google Shape;187;p34">
            <a:extLst>
              <a:ext uri="{C183D7F6-B498-43B3-948B-1728B52AA6E4}">
                <adec:decorative xmlns:adec="http://schemas.microsoft.com/office/drawing/2017/decorative" val="1"/>
              </a:ext>
            </a:extLst>
          </p:cNvPr>
          <p:cNvSpPr/>
          <p:nvPr/>
        </p:nvSpPr>
        <p:spPr>
          <a:xfrm rot="-5400000">
            <a:off x="-586062" y="586079"/>
            <a:ext cx="5154408" cy="3982284"/>
          </a:xfrm>
          <a:prstGeom prst="flowChartDocument">
            <a:avLst/>
          </a:prstGeom>
          <a:solidFill>
            <a:srgbClr val="D3B9FC">
              <a:alpha val="8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38975" y="786950"/>
            <a:ext cx="4599850" cy="4599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t>Experimental Design Activity</a:t>
            </a:r>
            <a:endParaRPr/>
          </a:p>
        </p:txBody>
      </p:sp>
      <p:sp>
        <p:nvSpPr>
          <p:cNvPr id="280" name="Google Shape;280;p43"/>
          <p:cNvSpPr txBox="1"/>
          <p:nvPr/>
        </p:nvSpPr>
        <p:spPr>
          <a:xfrm>
            <a:off x="623875" y="1038225"/>
            <a:ext cx="7919700" cy="34299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Choose a belief and design an experiment that can be used to test it. Your experiment should be plausible, but will not actually be completed.</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What are the explanatory and response variables?</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Who is your target population?</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How will a representative sample be selected?</a:t>
            </a:r>
            <a:endParaRPr sz="2100">
              <a:solidFill>
                <a:schemeClr val="dk1"/>
              </a:solidFill>
            </a:endParaRPr>
          </a:p>
        </p:txBody>
      </p:sp>
      <p:sp>
        <p:nvSpPr>
          <p:cNvPr id="281" name="Google Shape;281;p43">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t>Good Experimental Design</a:t>
            </a:r>
            <a:endParaRPr/>
          </a:p>
        </p:txBody>
      </p:sp>
      <p:sp>
        <p:nvSpPr>
          <p:cNvPr id="287" name="Google Shape;287;p44"/>
          <p:cNvSpPr txBox="1"/>
          <p:nvPr/>
        </p:nvSpPr>
        <p:spPr>
          <a:xfrm>
            <a:off x="623875" y="1038225"/>
            <a:ext cx="7919700" cy="34299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Choose a belief and design an experiment that can be used to test it. Your experiment should be plausible, but will not actually be completed.</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Will your experiment include blocking?</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What are the treatments? How will participants be assigned?</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What are the potential nuisance factors?</a:t>
            </a:r>
            <a:endParaRPr sz="2100">
              <a:solidFill>
                <a:schemeClr val="dk1"/>
              </a:solidFill>
            </a:endParaRPr>
          </a:p>
        </p:txBody>
      </p:sp>
      <p:sp>
        <p:nvSpPr>
          <p:cNvPr id="288" name="Google Shape;288;p44">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5"/>
          <p:cNvSpPr txBox="1">
            <a:spLocks noGrp="1"/>
          </p:cNvSpPr>
          <p:nvPr>
            <p:ph type="title"/>
          </p:nvPr>
        </p:nvSpPr>
        <p:spPr>
          <a:xfrm>
            <a:off x="628650" y="273850"/>
            <a:ext cx="8177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a:t>Does Your Experiment Include?</a:t>
            </a:r>
            <a:endParaRPr/>
          </a:p>
        </p:txBody>
      </p:sp>
      <p:sp>
        <p:nvSpPr>
          <p:cNvPr id="294" name="Google Shape;294;p45"/>
          <p:cNvSpPr txBox="1">
            <a:spLocks noGrp="1"/>
          </p:cNvSpPr>
          <p:nvPr>
            <p:ph type="body" idx="1"/>
          </p:nvPr>
        </p:nvSpPr>
        <p:spPr>
          <a:xfrm>
            <a:off x="628650" y="1386280"/>
            <a:ext cx="2332500" cy="3263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accent5"/>
              </a:buClr>
              <a:buSzPts val="3300"/>
              <a:buNone/>
            </a:pPr>
            <a:r>
              <a:rPr lang="en" sz="3300" b="1">
                <a:solidFill>
                  <a:schemeClr val="accent5"/>
                </a:solidFill>
                <a:latin typeface="Arial Black"/>
                <a:ea typeface="Arial Black"/>
                <a:cs typeface="Arial Black"/>
                <a:sym typeface="Arial Black"/>
              </a:rPr>
              <a:t>1</a:t>
            </a:r>
            <a:endParaRPr/>
          </a:p>
          <a:p>
            <a:pPr marL="0" lvl="0" indent="0" algn="l" rtl="0">
              <a:lnSpc>
                <a:spcPct val="113000"/>
              </a:lnSpc>
              <a:spcBef>
                <a:spcPts val="800"/>
              </a:spcBef>
              <a:spcAft>
                <a:spcPts val="0"/>
              </a:spcAft>
              <a:buClr>
                <a:schemeClr val="dk1"/>
              </a:buClr>
              <a:buSzPts val="2100"/>
              <a:buNone/>
            </a:pPr>
            <a:r>
              <a:rPr lang="en"/>
              <a:t>Randomization</a:t>
            </a:r>
            <a:endParaRPr/>
          </a:p>
        </p:txBody>
      </p:sp>
      <p:sp>
        <p:nvSpPr>
          <p:cNvPr id="295" name="Google Shape;295;p45"/>
          <p:cNvSpPr txBox="1">
            <a:spLocks noGrp="1"/>
          </p:cNvSpPr>
          <p:nvPr>
            <p:ph type="body" idx="2"/>
          </p:nvPr>
        </p:nvSpPr>
        <p:spPr>
          <a:xfrm>
            <a:off x="3405804" y="1390623"/>
            <a:ext cx="2332500" cy="3263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accent5"/>
              </a:buClr>
              <a:buSzPts val="3300"/>
              <a:buNone/>
            </a:pPr>
            <a:r>
              <a:rPr lang="en" sz="3300" b="1">
                <a:solidFill>
                  <a:schemeClr val="accent5"/>
                </a:solidFill>
                <a:latin typeface="Arial Black"/>
                <a:ea typeface="Arial Black"/>
                <a:cs typeface="Arial Black"/>
                <a:sym typeface="Arial Black"/>
              </a:rPr>
              <a:t>2</a:t>
            </a:r>
            <a:endParaRPr sz="3300"/>
          </a:p>
          <a:p>
            <a:pPr marL="0" lvl="0" indent="0" algn="l" rtl="0">
              <a:lnSpc>
                <a:spcPct val="113000"/>
              </a:lnSpc>
              <a:spcBef>
                <a:spcPts val="800"/>
              </a:spcBef>
              <a:spcAft>
                <a:spcPts val="0"/>
              </a:spcAft>
              <a:buClr>
                <a:schemeClr val="dk1"/>
              </a:buClr>
              <a:buSzPts val="2100"/>
              <a:buNone/>
            </a:pPr>
            <a:r>
              <a:rPr lang="en"/>
              <a:t>Replication</a:t>
            </a:r>
            <a:endParaRPr/>
          </a:p>
        </p:txBody>
      </p:sp>
      <p:sp>
        <p:nvSpPr>
          <p:cNvPr id="296" name="Google Shape;296;p45"/>
          <p:cNvSpPr txBox="1">
            <a:spLocks noGrp="1"/>
          </p:cNvSpPr>
          <p:nvPr>
            <p:ph type="body" idx="3"/>
          </p:nvPr>
        </p:nvSpPr>
        <p:spPr>
          <a:xfrm>
            <a:off x="6182958" y="1386280"/>
            <a:ext cx="2332500" cy="3263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accent5"/>
              </a:buClr>
              <a:buSzPts val="3300"/>
              <a:buNone/>
            </a:pPr>
            <a:r>
              <a:rPr lang="en" sz="3300" b="1">
                <a:solidFill>
                  <a:schemeClr val="accent5"/>
                </a:solidFill>
                <a:latin typeface="Arial Black"/>
                <a:ea typeface="Arial Black"/>
                <a:cs typeface="Arial Black"/>
                <a:sym typeface="Arial Black"/>
              </a:rPr>
              <a:t>3</a:t>
            </a:r>
            <a:endParaRPr sz="3300"/>
          </a:p>
          <a:p>
            <a:pPr marL="0" lvl="0" indent="0" algn="l" rtl="0">
              <a:lnSpc>
                <a:spcPct val="113000"/>
              </a:lnSpc>
              <a:spcBef>
                <a:spcPts val="800"/>
              </a:spcBef>
              <a:spcAft>
                <a:spcPts val="0"/>
              </a:spcAft>
              <a:buClr>
                <a:schemeClr val="dk1"/>
              </a:buClr>
              <a:buSzPts val="2100"/>
              <a:buNone/>
            </a:pPr>
            <a:r>
              <a:rPr lang="en"/>
              <a:t>Control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title"/>
          </p:nvPr>
        </p:nvSpPr>
        <p:spPr>
          <a:xfrm>
            <a:off x="654875" y="493850"/>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5"/>
                </a:solidFill>
              </a:rPr>
              <a:t>Questions to Review (1)</a:t>
            </a:r>
            <a:endParaRPr dirty="0">
              <a:solidFill>
                <a:schemeClr val="accent5"/>
              </a:solidFill>
            </a:endParaRPr>
          </a:p>
        </p:txBody>
      </p:sp>
      <p:sp>
        <p:nvSpPr>
          <p:cNvPr id="302" name="Google Shape;302;p46"/>
          <p:cNvSpPr txBox="1"/>
          <p:nvPr/>
        </p:nvSpPr>
        <p:spPr>
          <a:xfrm>
            <a:off x="2717400" y="1180850"/>
            <a:ext cx="6426600" cy="29529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1600" dirty="0">
                <a:solidFill>
                  <a:schemeClr val="dk1"/>
                </a:solidFill>
              </a:rPr>
              <a:t>An experiment was conducted to investigate the impact of regular exercise on stress reduction. Participants self-assessed their current stress levels and were separated into two groups: high stress level and low stress level. Then, participants in each group were assigned one of three conditions: no exercise, exercise three days per week for 20 minutes, and exercise one day per week for one hour. At the end of each week, the participants stress levels were recorded.</a:t>
            </a:r>
            <a:endParaRPr sz="1600" dirty="0">
              <a:solidFill>
                <a:schemeClr val="dk1"/>
              </a:solidFill>
            </a:endParaRPr>
          </a:p>
          <a:p>
            <a:pPr marL="0" lvl="0" indent="0" algn="l" rtl="0">
              <a:lnSpc>
                <a:spcPct val="113000"/>
              </a:lnSpc>
              <a:spcBef>
                <a:spcPts val="0"/>
              </a:spcBef>
              <a:spcAft>
                <a:spcPts val="0"/>
              </a:spcAft>
              <a:buNone/>
            </a:pPr>
            <a:r>
              <a:rPr lang="en" sz="3300" b="1" dirty="0">
                <a:solidFill>
                  <a:schemeClr val="accent4"/>
                </a:solidFill>
                <a:latin typeface="Arial Black"/>
                <a:ea typeface="Arial Black"/>
                <a:cs typeface="Arial Black"/>
                <a:sym typeface="Arial Black"/>
              </a:rPr>
              <a:t>1</a:t>
            </a:r>
            <a:r>
              <a:rPr lang="en" sz="2100" dirty="0">
                <a:solidFill>
                  <a:schemeClr val="lt1"/>
                </a:solidFill>
              </a:rPr>
              <a:t> </a:t>
            </a:r>
            <a:r>
              <a:rPr lang="en" sz="1600" dirty="0">
                <a:solidFill>
                  <a:schemeClr val="dk1"/>
                </a:solidFill>
              </a:rPr>
              <a:t>Identify the explanatory and response variables, experimental units, blocks, treatments and treatment groups</a:t>
            </a:r>
            <a:endParaRPr sz="1600" dirty="0">
              <a:solidFill>
                <a:schemeClr val="dk1"/>
              </a:solidFill>
            </a:endParaRPr>
          </a:p>
        </p:txBody>
      </p:sp>
      <p:sp>
        <p:nvSpPr>
          <p:cNvPr id="303" name="Google Shape;303;p46">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4" name="Google Shape;304;p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a:xfrm>
            <a:off x="654875" y="493850"/>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5"/>
                </a:solidFill>
              </a:rPr>
              <a:t>Questions to Review (2)</a:t>
            </a:r>
            <a:endParaRPr dirty="0">
              <a:solidFill>
                <a:schemeClr val="accent5"/>
              </a:solidFill>
            </a:endParaRPr>
          </a:p>
        </p:txBody>
      </p:sp>
      <p:sp>
        <p:nvSpPr>
          <p:cNvPr id="310" name="Google Shape;310;p47"/>
          <p:cNvSpPr txBox="1"/>
          <p:nvPr/>
        </p:nvSpPr>
        <p:spPr>
          <a:xfrm>
            <a:off x="2717400" y="1180850"/>
            <a:ext cx="6426600" cy="32313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1600">
                <a:solidFill>
                  <a:schemeClr val="dk1"/>
                </a:solidFill>
              </a:rPr>
              <a:t>An experiment was conducted to investigate the impact of regular exercise on stress reduction. Participants self-assessed their current stress levels and were separated into two groups: high stress level and low stress level. Then, participants in each group were assigned one of three conditions: no exercise, exercise three days per week for 20 minutes, and exercise one day per week for one hour. At the end of each week, the participants stress levels were recorded.</a:t>
            </a:r>
            <a:endParaRPr sz="1600">
              <a:solidFill>
                <a:schemeClr val="dk1"/>
              </a:solidFill>
            </a:endParaRPr>
          </a:p>
          <a:p>
            <a:pPr marL="0" lvl="0" indent="0" algn="l" rtl="0">
              <a:lnSpc>
                <a:spcPct val="113000"/>
              </a:lnSpc>
              <a:spcBef>
                <a:spcPts val="0"/>
              </a:spcBef>
              <a:spcAft>
                <a:spcPts val="0"/>
              </a:spcAft>
              <a:buNone/>
            </a:pPr>
            <a:endParaRPr sz="1600">
              <a:solidFill>
                <a:schemeClr val="dk1"/>
              </a:solidFill>
            </a:endParaRPr>
          </a:p>
          <a:p>
            <a:pPr marL="0" lvl="0" indent="0" algn="l" rtl="0">
              <a:lnSpc>
                <a:spcPct val="113000"/>
              </a:lnSpc>
              <a:spcBef>
                <a:spcPts val="0"/>
              </a:spcBef>
              <a:spcAft>
                <a:spcPts val="0"/>
              </a:spcAft>
              <a:buNone/>
            </a:pPr>
            <a:r>
              <a:rPr lang="en" sz="3300" b="1">
                <a:solidFill>
                  <a:schemeClr val="accent4"/>
                </a:solidFill>
                <a:latin typeface="Arial Black"/>
                <a:ea typeface="Arial Black"/>
                <a:cs typeface="Arial Black"/>
                <a:sym typeface="Arial Black"/>
              </a:rPr>
              <a:t>2 </a:t>
            </a:r>
            <a:r>
              <a:rPr lang="en" sz="1600">
                <a:solidFill>
                  <a:schemeClr val="dk1"/>
                </a:solidFill>
              </a:rPr>
              <a:t>Explain how the experiment could use randomization, replication, control, and blinding.</a:t>
            </a:r>
            <a:endParaRPr sz="1600">
              <a:solidFill>
                <a:schemeClr val="dk1"/>
              </a:solidFill>
            </a:endParaRPr>
          </a:p>
        </p:txBody>
      </p:sp>
      <p:sp>
        <p:nvSpPr>
          <p:cNvPr id="311" name="Google Shape;311;p47">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2" name="Google Shape;312;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a:extLst>
              <a:ext uri="{C183D7F6-B498-43B3-948B-1728B52AA6E4}">
                <adec:decorative xmlns:adec="http://schemas.microsoft.com/office/drawing/2017/decorative" val="1"/>
              </a:ext>
            </a:extLst>
          </p:cNvPr>
          <p:cNvSpPr/>
          <p:nvPr/>
        </p:nvSpPr>
        <p:spPr>
          <a:xfrm>
            <a:off x="-75" y="2145475"/>
            <a:ext cx="9144000" cy="299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5"/>
                </a:solidFill>
              </a:rPr>
              <a:t>Learning Goals (2)</a:t>
            </a:r>
            <a:endParaRPr dirty="0">
              <a:solidFill>
                <a:schemeClr val="accent5"/>
              </a:solidFill>
            </a:endParaRPr>
          </a:p>
        </p:txBody>
      </p:sp>
      <p:sp>
        <p:nvSpPr>
          <p:cNvPr id="320" name="Google Shape;320;p48"/>
          <p:cNvSpPr txBox="1">
            <a:spLocks noGrp="1"/>
          </p:cNvSpPr>
          <p:nvPr>
            <p:ph type="body" idx="2"/>
          </p:nvPr>
        </p:nvSpPr>
        <p:spPr>
          <a:xfrm>
            <a:off x="628650" y="1140025"/>
            <a:ext cx="6088200" cy="1211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318" name="Google Shape;318;p48"/>
          <p:cNvSpPr txBox="1">
            <a:spLocks noGrp="1"/>
          </p:cNvSpPr>
          <p:nvPr>
            <p:ph type="body" idx="2"/>
          </p:nvPr>
        </p:nvSpPr>
        <p:spPr>
          <a:xfrm>
            <a:off x="545525" y="2419800"/>
            <a:ext cx="8124600" cy="2485500"/>
          </a:xfrm>
          <a:prstGeom prst="rect">
            <a:avLst/>
          </a:prstGeom>
        </p:spPr>
        <p:txBody>
          <a:bodyPr spcFirstLastPara="1" wrap="square" lIns="68575" tIns="34275" rIns="68575" bIns="34275" anchor="t" anchorCtr="0">
            <a:normAutofit/>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6</a:t>
            </a:r>
            <a:r>
              <a:rPr lang="en">
                <a:solidFill>
                  <a:schemeClr val="lt1"/>
                </a:solidFill>
              </a:rPr>
              <a:t> Find information from graphical displays used in media</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7</a:t>
            </a:r>
            <a:r>
              <a:rPr lang="en">
                <a:solidFill>
                  <a:schemeClr val="lt1"/>
                </a:solidFill>
              </a:rPr>
              <a:t> Recognize when a graph is misleading</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9"/>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t>Misleading Data Visualizations</a:t>
            </a:r>
            <a:endParaRPr/>
          </a:p>
        </p:txBody>
      </p:sp>
      <p:pic>
        <p:nvPicPr>
          <p:cNvPr id="327" name="Google Shape;327;p49" descr="View full lesson: http://ed.ted.com/lessons/how-to-spot-a-misleading-graph-lea-gaslowitz&#10;&#10;When they’re used well, graphs can help us intuitively grasp complex data. But as visual software has enabled more usage of graphs throughout all media, it has also made them easier to use in a careless or dishonest way — and as it turns out, there are plenty of ways graphs can mislead and outright manipulate. Lea Gaslowitz shares some things to look out for. &#10;&#10;Lesson by Lea Gaslowitz, directed by Mark Phillips." title="How to spot a misleading graph - Lea Gaslowitz">
            <a:hlinkClick r:id="rId3"/>
          </p:cNvPr>
          <p:cNvPicPr preferRelativeResize="0"/>
          <p:nvPr/>
        </p:nvPicPr>
        <p:blipFill>
          <a:blip r:embed="rId4">
            <a:alphaModFix/>
          </a:blip>
          <a:stretch>
            <a:fillRect/>
          </a:stretch>
        </p:blipFill>
        <p:spPr>
          <a:xfrm>
            <a:off x="849825" y="1038225"/>
            <a:ext cx="5519975" cy="3104975"/>
          </a:xfrm>
          <a:prstGeom prst="rect">
            <a:avLst/>
          </a:prstGeom>
          <a:noFill/>
          <a:ln>
            <a:noFill/>
          </a:ln>
        </p:spPr>
      </p:pic>
      <p:sp>
        <p:nvSpPr>
          <p:cNvPr id="326" name="Google Shape;326;p49">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50"/>
          <p:cNvSpPr txBox="1">
            <a:spLocks noGrp="1"/>
          </p:cNvSpPr>
          <p:nvPr>
            <p:ph type="title"/>
          </p:nvPr>
        </p:nvSpPr>
        <p:spPr>
          <a:xfrm>
            <a:off x="623900" y="1089200"/>
            <a:ext cx="40269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4"/>
                </a:solidFill>
              </a:rPr>
              <a:t>What’s Wrong?</a:t>
            </a:r>
            <a:endParaRPr>
              <a:solidFill>
                <a:schemeClr val="accent4"/>
              </a:solidFill>
            </a:endParaRPr>
          </a:p>
        </p:txBody>
      </p:sp>
      <p:sp>
        <p:nvSpPr>
          <p:cNvPr id="332" name="Google Shape;332;p50"/>
          <p:cNvSpPr txBox="1">
            <a:spLocks noGrp="1"/>
          </p:cNvSpPr>
          <p:nvPr>
            <p:ph type="body" idx="1"/>
          </p:nvPr>
        </p:nvSpPr>
        <p:spPr>
          <a:xfrm>
            <a:off x="623888" y="2184809"/>
            <a:ext cx="3855000" cy="24480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Discuss with your group what is misleading about each data visualization.</a:t>
            </a:r>
            <a:endParaRPr/>
          </a:p>
          <a:p>
            <a:pPr marL="0" lvl="0" indent="0" algn="l" rtl="0">
              <a:lnSpc>
                <a:spcPct val="113000"/>
              </a:lnSpc>
              <a:spcBef>
                <a:spcPts val="0"/>
              </a:spcBef>
              <a:spcAft>
                <a:spcPts val="0"/>
              </a:spcAft>
              <a:buClr>
                <a:schemeClr val="dk1"/>
              </a:buClr>
              <a:buSzPts val="2100"/>
              <a:buNone/>
            </a:pPr>
            <a:endParaRPr/>
          </a:p>
          <a:p>
            <a:pPr marL="0" lvl="0" indent="0" algn="l" rtl="0">
              <a:lnSpc>
                <a:spcPct val="113000"/>
              </a:lnSpc>
              <a:spcBef>
                <a:spcPts val="0"/>
              </a:spcBef>
              <a:spcAft>
                <a:spcPts val="0"/>
              </a:spcAft>
              <a:buClr>
                <a:schemeClr val="dk1"/>
              </a:buClr>
              <a:buSzPts val="2100"/>
              <a:buNone/>
            </a:pPr>
            <a:r>
              <a:rPr lang="en"/>
              <a:t>Then, choose one graph to “correct”</a:t>
            </a:r>
            <a:endParaRPr/>
          </a:p>
        </p:txBody>
      </p:sp>
      <p:sp>
        <p:nvSpPr>
          <p:cNvPr id="334" name="Google Shape;334;p50">
            <a:extLst>
              <a:ext uri="{C183D7F6-B498-43B3-948B-1728B52AA6E4}">
                <adec:decorative xmlns:adec="http://schemas.microsoft.com/office/drawing/2017/decorative" val="1"/>
              </a:ext>
            </a:extLst>
          </p:cNvPr>
          <p:cNvSpPr txBox="1"/>
          <p:nvPr/>
        </p:nvSpPr>
        <p:spPr>
          <a:xfrm>
            <a:off x="1640711" y="-87678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335" name="Google Shape;335;p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1"/>
          <p:cNvSpPr txBox="1">
            <a:spLocks noGrp="1"/>
          </p:cNvSpPr>
          <p:nvPr>
            <p:ph type="title"/>
          </p:nvPr>
        </p:nvSpPr>
        <p:spPr>
          <a:xfrm>
            <a:off x="4021950" y="254300"/>
            <a:ext cx="4723800" cy="62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4"/>
                </a:solidFill>
              </a:rPr>
              <a:t>Graph #1</a:t>
            </a:r>
            <a:endParaRPr>
              <a:solidFill>
                <a:schemeClr val="accent4"/>
              </a:solidFill>
            </a:endParaRPr>
          </a:p>
        </p:txBody>
      </p:sp>
      <p:pic>
        <p:nvPicPr>
          <p:cNvPr id="343" name="Google Shape;343;p51" descr="Bar chart comparing top tax rates under current conditions and if Bush tax cuts expire on January 1, 2013. Chart shows a rise from 35% now to 39.6% in 2013, with a dark background and yellow bars labeled with percentages and dates. Screenshot from a TV news broadcast of Fox.&#10;"/>
          <p:cNvPicPr preferRelativeResize="0"/>
          <p:nvPr/>
        </p:nvPicPr>
        <p:blipFill>
          <a:blip r:embed="rId3">
            <a:alphaModFix/>
          </a:blip>
          <a:stretch>
            <a:fillRect/>
          </a:stretch>
        </p:blipFill>
        <p:spPr>
          <a:xfrm>
            <a:off x="3414587" y="883700"/>
            <a:ext cx="5331163" cy="3979025"/>
          </a:xfrm>
          <a:prstGeom prst="rect">
            <a:avLst/>
          </a:prstGeom>
          <a:noFill/>
          <a:ln>
            <a:noFill/>
          </a:ln>
        </p:spPr>
      </p:pic>
      <p:pic>
        <p:nvPicPr>
          <p:cNvPr id="342" name="Google Shape;342;p5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00170" y="1257173"/>
            <a:ext cx="3263505" cy="32635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52"/>
          <p:cNvSpPr txBox="1">
            <a:spLocks noGrp="1"/>
          </p:cNvSpPr>
          <p:nvPr>
            <p:ph type="title"/>
          </p:nvPr>
        </p:nvSpPr>
        <p:spPr>
          <a:xfrm>
            <a:off x="4302525" y="259025"/>
            <a:ext cx="4723800" cy="62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4"/>
                </a:solidFill>
              </a:rPr>
              <a:t>Graph #2</a:t>
            </a:r>
            <a:endParaRPr>
              <a:solidFill>
                <a:schemeClr val="accent4"/>
              </a:solidFill>
            </a:endParaRPr>
          </a:p>
        </p:txBody>
      </p:sp>
      <p:sp>
        <p:nvSpPr>
          <p:cNvPr id="348" name="Google Shape;348;p52">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 name="Google Shape;350;p52" descr="Diagram comparing appellate judgeships confirmed during first congressional term for six U.S. presidents, represented by gavels of varying sizes. Donald Trump has the longest gavel with 24 confirmations, followed by Ronald Reagan (19), George Bush (18), Bill Clinton (18), George W. Bush (16), and Barack Obama (15), with each gavel labeled by president and number."/>
          <p:cNvPicPr preferRelativeResize="0"/>
          <p:nvPr/>
        </p:nvPicPr>
        <p:blipFill>
          <a:blip r:embed="rId3">
            <a:alphaModFix/>
          </a:blip>
          <a:stretch>
            <a:fillRect/>
          </a:stretch>
        </p:blipFill>
        <p:spPr>
          <a:xfrm>
            <a:off x="556125" y="888425"/>
            <a:ext cx="8063125" cy="4145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5"/>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2"/>
              </a:buClr>
              <a:buSzPts val="4500"/>
              <a:buFont typeface="Arial"/>
              <a:buNone/>
            </a:pPr>
            <a:r>
              <a:rPr lang="en" sz="4500"/>
              <a:t>Affirmations</a:t>
            </a:r>
            <a:endParaRPr/>
          </a:p>
        </p:txBody>
      </p:sp>
      <p:sp>
        <p:nvSpPr>
          <p:cNvPr id="193" name="Google Shape;193;p35"/>
          <p:cNvSpPr txBox="1">
            <a:spLocks noGrp="1"/>
          </p:cNvSpPr>
          <p:nvPr>
            <p:ph type="body" idx="1"/>
          </p:nvPr>
        </p:nvSpPr>
        <p:spPr>
          <a:xfrm>
            <a:off x="623888" y="2376009"/>
            <a:ext cx="7886700" cy="2448000"/>
          </a:xfrm>
          <a:prstGeom prst="rect">
            <a:avLst/>
          </a:prstGeom>
          <a:noFill/>
          <a:ln>
            <a:noFill/>
          </a:ln>
        </p:spPr>
        <p:txBody>
          <a:bodyPr spcFirstLastPara="1" wrap="square" lIns="68575" tIns="34275" rIns="68575" bIns="34275" anchor="t" anchorCtr="0">
            <a:normAutofit/>
          </a:bodyPr>
          <a:lstStyle/>
          <a:p>
            <a:pPr marL="177800" lvl="0" indent="-171450" algn="l" rtl="0">
              <a:lnSpc>
                <a:spcPct val="113000"/>
              </a:lnSpc>
              <a:spcBef>
                <a:spcPts val="0"/>
              </a:spcBef>
              <a:spcAft>
                <a:spcPts val="0"/>
              </a:spcAft>
              <a:buClr>
                <a:schemeClr val="dk1"/>
              </a:buClr>
              <a:buSzPts val="2100"/>
              <a:buChar char="•"/>
            </a:pPr>
            <a:r>
              <a:rPr lang="en"/>
              <a:t>It is okay to have questions</a:t>
            </a:r>
            <a:endParaRPr/>
          </a:p>
          <a:p>
            <a:pPr marL="177800" lvl="0" indent="-171450" algn="l" rtl="0">
              <a:lnSpc>
                <a:spcPct val="113000"/>
              </a:lnSpc>
              <a:spcBef>
                <a:spcPts val="800"/>
              </a:spcBef>
              <a:spcAft>
                <a:spcPts val="0"/>
              </a:spcAft>
              <a:buClr>
                <a:schemeClr val="dk1"/>
              </a:buClr>
              <a:buSzPts val="2100"/>
              <a:buChar char="•"/>
            </a:pPr>
            <a:r>
              <a:rPr lang="en"/>
              <a:t>I am open to learning new things</a:t>
            </a:r>
            <a:endParaRPr/>
          </a:p>
          <a:p>
            <a:pPr marL="177800" lvl="0" indent="-171450" algn="l" rtl="0">
              <a:lnSpc>
                <a:spcPct val="113000"/>
              </a:lnSpc>
              <a:spcBef>
                <a:spcPts val="800"/>
              </a:spcBef>
              <a:spcAft>
                <a:spcPts val="0"/>
              </a:spcAft>
              <a:buClr>
                <a:schemeClr val="dk1"/>
              </a:buClr>
              <a:buSzPts val="2100"/>
              <a:buChar char="•"/>
            </a:pPr>
            <a:r>
              <a:rPr lang="en"/>
              <a:t>My time is valuable</a:t>
            </a:r>
            <a:endParaRPr/>
          </a:p>
        </p:txBody>
      </p:sp>
      <p:pic>
        <p:nvPicPr>
          <p:cNvPr id="195" name="Google Shape;195;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8478" y="333443"/>
            <a:ext cx="1912925" cy="1912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3">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3"/>
          <p:cNvSpPr txBox="1">
            <a:spLocks noGrp="1"/>
          </p:cNvSpPr>
          <p:nvPr>
            <p:ph type="title"/>
          </p:nvPr>
        </p:nvSpPr>
        <p:spPr>
          <a:xfrm>
            <a:off x="4021950" y="207550"/>
            <a:ext cx="4723800" cy="62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4"/>
                </a:solidFill>
              </a:rPr>
              <a:t>Graph #3</a:t>
            </a:r>
            <a:endParaRPr>
              <a:solidFill>
                <a:schemeClr val="accent4"/>
              </a:solidFill>
            </a:endParaRPr>
          </a:p>
        </p:txBody>
      </p:sp>
      <p:pic>
        <p:nvPicPr>
          <p:cNvPr id="358" name="Google Shape;358;p53" descr="Bar chart displaying top five artists by views on Lyrics platform so far this year, with each artist's name and view count listed. Yellow bars represent relative view counts, showing Drake leading with over 21 million views, followed by XXXTentacion, Kanye West, Post Malone, and Eminem.">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4021950" y="782162"/>
            <a:ext cx="4223225" cy="4213525"/>
          </a:xfrm>
          <a:prstGeom prst="rect">
            <a:avLst/>
          </a:prstGeom>
          <a:noFill/>
          <a:ln>
            <a:noFill/>
          </a:ln>
        </p:spPr>
      </p:pic>
      <p:pic>
        <p:nvPicPr>
          <p:cNvPr id="357" name="Google Shape;357;p5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00170" y="1257173"/>
            <a:ext cx="3263505" cy="32635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4">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4"/>
          <p:cNvSpPr txBox="1">
            <a:spLocks noGrp="1"/>
          </p:cNvSpPr>
          <p:nvPr>
            <p:ph type="title"/>
          </p:nvPr>
        </p:nvSpPr>
        <p:spPr>
          <a:xfrm>
            <a:off x="4021963" y="301075"/>
            <a:ext cx="4723800" cy="62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4"/>
                </a:solidFill>
              </a:rPr>
              <a:t>Graph #4</a:t>
            </a:r>
            <a:endParaRPr>
              <a:solidFill>
                <a:schemeClr val="accent4"/>
              </a:solidFill>
            </a:endParaRPr>
          </a:p>
        </p:txBody>
      </p:sp>
      <p:pic>
        <p:nvPicPr>
          <p:cNvPr id="366" name="Google Shape;366;p54" descr="Circular gauge chart displays credit score of 634 out of 700 with teal numeric value and partial circular progress bar on dark teal background. Chart highlights credit score status within near-high range, emphasizing score importance with bold text and minimalistic design."/>
          <p:cNvPicPr preferRelativeResize="0"/>
          <p:nvPr/>
        </p:nvPicPr>
        <p:blipFill>
          <a:blip r:embed="rId3">
            <a:alphaModFix/>
          </a:blip>
          <a:stretch>
            <a:fillRect/>
          </a:stretch>
        </p:blipFill>
        <p:spPr>
          <a:xfrm>
            <a:off x="4055942" y="994262"/>
            <a:ext cx="4655824" cy="3789325"/>
          </a:xfrm>
          <a:prstGeom prst="rect">
            <a:avLst/>
          </a:prstGeom>
          <a:noFill/>
          <a:ln>
            <a:noFill/>
          </a:ln>
        </p:spPr>
      </p:pic>
      <p:pic>
        <p:nvPicPr>
          <p:cNvPr id="365" name="Google Shape;365;p5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00170" y="1257173"/>
            <a:ext cx="3263505" cy="32635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5"/>
          <p:cNvSpPr txBox="1">
            <a:spLocks noGrp="1"/>
          </p:cNvSpPr>
          <p:nvPr>
            <p:ph type="title"/>
          </p:nvPr>
        </p:nvSpPr>
        <p:spPr>
          <a:xfrm>
            <a:off x="4021950" y="254300"/>
            <a:ext cx="4723800" cy="62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4"/>
                </a:solidFill>
              </a:rPr>
              <a:t>Graph #5</a:t>
            </a:r>
            <a:endParaRPr>
              <a:solidFill>
                <a:schemeClr val="accent4"/>
              </a:solidFill>
            </a:endParaRPr>
          </a:p>
        </p:txBody>
      </p:sp>
      <p:pic>
        <p:nvPicPr>
          <p:cNvPr id="374" name="Google Shape;374;p55" descr="Bar chart displaying ESPN Football Power Index projected win totals for 2018, ranking 13 college football teams by expected wins. Georgia leads with 10.9 wins, followed closely by Alabama at 10.8, with team names, logos, and win totals color-coded by school colors and each bar is the length to fit the school name and the projected win total."/>
          <p:cNvPicPr preferRelativeResize="0"/>
          <p:nvPr/>
        </p:nvPicPr>
        <p:blipFill>
          <a:blip r:embed="rId3">
            <a:alphaModFix/>
          </a:blip>
          <a:stretch>
            <a:fillRect/>
          </a:stretch>
        </p:blipFill>
        <p:spPr>
          <a:xfrm>
            <a:off x="4871575" y="883700"/>
            <a:ext cx="3342451" cy="4178076"/>
          </a:xfrm>
          <a:prstGeom prst="rect">
            <a:avLst/>
          </a:prstGeom>
          <a:noFill/>
          <a:ln>
            <a:noFill/>
          </a:ln>
        </p:spPr>
      </p:pic>
      <p:pic>
        <p:nvPicPr>
          <p:cNvPr id="373" name="Google Shape;373;p5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00170" y="1257173"/>
            <a:ext cx="3263505" cy="32635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56"/>
          <p:cNvSpPr txBox="1">
            <a:spLocks noGrp="1"/>
          </p:cNvSpPr>
          <p:nvPr>
            <p:ph type="title"/>
          </p:nvPr>
        </p:nvSpPr>
        <p:spPr>
          <a:xfrm>
            <a:off x="445604" y="480247"/>
            <a:ext cx="65523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0349"/>
              </a:buClr>
              <a:buSzPts val="7500"/>
              <a:buFont typeface="Arial Black"/>
              <a:buNone/>
            </a:pPr>
            <a:r>
              <a:rPr lang="en" sz="4300"/>
              <a:t>Reflection</a:t>
            </a:r>
            <a:endParaRPr sz="4200"/>
          </a:p>
        </p:txBody>
      </p:sp>
      <p:sp>
        <p:nvSpPr>
          <p:cNvPr id="379" name="Google Shape;379;p56"/>
          <p:cNvSpPr txBox="1">
            <a:spLocks noGrp="1"/>
          </p:cNvSpPr>
          <p:nvPr>
            <p:ph type="body" idx="1"/>
          </p:nvPr>
        </p:nvSpPr>
        <p:spPr>
          <a:xfrm>
            <a:off x="445600" y="1474475"/>
            <a:ext cx="4839300" cy="3159300"/>
          </a:xfrm>
          <a:prstGeom prst="rect">
            <a:avLst/>
          </a:prstGeom>
          <a:noFill/>
          <a:ln>
            <a:noFill/>
          </a:ln>
        </p:spPr>
        <p:txBody>
          <a:bodyPr spcFirstLastPara="1" wrap="square" lIns="68575" tIns="34275" rIns="68575" bIns="34275" anchor="t" anchorCtr="0">
            <a:normAutofit/>
          </a:bodyPr>
          <a:lstStyle/>
          <a:p>
            <a:pPr marL="457200" lvl="0" indent="-361950" algn="l" rtl="0">
              <a:spcBef>
                <a:spcPts val="0"/>
              </a:spcBef>
              <a:spcAft>
                <a:spcPts val="0"/>
              </a:spcAft>
              <a:buSzPts val="2100"/>
              <a:buChar char="●"/>
            </a:pPr>
            <a:r>
              <a:rPr lang="en"/>
              <a:t>Explain the importance of scale for both the x-axis and y-axis</a:t>
            </a:r>
            <a:endParaRPr/>
          </a:p>
          <a:p>
            <a:pPr marL="457200" lvl="0" indent="-361950" algn="l" rtl="0">
              <a:spcBef>
                <a:spcPts val="0"/>
              </a:spcBef>
              <a:spcAft>
                <a:spcPts val="0"/>
              </a:spcAft>
              <a:buSzPts val="2100"/>
              <a:buChar char="●"/>
            </a:pPr>
            <a:r>
              <a:rPr lang="en"/>
              <a:t>How can color be used to share information in a data visualization? What are the risks of using color?</a:t>
            </a:r>
            <a:endParaRPr/>
          </a:p>
        </p:txBody>
      </p:sp>
      <p:pic>
        <p:nvPicPr>
          <p:cNvPr id="381" name="Google Shape;381;p5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072650" y="536074"/>
            <a:ext cx="4071350" cy="4071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a:extLst>
              <a:ext uri="{C183D7F6-B498-43B3-948B-1728B52AA6E4}">
                <adec:decorative xmlns:adec="http://schemas.microsoft.com/office/drawing/2017/decorative" val="1"/>
              </a:ext>
            </a:extLst>
          </p:cNvPr>
          <p:cNvSpPr/>
          <p:nvPr/>
        </p:nvSpPr>
        <p:spPr>
          <a:xfrm>
            <a:off x="-75" y="2145475"/>
            <a:ext cx="9144000" cy="299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5"/>
                </a:solidFill>
              </a:rPr>
              <a:t>Learning Goals (1)</a:t>
            </a:r>
            <a:endParaRPr dirty="0">
              <a:solidFill>
                <a:schemeClr val="accent5"/>
              </a:solidFill>
            </a:endParaRPr>
          </a:p>
        </p:txBody>
      </p:sp>
      <p:sp>
        <p:nvSpPr>
          <p:cNvPr id="203" name="Google Shape;203;p36"/>
          <p:cNvSpPr txBox="1">
            <a:spLocks noGrp="1"/>
          </p:cNvSpPr>
          <p:nvPr>
            <p:ph type="body" idx="2"/>
          </p:nvPr>
        </p:nvSpPr>
        <p:spPr>
          <a:xfrm>
            <a:off x="628650" y="1140025"/>
            <a:ext cx="6088200" cy="1211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201" name="Google Shape;201;p36"/>
          <p:cNvSpPr txBox="1">
            <a:spLocks noGrp="1"/>
          </p:cNvSpPr>
          <p:nvPr>
            <p:ph type="body" idx="2"/>
          </p:nvPr>
        </p:nvSpPr>
        <p:spPr>
          <a:xfrm>
            <a:off x="545525" y="2419800"/>
            <a:ext cx="8124600" cy="2485500"/>
          </a:xfrm>
          <a:prstGeom prst="rect">
            <a:avLst/>
          </a:prstGeom>
        </p:spPr>
        <p:txBody>
          <a:bodyPr spcFirstLastPara="1" wrap="square" lIns="68575" tIns="34275" rIns="68575" bIns="34275" anchor="t" anchorCtr="0">
            <a:normAutofit fontScale="85000" lnSpcReduction="20000"/>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1</a:t>
            </a:r>
            <a:r>
              <a:rPr lang="en">
                <a:solidFill>
                  <a:schemeClr val="lt1"/>
                </a:solidFill>
              </a:rPr>
              <a:t> Recognize observational studies and list the components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2</a:t>
            </a:r>
            <a:r>
              <a:rPr lang="en">
                <a:solidFill>
                  <a:schemeClr val="lt1"/>
                </a:solidFill>
              </a:rPr>
              <a:t> Describe confounding factors that may influence association</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3</a:t>
            </a:r>
            <a:r>
              <a:rPr lang="en">
                <a:solidFill>
                  <a:schemeClr val="lt1"/>
                </a:solidFill>
              </a:rPr>
              <a:t> Identify the key components of experimental design</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4</a:t>
            </a:r>
            <a:r>
              <a:rPr lang="en">
                <a:solidFill>
                  <a:schemeClr val="lt1"/>
                </a:solidFill>
              </a:rPr>
              <a:t> Review an experiment and explain if has been designed well</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5 </a:t>
            </a:r>
            <a:r>
              <a:rPr lang="en">
                <a:solidFill>
                  <a:schemeClr val="lt1"/>
                </a:solidFill>
              </a:rPr>
              <a:t>Use randomized block design to create a hypothetical experiment</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accent5"/>
              </a:buClr>
              <a:buSzPts val="3300"/>
              <a:buFont typeface="Arial"/>
              <a:buNone/>
            </a:pPr>
            <a:r>
              <a:rPr lang="en" dirty="0"/>
              <a:t>Recall: Observational Studies</a:t>
            </a:r>
            <a:endParaRPr dirty="0"/>
          </a:p>
        </p:txBody>
      </p:sp>
      <p:sp>
        <p:nvSpPr>
          <p:cNvPr id="210" name="Google Shape;210;p37"/>
          <p:cNvSpPr txBox="1">
            <a:spLocks noGrp="1"/>
          </p:cNvSpPr>
          <p:nvPr>
            <p:ph type="body" idx="2"/>
          </p:nvPr>
        </p:nvSpPr>
        <p:spPr>
          <a:xfrm>
            <a:off x="3561645" y="1482915"/>
            <a:ext cx="5144400" cy="18312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dirty="0"/>
              <a:t>In an </a:t>
            </a:r>
            <a:r>
              <a:rPr lang="en" b="1" dirty="0"/>
              <a:t>observational study </a:t>
            </a:r>
            <a:r>
              <a:rPr lang="en" dirty="0"/>
              <a:t>a researcher will observe an outcome without interfering.</a:t>
            </a:r>
            <a:endParaRPr dirty="0"/>
          </a:p>
        </p:txBody>
      </p:sp>
      <p:sp>
        <p:nvSpPr>
          <p:cNvPr id="209" name="Google Shape;209;p37"/>
          <p:cNvSpPr txBox="1">
            <a:spLocks noGrp="1"/>
          </p:cNvSpPr>
          <p:nvPr>
            <p:ph type="body" idx="1"/>
          </p:nvPr>
        </p:nvSpPr>
        <p:spPr>
          <a:xfrm>
            <a:off x="376245" y="3455375"/>
            <a:ext cx="83298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lt1"/>
              </a:buClr>
              <a:buSzPts val="1500"/>
              <a:buNone/>
            </a:pPr>
            <a:r>
              <a:rPr lang="en" sz="1500"/>
              <a:t>Due to lack of control, observational studies are at risk of </a:t>
            </a:r>
            <a:r>
              <a:rPr lang="en" sz="1500" b="1"/>
              <a:t>confounding biases</a:t>
            </a:r>
            <a:r>
              <a:rPr lang="en" sz="1500"/>
              <a:t>.</a:t>
            </a:r>
            <a:endParaRPr sz="1500"/>
          </a:p>
          <a:p>
            <a:pPr marL="0" lvl="0" indent="0" algn="l" rtl="0">
              <a:lnSpc>
                <a:spcPct val="113000"/>
              </a:lnSpc>
              <a:spcBef>
                <a:spcPts val="0"/>
              </a:spcBef>
              <a:spcAft>
                <a:spcPts val="0"/>
              </a:spcAft>
              <a:buClr>
                <a:schemeClr val="lt1"/>
              </a:buClr>
              <a:buSzPts val="1500"/>
              <a:buNone/>
            </a:pPr>
            <a:endParaRPr sz="1500"/>
          </a:p>
          <a:p>
            <a:pPr marL="0" lvl="0" indent="0" algn="l" rtl="0">
              <a:lnSpc>
                <a:spcPct val="113000"/>
              </a:lnSpc>
              <a:spcBef>
                <a:spcPts val="0"/>
              </a:spcBef>
              <a:spcAft>
                <a:spcPts val="0"/>
              </a:spcAft>
              <a:buClr>
                <a:schemeClr val="lt1"/>
              </a:buClr>
              <a:buSzPts val="1500"/>
              <a:buNone/>
            </a:pPr>
            <a:r>
              <a:rPr lang="en" sz="1500"/>
              <a:t>A </a:t>
            </a:r>
            <a:r>
              <a:rPr lang="en" sz="1500" b="1"/>
              <a:t>confounding variable </a:t>
            </a:r>
            <a:r>
              <a:rPr lang="en" sz="1500"/>
              <a:t>is a variable that influences variables in the study and was not accounted for.</a:t>
            </a:r>
            <a:endParaRPr sz="1500"/>
          </a:p>
        </p:txBody>
      </p:sp>
      <p:pic>
        <p:nvPicPr>
          <p:cNvPr id="217" name="Google Shape;217;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Variable</a:t>
            </a:r>
            <a:endParaRPr dirty="0"/>
          </a:p>
        </p:txBody>
      </p:sp>
      <p:pic>
        <p:nvPicPr>
          <p:cNvPr id="231" name="Google Shape;231;p38" descr="Diagram illustrating relationship between two variables, showing &quot;Factor of Interest/Explanatory Variable&quot; on the left affecting &quot;Response Variable&quot; on the right. Purple arrow labeled &quot;Affects&quot; connects both labeled rectangles, emphasizing causal influence direction."/>
          <p:cNvPicPr preferRelativeResize="0"/>
          <p:nvPr/>
        </p:nvPicPr>
        <p:blipFill>
          <a:blip r:embed="rId3">
            <a:alphaModFix/>
          </a:blip>
          <a:stretch>
            <a:fillRect/>
          </a:stretch>
        </p:blipFill>
        <p:spPr>
          <a:xfrm>
            <a:off x="3561725" y="1353850"/>
            <a:ext cx="5253075" cy="1435850"/>
          </a:xfrm>
          <a:prstGeom prst="rect">
            <a:avLst/>
          </a:prstGeom>
          <a:noFill/>
          <a:ln>
            <a:noFill/>
          </a:ln>
        </p:spPr>
      </p:pic>
      <p:sp>
        <p:nvSpPr>
          <p:cNvPr id="223" name="Google Shape;223;p38"/>
          <p:cNvSpPr txBox="1">
            <a:spLocks noGrp="1"/>
          </p:cNvSpPr>
          <p:nvPr>
            <p:ph type="body" idx="1"/>
          </p:nvPr>
        </p:nvSpPr>
        <p:spPr>
          <a:xfrm>
            <a:off x="376245" y="3455375"/>
            <a:ext cx="8329800" cy="13104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sz="1500"/>
              <a:t>The </a:t>
            </a:r>
            <a:r>
              <a:rPr lang="en" sz="1500" b="1"/>
              <a:t>explanatory variable</a:t>
            </a:r>
            <a:r>
              <a:rPr lang="en" sz="1500"/>
              <a:t> is the independent variable that is controlled by the researcher.</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The </a:t>
            </a:r>
            <a:r>
              <a:rPr lang="en" sz="1500" b="1"/>
              <a:t>response variable</a:t>
            </a:r>
            <a:r>
              <a:rPr lang="en" sz="1500"/>
              <a:t> is the dependent variable that allows the researcher to compare the outcomes of the experiment.</a:t>
            </a:r>
            <a:endParaRPr sz="1500"/>
          </a:p>
        </p:txBody>
      </p:sp>
      <p:pic>
        <p:nvPicPr>
          <p:cNvPr id="230" name="Google Shape;230;p3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6240" y="593288"/>
            <a:ext cx="2831535" cy="28315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9">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a:stretch/>
        </p:blipFill>
        <p:spPr>
          <a:xfrm>
            <a:off x="5906452" y="898150"/>
            <a:ext cx="2791944" cy="3735517"/>
          </a:xfrm>
          <a:prstGeom prst="rect">
            <a:avLst/>
          </a:prstGeom>
          <a:blipFill rotWithShape="1">
            <a:blip r:embed="rId3">
              <a:alphaModFix/>
            </a:blip>
            <a:stretch>
              <a:fillRect/>
            </a:stretch>
          </a:blipFill>
          <a:ln>
            <a:noFill/>
          </a:ln>
        </p:spPr>
      </p:pic>
      <p:sp>
        <p:nvSpPr>
          <p:cNvPr id="239" name="Google Shape;239;p39"/>
          <p:cNvSpPr txBox="1">
            <a:spLocks noGrp="1"/>
          </p:cNvSpPr>
          <p:nvPr>
            <p:ph type="title"/>
          </p:nvPr>
        </p:nvSpPr>
        <p:spPr>
          <a:xfrm>
            <a:off x="515722" y="351235"/>
            <a:ext cx="5144400" cy="7845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accent5"/>
              </a:buClr>
              <a:buSzPct val="44000"/>
              <a:buFont typeface="Arial"/>
              <a:buNone/>
            </a:pPr>
            <a:r>
              <a:rPr lang="en" dirty="0"/>
              <a:t>Recall:</a:t>
            </a:r>
            <a:endParaRPr dirty="0"/>
          </a:p>
        </p:txBody>
      </p:sp>
      <p:pic>
        <p:nvPicPr>
          <p:cNvPr id="237" name="Google Shape;237;p39" descr="View full lesson: http://ed.ted.com/lessons/the-power-of-the-placebo-effect-emma-bryce&#10;&#10;The placebo effect is an unexplained phenomenon wherein drugs, treatments, and therapies that aren’t supposed to have an effect — and are often fake — miraculously make people feel better. What’s going on? Emma Bryce dives into the mystery of placebos’ bizarre benefits. &#10;&#10;Lesson by Emma Bryce, animation by Globizco." title="The power of the placebo effect - Emma Bryce">
            <a:hlinkClick r:id="rId4"/>
          </p:cNvPr>
          <p:cNvPicPr preferRelativeResize="0"/>
          <p:nvPr/>
        </p:nvPicPr>
        <p:blipFill>
          <a:blip r:embed="rId5">
            <a:alphaModFix/>
          </a:blip>
          <a:stretch>
            <a:fillRect/>
          </a:stretch>
        </p:blipFill>
        <p:spPr>
          <a:xfrm>
            <a:off x="476250" y="1523693"/>
            <a:ext cx="5223325" cy="293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Blinding</a:t>
            </a:r>
            <a:endParaRPr dirty="0"/>
          </a:p>
        </p:txBody>
      </p:sp>
      <p:sp>
        <p:nvSpPr>
          <p:cNvPr id="246" name="Google Shape;246;p40"/>
          <p:cNvSpPr txBox="1">
            <a:spLocks noGrp="1"/>
          </p:cNvSpPr>
          <p:nvPr>
            <p:ph type="body" idx="2"/>
          </p:nvPr>
        </p:nvSpPr>
        <p:spPr>
          <a:xfrm>
            <a:off x="3561735" y="1297858"/>
            <a:ext cx="5144400" cy="18312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b="1"/>
              <a:t>Blinding</a:t>
            </a:r>
            <a:r>
              <a:rPr lang="en"/>
              <a:t> is the nondisclosure of the treatment an experimental unit is receiving as to preserve the power </a:t>
            </a:r>
            <a:endParaRPr/>
          </a:p>
        </p:txBody>
      </p:sp>
      <p:sp>
        <p:nvSpPr>
          <p:cNvPr id="245" name="Google Shape;245;p40"/>
          <p:cNvSpPr txBox="1">
            <a:spLocks noGrp="1"/>
          </p:cNvSpPr>
          <p:nvPr>
            <p:ph type="body" idx="1"/>
          </p:nvPr>
        </p:nvSpPr>
        <p:spPr>
          <a:xfrm>
            <a:off x="376245" y="3455375"/>
            <a:ext cx="83298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lt1"/>
              </a:buClr>
              <a:buSzPts val="1500"/>
              <a:buNone/>
            </a:pPr>
            <a:r>
              <a:rPr lang="en" sz="1500"/>
              <a:t>A </a:t>
            </a:r>
            <a:r>
              <a:rPr lang="en" sz="1500" b="1"/>
              <a:t>double-blind </a:t>
            </a:r>
            <a:r>
              <a:rPr lang="en" sz="1500"/>
              <a:t>experiment is one in which both the subjects and the researchers who have contact with the subjects do not know which subjects receive treatment.</a:t>
            </a:r>
            <a:endParaRPr sz="1500"/>
          </a:p>
        </p:txBody>
      </p:sp>
      <p:pic>
        <p:nvPicPr>
          <p:cNvPr id="253" name="Google Shape;253;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Blocking</a:t>
            </a:r>
            <a:endParaRPr dirty="0"/>
          </a:p>
        </p:txBody>
      </p:sp>
      <p:sp>
        <p:nvSpPr>
          <p:cNvPr id="259" name="Google Shape;259;p41"/>
          <p:cNvSpPr txBox="1">
            <a:spLocks noGrp="1"/>
          </p:cNvSpPr>
          <p:nvPr>
            <p:ph type="body" idx="1"/>
          </p:nvPr>
        </p:nvSpPr>
        <p:spPr>
          <a:xfrm>
            <a:off x="376245" y="3455375"/>
            <a:ext cx="8329800" cy="13104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sz="1500" b="1"/>
              <a:t>Blocking </a:t>
            </a:r>
            <a:r>
              <a:rPr lang="en" sz="1500"/>
              <a:t>is used when the sample may have a known </a:t>
            </a:r>
            <a:r>
              <a:rPr lang="en" sz="1500" b="1"/>
              <a:t>nuisance factor</a:t>
            </a:r>
            <a:r>
              <a:rPr lang="en" sz="1500"/>
              <a:t> that might affect the outcome of the experiment. A </a:t>
            </a:r>
            <a:r>
              <a:rPr lang="en" sz="1500" b="1"/>
              <a:t>block</a:t>
            </a:r>
            <a:r>
              <a:rPr lang="en" sz="1500"/>
              <a:t> is a group of objects that share a similar characteristic.</a:t>
            </a:r>
            <a:endParaRPr sz="1500"/>
          </a:p>
        </p:txBody>
      </p:sp>
      <p:pic>
        <p:nvPicPr>
          <p:cNvPr id="266" name="Google Shape;266;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42"/>
          <p:cNvSpPr txBox="1">
            <a:spLocks noGrp="1"/>
          </p:cNvSpPr>
          <p:nvPr>
            <p:ph type="title"/>
          </p:nvPr>
        </p:nvSpPr>
        <p:spPr>
          <a:xfrm>
            <a:off x="623900" y="558300"/>
            <a:ext cx="40269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4"/>
                </a:solidFill>
              </a:rPr>
              <a:t>Testing Beliefs</a:t>
            </a:r>
            <a:endParaRPr>
              <a:solidFill>
                <a:schemeClr val="accent4"/>
              </a:solidFill>
            </a:endParaRPr>
          </a:p>
        </p:txBody>
      </p:sp>
      <p:sp>
        <p:nvSpPr>
          <p:cNvPr id="271" name="Google Shape;271;p42"/>
          <p:cNvSpPr txBox="1">
            <a:spLocks noGrp="1"/>
          </p:cNvSpPr>
          <p:nvPr>
            <p:ph type="body" idx="1"/>
          </p:nvPr>
        </p:nvSpPr>
        <p:spPr>
          <a:xfrm>
            <a:off x="623900" y="1701625"/>
            <a:ext cx="4026900" cy="24480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lnSpc>
                <a:spcPct val="113000"/>
              </a:lnSpc>
              <a:spcBef>
                <a:spcPts val="0"/>
              </a:spcBef>
              <a:spcAft>
                <a:spcPts val="0"/>
              </a:spcAft>
              <a:buClr>
                <a:schemeClr val="dk1"/>
              </a:buClr>
              <a:buSzPct val="100000"/>
              <a:buNone/>
            </a:pPr>
            <a:r>
              <a:rPr lang="en"/>
              <a:t>What are ideas you have heard used in your community that are accepted to be true?</a:t>
            </a:r>
            <a:endParaRPr/>
          </a:p>
          <a:p>
            <a:pPr marL="0" lvl="0" indent="0" algn="l" rtl="0">
              <a:lnSpc>
                <a:spcPct val="113000"/>
              </a:lnSpc>
              <a:spcBef>
                <a:spcPts val="0"/>
              </a:spcBef>
              <a:spcAft>
                <a:spcPts val="0"/>
              </a:spcAft>
              <a:buClr>
                <a:schemeClr val="dk1"/>
              </a:buClr>
              <a:buSzPct val="100000"/>
              <a:buNone/>
            </a:pPr>
            <a:r>
              <a:rPr lang="en"/>
              <a:t>Examples:</a:t>
            </a:r>
            <a:endParaRPr/>
          </a:p>
          <a:p>
            <a:pPr marL="457200" lvl="0" indent="-304165" algn="l" rtl="0">
              <a:lnSpc>
                <a:spcPct val="113000"/>
              </a:lnSpc>
              <a:spcBef>
                <a:spcPts val="0"/>
              </a:spcBef>
              <a:spcAft>
                <a:spcPts val="0"/>
              </a:spcAft>
              <a:buSzPct val="66667"/>
              <a:buChar char="●"/>
            </a:pPr>
            <a:r>
              <a:rPr lang="en"/>
              <a:t>Beans make you fart</a:t>
            </a:r>
            <a:endParaRPr/>
          </a:p>
          <a:p>
            <a:pPr marL="457200" lvl="0" indent="-304165" algn="l" rtl="0">
              <a:lnSpc>
                <a:spcPct val="113000"/>
              </a:lnSpc>
              <a:spcBef>
                <a:spcPts val="0"/>
              </a:spcBef>
              <a:spcAft>
                <a:spcPts val="0"/>
              </a:spcAft>
              <a:buSzPct val="66667"/>
              <a:buChar char="●"/>
            </a:pPr>
            <a:r>
              <a:rPr lang="en"/>
              <a:t>If you shave then your hair will grow back thicker</a:t>
            </a:r>
            <a:endParaRPr/>
          </a:p>
          <a:p>
            <a:pPr marL="457200" lvl="0" indent="-304165" algn="l" rtl="0">
              <a:lnSpc>
                <a:spcPct val="113000"/>
              </a:lnSpc>
              <a:spcBef>
                <a:spcPts val="0"/>
              </a:spcBef>
              <a:spcAft>
                <a:spcPts val="0"/>
              </a:spcAft>
              <a:buSzPct val="66667"/>
              <a:buChar char="●"/>
            </a:pPr>
            <a:r>
              <a:rPr lang="en"/>
              <a:t>Sleeping with an onion in your socks will cure a cold faster</a:t>
            </a:r>
            <a:endParaRPr/>
          </a:p>
        </p:txBody>
      </p:sp>
      <p:sp>
        <p:nvSpPr>
          <p:cNvPr id="273" name="Google Shape;273;p42">
            <a:extLst>
              <a:ext uri="{C183D7F6-B498-43B3-948B-1728B52AA6E4}">
                <adec:decorative xmlns:adec="http://schemas.microsoft.com/office/drawing/2017/decorative" val="1"/>
              </a:ext>
            </a:extLst>
          </p:cNvPr>
          <p:cNvSpPr txBox="1"/>
          <p:nvPr/>
        </p:nvSpPr>
        <p:spPr>
          <a:xfrm>
            <a:off x="1640711" y="-87678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274" name="Google Shape;274;p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815</Words>
  <Application>Microsoft Macintosh PowerPoint</Application>
  <PresentationFormat>On-screen Show (16:9)</PresentationFormat>
  <Paragraphs>84</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Arial Black</vt:lpstr>
      <vt:lpstr>Georgia</vt:lpstr>
      <vt:lpstr>Simple Light</vt:lpstr>
      <vt:lpstr>Office Theme</vt:lpstr>
      <vt:lpstr>Introductory Statistics</vt:lpstr>
      <vt:lpstr>Affirmations</vt:lpstr>
      <vt:lpstr>Learning Goals (1)</vt:lpstr>
      <vt:lpstr>Recall: Observational Studies</vt:lpstr>
      <vt:lpstr>Recall: Variable</vt:lpstr>
      <vt:lpstr>Recall:</vt:lpstr>
      <vt:lpstr>Recall: Blinding</vt:lpstr>
      <vt:lpstr>Recall: Blocking</vt:lpstr>
      <vt:lpstr>Testing Beliefs</vt:lpstr>
      <vt:lpstr>Experimental Design Activity</vt:lpstr>
      <vt:lpstr>Good Experimental Design</vt:lpstr>
      <vt:lpstr>Does Your Experiment Include?</vt:lpstr>
      <vt:lpstr>Questions to Review (1)</vt:lpstr>
      <vt:lpstr>Questions to Review (2)</vt:lpstr>
      <vt:lpstr>Learning Goals (2)</vt:lpstr>
      <vt:lpstr>Misleading Data Visualizations</vt:lpstr>
      <vt:lpstr>What’s Wrong?</vt:lpstr>
      <vt:lpstr>Graph #1</vt:lpstr>
      <vt:lpstr>Graph #2</vt:lpstr>
      <vt:lpstr>Graph #3</vt:lpstr>
      <vt:lpstr>Graph #4</vt:lpstr>
      <vt:lpstr>Graph #5</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Tobias Eld</cp:lastModifiedBy>
  <cp:revision>1</cp:revision>
  <dcterms:modified xsi:type="dcterms:W3CDTF">2026-04-14T21:03:17Z</dcterms:modified>
</cp:coreProperties>
</file>