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Arial Black" panose="020B0604020202020204" pitchFamily="34" charset="0"/>
      <p:regular r:id="rId26"/>
      <p:bold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37"/>
  </p:normalViewPr>
  <p:slideViewPr>
    <p:cSldViewPr snapToGrid="0">
      <p:cViewPr varScale="1">
        <p:scale>
          <a:sx n="117" d="100"/>
          <a:sy n="117" d="100"/>
        </p:scale>
        <p:origin x="176"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1d9f64e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1d9f64e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7644764c59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27644764c5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61543e2eea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61543e2ee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Activity #3 in the Instructor Guide: Sampling Words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7848ee3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b7848ee3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b7848ee3d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b7848ee3d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1543e2ee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1543e2eea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Activity #3 in the Instructor Guide: Sampling Words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1543e2eea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61543e2eea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Activity #3 in the Instructor Guide: Sampling Words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1543e2eea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61543e2eea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61543e2eea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61543e2eea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1543e2eea_0_5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61543e2eea_0_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61543e2eea_0_6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261543e2eea_0_6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644764c5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7644764c5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644764c59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27644764c5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2cec1b1ec6_2_2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644764c59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7644764c59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Activity #1 in the Instructor Guide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644764c59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Continuation of </a:t>
            </a:r>
            <a:r>
              <a:rPr lang="en">
                <a:solidFill>
                  <a:schemeClr val="dk1"/>
                </a:solidFill>
              </a:rPr>
              <a:t>Activity #1 in the Instructor Guide</a:t>
            </a:r>
            <a:endParaRPr>
              <a:solidFill>
                <a:schemeClr val="dk1"/>
              </a:solidFill>
            </a:endParaRPr>
          </a:p>
          <a:p>
            <a:pPr marL="0" lvl="0" indent="0" algn="l" rtl="0">
              <a:spcBef>
                <a:spcPts val="0"/>
              </a:spcBef>
              <a:spcAft>
                <a:spcPts val="0"/>
              </a:spcAft>
              <a:buNone/>
            </a:pPr>
            <a:endParaRPr/>
          </a:p>
        </p:txBody>
      </p:sp>
      <p:sp>
        <p:nvSpPr>
          <p:cNvPr id="230" name="Google Shape;230;g27644764c59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7644764c5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7644764c5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644764c59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7644764c5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644764c5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644764c5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txBody>
          <a:bodyPr/>
          <a:lstStyle/>
          <a:p>
            <a:endParaRPr lang="en-US"/>
          </a:p>
        </p:txBody>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34"/>
          <p:cNvSpPr txBox="1">
            <a:spLocks noGrp="1"/>
          </p:cNvSpPr>
          <p:nvPr>
            <p:ph type="title"/>
          </p:nvPr>
        </p:nvSpPr>
        <p:spPr>
          <a:xfrm>
            <a:off x="3999275" y="671325"/>
            <a:ext cx="4855800" cy="1536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5" name="Google Shape;185;p34"/>
          <p:cNvSpPr txBox="1">
            <a:spLocks noGrp="1"/>
          </p:cNvSpPr>
          <p:nvPr>
            <p:ph type="body" idx="1"/>
          </p:nvPr>
        </p:nvSpPr>
        <p:spPr>
          <a:xfrm>
            <a:off x="3999275" y="2324600"/>
            <a:ext cx="4856100" cy="2308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1: </a:t>
            </a:r>
            <a:endParaRPr/>
          </a:p>
          <a:p>
            <a:pPr marL="0" lvl="0" indent="0" algn="l" rtl="0">
              <a:lnSpc>
                <a:spcPct val="113000"/>
              </a:lnSpc>
              <a:spcBef>
                <a:spcPts val="800"/>
              </a:spcBef>
              <a:spcAft>
                <a:spcPts val="0"/>
              </a:spcAft>
              <a:buClr>
                <a:schemeClr val="dk1"/>
              </a:buClr>
              <a:buSzPts val="2100"/>
              <a:buNone/>
            </a:pPr>
            <a:r>
              <a:rPr lang="en" b="1"/>
              <a:t>Thinking Statistically and </a:t>
            </a:r>
            <a:br>
              <a:rPr lang="en" b="1"/>
            </a:br>
            <a:r>
              <a:rPr lang="en" b="1"/>
              <a:t>Collecting Data</a:t>
            </a:r>
            <a:endParaRPr/>
          </a:p>
        </p:txBody>
      </p:sp>
      <p:sp>
        <p:nvSpPr>
          <p:cNvPr id="187" name="Google Shape;187;p34">
            <a:extLst>
              <a:ext uri="{C183D7F6-B498-43B3-948B-1728B52AA6E4}">
                <adec:decorative xmlns:adec="http://schemas.microsoft.com/office/drawing/2017/decorative" val="1"/>
              </a:ext>
            </a:extLst>
          </p:cNvPr>
          <p:cNvSpPr/>
          <p:nvPr/>
        </p:nvSpPr>
        <p:spPr>
          <a:xfrm rot="-5400000">
            <a:off x="-747441" y="747458"/>
            <a:ext cx="5154408" cy="3659526"/>
          </a:xfrm>
          <a:prstGeom prst="flowChartDocument">
            <a:avLst/>
          </a:prstGeom>
          <a:solidFill>
            <a:srgbClr val="DDE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4050" y="908650"/>
            <a:ext cx="3614301" cy="3326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5"/>
                </a:solidFill>
              </a:rPr>
              <a:t>Learning Goals 2</a:t>
            </a:r>
            <a:endParaRPr>
              <a:solidFill>
                <a:schemeClr val="accent5"/>
              </a:solidFill>
            </a:endParaRPr>
          </a:p>
        </p:txBody>
      </p:sp>
      <p:sp>
        <p:nvSpPr>
          <p:cNvPr id="273" name="Google Shape;273;p43"/>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Sampling Methods and Bias</a:t>
            </a:r>
            <a:endParaRPr/>
          </a:p>
        </p:txBody>
      </p:sp>
      <p:sp>
        <p:nvSpPr>
          <p:cNvPr id="271" name="Google Shape;271;p43"/>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Select a simple random sample to estimate a parameter</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7</a:t>
            </a:r>
            <a:r>
              <a:rPr lang="en">
                <a:solidFill>
                  <a:schemeClr val="lt1"/>
                </a:solidFill>
              </a:rPr>
              <a:t> Identify different sampling methods to select a random sample</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8</a:t>
            </a:r>
            <a:r>
              <a:rPr lang="en">
                <a:solidFill>
                  <a:schemeClr val="lt1"/>
                </a:solidFill>
              </a:rPr>
              <a:t> Recognize bias in sampling</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txBox="1">
            <a:spLocks noGrp="1"/>
          </p:cNvSpPr>
          <p:nvPr>
            <p:ph type="title"/>
          </p:nvPr>
        </p:nvSpPr>
        <p:spPr>
          <a:xfrm>
            <a:off x="4021950" y="519275"/>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4"/>
                </a:solidFill>
              </a:rPr>
              <a:t>The Power of Words</a:t>
            </a:r>
            <a:endParaRPr>
              <a:solidFill>
                <a:schemeClr val="accent4"/>
              </a:solidFill>
            </a:endParaRPr>
          </a:p>
        </p:txBody>
      </p:sp>
      <p:pic>
        <p:nvPicPr>
          <p:cNvPr id="281" name="Google Shape;281;p44" descr="Photograph of Supreme Court Justice Sonia Sotomayor wearing a black judicial robe standing in a wood-paneled room, likely a courtroom or judicial chamber."/>
          <p:cNvPicPr preferRelativeResize="0"/>
          <p:nvPr/>
        </p:nvPicPr>
        <p:blipFill>
          <a:blip r:embed="rId3">
            <a:alphaModFix/>
          </a:blip>
          <a:stretch>
            <a:fillRect/>
          </a:stretch>
        </p:blipFill>
        <p:spPr>
          <a:xfrm>
            <a:off x="152400" y="152400"/>
            <a:ext cx="3321545" cy="4147800"/>
          </a:xfrm>
          <a:prstGeom prst="rect">
            <a:avLst/>
          </a:prstGeom>
          <a:noFill/>
          <a:ln>
            <a:noFill/>
          </a:ln>
        </p:spPr>
      </p:pic>
      <p:sp>
        <p:nvSpPr>
          <p:cNvPr id="280" name="Google Shape;280;p44"/>
          <p:cNvSpPr txBox="1">
            <a:spLocks noGrp="1"/>
          </p:cNvSpPr>
          <p:nvPr>
            <p:ph type="body" idx="2"/>
          </p:nvPr>
        </p:nvSpPr>
        <p:spPr>
          <a:xfrm>
            <a:off x="4021925" y="1379300"/>
            <a:ext cx="4723800" cy="24735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t>The following is an excerpt of a speech given by Supreme Court Justice Sonia Sotomayor given at the University of California at Berkeley on October 6, 2001.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From Justice Sonia Sotomayer Part 1</a:t>
            </a:r>
            <a:endParaRPr/>
          </a:p>
        </p:txBody>
      </p:sp>
      <p:sp>
        <p:nvSpPr>
          <p:cNvPr id="288" name="Google Shape;288;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600"/>
              </a:spcBef>
              <a:spcAft>
                <a:spcPts val="600"/>
              </a:spcAft>
              <a:buNone/>
            </a:pPr>
            <a:r>
              <a:rPr lang="en" sz="1400">
                <a:solidFill>
                  <a:srgbClr val="000000"/>
                </a:solidFill>
              </a:rPr>
              <a:t>For me, a very special part of my being Latina is the mucho platos de arroz, gandoles y pernir—rice, beans, and pork—that I have eaten at countless family holidays and special events. My Latina identity also includes, because of my particularly adventurous taste buds, morcilla—pig intestines, patitas de cerdo con garbanzo—pigs' feet with beans, and la lengua y orejas de cuchifrito—pigs' tongue and ears. I bet the Mexican-Americans in this room are thinking that Puerto Ricans have unusual food tastes. Some of us, like me, do. Part of my Latina identity is the sound of merengue at all our family parties and the heart-wrenching Spanish love songs that we enjoy. It is the memory of Saturday afternoon at the movies with my aunt and cousins watching Cantinflas, who is not Puerto Rican, but who was an icon Spanish comedian on par with Abbot and Costello of my generation. My Latina soul was nourished as I visited and played at my grandmother's house with my cousins and extended family. They were my friends as I grew up. Being a Latina child was watching the adults playing dominos on Saturday night and us kids playing loteria, bingo, with my grandmother calling out the numbers which we marked on our cards with chick peas.</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From Justice Sonia Sotomayer Part 2</a:t>
            </a:r>
            <a:endParaRPr dirty="0"/>
          </a:p>
        </p:txBody>
      </p:sp>
      <p:sp>
        <p:nvSpPr>
          <p:cNvPr id="294" name="Google Shape;294;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lnSpc>
                <a:spcPct val="100000"/>
              </a:lnSpc>
              <a:spcBef>
                <a:spcPts val="600"/>
              </a:spcBef>
              <a:spcAft>
                <a:spcPts val="0"/>
              </a:spcAft>
              <a:buNone/>
            </a:pPr>
            <a:r>
              <a:rPr lang="en" sz="1400">
                <a:solidFill>
                  <a:srgbClr val="000000"/>
                </a:solidFill>
              </a:rPr>
              <a:t>Now, does any one of these things make me a Latina? Obviously not because each of our Caribbean and Latin American communities has their own unique food and different traditions at the holidays. I only learned about tacos in college from my Mexican-American roommate. Being a Latina in America also does not mean speaking Spanish. I happen to speak it fairly well. But my brother, only three years younger, like too many of us educated here, barely speaks it. Most of us born and bred here, speak it very poorly.</a:t>
            </a:r>
            <a:endParaRPr sz="1400">
              <a:solidFill>
                <a:srgbClr val="000000"/>
              </a:solidFill>
            </a:endParaRPr>
          </a:p>
          <a:p>
            <a:pPr marL="0" lvl="0" indent="0" algn="l" rtl="0">
              <a:lnSpc>
                <a:spcPct val="100000"/>
              </a:lnSpc>
              <a:spcBef>
                <a:spcPts val="600"/>
              </a:spcBef>
              <a:spcAft>
                <a:spcPts val="600"/>
              </a:spcAft>
              <a:buNone/>
            </a:pPr>
            <a:r>
              <a:rPr lang="en" sz="1400">
                <a:solidFill>
                  <a:srgbClr val="000000"/>
                </a:solidFill>
              </a:rPr>
              <a:t>If I had pursued my career in my undergraduate history major, I would likely provide you with a very academic description of what being a Latino or Latina means. For example, I could define Latinos as those peoples and cultures populated or colonized by Spain who maintained or adopted Spanish or Spanish Creole as their language of communication. You can tell that I have been very well educated. That antiseptic description however, does not really explain the appeal of morcilla—pig's intestine—to an American-born child. It does not provide an adequate explanation of why individuals like us, many of whom are born in this completely different American culture, still identify so strongly with those communities in which our parents were born and raised.</a:t>
            </a:r>
            <a:endParaRPr sz="1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Justice Sotomayor's Speech</a:t>
            </a:r>
            <a:endParaRPr/>
          </a:p>
        </p:txBody>
      </p:sp>
      <p:sp>
        <p:nvSpPr>
          <p:cNvPr id="300" name="Google Shape;300;p47"/>
          <p:cNvSpPr txBox="1"/>
          <p:nvPr/>
        </p:nvSpPr>
        <p:spPr>
          <a:xfrm>
            <a:off x="623875" y="1038225"/>
            <a:ext cx="7919700" cy="3105948"/>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dirty="0">
                <a:solidFill>
                  <a:schemeClr val="dk1"/>
                </a:solidFill>
              </a:rPr>
              <a:t>Suppose you want to select a sample of 10 words from the speech excerpt and analyze the average word length.</a:t>
            </a:r>
            <a:endParaRPr sz="2100" dirty="0">
              <a:solidFill>
                <a:schemeClr val="dk1"/>
              </a:solidFill>
            </a:endParaRPr>
          </a:p>
          <a:p>
            <a:pPr marL="0" lvl="0" indent="0" algn="l" rtl="0">
              <a:lnSpc>
                <a:spcPct val="113000"/>
              </a:lnSpc>
              <a:spcBef>
                <a:spcPts val="0"/>
              </a:spcBef>
              <a:spcAft>
                <a:spcPts val="0"/>
              </a:spcAft>
              <a:buNone/>
            </a:pPr>
            <a:endParaRPr sz="2100" dirty="0">
              <a:solidFill>
                <a:schemeClr val="dk1"/>
              </a:solidFill>
            </a:endParaRPr>
          </a:p>
          <a:p>
            <a:pPr marL="457200" lvl="0" indent="-361950" algn="l" rtl="0">
              <a:lnSpc>
                <a:spcPct val="113000"/>
              </a:lnSpc>
              <a:spcBef>
                <a:spcPts val="0"/>
              </a:spcBef>
              <a:spcAft>
                <a:spcPts val="0"/>
              </a:spcAft>
              <a:buClr>
                <a:schemeClr val="dk1"/>
              </a:buClr>
              <a:buSzPts val="2100"/>
              <a:buAutoNum type="arabicPeriod"/>
            </a:pPr>
            <a:r>
              <a:rPr lang="en" sz="2100" dirty="0">
                <a:solidFill>
                  <a:schemeClr val="dk1"/>
                </a:solidFill>
              </a:rPr>
              <a:t>How would you select the 10 words?</a:t>
            </a:r>
            <a:endParaRPr sz="2100" dirty="0">
              <a:solidFill>
                <a:schemeClr val="dk1"/>
              </a:solidFill>
            </a:endParaRPr>
          </a:p>
          <a:p>
            <a:pPr marL="0" lvl="0" indent="0" algn="l" rtl="0">
              <a:lnSpc>
                <a:spcPct val="113000"/>
              </a:lnSpc>
              <a:spcBef>
                <a:spcPts val="0"/>
              </a:spcBef>
              <a:spcAft>
                <a:spcPts val="0"/>
              </a:spcAft>
              <a:buNone/>
            </a:pPr>
            <a:endParaRPr sz="2100" dirty="0">
              <a:solidFill>
                <a:schemeClr val="dk1"/>
              </a:solidFill>
            </a:endParaRPr>
          </a:p>
          <a:p>
            <a:pPr marL="0" lvl="0" indent="0" algn="l" rtl="0">
              <a:lnSpc>
                <a:spcPct val="113000"/>
              </a:lnSpc>
              <a:spcBef>
                <a:spcPts val="0"/>
              </a:spcBef>
              <a:spcAft>
                <a:spcPts val="0"/>
              </a:spcAft>
              <a:buNone/>
            </a:pPr>
            <a:endParaRPr sz="2100" dirty="0">
              <a:solidFill>
                <a:schemeClr val="dk1"/>
              </a:solidFill>
            </a:endParaRPr>
          </a:p>
          <a:p>
            <a:pPr marL="552450" lvl="0" indent="-457200" algn="l" rtl="0">
              <a:lnSpc>
                <a:spcPct val="113000"/>
              </a:lnSpc>
              <a:spcBef>
                <a:spcPts val="0"/>
              </a:spcBef>
              <a:spcAft>
                <a:spcPts val="0"/>
              </a:spcAft>
              <a:buClr>
                <a:schemeClr val="dk1"/>
              </a:buClr>
              <a:buSzPts val="2100"/>
              <a:buFont typeface="+mj-lt"/>
              <a:buAutoNum type="arabicPeriod" startAt="2"/>
            </a:pPr>
            <a:r>
              <a:rPr lang="en" sz="2100" dirty="0">
                <a:solidFill>
                  <a:schemeClr val="dk1"/>
                </a:solidFill>
              </a:rPr>
              <a:t>How would you describe the population, sample, and variable of interest?</a:t>
            </a:r>
            <a:endParaRPr sz="2100" dirty="0">
              <a:solidFill>
                <a:schemeClr val="dk1"/>
              </a:solidFill>
            </a:endParaRPr>
          </a:p>
        </p:txBody>
      </p:sp>
      <p:sp>
        <p:nvSpPr>
          <p:cNvPr id="301" name="Google Shape;301;p47">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Pulling a Sample</a:t>
            </a:r>
            <a:endParaRPr/>
          </a:p>
        </p:txBody>
      </p:sp>
      <p:sp>
        <p:nvSpPr>
          <p:cNvPr id="307" name="Google Shape;307;p48"/>
          <p:cNvSpPr txBox="1"/>
          <p:nvPr/>
        </p:nvSpPr>
        <p:spPr>
          <a:xfrm>
            <a:off x="623875" y="1038225"/>
            <a:ext cx="7919700" cy="3429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3. Select 10 words from the speech and record the length of each word. </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4. What is the average word length of your chosen words? Is this average a parameter or a statistic? Explain.</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5. Create a dot plot of the different word length averages found bny students in the class. How would you describe a typical sample mean?</a:t>
            </a:r>
            <a:endParaRPr sz="2100">
              <a:solidFill>
                <a:schemeClr val="dk1"/>
              </a:solidFill>
            </a:endParaRPr>
          </a:p>
        </p:txBody>
      </p:sp>
      <p:sp>
        <p:nvSpPr>
          <p:cNvPr id="308" name="Google Shape;308;p48">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Random Number Generator</a:t>
            </a:r>
            <a:endParaRPr/>
          </a:p>
        </p:txBody>
      </p:sp>
      <p:sp>
        <p:nvSpPr>
          <p:cNvPr id="314" name="Google Shape;314;p49"/>
          <p:cNvSpPr txBox="1"/>
          <p:nvPr/>
        </p:nvSpPr>
        <p:spPr>
          <a:xfrm>
            <a:off x="623875" y="1038225"/>
            <a:ext cx="7919700" cy="30648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6. Now, use the random number generator to select a random sample of words from the excerpt.</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7. What is the average word length of the randomly chosen words? Is this average a parameter or a statistic? Explain.</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8. Create a dot plot of at least 30 randomly generated sample means. How does this compare to the dotplot from before?</a:t>
            </a:r>
            <a:endParaRPr sz="2100">
              <a:solidFill>
                <a:schemeClr val="dk1"/>
              </a:solidFill>
            </a:endParaRPr>
          </a:p>
        </p:txBody>
      </p:sp>
      <p:sp>
        <p:nvSpPr>
          <p:cNvPr id="315" name="Google Shape;315;p49">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t>The True Average</a:t>
            </a:r>
            <a:endParaRPr/>
          </a:p>
        </p:txBody>
      </p:sp>
      <p:sp>
        <p:nvSpPr>
          <p:cNvPr id="321" name="Google Shape;321;p50"/>
          <p:cNvSpPr txBox="1"/>
          <p:nvPr/>
        </p:nvSpPr>
        <p:spPr>
          <a:xfrm>
            <a:off x="623875" y="1038225"/>
            <a:ext cx="7919700" cy="26994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The true average word length of all 431 words in Justice Sotomayor's speech is 4.68 letters.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9. Is this a parameter or statistic?</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a:solidFill>
                  <a:schemeClr val="dk1"/>
                </a:solidFill>
              </a:rPr>
              <a:t>10. How does this value compare to the two sample means we found in the activity?</a:t>
            </a:r>
            <a:endParaRPr sz="2100">
              <a:solidFill>
                <a:schemeClr val="dk1"/>
              </a:solidFill>
            </a:endParaRPr>
          </a:p>
        </p:txBody>
      </p:sp>
      <p:sp>
        <p:nvSpPr>
          <p:cNvPr id="322" name="Google Shape;322;p50">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51"/>
          <p:cNvSpPr txBox="1">
            <a:spLocks noGrp="1"/>
          </p:cNvSpPr>
          <p:nvPr>
            <p:ph type="title"/>
          </p:nvPr>
        </p:nvSpPr>
        <p:spPr>
          <a:xfrm>
            <a:off x="306979" y="480272"/>
            <a:ext cx="65523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sz="4300"/>
              <a:t>Reflection</a:t>
            </a:r>
            <a:endParaRPr sz="4200"/>
          </a:p>
        </p:txBody>
      </p:sp>
      <p:sp>
        <p:nvSpPr>
          <p:cNvPr id="327" name="Google Shape;327;p51"/>
          <p:cNvSpPr txBox="1">
            <a:spLocks noGrp="1"/>
          </p:cNvSpPr>
          <p:nvPr>
            <p:ph type="body" idx="1"/>
          </p:nvPr>
        </p:nvSpPr>
        <p:spPr>
          <a:xfrm>
            <a:off x="306975" y="1474481"/>
            <a:ext cx="5360700" cy="3159300"/>
          </a:xfrm>
          <a:prstGeom prst="rect">
            <a:avLst/>
          </a:prstGeom>
          <a:noFill/>
          <a:ln>
            <a:noFill/>
          </a:ln>
        </p:spPr>
        <p:txBody>
          <a:bodyPr spcFirstLastPara="1" wrap="square" lIns="68575" tIns="34275" rIns="68575" bIns="34275" anchor="t" anchorCtr="0">
            <a:normAutofit/>
          </a:bodyPr>
          <a:lstStyle/>
          <a:p>
            <a:pPr marL="457200" lvl="0" indent="-361950" algn="l" rtl="0">
              <a:spcBef>
                <a:spcPts val="0"/>
              </a:spcBef>
              <a:spcAft>
                <a:spcPts val="0"/>
              </a:spcAft>
              <a:buSzPts val="2100"/>
              <a:buChar char="●"/>
            </a:pPr>
            <a:r>
              <a:rPr lang="en"/>
              <a:t>What makes a sample representative</a:t>
            </a:r>
            <a:br>
              <a:rPr lang="en"/>
            </a:br>
            <a:r>
              <a:rPr lang="en"/>
              <a:t>of a population?</a:t>
            </a:r>
            <a:endParaRPr/>
          </a:p>
          <a:p>
            <a:pPr marL="457200" lvl="0" indent="-361950" algn="l" rtl="0">
              <a:spcBef>
                <a:spcPts val="0"/>
              </a:spcBef>
              <a:spcAft>
                <a:spcPts val="0"/>
              </a:spcAft>
              <a:buSzPts val="2100"/>
              <a:buChar char="●"/>
            </a:pPr>
            <a:r>
              <a:rPr lang="en"/>
              <a:t>Do you feel your method of sampling led to a representative sample?</a:t>
            </a:r>
            <a:endParaRPr/>
          </a:p>
          <a:p>
            <a:pPr marL="457200" lvl="0" indent="-361950" algn="l" rtl="0">
              <a:spcBef>
                <a:spcPts val="0"/>
              </a:spcBef>
              <a:spcAft>
                <a:spcPts val="0"/>
              </a:spcAft>
              <a:buSzPts val="2100"/>
              <a:buChar char="●"/>
            </a:pPr>
            <a:r>
              <a:rPr lang="en"/>
              <a:t>Do you feel the random number generator led to a more representative sample?</a:t>
            </a:r>
            <a:endParaRPr/>
          </a:p>
        </p:txBody>
      </p:sp>
      <p:pic>
        <p:nvPicPr>
          <p:cNvPr id="329" name="Google Shape;329;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72650" y="536074"/>
            <a:ext cx="4071350" cy="4071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52"/>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Discussion</a:t>
            </a:r>
            <a:endParaRPr>
              <a:solidFill>
                <a:schemeClr val="accent4"/>
              </a:solidFill>
            </a:endParaRPr>
          </a:p>
        </p:txBody>
      </p:sp>
      <p:sp>
        <p:nvSpPr>
          <p:cNvPr id="334" name="Google Shape;334;p52"/>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t>Do unbiased sampling methods guarantee representative samples?</a:t>
            </a:r>
            <a:endParaRPr/>
          </a:p>
        </p:txBody>
      </p:sp>
      <p:sp>
        <p:nvSpPr>
          <p:cNvPr id="336" name="Google Shape;336;p52">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337" name="Google Shape;337;p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0"/>
              </a:spcBef>
              <a:spcAft>
                <a:spcPts val="0"/>
              </a:spcAft>
              <a:buClr>
                <a:schemeClr val="dk1"/>
              </a:buClr>
              <a:buSzPts val="2100"/>
              <a:buChar char="•"/>
            </a:pPr>
            <a:r>
              <a:rPr lang="en"/>
              <a:t>I am intelligent and capable.</a:t>
            </a:r>
            <a:endParaRPr/>
          </a:p>
          <a:p>
            <a:pPr marL="177800" lvl="0" indent="-171450" algn="l" rtl="0">
              <a:lnSpc>
                <a:spcPct val="113000"/>
              </a:lnSpc>
              <a:spcBef>
                <a:spcPts val="800"/>
              </a:spcBef>
              <a:spcAft>
                <a:spcPts val="0"/>
              </a:spcAft>
              <a:buClr>
                <a:schemeClr val="dk1"/>
              </a:buClr>
              <a:buSzPts val="2100"/>
              <a:buChar char="•"/>
            </a:pPr>
            <a:r>
              <a:rPr lang="en"/>
              <a:t>It is okay to make mistakes. What matters is what I learn from them.</a:t>
            </a:r>
            <a:endParaRPr/>
          </a:p>
          <a:p>
            <a:pPr marL="177800" lvl="0" indent="-171450" algn="l" rtl="0">
              <a:lnSpc>
                <a:spcPct val="113000"/>
              </a:lnSpc>
              <a:spcBef>
                <a:spcPts val="800"/>
              </a:spcBef>
              <a:spcAft>
                <a:spcPts val="0"/>
              </a:spcAft>
              <a:buClr>
                <a:schemeClr val="dk1"/>
              </a:buClr>
              <a:buSzPts val="2100"/>
              <a:buChar char="•"/>
            </a:pPr>
            <a:r>
              <a:rPr lang="en"/>
              <a:t>If I don’t understand something at first, that does not make me less smart.</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Review </a:t>
            </a:r>
            <a:endParaRPr>
              <a:solidFill>
                <a:schemeClr val="accent5"/>
              </a:solidFill>
            </a:endParaRPr>
          </a:p>
        </p:txBody>
      </p:sp>
      <p:sp>
        <p:nvSpPr>
          <p:cNvPr id="343" name="Google Shape;343;p53"/>
          <p:cNvSpPr txBox="1"/>
          <p:nvPr/>
        </p:nvSpPr>
        <p:spPr>
          <a:xfrm>
            <a:off x="2420500" y="1180850"/>
            <a:ext cx="6723300" cy="3429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Describe how each of the following sampling methods could be used to pull a random sample of 5 students from class.</a:t>
            </a:r>
            <a:endParaRPr sz="21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2100">
                <a:solidFill>
                  <a:schemeClr val="dk1"/>
                </a:solidFill>
              </a:rPr>
              <a:t>Simple random sampling</a:t>
            </a:r>
            <a:endParaRPr sz="21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2100">
                <a:solidFill>
                  <a:schemeClr val="dk1"/>
                </a:solidFill>
              </a:rPr>
              <a:t>Stratified sampling</a:t>
            </a:r>
            <a:endParaRPr sz="21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2100">
                <a:solidFill>
                  <a:schemeClr val="dk1"/>
                </a:solidFill>
              </a:rPr>
              <a:t>Cluster sampling</a:t>
            </a:r>
            <a:endParaRPr sz="21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2100">
                <a:solidFill>
                  <a:schemeClr val="dk1"/>
                </a:solidFill>
              </a:rPr>
              <a:t>Systematic sampling</a:t>
            </a:r>
            <a:endParaRPr sz="2100">
              <a:solidFill>
                <a:schemeClr val="dk1"/>
              </a:solidFill>
            </a:endParaRPr>
          </a:p>
          <a:p>
            <a:pPr marL="457200" lvl="0" indent="-361950" algn="l" rtl="0">
              <a:lnSpc>
                <a:spcPct val="113000"/>
              </a:lnSpc>
              <a:spcBef>
                <a:spcPts val="0"/>
              </a:spcBef>
              <a:spcAft>
                <a:spcPts val="0"/>
              </a:spcAft>
              <a:buClr>
                <a:schemeClr val="dk1"/>
              </a:buClr>
              <a:buSzPts val="2100"/>
              <a:buChar char="●"/>
            </a:pPr>
            <a:r>
              <a:rPr lang="en" sz="2100">
                <a:solidFill>
                  <a:schemeClr val="dk1"/>
                </a:solidFill>
              </a:rPr>
              <a:t>Convenience sampling</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p:txBody>
      </p:sp>
      <p:sp>
        <p:nvSpPr>
          <p:cNvPr id="344" name="Google Shape;344;p5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4"/>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Recall Sampling Bias</a:t>
            </a:r>
            <a:endParaRPr dirty="0"/>
          </a:p>
        </p:txBody>
      </p:sp>
      <p:sp>
        <p:nvSpPr>
          <p:cNvPr id="352" name="Google Shape;352;p54"/>
          <p:cNvSpPr txBox="1">
            <a:spLocks noGrp="1"/>
          </p:cNvSpPr>
          <p:nvPr>
            <p:ph type="body" idx="2"/>
          </p:nvPr>
        </p:nvSpPr>
        <p:spPr>
          <a:xfrm>
            <a:off x="3561735" y="1297858"/>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b="1" dirty="0"/>
              <a:t>Sampling bias</a:t>
            </a:r>
            <a:r>
              <a:rPr lang="en" dirty="0"/>
              <a:t> is created when a sample is collected from a population and some members of the population are not as likely to be chosen as others.</a:t>
            </a:r>
            <a:endParaRPr dirty="0"/>
          </a:p>
        </p:txBody>
      </p:sp>
      <p:sp>
        <p:nvSpPr>
          <p:cNvPr id="351" name="Google Shape;351;p54"/>
          <p:cNvSpPr txBox="1">
            <a:spLocks noGrp="1"/>
          </p:cNvSpPr>
          <p:nvPr>
            <p:ph type="body" idx="1"/>
          </p:nvPr>
        </p:nvSpPr>
        <p:spPr>
          <a:xfrm>
            <a:off x="376245" y="3455375"/>
            <a:ext cx="83298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We want to consider four main sources of bias when sampling:</a:t>
            </a:r>
            <a:endParaRPr sz="1500"/>
          </a:p>
          <a:p>
            <a:pPr marL="0" lvl="0" indent="0" algn="l" rtl="0">
              <a:lnSpc>
                <a:spcPct val="113000"/>
              </a:lnSpc>
              <a:spcBef>
                <a:spcPts val="800"/>
              </a:spcBef>
              <a:spcAft>
                <a:spcPts val="0"/>
              </a:spcAft>
              <a:buNone/>
            </a:pPr>
            <a:r>
              <a:rPr lang="en" sz="1500"/>
              <a:t>Undercoverage, Non-response, Response bias, Voluntary response bias</a:t>
            </a:r>
            <a:endParaRPr sz="1500"/>
          </a:p>
        </p:txBody>
      </p:sp>
      <p:pic>
        <p:nvPicPr>
          <p:cNvPr id="359" name="Google Shape;359;p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55"/>
          <p:cNvSpPr txBox="1">
            <a:spLocks noGrp="1"/>
          </p:cNvSpPr>
          <p:nvPr>
            <p:ph type="title"/>
          </p:nvPr>
        </p:nvSpPr>
        <p:spPr>
          <a:xfrm>
            <a:off x="537937" y="294875"/>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Make it Biased</a:t>
            </a:r>
            <a:endParaRPr>
              <a:solidFill>
                <a:schemeClr val="accent4"/>
              </a:solidFill>
            </a:endParaRPr>
          </a:p>
        </p:txBody>
      </p:sp>
      <p:sp>
        <p:nvSpPr>
          <p:cNvPr id="364" name="Google Shape;364;p55"/>
          <p:cNvSpPr txBox="1">
            <a:spLocks noGrp="1"/>
          </p:cNvSpPr>
          <p:nvPr>
            <p:ph type="body" idx="1"/>
          </p:nvPr>
        </p:nvSpPr>
        <p:spPr>
          <a:xfrm>
            <a:off x="623875" y="1317075"/>
            <a:ext cx="3855000" cy="34245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113000"/>
              </a:lnSpc>
              <a:spcBef>
                <a:spcPts val="0"/>
              </a:spcBef>
              <a:spcAft>
                <a:spcPts val="0"/>
              </a:spcAft>
              <a:buClr>
                <a:schemeClr val="dk1"/>
              </a:buClr>
              <a:buSzPct val="100000"/>
              <a:buNone/>
            </a:pPr>
            <a:r>
              <a:rPr lang="en"/>
              <a:t>The college wants to survey the current work status of the student body. </a:t>
            </a:r>
            <a:endParaRPr/>
          </a:p>
          <a:p>
            <a:pPr marL="0" lvl="0" indent="0" algn="l" rtl="0">
              <a:lnSpc>
                <a:spcPct val="113000"/>
              </a:lnSpc>
              <a:spcBef>
                <a:spcPts val="0"/>
              </a:spcBef>
              <a:spcAft>
                <a:spcPts val="0"/>
              </a:spcAft>
              <a:buClr>
                <a:schemeClr val="dk1"/>
              </a:buClr>
              <a:buSzPct val="100000"/>
              <a:buNone/>
            </a:pPr>
            <a:endParaRPr/>
          </a:p>
          <a:p>
            <a:pPr marL="0" lvl="0" indent="0" algn="l" rtl="0">
              <a:lnSpc>
                <a:spcPct val="113000"/>
              </a:lnSpc>
              <a:spcBef>
                <a:spcPts val="0"/>
              </a:spcBef>
              <a:spcAft>
                <a:spcPts val="0"/>
              </a:spcAft>
              <a:buClr>
                <a:schemeClr val="dk1"/>
              </a:buClr>
              <a:buSzPct val="100000"/>
              <a:buNone/>
            </a:pPr>
            <a:r>
              <a:rPr lang="en"/>
              <a:t>Discuss ways that the college could gather data that would introduce each of the four types of bias:</a:t>
            </a:r>
            <a:endParaRPr/>
          </a:p>
          <a:p>
            <a:pPr marL="457200" lvl="0" indent="-310833" algn="l" rtl="0">
              <a:lnSpc>
                <a:spcPct val="113000"/>
              </a:lnSpc>
              <a:spcBef>
                <a:spcPts val="0"/>
              </a:spcBef>
              <a:spcAft>
                <a:spcPts val="0"/>
              </a:spcAft>
              <a:buSzPct val="66667"/>
              <a:buChar char="•"/>
            </a:pPr>
            <a:r>
              <a:rPr lang="en"/>
              <a:t>undercoverage</a:t>
            </a:r>
            <a:endParaRPr/>
          </a:p>
          <a:p>
            <a:pPr marL="457200" lvl="0" indent="-310833" algn="l" rtl="0">
              <a:lnSpc>
                <a:spcPct val="113000"/>
              </a:lnSpc>
              <a:spcBef>
                <a:spcPts val="0"/>
              </a:spcBef>
              <a:spcAft>
                <a:spcPts val="0"/>
              </a:spcAft>
              <a:buSzPct val="66667"/>
              <a:buChar char="•"/>
            </a:pPr>
            <a:r>
              <a:rPr lang="en"/>
              <a:t>non-response</a:t>
            </a:r>
            <a:endParaRPr/>
          </a:p>
          <a:p>
            <a:pPr marL="457200" lvl="0" indent="-310833" algn="l" rtl="0">
              <a:lnSpc>
                <a:spcPct val="113000"/>
              </a:lnSpc>
              <a:spcBef>
                <a:spcPts val="0"/>
              </a:spcBef>
              <a:spcAft>
                <a:spcPts val="0"/>
              </a:spcAft>
              <a:buSzPct val="66667"/>
              <a:buChar char="•"/>
            </a:pPr>
            <a:r>
              <a:rPr lang="en"/>
              <a:t>response</a:t>
            </a:r>
            <a:endParaRPr/>
          </a:p>
          <a:p>
            <a:pPr marL="457200" lvl="0" indent="-310833" algn="l" rtl="0">
              <a:lnSpc>
                <a:spcPct val="113000"/>
              </a:lnSpc>
              <a:spcBef>
                <a:spcPts val="0"/>
              </a:spcBef>
              <a:spcAft>
                <a:spcPts val="0"/>
              </a:spcAft>
              <a:buSzPct val="66667"/>
              <a:buChar char="•"/>
            </a:pPr>
            <a:r>
              <a:rPr lang="en"/>
              <a:t>voluntary response</a:t>
            </a:r>
            <a:endParaRPr/>
          </a:p>
        </p:txBody>
      </p:sp>
      <p:sp>
        <p:nvSpPr>
          <p:cNvPr id="366" name="Google Shape;366;p55">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367" name="Google Shape;367;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2145475"/>
            <a:ext cx="9144000" cy="299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5"/>
                </a:solidFill>
              </a:rPr>
              <a:t>Learning Goals 1</a:t>
            </a:r>
            <a:endParaRPr>
              <a:solidFill>
                <a:schemeClr val="accent5"/>
              </a:solidFill>
            </a:endParaRPr>
          </a:p>
        </p:txBody>
      </p:sp>
      <p:sp>
        <p:nvSpPr>
          <p:cNvPr id="203" name="Google Shape;203;p36"/>
          <p:cNvSpPr txBox="1">
            <a:spLocks noGrp="1"/>
          </p:cNvSpPr>
          <p:nvPr>
            <p:ph type="body" idx="2"/>
          </p:nvPr>
        </p:nvSpPr>
        <p:spPr>
          <a:xfrm>
            <a:off x="628650" y="1140025"/>
            <a:ext cx="6088200" cy="1211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Thinking Statistical and Statistical Questions</a:t>
            </a:r>
            <a:endParaRPr/>
          </a:p>
        </p:txBody>
      </p:sp>
      <p:sp>
        <p:nvSpPr>
          <p:cNvPr id="201" name="Google Shape;201;p36"/>
          <p:cNvSpPr txBox="1">
            <a:spLocks noGrp="1"/>
          </p:cNvSpPr>
          <p:nvPr>
            <p:ph type="body" idx="2"/>
          </p:nvPr>
        </p:nvSpPr>
        <p:spPr>
          <a:xfrm>
            <a:off x="545525" y="2419800"/>
            <a:ext cx="8124600" cy="2485500"/>
          </a:xfrm>
          <a:prstGeom prst="rect">
            <a:avLst/>
          </a:prstGeom>
        </p:spPr>
        <p:txBody>
          <a:bodyPr spcFirstLastPara="1" wrap="square" lIns="68575" tIns="34275" rIns="68575" bIns="34275" anchor="t" anchorCtr="0">
            <a:normAutofit fontScale="850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List the steps of the statistical investigative process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Create questions that can be answered with statistics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Name and classify variables by type</a:t>
            </a:r>
            <a:endParaRPr>
              <a:solidFill>
                <a:schemeClr val="lt1"/>
              </a:solidFill>
            </a:endParaRPr>
          </a:p>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Identify the observational unit of a statistical study</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Name the population, sample, parameter and statistic</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76259" y="3703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a:t>Recall</a:t>
            </a:r>
            <a:endParaRPr/>
          </a:p>
        </p:txBody>
      </p:sp>
      <p:sp>
        <p:nvSpPr>
          <p:cNvPr id="209" name="Google Shape;209;p37"/>
          <p:cNvSpPr txBox="1">
            <a:spLocks noGrp="1"/>
          </p:cNvSpPr>
          <p:nvPr>
            <p:ph type="body" idx="2"/>
          </p:nvPr>
        </p:nvSpPr>
        <p:spPr>
          <a:xfrm>
            <a:off x="376250" y="3424825"/>
            <a:ext cx="8320200" cy="945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b="1">
                <a:solidFill>
                  <a:schemeClr val="lt1"/>
                </a:solidFill>
              </a:rPr>
              <a:t>Statistics</a:t>
            </a:r>
            <a:r>
              <a:rPr lang="en">
                <a:solidFill>
                  <a:schemeClr val="lt1"/>
                </a:solidFill>
              </a:rPr>
              <a:t> is a science that deals with the collection, analysis and interpretation, and presentation of data.</a:t>
            </a:r>
            <a:endParaRPr>
              <a:solidFill>
                <a:schemeClr val="lt1"/>
              </a:solidFill>
            </a:endParaRPr>
          </a:p>
        </p:txBody>
      </p:sp>
      <p:pic>
        <p:nvPicPr>
          <p:cNvPr id="217" name="Google Shape;217;p37" descr="Diagram illustrating four steps of statistical investigation with a large blue arrow curving from top left to bottom right. Steps include (in order) asking a question, deciding what to measure and collecting data, summarizing and analyzing, and drawing conclusions to communicate results, each numbered in blue circles."/>
          <p:cNvPicPr preferRelativeResize="0"/>
          <p:nvPr/>
        </p:nvPicPr>
        <p:blipFill>
          <a:blip r:embed="rId3">
            <a:alphaModFix/>
          </a:blip>
          <a:stretch>
            <a:fillRect/>
          </a:stretch>
        </p:blipFill>
        <p:spPr>
          <a:xfrm>
            <a:off x="2985450" y="119750"/>
            <a:ext cx="5710869" cy="3023450"/>
          </a:xfrm>
          <a:prstGeom prst="rect">
            <a:avLst/>
          </a:prstGeom>
          <a:noFill/>
          <a:ln>
            <a:noFill/>
          </a:ln>
        </p:spPr>
      </p:pic>
      <p:pic>
        <p:nvPicPr>
          <p:cNvPr id="216" name="Google Shape;216;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50" y="950700"/>
            <a:ext cx="2474125" cy="247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
        <p:nvSpPr>
          <p:cNvPr id="225" name="Google Shape;225;p38"/>
          <p:cNvSpPr txBox="1">
            <a:spLocks noGrp="1"/>
          </p:cNvSpPr>
          <p:nvPr>
            <p:ph type="title"/>
          </p:nvPr>
        </p:nvSpPr>
        <p:spPr>
          <a:xfrm>
            <a:off x="449550" y="1585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Your Social Identity</a:t>
            </a:r>
            <a:endParaRPr>
              <a:solidFill>
                <a:schemeClr val="accent5"/>
              </a:solidFill>
            </a:endParaRPr>
          </a:p>
        </p:txBody>
      </p:sp>
      <p:sp>
        <p:nvSpPr>
          <p:cNvPr id="227" name="Google Shape;227;p38"/>
          <p:cNvSpPr txBox="1">
            <a:spLocks noGrp="1"/>
          </p:cNvSpPr>
          <p:nvPr>
            <p:ph type="body" idx="2"/>
          </p:nvPr>
        </p:nvSpPr>
        <p:spPr>
          <a:xfrm>
            <a:off x="623875" y="887663"/>
            <a:ext cx="3837900" cy="3516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500">
                <a:solidFill>
                  <a:srgbClr val="000000"/>
                </a:solidFill>
              </a:rPr>
              <a:t>For the purpose of this self-examination please identify the memberships you claim or those ascribed to you.</a:t>
            </a: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0" lvl="0" indent="0" algn="l" rtl="0">
              <a:lnSpc>
                <a:spcPct val="100000"/>
              </a:lnSpc>
              <a:spcBef>
                <a:spcPts val="0"/>
              </a:spcBef>
              <a:spcAft>
                <a:spcPts val="0"/>
              </a:spcAft>
              <a:buNone/>
            </a:pPr>
            <a:r>
              <a:rPr lang="en" sz="1500">
                <a:solidFill>
                  <a:srgbClr val="000000"/>
                </a:solidFill>
              </a:rPr>
              <a:t>Then, consider the five questions in the center of the circle.</a:t>
            </a: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1371600" lvl="0" indent="0" algn="l" rtl="0">
              <a:lnSpc>
                <a:spcPct val="100000"/>
              </a:lnSpc>
              <a:spcBef>
                <a:spcPts val="0"/>
              </a:spcBef>
              <a:spcAft>
                <a:spcPts val="0"/>
              </a:spcAft>
              <a:buNone/>
            </a:pPr>
            <a:r>
              <a:rPr lang="en" sz="1500">
                <a:solidFill>
                  <a:srgbClr val="000000"/>
                </a:solidFill>
              </a:rPr>
              <a:t>Finally, which identities may play a role in your college success?</a:t>
            </a:r>
            <a:endParaRPr sz="1500">
              <a:solidFill>
                <a:srgbClr val="000000"/>
              </a:solidFill>
            </a:endParaRPr>
          </a:p>
          <a:p>
            <a:pPr marL="0" lvl="0" indent="0" algn="l" rtl="0">
              <a:lnSpc>
                <a:spcPct val="100000"/>
              </a:lnSpc>
              <a:spcBef>
                <a:spcPts val="0"/>
              </a:spcBef>
              <a:spcAft>
                <a:spcPts val="0"/>
              </a:spcAft>
              <a:buNone/>
            </a:pPr>
            <a:endParaRPr sz="1400">
              <a:solidFill>
                <a:srgbClr val="000000"/>
              </a:solidFill>
            </a:endParaRPr>
          </a:p>
        </p:txBody>
      </p:sp>
      <p:pic>
        <p:nvPicPr>
          <p:cNvPr id="224" name="Google Shape;224;p38" descr="Diagram displaying various identity categories arranged in a circular format around five numbered prompts related to personal and social identity reflection. Categories include Ethnicity, Socio-Economic Status, Gender, Sex, Sexual Orientation, National Origin, First Language, Physical/Emotional/Developmental (Dis)Ability, Age, Religious or Spiritual Affiliation, and Race, designed to guide self-exploration of identity importance and perception.&#10;&#10;1. Identities you think about most often.&#10;2.  Identities you think about least often.&#10;3. Your own identities you’d like to learn more about.&#10;4. Identities that have the strongest effect on how you perceive yourself.&#10;5. Identities that have the greatest effect on how others perceive you."/>
          <p:cNvPicPr preferRelativeResize="0"/>
          <p:nvPr/>
        </p:nvPicPr>
        <p:blipFill>
          <a:blip r:embed="rId4">
            <a:alphaModFix/>
          </a:blip>
          <a:stretch>
            <a:fillRect/>
          </a:stretch>
        </p:blipFill>
        <p:spPr>
          <a:xfrm>
            <a:off x="4461775" y="115815"/>
            <a:ext cx="4602399" cy="4805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39"/>
          <p:cNvSpPr txBox="1">
            <a:spLocks noGrp="1"/>
          </p:cNvSpPr>
          <p:nvPr>
            <p:ph type="title"/>
          </p:nvPr>
        </p:nvSpPr>
        <p:spPr>
          <a:xfrm>
            <a:off x="363050" y="182463"/>
            <a:ext cx="4026900" cy="8955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None/>
            </a:pPr>
            <a:r>
              <a:rPr lang="en">
                <a:solidFill>
                  <a:schemeClr val="accent4"/>
                </a:solidFill>
              </a:rPr>
              <a:t>Data Collection</a:t>
            </a:r>
            <a:endParaRPr>
              <a:solidFill>
                <a:schemeClr val="accent4"/>
              </a:solidFill>
            </a:endParaRPr>
          </a:p>
        </p:txBody>
      </p:sp>
      <p:sp>
        <p:nvSpPr>
          <p:cNvPr id="232" name="Google Shape;232;p39"/>
          <p:cNvSpPr txBox="1">
            <a:spLocks noGrp="1"/>
          </p:cNvSpPr>
          <p:nvPr>
            <p:ph type="body" idx="1"/>
          </p:nvPr>
        </p:nvSpPr>
        <p:spPr>
          <a:xfrm>
            <a:off x="363050" y="1190850"/>
            <a:ext cx="4209000" cy="33945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Clr>
                <a:schemeClr val="dk1"/>
              </a:buClr>
              <a:buSzPts val="2100"/>
              <a:buNone/>
            </a:pPr>
            <a:r>
              <a:rPr lang="en"/>
              <a:t>Consider if data were collected anonymously from the social identity wheel.</a:t>
            </a:r>
            <a:endParaRPr/>
          </a:p>
          <a:p>
            <a:pPr marL="457200" lvl="0" indent="-317500" algn="l" rtl="0">
              <a:lnSpc>
                <a:spcPct val="113000"/>
              </a:lnSpc>
              <a:spcBef>
                <a:spcPts val="0"/>
              </a:spcBef>
              <a:spcAft>
                <a:spcPts val="0"/>
              </a:spcAft>
              <a:buSzPts val="1400"/>
              <a:buAutoNum type="arabicPeriod"/>
            </a:pPr>
            <a:r>
              <a:rPr lang="en"/>
              <a:t>Design one statistical question that could be analyzed using the data.</a:t>
            </a:r>
            <a:endParaRPr/>
          </a:p>
          <a:p>
            <a:pPr marL="457200" lvl="0" indent="-317500" algn="l" rtl="0">
              <a:lnSpc>
                <a:spcPct val="113000"/>
              </a:lnSpc>
              <a:spcBef>
                <a:spcPts val="0"/>
              </a:spcBef>
              <a:spcAft>
                <a:spcPts val="0"/>
              </a:spcAft>
              <a:buSzPts val="1400"/>
              <a:buAutoNum type="arabicPeriod"/>
            </a:pPr>
            <a:r>
              <a:rPr lang="en"/>
              <a:t>List one example of categorical and one example of quantitative data</a:t>
            </a:r>
            <a:endParaRPr/>
          </a:p>
          <a:p>
            <a:pPr marL="457200" lvl="0" indent="-317500" algn="l" rtl="0">
              <a:lnSpc>
                <a:spcPct val="113000"/>
              </a:lnSpc>
              <a:spcBef>
                <a:spcPts val="0"/>
              </a:spcBef>
              <a:spcAft>
                <a:spcPts val="0"/>
              </a:spcAft>
              <a:buSzPts val="1400"/>
              <a:buAutoNum type="arabicPeriod"/>
            </a:pPr>
            <a:r>
              <a:rPr lang="en"/>
              <a:t>If data came from this class, what would the population be?</a:t>
            </a:r>
            <a:endParaRPr/>
          </a:p>
        </p:txBody>
      </p:sp>
      <p:sp>
        <p:nvSpPr>
          <p:cNvPr id="234" name="Google Shape;234;p39">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235" name="Google Shape;235;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Questions to Review </a:t>
            </a:r>
            <a:endParaRPr>
              <a:solidFill>
                <a:schemeClr val="accent5"/>
              </a:solidFill>
            </a:endParaRPr>
          </a:p>
        </p:txBody>
      </p:sp>
      <p:sp>
        <p:nvSpPr>
          <p:cNvPr id="241" name="Google Shape;241;p40"/>
          <p:cNvSpPr txBox="1"/>
          <p:nvPr/>
        </p:nvSpPr>
        <p:spPr>
          <a:xfrm>
            <a:off x="2420500" y="1180850"/>
            <a:ext cx="6723300" cy="38997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1</a:t>
            </a:r>
            <a:r>
              <a:rPr lang="en" sz="2100">
                <a:solidFill>
                  <a:schemeClr val="lt1"/>
                </a:solidFill>
              </a:rPr>
              <a:t> </a:t>
            </a:r>
            <a:r>
              <a:rPr lang="en" sz="2100">
                <a:solidFill>
                  <a:schemeClr val="dk1"/>
                </a:solidFill>
              </a:rPr>
              <a:t>What is the difference between a population and a sample?</a:t>
            </a:r>
            <a:endParaRPr sz="2100">
              <a:solidFill>
                <a:schemeClr val="dk1"/>
              </a:solidFill>
            </a:endParaRPr>
          </a:p>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2 </a:t>
            </a:r>
            <a:r>
              <a:rPr lang="en" sz="2100">
                <a:solidFill>
                  <a:schemeClr val="dk1"/>
                </a:solidFill>
              </a:rPr>
              <a:t>What are the characteristics of a good statistical question?</a:t>
            </a:r>
            <a:endParaRPr sz="2100">
              <a:solidFill>
                <a:schemeClr val="dk1"/>
              </a:solidFill>
            </a:endParaRPr>
          </a:p>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3 </a:t>
            </a:r>
            <a:r>
              <a:rPr lang="en" sz="2100">
                <a:solidFill>
                  <a:schemeClr val="dk1"/>
                </a:solidFill>
              </a:rPr>
              <a:t>What is the difference between categorical and quantitative variables?</a:t>
            </a:r>
            <a:endParaRPr sz="2100">
              <a:solidFill>
                <a:schemeClr val="dk1"/>
              </a:solidFill>
            </a:endParaRPr>
          </a:p>
          <a:p>
            <a:pPr marL="0" lvl="0" indent="0" algn="l" rtl="0">
              <a:lnSpc>
                <a:spcPct val="113000"/>
              </a:lnSpc>
              <a:spcBef>
                <a:spcPts val="0"/>
              </a:spcBef>
              <a:spcAft>
                <a:spcPts val="0"/>
              </a:spcAft>
              <a:buNone/>
            </a:pPr>
            <a:endParaRPr sz="3300" b="1">
              <a:solidFill>
                <a:schemeClr val="accent4"/>
              </a:solidFill>
              <a:latin typeface="Arial Black"/>
              <a:ea typeface="Arial Black"/>
              <a:cs typeface="Arial Black"/>
              <a:sym typeface="Arial Black"/>
            </a:endParaRPr>
          </a:p>
          <a:p>
            <a:pPr marL="0" lvl="0" indent="0" algn="l" rtl="0">
              <a:lnSpc>
                <a:spcPct val="113000"/>
              </a:lnSpc>
              <a:spcBef>
                <a:spcPts val="0"/>
              </a:spcBef>
              <a:spcAft>
                <a:spcPts val="0"/>
              </a:spcAft>
              <a:buNone/>
            </a:pPr>
            <a:endParaRPr sz="2100">
              <a:solidFill>
                <a:schemeClr val="dk1"/>
              </a:solidFill>
            </a:endParaRPr>
          </a:p>
        </p:txBody>
      </p:sp>
      <p:sp>
        <p:nvSpPr>
          <p:cNvPr id="242" name="Google Shape;242;p40">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dirty="0"/>
              <a:t>Recall Statistical Questions</a:t>
            </a:r>
            <a:endParaRPr dirty="0"/>
          </a:p>
        </p:txBody>
      </p:sp>
      <p:sp>
        <p:nvSpPr>
          <p:cNvPr id="250" name="Google Shape;250;p41"/>
          <p:cNvSpPr txBox="1">
            <a:spLocks noGrp="1"/>
          </p:cNvSpPr>
          <p:nvPr>
            <p:ph type="body" idx="2"/>
          </p:nvPr>
        </p:nvSpPr>
        <p:spPr>
          <a:xfrm>
            <a:off x="3561735" y="1297858"/>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a:t>Statistics is an investigative process that can allow us to answer questions about our world. We need to consider what makes a good statistical question and how we can match appropriate data with those statistical questions.</a:t>
            </a:r>
            <a:endParaRPr/>
          </a:p>
        </p:txBody>
      </p:sp>
      <p:sp>
        <p:nvSpPr>
          <p:cNvPr id="249" name="Google Shape;249;p41"/>
          <p:cNvSpPr txBox="1">
            <a:spLocks noGrp="1"/>
          </p:cNvSpPr>
          <p:nvPr>
            <p:ph type="body" idx="1"/>
          </p:nvPr>
        </p:nvSpPr>
        <p:spPr>
          <a:xfrm>
            <a:off x="3561734" y="3455377"/>
            <a:ext cx="51444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lt1"/>
              </a:buClr>
              <a:buSzPts val="1500"/>
              <a:buNone/>
            </a:pPr>
            <a:r>
              <a:rPr lang="en" sz="1500" b="1"/>
              <a:t>Two key qualities of a statistical question are:</a:t>
            </a:r>
            <a:endParaRPr/>
          </a:p>
          <a:p>
            <a:pPr marL="0" lvl="0" indent="0" algn="l" rtl="0">
              <a:lnSpc>
                <a:spcPct val="113000"/>
              </a:lnSpc>
              <a:spcBef>
                <a:spcPts val="800"/>
              </a:spcBef>
              <a:spcAft>
                <a:spcPts val="0"/>
              </a:spcAft>
              <a:buClr>
                <a:schemeClr val="lt2"/>
              </a:buClr>
              <a:buSzPts val="1800"/>
              <a:buNone/>
            </a:pPr>
            <a:r>
              <a:rPr lang="en">
                <a:solidFill>
                  <a:schemeClr val="lt2"/>
                </a:solidFill>
              </a:rPr>
              <a:t>There is not an exact answer and the question anticipates variability.</a:t>
            </a:r>
            <a:endParaRPr/>
          </a:p>
        </p:txBody>
      </p:sp>
      <p:pic>
        <p:nvPicPr>
          <p:cNvPr id="257" name="Google Shape;257;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Review Questions</a:t>
            </a:r>
            <a:endParaRPr dirty="0">
              <a:solidFill>
                <a:schemeClr val="accent5"/>
              </a:solidFill>
            </a:endParaRPr>
          </a:p>
        </p:txBody>
      </p:sp>
      <p:sp>
        <p:nvSpPr>
          <p:cNvPr id="263" name="Google Shape;263;p42"/>
          <p:cNvSpPr txBox="1"/>
          <p:nvPr/>
        </p:nvSpPr>
        <p:spPr>
          <a:xfrm>
            <a:off x="2420500" y="1180850"/>
            <a:ext cx="6723300" cy="20211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1</a:t>
            </a:r>
            <a:r>
              <a:rPr lang="en" sz="2100">
                <a:solidFill>
                  <a:schemeClr val="lt1"/>
                </a:solidFill>
              </a:rPr>
              <a:t> </a:t>
            </a:r>
            <a:r>
              <a:rPr lang="en" sz="2100">
                <a:solidFill>
                  <a:schemeClr val="dk1"/>
                </a:solidFill>
              </a:rPr>
              <a:t>What is an observational unit?</a:t>
            </a:r>
            <a:endParaRPr sz="2100">
              <a:solidFill>
                <a:schemeClr val="dk1"/>
              </a:solidFill>
            </a:endParaRPr>
          </a:p>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2 </a:t>
            </a:r>
            <a:r>
              <a:rPr lang="en" sz="2100">
                <a:solidFill>
                  <a:schemeClr val="dk1"/>
                </a:solidFill>
              </a:rPr>
              <a:t>What is the difference between a parameter and a statistic?</a:t>
            </a:r>
            <a:endParaRPr sz="3300" b="1">
              <a:solidFill>
                <a:schemeClr val="accent4"/>
              </a:solidFill>
              <a:latin typeface="Arial Black"/>
              <a:ea typeface="Arial Black"/>
              <a:cs typeface="Arial Black"/>
              <a:sym typeface="Arial Black"/>
            </a:endParaRPr>
          </a:p>
          <a:p>
            <a:pPr marL="0" lvl="0" indent="0" algn="l" rtl="0">
              <a:lnSpc>
                <a:spcPct val="113000"/>
              </a:lnSpc>
              <a:spcBef>
                <a:spcPts val="0"/>
              </a:spcBef>
              <a:spcAft>
                <a:spcPts val="0"/>
              </a:spcAft>
              <a:buNone/>
            </a:pPr>
            <a:endParaRPr sz="2100">
              <a:solidFill>
                <a:schemeClr val="dk1"/>
              </a:solidFill>
            </a:endParaRPr>
          </a:p>
        </p:txBody>
      </p:sp>
      <p:sp>
        <p:nvSpPr>
          <p:cNvPr id="264" name="Google Shape;264;p42">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1361</Words>
  <Application>Microsoft Macintosh PowerPoint</Application>
  <PresentationFormat>On-screen Show (16:9)</PresentationFormat>
  <Paragraphs>106</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Arial Black</vt:lpstr>
      <vt:lpstr>Georgia</vt:lpstr>
      <vt:lpstr>Simple Light</vt:lpstr>
      <vt:lpstr>Office Theme</vt:lpstr>
      <vt:lpstr>Introductory Statistics</vt:lpstr>
      <vt:lpstr>Affirmations</vt:lpstr>
      <vt:lpstr>Learning Goals 1</vt:lpstr>
      <vt:lpstr>Recall</vt:lpstr>
      <vt:lpstr>Your Social Identity</vt:lpstr>
      <vt:lpstr>Data Collection</vt:lpstr>
      <vt:lpstr>Questions to Review </vt:lpstr>
      <vt:lpstr>Recall Statistical Questions</vt:lpstr>
      <vt:lpstr>Review Questions</vt:lpstr>
      <vt:lpstr>Learning Goals 2</vt:lpstr>
      <vt:lpstr>The Power of Words</vt:lpstr>
      <vt:lpstr>From Justice Sonia Sotomayer Part 1</vt:lpstr>
      <vt:lpstr>From Justice Sonia Sotomayer Part 2</vt:lpstr>
      <vt:lpstr>Justice Sotomayor's Speech</vt:lpstr>
      <vt:lpstr>Pulling a Sample</vt:lpstr>
      <vt:lpstr>Random Number Generator</vt:lpstr>
      <vt:lpstr>The True Average</vt:lpstr>
      <vt:lpstr>Reflection</vt:lpstr>
      <vt:lpstr>Discussion</vt:lpstr>
      <vt:lpstr>Review </vt:lpstr>
      <vt:lpstr>Recall Sampling Bias</vt:lpstr>
      <vt:lpstr>Make it Biased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2</cp:revision>
  <dcterms:modified xsi:type="dcterms:W3CDTF">2026-04-14T20:31:04Z</dcterms:modified>
</cp:coreProperties>
</file>