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embeddedFontLst>
    <p:embeddedFont>
      <p:font typeface="Arial Black" panose="020B0604020202020204" pitchFamily="34" charset="0"/>
      <p:regular r:id="rId22"/>
      <p:bold r:id="rId23"/>
    </p:embeddedFont>
    <p:embeddedFont>
      <p:font typeface="Georgia" panose="02040502050405020303" pitchFamily="18" charset="0"/>
      <p:regular r:id="rId24"/>
      <p:bold r:id="rId25"/>
      <p:italic r:id="rId26"/>
      <p:boldItalic r:id="rId27"/>
    </p:embeddedFont>
    <p:embeddedFont>
      <p:font typeface="Inter" panose="02000503000000020004"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835274-B9A5-4843-B7E1-3A846DA8E111}">
  <a:tblStyle styleId="{BA835274-B9A5-4843-B7E1-3A846DA8E111}" styleName="Table_0">
    <a:wholeTbl>
      <a:tcTxStyle>
        <a:font>
          <a:latin typeface="Arial"/>
          <a:ea typeface="Arial"/>
          <a:cs typeface="Arial"/>
        </a:font>
        <a:srgbClr val="000000"/>
      </a:tcTxStyle>
      <a:tcStyle>
        <a:tcBdr>
          <a:left>
            <a:ln cap="flat" cmpd="sng">
              <a:solidFill>
                <a:srgbClr val="808080"/>
              </a:solidFill>
              <a:prstDash val="solid"/>
              <a:round/>
              <a:headEnd type="none" w="sm" len="sm"/>
              <a:tailEnd type="none" w="sm" len="sm"/>
            </a:ln>
          </a:left>
          <a:right>
            <a:ln cap="flat" cmpd="sng">
              <a:solidFill>
                <a:srgbClr val="808080"/>
              </a:solidFill>
              <a:prstDash val="solid"/>
              <a:round/>
              <a:headEnd type="none" w="sm" len="sm"/>
              <a:tailEnd type="none" w="sm" len="sm"/>
            </a:ln>
          </a:right>
          <a:top>
            <a:ln cap="flat" cmpd="sng">
              <a:solidFill>
                <a:srgbClr val="808080"/>
              </a:solidFill>
              <a:prstDash val="solid"/>
              <a:round/>
              <a:headEnd type="none" w="sm" len="sm"/>
              <a:tailEnd type="none" w="sm" len="sm"/>
            </a:ln>
          </a:top>
          <a:bottom>
            <a:ln cap="flat" cmpd="sng">
              <a:solidFill>
                <a:srgbClr val="808080"/>
              </a:solidFill>
              <a:prstDash val="solid"/>
              <a:round/>
              <a:headEnd type="none" w="sm" len="sm"/>
              <a:tailEnd type="none" w="sm" len="sm"/>
            </a:ln>
          </a:bottom>
          <a:insideH>
            <a:ln cap="flat" cmpd="sng">
              <a:solidFill>
                <a:srgbClr val="808080"/>
              </a:solidFill>
              <a:prstDash val="solid"/>
              <a:round/>
              <a:headEnd type="none" w="sm" len="sm"/>
              <a:tailEnd type="none" w="sm" len="sm"/>
            </a:ln>
          </a:insideH>
          <a:insideV>
            <a:ln cap="flat" cmpd="sng">
              <a:solidFill>
                <a:srgbClr val="80808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30"/>
    <p:restoredTop sz="94709"/>
  </p:normalViewPr>
  <p:slideViewPr>
    <p:cSldViewPr snapToGrid="0">
      <p:cViewPr varScale="1">
        <p:scale>
          <a:sx n="82" d="100"/>
          <a:sy n="82" d="100"/>
        </p:scale>
        <p:origin x="176" y="8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3bce2d5f8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3bce2d5f8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ac17720b5f_0_2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Choose “Get Confidence Interval” tab at the top of the statistical tool. Use “Options” and “Show t-Confidence Interval”</a:t>
            </a:r>
            <a:endParaRPr/>
          </a:p>
        </p:txBody>
      </p:sp>
      <p:sp>
        <p:nvSpPr>
          <p:cNvPr id="265" name="Google Shape;265;g2ac17720b5f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2cec1b1ec6_2_28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g22cec1b1ec6_2_2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ac17720b5f_0_3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g2ac17720b5f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ac17720b5f_0_4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Choose “Get Confidence Interval” tab at the top of the statistical tool. Use “Options” and “Show t-Confidence Interval”</a:t>
            </a:r>
            <a:endParaRPr/>
          </a:p>
        </p:txBody>
      </p:sp>
      <p:sp>
        <p:nvSpPr>
          <p:cNvPr id="289" name="Google Shape;289;g2ac17720b5f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ac17720b5f_0_4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g2ac17720b5f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ac17720b5f_0_6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g2ac17720b5f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2cec1b1ec6_2_25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g22cec1b1ec6_2_2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ac17720b5f_0_2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Choose “Find percentile” and select 99.9 percentile on the Confidence Interval tab.</a:t>
            </a:r>
            <a:br>
              <a:rPr lang="en"/>
            </a:br>
            <a:r>
              <a:rPr lang="en"/>
              <a:t>30 million is above the 99.9th percentile so the P-value is below 0.001. </a:t>
            </a:r>
            <a:endParaRPr/>
          </a:p>
          <a:p>
            <a:pPr marL="0" lvl="0" indent="0" algn="l" rtl="0">
              <a:spcBef>
                <a:spcPts val="0"/>
              </a:spcBef>
              <a:spcAft>
                <a:spcPts val="0"/>
              </a:spcAft>
              <a:buNone/>
            </a:pPr>
            <a:r>
              <a:rPr lang="en"/>
              <a:t>Evidence suggested that it is unlikely that the mean number of players is 30 million.</a:t>
            </a:r>
            <a:endParaRPr/>
          </a:p>
        </p:txBody>
      </p:sp>
      <p:sp>
        <p:nvSpPr>
          <p:cNvPr id="327" name="Google Shape;327;g2ac17720b5f_0_2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ac17720b5f_0_22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g2ac17720b5f_0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2cec1b1ec6_2_15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22cec1b1ec6_2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8e7d0a5062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g28e7d0a506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49561e838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49561e838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49561e838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49561e838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2cec1b1ec6_2_17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Description: The dataset has 24 observations of peak players of Fortnite on the 30th of each month for 2021 and 2022 </a:t>
            </a:r>
            <a:endParaRPr/>
          </a:p>
        </p:txBody>
      </p:sp>
      <p:sp>
        <p:nvSpPr>
          <p:cNvPr id="222" name="Google Shape;222;g22cec1b1ec6_2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49561e838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49561e838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2cec1b1ec6_2_26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22cec1b1ec6_2_2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ac17720b5f_0_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ac17720b5f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A">
  <p:cSld name="Title Slide A">
    <p:spTree>
      <p:nvGrpSpPr>
        <p:cNvPr id="1" name="Shape 55"/>
        <p:cNvGrpSpPr/>
        <p:nvPr/>
      </p:nvGrpSpPr>
      <p:grpSpPr>
        <a:xfrm>
          <a:off x="0" y="0"/>
          <a:ext cx="0" cy="0"/>
          <a:chOff x="0" y="0"/>
          <a:chExt cx="0" cy="0"/>
        </a:xfrm>
      </p:grpSpPr>
      <p:sp>
        <p:nvSpPr>
          <p:cNvPr id="56" name="Google Shape;56;p14"/>
          <p:cNvSpPr/>
          <p:nvPr/>
        </p:nvSpPr>
        <p:spPr>
          <a:xfrm>
            <a:off x="4181707" y="0"/>
            <a:ext cx="4962293" cy="5143500"/>
          </a:xfrm>
          <a:custGeom>
            <a:avLst/>
            <a:gdLst/>
            <a:ahLst/>
            <a:cxnLst/>
            <a:rect l="l" t="t" r="r" b="b"/>
            <a:pathLst>
              <a:path w="6616390" h="6858000" extrusionOk="0">
                <a:moveTo>
                  <a:pt x="1594625" y="0"/>
                </a:moveTo>
                <a:lnTo>
                  <a:pt x="6616390" y="0"/>
                </a:lnTo>
                <a:lnTo>
                  <a:pt x="6616390" y="6858000"/>
                </a:lnTo>
                <a:lnTo>
                  <a:pt x="0" y="6858000"/>
                </a:lnTo>
                <a:lnTo>
                  <a:pt x="1594625" y="0"/>
                </a:lnTo>
                <a:close/>
              </a:path>
            </a:pathLst>
          </a:cu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 name="Google Shape;57;p14"/>
          <p:cNvSpPr txBox="1">
            <a:spLocks noGrp="1"/>
          </p:cNvSpPr>
          <p:nvPr>
            <p:ph type="body" idx="1"/>
          </p:nvPr>
        </p:nvSpPr>
        <p:spPr>
          <a:xfrm>
            <a:off x="623888" y="2184809"/>
            <a:ext cx="3854884" cy="2447912"/>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8" name="Google Shape;58;p14"/>
          <p:cNvSpPr txBox="1">
            <a:spLocks noGrp="1"/>
          </p:cNvSpPr>
          <p:nvPr>
            <p:ph type="title"/>
          </p:nvPr>
        </p:nvSpPr>
        <p:spPr>
          <a:xfrm>
            <a:off x="623888" y="1089212"/>
            <a:ext cx="3854884" cy="895574"/>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 name="Google Shape;59;p14"/>
          <p:cNvSpPr>
            <a:spLocks noGrp="1"/>
          </p:cNvSpPr>
          <p:nvPr>
            <p:ph type="pic" idx="2"/>
          </p:nvPr>
        </p:nvSpPr>
        <p:spPr>
          <a:xfrm>
            <a:off x="4749325" y="448655"/>
            <a:ext cx="4019628" cy="4184068"/>
          </a:xfrm>
          <a:prstGeom prst="rect">
            <a:avLst/>
          </a:prstGeom>
          <a:noFill/>
          <a:ln>
            <a:noFill/>
          </a:ln>
        </p:spPr>
      </p:sp>
      <p:sp>
        <p:nvSpPr>
          <p:cNvPr id="60" name="Google Shape;60;p14"/>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C">
  <p:cSld name="Title Slide C">
    <p:spTree>
      <p:nvGrpSpPr>
        <p:cNvPr id="1" name="Shape 61"/>
        <p:cNvGrpSpPr/>
        <p:nvPr/>
      </p:nvGrpSpPr>
      <p:grpSpPr>
        <a:xfrm>
          <a:off x="0" y="0"/>
          <a:ext cx="0" cy="0"/>
          <a:chOff x="0" y="0"/>
          <a:chExt cx="0" cy="0"/>
        </a:xfrm>
      </p:grpSpPr>
      <p:sp>
        <p:nvSpPr>
          <p:cNvPr id="62" name="Google Shape;62;p15"/>
          <p:cNvSpPr/>
          <p:nvPr/>
        </p:nvSpPr>
        <p:spPr>
          <a:xfrm>
            <a:off x="1" y="0"/>
            <a:ext cx="4405255"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3" name="Google Shape;63;p15"/>
          <p:cNvSpPr txBox="1">
            <a:spLocks noGrp="1"/>
          </p:cNvSpPr>
          <p:nvPr>
            <p:ph type="title"/>
          </p:nvPr>
        </p:nvSpPr>
        <p:spPr>
          <a:xfrm>
            <a:off x="486728" y="935370"/>
            <a:ext cx="3595799" cy="133905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lt1"/>
              </a:buClr>
              <a:buSzPts val="3300"/>
              <a:buFont typeface="Arial"/>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486728" y="2401295"/>
            <a:ext cx="3595799" cy="1125140"/>
          </a:xfrm>
          <a:prstGeom prst="rect">
            <a:avLst/>
          </a:prstGeom>
          <a:noFill/>
          <a:ln>
            <a:noFill/>
          </a:ln>
        </p:spPr>
        <p:txBody>
          <a:bodyPr spcFirstLastPara="1" wrap="square" lIns="68575" tIns="34275" rIns="68575" bIns="34275" anchor="t" anchorCtr="0">
            <a:normAutofit/>
          </a:bodyPr>
          <a:lstStyle>
            <a:lvl1pPr marL="457200" lvl="0" indent="-361950" algn="l">
              <a:lnSpc>
                <a:spcPct val="113000"/>
              </a:lnSpc>
              <a:spcBef>
                <a:spcPts val="800"/>
              </a:spcBef>
              <a:spcAft>
                <a:spcPts val="0"/>
              </a:spcAft>
              <a:buClr>
                <a:schemeClr val="lt1"/>
              </a:buClr>
              <a:buSzPts val="2100"/>
              <a:buChar char="•"/>
              <a:defRPr>
                <a:solidFill>
                  <a:schemeClr val="lt1"/>
                </a:solidFill>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a:spLocks noGrp="1"/>
          </p:cNvSpPr>
          <p:nvPr>
            <p:ph type="pic" idx="2"/>
          </p:nvPr>
        </p:nvSpPr>
        <p:spPr>
          <a:xfrm>
            <a:off x="4738745" y="503853"/>
            <a:ext cx="4030208" cy="4128869"/>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D">
  <p:cSld name="Title Slide D">
    <p:spTree>
      <p:nvGrpSpPr>
        <p:cNvPr id="1" name="Shape 66"/>
        <p:cNvGrpSpPr/>
        <p:nvPr/>
      </p:nvGrpSpPr>
      <p:grpSpPr>
        <a:xfrm>
          <a:off x="0" y="0"/>
          <a:ext cx="0" cy="0"/>
          <a:chOff x="0" y="0"/>
          <a:chExt cx="0" cy="0"/>
        </a:xfrm>
      </p:grpSpPr>
      <p:sp>
        <p:nvSpPr>
          <p:cNvPr id="67" name="Google Shape;67;p16"/>
          <p:cNvSpPr/>
          <p:nvPr/>
        </p:nvSpPr>
        <p:spPr>
          <a:xfrm>
            <a:off x="0" y="1984787"/>
            <a:ext cx="9143999" cy="3158714"/>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8" name="Google Shape;68;p16"/>
          <p:cNvSpPr txBox="1">
            <a:spLocks noGrp="1"/>
          </p:cNvSpPr>
          <p:nvPr>
            <p:ph type="body" idx="1"/>
          </p:nvPr>
        </p:nvSpPr>
        <p:spPr>
          <a:xfrm>
            <a:off x="623888" y="2184809"/>
            <a:ext cx="7886700" cy="2447912"/>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 name="Google Shape;69;p16"/>
          <p:cNvSpPr txBox="1">
            <a:spLocks noGrp="1"/>
          </p:cNvSpPr>
          <p:nvPr>
            <p:ph type="title"/>
          </p:nvPr>
        </p:nvSpPr>
        <p:spPr>
          <a:xfrm>
            <a:off x="623888" y="1089212"/>
            <a:ext cx="7886700" cy="895574"/>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ull Width Content">
  <p:cSld name="Full Width Content">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3" name="Google Shape;73;p17"/>
          <p:cNvSpPr txBox="1">
            <a:spLocks noGrp="1"/>
          </p:cNvSpPr>
          <p:nvPr>
            <p:ph type="body" idx="1"/>
          </p:nvPr>
        </p:nvSpPr>
        <p:spPr>
          <a:xfrm>
            <a:off x="628649" y="2571750"/>
            <a:ext cx="7886699" cy="2297906"/>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 name="Google Shape;74;p17"/>
          <p:cNvSpPr txBox="1">
            <a:spLocks noGrp="1"/>
          </p:cNvSpPr>
          <p:nvPr>
            <p:ph type="body" idx="2"/>
          </p:nvPr>
        </p:nvSpPr>
        <p:spPr>
          <a:xfrm>
            <a:off x="628650" y="1140032"/>
            <a:ext cx="7886700" cy="1211282"/>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earning Outcomes">
  <p:cSld name="Learning Outcomes">
    <p:spTree>
      <p:nvGrpSpPr>
        <p:cNvPr id="1" name="Shape 75"/>
        <p:cNvGrpSpPr/>
        <p:nvPr/>
      </p:nvGrpSpPr>
      <p:grpSpPr>
        <a:xfrm>
          <a:off x="0" y="0"/>
          <a:ext cx="0" cy="0"/>
          <a:chOff x="0" y="0"/>
          <a:chExt cx="0" cy="0"/>
        </a:xfrm>
      </p:grpSpPr>
      <p:sp>
        <p:nvSpPr>
          <p:cNvPr id="76" name="Google Shape;76;p18"/>
          <p:cNvSpPr/>
          <p:nvPr/>
        </p:nvSpPr>
        <p:spPr>
          <a:xfrm>
            <a:off x="0" y="1"/>
            <a:ext cx="9143999" cy="1763281"/>
          </a:xfrm>
          <a:prstGeom prst="rect">
            <a:avLst/>
          </a:prstGeom>
          <a:solidFill>
            <a:srgbClr val="D3B9F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 name="Google Shape;77;p18"/>
          <p:cNvSpPr txBox="1">
            <a:spLocks noGrp="1"/>
          </p:cNvSpPr>
          <p:nvPr>
            <p:ph type="title"/>
          </p:nvPr>
        </p:nvSpPr>
        <p:spPr>
          <a:xfrm>
            <a:off x="628650" y="118723"/>
            <a:ext cx="7886700" cy="814504"/>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1F0349"/>
              </a:buClr>
              <a:buSzPts val="3300"/>
              <a:buFont typeface="Arial"/>
              <a:buNone/>
              <a:defRPr>
                <a:solidFill>
                  <a:srgbClr val="1F0349"/>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 name="Google Shape;78;p18"/>
          <p:cNvSpPr txBox="1">
            <a:spLocks noGrp="1"/>
          </p:cNvSpPr>
          <p:nvPr>
            <p:ph type="body" idx="1"/>
          </p:nvPr>
        </p:nvSpPr>
        <p:spPr>
          <a:xfrm>
            <a:off x="628649" y="940293"/>
            <a:ext cx="7886700" cy="685053"/>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800"/>
              </a:spcBef>
              <a:spcAft>
                <a:spcPts val="0"/>
              </a:spcAft>
              <a:buClr>
                <a:schemeClr val="dk1"/>
              </a:buClr>
              <a:buSzPts val="1500"/>
              <a:buNone/>
              <a:defRPr sz="1500"/>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9" name="Google Shape;79;p18"/>
          <p:cNvSpPr txBox="1">
            <a:spLocks noGrp="1"/>
          </p:cNvSpPr>
          <p:nvPr>
            <p:ph type="body" idx="2"/>
          </p:nvPr>
        </p:nvSpPr>
        <p:spPr>
          <a:xfrm>
            <a:off x="5584759" y="1956615"/>
            <a:ext cx="2224379"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dk1"/>
              </a:buClr>
              <a:buSzPts val="1800"/>
              <a:buNone/>
              <a:defRPr sz="1800" b="1"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0" name="Google Shape;80;p18"/>
          <p:cNvSpPr txBox="1">
            <a:spLocks noGrp="1"/>
          </p:cNvSpPr>
          <p:nvPr>
            <p:ph type="body" idx="3"/>
          </p:nvPr>
        </p:nvSpPr>
        <p:spPr>
          <a:xfrm>
            <a:off x="4572001" y="2639537"/>
            <a:ext cx="3237138" cy="692497"/>
          </a:xfrm>
          <a:prstGeom prst="rect">
            <a:avLst/>
          </a:prstGeom>
          <a:noFill/>
          <a:ln>
            <a:noFill/>
          </a:ln>
        </p:spPr>
        <p:txBody>
          <a:bodyPr spcFirstLastPara="1" wrap="square" lIns="68575" tIns="34275" rIns="68575" bIns="34275" anchor="t" anchorCtr="0">
            <a:normAutofit/>
          </a:bodyPr>
          <a:lstStyle>
            <a:lvl1pPr marL="457200" lvl="0" indent="-228600" algn="l">
              <a:lnSpc>
                <a:spcPct val="137500"/>
              </a:lnSpc>
              <a:spcBef>
                <a:spcPts val="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 name="Google Shape;81;p18"/>
          <p:cNvSpPr txBox="1">
            <a:spLocks noGrp="1"/>
          </p:cNvSpPr>
          <p:nvPr>
            <p:ph type="body" idx="4"/>
          </p:nvPr>
        </p:nvSpPr>
        <p:spPr>
          <a:xfrm>
            <a:off x="4571999" y="2036204"/>
            <a:ext cx="1007147"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accent5"/>
              </a:buClr>
              <a:buSzPts val="3900"/>
              <a:buNone/>
              <a:defRPr sz="3900" b="1" i="0">
                <a:solidFill>
                  <a:schemeClr val="accent5"/>
                </a:solidFill>
                <a:latin typeface="Arial Black"/>
                <a:ea typeface="Arial Black"/>
                <a:cs typeface="Arial Black"/>
                <a:sym typeface="Arial Black"/>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 name="Google Shape;82;p18"/>
          <p:cNvSpPr txBox="1">
            <a:spLocks noGrp="1"/>
          </p:cNvSpPr>
          <p:nvPr>
            <p:ph type="body" idx="5"/>
          </p:nvPr>
        </p:nvSpPr>
        <p:spPr>
          <a:xfrm>
            <a:off x="1636936" y="1956208"/>
            <a:ext cx="2224379"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dk1"/>
              </a:buClr>
              <a:buSzPts val="1800"/>
              <a:buNone/>
              <a:defRPr sz="1800" b="1"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3" name="Google Shape;83;p18"/>
          <p:cNvSpPr txBox="1">
            <a:spLocks noGrp="1"/>
          </p:cNvSpPr>
          <p:nvPr>
            <p:ph type="body" idx="6"/>
          </p:nvPr>
        </p:nvSpPr>
        <p:spPr>
          <a:xfrm>
            <a:off x="624179" y="2639130"/>
            <a:ext cx="3237138" cy="692497"/>
          </a:xfrm>
          <a:prstGeom prst="rect">
            <a:avLst/>
          </a:prstGeom>
          <a:noFill/>
          <a:ln>
            <a:noFill/>
          </a:ln>
        </p:spPr>
        <p:txBody>
          <a:bodyPr spcFirstLastPara="1" wrap="square" lIns="68575" tIns="34275" rIns="68575" bIns="34275" anchor="t" anchorCtr="0">
            <a:normAutofit/>
          </a:bodyPr>
          <a:lstStyle>
            <a:lvl1pPr marL="457200" lvl="0" indent="-228600" algn="l">
              <a:lnSpc>
                <a:spcPct val="137500"/>
              </a:lnSpc>
              <a:spcBef>
                <a:spcPts val="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 name="Google Shape;84;p18"/>
          <p:cNvSpPr txBox="1">
            <a:spLocks noGrp="1"/>
          </p:cNvSpPr>
          <p:nvPr>
            <p:ph type="body" idx="7"/>
          </p:nvPr>
        </p:nvSpPr>
        <p:spPr>
          <a:xfrm>
            <a:off x="624177" y="2035797"/>
            <a:ext cx="1007147"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accent5"/>
              </a:buClr>
              <a:buSzPts val="3900"/>
              <a:buNone/>
              <a:defRPr sz="3900" b="1" i="0">
                <a:solidFill>
                  <a:schemeClr val="accent5"/>
                </a:solidFill>
                <a:latin typeface="Arial Black"/>
                <a:ea typeface="Arial Black"/>
                <a:cs typeface="Arial Black"/>
                <a:sym typeface="Arial Black"/>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8"/>
          </p:nvPr>
        </p:nvSpPr>
        <p:spPr>
          <a:xfrm>
            <a:off x="1636936" y="3495394"/>
            <a:ext cx="2224379"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dk1"/>
              </a:buClr>
              <a:buSzPts val="1800"/>
              <a:buNone/>
              <a:defRPr sz="1800" b="1"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6" name="Google Shape;86;p18"/>
          <p:cNvSpPr txBox="1">
            <a:spLocks noGrp="1"/>
          </p:cNvSpPr>
          <p:nvPr>
            <p:ph type="body" idx="9"/>
          </p:nvPr>
        </p:nvSpPr>
        <p:spPr>
          <a:xfrm>
            <a:off x="624179" y="4178317"/>
            <a:ext cx="3237138" cy="692497"/>
          </a:xfrm>
          <a:prstGeom prst="rect">
            <a:avLst/>
          </a:prstGeom>
          <a:noFill/>
          <a:ln>
            <a:noFill/>
          </a:ln>
        </p:spPr>
        <p:txBody>
          <a:bodyPr spcFirstLastPara="1" wrap="square" lIns="68575" tIns="34275" rIns="68575" bIns="34275" anchor="t" anchorCtr="0">
            <a:normAutofit/>
          </a:bodyPr>
          <a:lstStyle>
            <a:lvl1pPr marL="457200" lvl="0" indent="-228600" algn="l">
              <a:lnSpc>
                <a:spcPct val="137500"/>
              </a:lnSpc>
              <a:spcBef>
                <a:spcPts val="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body" idx="13"/>
          </p:nvPr>
        </p:nvSpPr>
        <p:spPr>
          <a:xfrm>
            <a:off x="624177" y="3574984"/>
            <a:ext cx="1007147"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accent5"/>
              </a:buClr>
              <a:buSzPts val="3900"/>
              <a:buNone/>
              <a:defRPr sz="3900" b="1" i="0">
                <a:solidFill>
                  <a:schemeClr val="accent5"/>
                </a:solidFill>
                <a:latin typeface="Arial Black"/>
                <a:ea typeface="Arial Black"/>
                <a:cs typeface="Arial Black"/>
                <a:sym typeface="Arial Black"/>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 name="Google Shape;88;p18"/>
          <p:cNvSpPr txBox="1">
            <a:spLocks noGrp="1"/>
          </p:cNvSpPr>
          <p:nvPr>
            <p:ph type="body" idx="14"/>
          </p:nvPr>
        </p:nvSpPr>
        <p:spPr>
          <a:xfrm>
            <a:off x="5579146" y="3495394"/>
            <a:ext cx="2224379"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dk1"/>
              </a:buClr>
              <a:buSzPts val="1800"/>
              <a:buNone/>
              <a:defRPr sz="1800" b="1"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18"/>
          <p:cNvSpPr txBox="1">
            <a:spLocks noGrp="1"/>
          </p:cNvSpPr>
          <p:nvPr>
            <p:ph type="body" idx="15"/>
          </p:nvPr>
        </p:nvSpPr>
        <p:spPr>
          <a:xfrm>
            <a:off x="4566388" y="4178317"/>
            <a:ext cx="3237138" cy="692497"/>
          </a:xfrm>
          <a:prstGeom prst="rect">
            <a:avLst/>
          </a:prstGeom>
          <a:noFill/>
          <a:ln>
            <a:noFill/>
          </a:ln>
        </p:spPr>
        <p:txBody>
          <a:bodyPr spcFirstLastPara="1" wrap="square" lIns="68575" tIns="34275" rIns="68575" bIns="34275" anchor="t" anchorCtr="0">
            <a:normAutofit/>
          </a:bodyPr>
          <a:lstStyle>
            <a:lvl1pPr marL="457200" lvl="0" indent="-228600" algn="l">
              <a:lnSpc>
                <a:spcPct val="137500"/>
              </a:lnSpc>
              <a:spcBef>
                <a:spcPts val="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0" name="Google Shape;90;p18"/>
          <p:cNvSpPr txBox="1">
            <a:spLocks noGrp="1"/>
          </p:cNvSpPr>
          <p:nvPr>
            <p:ph type="body" idx="16"/>
          </p:nvPr>
        </p:nvSpPr>
        <p:spPr>
          <a:xfrm>
            <a:off x="4566386" y="3574984"/>
            <a:ext cx="1007146"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accent5"/>
              </a:buClr>
              <a:buSzPts val="3900"/>
              <a:buNone/>
              <a:defRPr sz="3900" b="1" i="0">
                <a:solidFill>
                  <a:schemeClr val="accent5"/>
                </a:solidFill>
                <a:latin typeface="Arial Black"/>
                <a:ea typeface="Arial Black"/>
                <a:cs typeface="Arial Black"/>
                <a:sym typeface="Arial Black"/>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Data">
  <p:cSld name="Big Data">
    <p:spTree>
      <p:nvGrpSpPr>
        <p:cNvPr id="1" name="Shape 91"/>
        <p:cNvGrpSpPr/>
        <p:nvPr/>
      </p:nvGrpSpPr>
      <p:grpSpPr>
        <a:xfrm>
          <a:off x="0" y="0"/>
          <a:ext cx="0" cy="0"/>
          <a:chOff x="0" y="0"/>
          <a:chExt cx="0" cy="0"/>
        </a:xfrm>
      </p:grpSpPr>
      <p:sp>
        <p:nvSpPr>
          <p:cNvPr id="92" name="Google Shape;92;p19"/>
          <p:cNvSpPr/>
          <p:nvPr/>
        </p:nvSpPr>
        <p:spPr>
          <a:xfrm>
            <a:off x="-1" y="1"/>
            <a:ext cx="6552170" cy="5143500"/>
          </a:xfrm>
          <a:prstGeom prst="rect">
            <a:avLst/>
          </a:prstGeom>
          <a:solidFill>
            <a:srgbClr val="D3B9F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3" name="Google Shape;93;p19"/>
          <p:cNvSpPr txBox="1">
            <a:spLocks noGrp="1"/>
          </p:cNvSpPr>
          <p:nvPr>
            <p:ph type="body" idx="1"/>
          </p:nvPr>
        </p:nvSpPr>
        <p:spPr>
          <a:xfrm>
            <a:off x="445604" y="2689412"/>
            <a:ext cx="5360672" cy="940853"/>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800"/>
              </a:spcBef>
              <a:spcAft>
                <a:spcPts val="0"/>
              </a:spcAft>
              <a:buClr>
                <a:schemeClr val="dk1"/>
              </a:buClr>
              <a:buSzPts val="2100"/>
              <a:buNone/>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4" name="Google Shape;94;p19"/>
          <p:cNvSpPr txBox="1">
            <a:spLocks noGrp="1"/>
          </p:cNvSpPr>
          <p:nvPr>
            <p:ph type="title"/>
          </p:nvPr>
        </p:nvSpPr>
        <p:spPr>
          <a:xfrm>
            <a:off x="445604" y="1574397"/>
            <a:ext cx="655217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1F0349"/>
              </a:buClr>
              <a:buSzPts val="7500"/>
              <a:buFont typeface="Arial Black"/>
              <a:buNone/>
              <a:defRPr sz="7500">
                <a:solidFill>
                  <a:srgbClr val="1F0349"/>
                </a:solidFill>
                <a:latin typeface="Arial Black"/>
                <a:ea typeface="Arial Black"/>
                <a:cs typeface="Arial Black"/>
                <a:sym typeface="Arial Black"/>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5" name="Google Shape;95;p19"/>
          <p:cNvSpPr>
            <a:spLocks noGrp="1"/>
          </p:cNvSpPr>
          <p:nvPr>
            <p:ph type="pic" idx="2"/>
          </p:nvPr>
        </p:nvSpPr>
        <p:spPr>
          <a:xfrm>
            <a:off x="5558245" y="503853"/>
            <a:ext cx="3210708" cy="4128869"/>
          </a:xfrm>
          <a:prstGeom prst="rect">
            <a:avLst/>
          </a:prstGeom>
          <a:noFill/>
          <a:ln>
            <a:noFill/>
          </a:ln>
        </p:spPr>
        <p:txBody>
          <a:body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3 2/3 2 Column Content">
  <p:cSld name="1/3 2/3 2 Column Content">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8" name="Google Shape;98;p20"/>
          <p:cNvSpPr txBox="1">
            <a:spLocks noGrp="1"/>
          </p:cNvSpPr>
          <p:nvPr>
            <p:ph type="body" idx="1"/>
          </p:nvPr>
        </p:nvSpPr>
        <p:spPr>
          <a:xfrm>
            <a:off x="628650" y="1369219"/>
            <a:ext cx="2332392"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9" name="Google Shape;99;p20"/>
          <p:cNvSpPr txBox="1">
            <a:spLocks noGrp="1"/>
          </p:cNvSpPr>
          <p:nvPr>
            <p:ph type="body" idx="2"/>
          </p:nvPr>
        </p:nvSpPr>
        <p:spPr>
          <a:xfrm>
            <a:off x="3186953" y="1369219"/>
            <a:ext cx="5328397"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2"/>
        </a:solidFill>
        <a:effectLst/>
      </p:bgPr>
    </p:bg>
    <p:spTree>
      <p:nvGrpSpPr>
        <p:cNvPr id="1" name="Shape 100"/>
        <p:cNvGrpSpPr/>
        <p:nvPr/>
      </p:nvGrpSpPr>
      <p:grpSpPr>
        <a:xfrm>
          <a:off x="0" y="0"/>
          <a:ext cx="0" cy="0"/>
          <a:chOff x="0" y="0"/>
          <a:chExt cx="0" cy="0"/>
        </a:xfrm>
      </p:grpSpPr>
      <p:sp>
        <p:nvSpPr>
          <p:cNvPr id="101" name="Google Shape;101;p21"/>
          <p:cNvSpPr>
            <a:spLocks noGrp="1"/>
          </p:cNvSpPr>
          <p:nvPr>
            <p:ph type="body" idx="1"/>
          </p:nvPr>
        </p:nvSpPr>
        <p:spPr>
          <a:xfrm>
            <a:off x="800100" y="769739"/>
            <a:ext cx="7543800" cy="3600450"/>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342900" tIns="137150" rIns="342900" bIns="137150" anchor="ctr" anchorCtr="1">
            <a:normAutofit/>
          </a:bodyPr>
          <a:lstStyle>
            <a:lvl1pPr marL="457200" lvl="0" indent="-228600" algn="ctr">
              <a:lnSpc>
                <a:spcPct val="114000"/>
              </a:lnSpc>
              <a:spcBef>
                <a:spcPts val="800"/>
              </a:spcBef>
              <a:spcAft>
                <a:spcPts val="0"/>
              </a:spcAft>
              <a:buClr>
                <a:schemeClr val="dk2"/>
              </a:buClr>
              <a:buSzPts val="2100"/>
              <a:buNone/>
              <a:defRPr sz="2100" b="0" i="1">
                <a:solidFill>
                  <a:schemeClr val="dk2"/>
                </a:solidFill>
                <a:latin typeface="Georgia"/>
                <a:ea typeface="Georgia"/>
                <a:cs typeface="Georgia"/>
                <a:sym typeface="Georgia"/>
              </a:defRPr>
            </a:lvl1pPr>
            <a:lvl2pPr marL="914400" lvl="1" indent="-361950" algn="ctr">
              <a:lnSpc>
                <a:spcPct val="113000"/>
              </a:lnSpc>
              <a:spcBef>
                <a:spcPts val="800"/>
              </a:spcBef>
              <a:spcAft>
                <a:spcPts val="0"/>
              </a:spcAft>
              <a:buClr>
                <a:schemeClr val="dk2"/>
              </a:buClr>
              <a:buSzPts val="2100"/>
              <a:buChar char="•"/>
              <a:defRPr sz="2100" b="0" i="1">
                <a:solidFill>
                  <a:schemeClr val="dk2"/>
                </a:solidFill>
                <a:latin typeface="Georgia"/>
                <a:ea typeface="Georgia"/>
                <a:cs typeface="Georgia"/>
                <a:sym typeface="Georgia"/>
              </a:defRPr>
            </a:lvl2pPr>
            <a:lvl3pPr marL="1371600" lvl="2" indent="-361950" algn="ctr">
              <a:lnSpc>
                <a:spcPct val="113000"/>
              </a:lnSpc>
              <a:spcBef>
                <a:spcPts val="800"/>
              </a:spcBef>
              <a:spcAft>
                <a:spcPts val="0"/>
              </a:spcAft>
              <a:buClr>
                <a:schemeClr val="dk2"/>
              </a:buClr>
              <a:buSzPts val="2100"/>
              <a:buChar char="•"/>
              <a:defRPr sz="2100" b="0" i="1">
                <a:solidFill>
                  <a:schemeClr val="dk2"/>
                </a:solidFill>
                <a:latin typeface="Georgia"/>
                <a:ea typeface="Georgia"/>
                <a:cs typeface="Georgia"/>
                <a:sym typeface="Georgia"/>
              </a:defRPr>
            </a:lvl3pPr>
            <a:lvl4pPr marL="1828800" lvl="3" indent="-361950" algn="ctr">
              <a:lnSpc>
                <a:spcPct val="113000"/>
              </a:lnSpc>
              <a:spcBef>
                <a:spcPts val="800"/>
              </a:spcBef>
              <a:spcAft>
                <a:spcPts val="0"/>
              </a:spcAft>
              <a:buClr>
                <a:schemeClr val="dk2"/>
              </a:buClr>
              <a:buSzPts val="2100"/>
              <a:buChar char="•"/>
              <a:defRPr sz="2100" b="0" i="1">
                <a:solidFill>
                  <a:schemeClr val="dk2"/>
                </a:solidFill>
                <a:latin typeface="Georgia"/>
                <a:ea typeface="Georgia"/>
                <a:cs typeface="Georgia"/>
                <a:sym typeface="Georgia"/>
              </a:defRPr>
            </a:lvl4pPr>
            <a:lvl5pPr marL="2286000" lvl="4" indent="-361950" algn="ctr">
              <a:lnSpc>
                <a:spcPct val="113000"/>
              </a:lnSpc>
              <a:spcBef>
                <a:spcPts val="800"/>
              </a:spcBef>
              <a:spcAft>
                <a:spcPts val="0"/>
              </a:spcAft>
              <a:buClr>
                <a:schemeClr val="dk2"/>
              </a:buClr>
              <a:buSzPts val="2100"/>
              <a:buChar char="•"/>
              <a:defRPr sz="2100" b="0" i="1">
                <a:solidFill>
                  <a:schemeClr val="dk2"/>
                </a:solidFill>
                <a:latin typeface="Georgia"/>
                <a:ea typeface="Georgia"/>
                <a:cs typeface="Georgia"/>
                <a:sym typeface="Georgia"/>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llout for Dark Background Image">
  <p:cSld name="Callout for Dark Background Image">
    <p:bg>
      <p:bgPr>
        <a:solidFill>
          <a:schemeClr val="dk1"/>
        </a:solidFill>
        <a:effectLst/>
      </p:bgPr>
    </p:bg>
    <p:spTree>
      <p:nvGrpSpPr>
        <p:cNvPr id="1" name="Shape 102"/>
        <p:cNvGrpSpPr/>
        <p:nvPr/>
      </p:nvGrpSpPr>
      <p:grpSpPr>
        <a:xfrm>
          <a:off x="0" y="0"/>
          <a:ext cx="0" cy="0"/>
          <a:chOff x="0" y="0"/>
          <a:chExt cx="0" cy="0"/>
        </a:xfrm>
      </p:grpSpPr>
      <p:sp>
        <p:nvSpPr>
          <p:cNvPr id="103" name="Google Shape;103;p22"/>
          <p:cNvSpPr/>
          <p:nvPr/>
        </p:nvSpPr>
        <p:spPr>
          <a:xfrm>
            <a:off x="4220934" y="770440"/>
            <a:ext cx="4163786" cy="3602620"/>
          </a:xfrm>
          <a:prstGeom prst="rect">
            <a:avLst/>
          </a:prstGeom>
          <a:solidFill>
            <a:schemeClr val="lt1">
              <a:alpha val="89411"/>
            </a:schemeClr>
          </a:solidFill>
          <a:ln>
            <a:noFill/>
          </a:ln>
        </p:spPr>
        <p:txBody>
          <a:bodyPr spcFirstLastPara="1" wrap="square" lIns="342900" tIns="137150" rIns="342900" bIns="137150" anchor="ctr" anchorCtr="0">
            <a:noAutofit/>
          </a:bodyPr>
          <a:lstStyle/>
          <a:p>
            <a:pPr marL="0" marR="0" lvl="0" indent="0" algn="ctr" rtl="0">
              <a:lnSpc>
                <a:spcPct val="150000"/>
              </a:lnSpc>
              <a:spcBef>
                <a:spcPts val="0"/>
              </a:spcBef>
              <a:spcAft>
                <a:spcPts val="0"/>
              </a:spcAft>
              <a:buNone/>
            </a:pPr>
            <a:r>
              <a:rPr lang="en" sz="2100" b="1" i="0" u="none" strike="noStrike" cap="none">
                <a:solidFill>
                  <a:schemeClr val="accent5"/>
                </a:solidFill>
                <a:latin typeface="Arial"/>
                <a:ea typeface="Arial"/>
                <a:cs typeface="Arial"/>
                <a:sym typeface="Arial"/>
              </a:rPr>
              <a:t>FUN FACT</a:t>
            </a:r>
            <a:endParaRPr sz="1100"/>
          </a:p>
          <a:p>
            <a:pPr marL="0" marR="0" lvl="0" indent="0" algn="ctr" rtl="0">
              <a:lnSpc>
                <a:spcPct val="150000"/>
              </a:lnSpc>
              <a:spcBef>
                <a:spcPts val="0"/>
              </a:spcBef>
              <a:spcAft>
                <a:spcPts val="0"/>
              </a:spcAft>
              <a:buNone/>
            </a:pPr>
            <a:r>
              <a:rPr lang="en" sz="1500" b="1" i="0" u="none" strike="noStrike" cap="none">
                <a:solidFill>
                  <a:schemeClr val="dk1"/>
                </a:solidFill>
                <a:latin typeface="Arial"/>
                <a:ea typeface="Arial"/>
                <a:cs typeface="Arial"/>
                <a:sym typeface="Arial"/>
              </a:rPr>
              <a:t>Fun Fact / Hint / Callout Block. In the toolbar, go to Design &gt; Format Background to place an image that uses dark, saturated colors as the background on this slide.</a:t>
            </a:r>
            <a:endParaRPr sz="110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ticky Notes">
  <p:cSld name="Sticky Notes">
    <p:spTree>
      <p:nvGrpSpPr>
        <p:cNvPr id="1" name="Shape 104"/>
        <p:cNvGrpSpPr/>
        <p:nvPr/>
      </p:nvGrpSpPr>
      <p:grpSpPr>
        <a:xfrm>
          <a:off x="0" y="0"/>
          <a:ext cx="0" cy="0"/>
          <a:chOff x="0" y="0"/>
          <a:chExt cx="0" cy="0"/>
        </a:xfrm>
      </p:grpSpPr>
      <p:sp>
        <p:nvSpPr>
          <p:cNvPr id="105" name="Google Shape;105;p23"/>
          <p:cNvSpPr/>
          <p:nvPr/>
        </p:nvSpPr>
        <p:spPr>
          <a:xfrm>
            <a:off x="1" y="3932217"/>
            <a:ext cx="9143999" cy="1211283"/>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6" name="Google Shape;106;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7" name="Google Shape;107;p23"/>
          <p:cNvSpPr txBox="1">
            <a:spLocks noGrp="1"/>
          </p:cNvSpPr>
          <p:nvPr>
            <p:ph type="body" idx="1"/>
          </p:nvPr>
        </p:nvSpPr>
        <p:spPr>
          <a:xfrm>
            <a:off x="628650" y="1140032"/>
            <a:ext cx="7886700" cy="1211282"/>
          </a:xfrm>
          <a:prstGeom prst="rect">
            <a:avLst/>
          </a:prstGeom>
          <a:noFill/>
          <a:ln>
            <a:noFill/>
          </a:ln>
        </p:spPr>
        <p:txBody>
          <a:bodyPr spcFirstLastPara="1" wrap="square" lIns="68575" tIns="34275" rIns="68575" bIns="34275" anchor="t" anchorCtr="0">
            <a:normAutofit/>
          </a:bodyPr>
          <a:lstStyle>
            <a:lvl1pPr marL="457200" lvl="0" indent="-361950" algn="l">
              <a:lnSpc>
                <a:spcPct val="113000"/>
              </a:lnSpc>
              <a:spcBef>
                <a:spcPts val="800"/>
              </a:spcBef>
              <a:spcAft>
                <a:spcPts val="0"/>
              </a:spcAft>
              <a:buClr>
                <a:schemeClr val="dk1"/>
              </a:buClr>
              <a:buSzPts val="21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8" name="Google Shape;108;p23"/>
          <p:cNvSpPr txBox="1">
            <a:spLocks noGrp="1"/>
          </p:cNvSpPr>
          <p:nvPr>
            <p:ph type="body" idx="2"/>
          </p:nvPr>
        </p:nvSpPr>
        <p:spPr>
          <a:xfrm>
            <a:off x="6730678" y="2672814"/>
            <a:ext cx="1784671" cy="1780544"/>
          </a:xfrm>
          <a:prstGeom prst="rect">
            <a:avLst/>
          </a:prstGeom>
          <a:solidFill>
            <a:schemeClr val="accent6"/>
          </a:solidFill>
          <a:ln>
            <a:noFill/>
          </a:ln>
        </p:spPr>
        <p:txBody>
          <a:bodyPr spcFirstLastPara="1" wrap="square" lIns="68575" tIns="34275" rIns="68575" bIns="34275" anchor="t" anchorCtr="0">
            <a:normAutofit/>
          </a:bodyPr>
          <a:lstStyle>
            <a:lvl1pPr marL="457200" lvl="0" indent="-228600" algn="l">
              <a:lnSpc>
                <a:spcPct val="113000"/>
              </a:lnSpc>
              <a:spcBef>
                <a:spcPts val="0"/>
              </a:spcBef>
              <a:spcAft>
                <a:spcPts val="0"/>
              </a:spcAft>
              <a:buClr>
                <a:schemeClr val="dk1"/>
              </a:buClr>
              <a:buSzPts val="1200"/>
              <a:buNone/>
              <a:defRPr sz="1200" b="0"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9" name="Google Shape;109;p23"/>
          <p:cNvSpPr txBox="1">
            <a:spLocks noGrp="1"/>
          </p:cNvSpPr>
          <p:nvPr>
            <p:ph type="body" idx="3"/>
          </p:nvPr>
        </p:nvSpPr>
        <p:spPr>
          <a:xfrm>
            <a:off x="4696669" y="2672814"/>
            <a:ext cx="1784671" cy="1780544"/>
          </a:xfrm>
          <a:prstGeom prst="rect">
            <a:avLst/>
          </a:prstGeom>
          <a:solidFill>
            <a:schemeClr val="accent6"/>
          </a:solidFill>
          <a:ln>
            <a:noFill/>
          </a:ln>
        </p:spPr>
        <p:txBody>
          <a:bodyPr spcFirstLastPara="1" wrap="square" lIns="68575" tIns="34275" rIns="68575" bIns="34275" anchor="t" anchorCtr="0">
            <a:normAutofit/>
          </a:bodyPr>
          <a:lstStyle>
            <a:lvl1pPr marL="457200" lvl="0" indent="-228600" algn="l">
              <a:lnSpc>
                <a:spcPct val="113000"/>
              </a:lnSpc>
              <a:spcBef>
                <a:spcPts val="0"/>
              </a:spcBef>
              <a:spcAft>
                <a:spcPts val="0"/>
              </a:spcAft>
              <a:buClr>
                <a:schemeClr val="dk1"/>
              </a:buClr>
              <a:buSzPts val="1200"/>
              <a:buNone/>
              <a:defRPr sz="1200" b="0"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0" name="Google Shape;110;p23"/>
          <p:cNvSpPr txBox="1">
            <a:spLocks noGrp="1"/>
          </p:cNvSpPr>
          <p:nvPr>
            <p:ph type="body" idx="4"/>
          </p:nvPr>
        </p:nvSpPr>
        <p:spPr>
          <a:xfrm>
            <a:off x="2662660" y="2672814"/>
            <a:ext cx="1784672" cy="1780544"/>
          </a:xfrm>
          <a:prstGeom prst="rect">
            <a:avLst/>
          </a:prstGeom>
          <a:solidFill>
            <a:schemeClr val="accent6"/>
          </a:solidFill>
          <a:ln>
            <a:noFill/>
          </a:ln>
        </p:spPr>
        <p:txBody>
          <a:bodyPr spcFirstLastPara="1" wrap="square" lIns="68575" tIns="34275" rIns="68575" bIns="34275" anchor="t" anchorCtr="0">
            <a:normAutofit/>
          </a:bodyPr>
          <a:lstStyle>
            <a:lvl1pPr marL="457200" lvl="0" indent="-228600" algn="l">
              <a:lnSpc>
                <a:spcPct val="113000"/>
              </a:lnSpc>
              <a:spcBef>
                <a:spcPts val="0"/>
              </a:spcBef>
              <a:spcAft>
                <a:spcPts val="0"/>
              </a:spcAft>
              <a:buClr>
                <a:schemeClr val="dk1"/>
              </a:buClr>
              <a:buSzPts val="1200"/>
              <a:buNone/>
              <a:defRPr sz="1200" b="0"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1" name="Google Shape;111;p23"/>
          <p:cNvSpPr txBox="1">
            <a:spLocks noGrp="1"/>
          </p:cNvSpPr>
          <p:nvPr>
            <p:ph type="body" idx="5"/>
          </p:nvPr>
        </p:nvSpPr>
        <p:spPr>
          <a:xfrm>
            <a:off x="628650" y="2672813"/>
            <a:ext cx="1784672" cy="1780544"/>
          </a:xfrm>
          <a:prstGeom prst="rect">
            <a:avLst/>
          </a:prstGeom>
          <a:solidFill>
            <a:schemeClr val="accent6"/>
          </a:solidFill>
          <a:ln>
            <a:noFill/>
          </a:ln>
        </p:spPr>
        <p:txBody>
          <a:bodyPr spcFirstLastPara="1" wrap="square" lIns="68575" tIns="34275" rIns="68575" bIns="34275" anchor="t" anchorCtr="0">
            <a:normAutofit/>
          </a:bodyPr>
          <a:lstStyle>
            <a:lvl1pPr marL="457200" lvl="0" indent="-228600" algn="l">
              <a:lnSpc>
                <a:spcPct val="113000"/>
              </a:lnSpc>
              <a:spcBef>
                <a:spcPts val="0"/>
              </a:spcBef>
              <a:spcAft>
                <a:spcPts val="0"/>
              </a:spcAft>
              <a:buClr>
                <a:schemeClr val="dk1"/>
              </a:buClr>
              <a:buSzPts val="1200"/>
              <a:buNone/>
              <a:defRPr sz="1200" b="0"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2" name="Google Shape;112;p23"/>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lumn Content">
  <p:cSld name="Two Column Content">
    <p:spTree>
      <p:nvGrpSpPr>
        <p:cNvPr id="1" name="Shape 113"/>
        <p:cNvGrpSpPr/>
        <p:nvPr/>
      </p:nvGrpSpPr>
      <p:grpSpPr>
        <a:xfrm>
          <a:off x="0" y="0"/>
          <a:ext cx="0" cy="0"/>
          <a:chOff x="0" y="0"/>
          <a:chExt cx="0" cy="0"/>
        </a:xfrm>
      </p:grpSpPr>
      <p:sp>
        <p:nvSpPr>
          <p:cNvPr id="114" name="Google Shape;114;p2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4"/>
          <p:cNvSpPr txBox="1">
            <a:spLocks noGrp="1"/>
          </p:cNvSpPr>
          <p:nvPr>
            <p:ph type="body" idx="1"/>
          </p:nvPr>
        </p:nvSpPr>
        <p:spPr>
          <a:xfrm>
            <a:off x="628650" y="1369219"/>
            <a:ext cx="3687900" cy="3263400"/>
          </a:xfrm>
          <a:prstGeom prst="rect">
            <a:avLst/>
          </a:prstGeom>
          <a:noFill/>
          <a:ln>
            <a:noFill/>
          </a:ln>
        </p:spPr>
        <p:txBody>
          <a:bodyPr spcFirstLastPara="1" wrap="square" lIns="68575" tIns="34275" rIns="68575" bIns="34275" anchor="t" anchorCtr="0">
            <a:normAutofit/>
          </a:bodyPr>
          <a:lstStyle>
            <a:lvl1pPr marL="457200" lvl="0" indent="-361950" algn="l">
              <a:lnSpc>
                <a:spcPct val="113000"/>
              </a:lnSpc>
              <a:spcBef>
                <a:spcPts val="800"/>
              </a:spcBef>
              <a:spcAft>
                <a:spcPts val="0"/>
              </a:spcAft>
              <a:buClr>
                <a:schemeClr val="dk1"/>
              </a:buClr>
              <a:buSzPts val="2100"/>
              <a:buChar char="•"/>
              <a:defRPr>
                <a:latin typeface="Arial"/>
                <a:ea typeface="Arial"/>
                <a:cs typeface="Arial"/>
                <a:sym typeface="Arial"/>
              </a:defRPr>
            </a:lvl1pPr>
            <a:lvl2pPr marL="914400" lvl="1" indent="-342900" algn="l">
              <a:lnSpc>
                <a:spcPct val="113000"/>
              </a:lnSpc>
              <a:spcBef>
                <a:spcPts val="800"/>
              </a:spcBef>
              <a:spcAft>
                <a:spcPts val="0"/>
              </a:spcAft>
              <a:buClr>
                <a:schemeClr val="dk1"/>
              </a:buClr>
              <a:buSzPts val="1800"/>
              <a:buChar char="•"/>
              <a:defRPr>
                <a:latin typeface="Arial"/>
                <a:ea typeface="Arial"/>
                <a:cs typeface="Arial"/>
                <a:sym typeface="Arial"/>
              </a:defRPr>
            </a:lvl2pPr>
            <a:lvl3pPr marL="1371600" lvl="2" indent="-323850" algn="l">
              <a:lnSpc>
                <a:spcPct val="113000"/>
              </a:lnSpc>
              <a:spcBef>
                <a:spcPts val="800"/>
              </a:spcBef>
              <a:spcAft>
                <a:spcPts val="0"/>
              </a:spcAft>
              <a:buClr>
                <a:schemeClr val="dk1"/>
              </a:buClr>
              <a:buSzPts val="1500"/>
              <a:buChar char="•"/>
              <a:defRPr>
                <a:latin typeface="Arial"/>
                <a:ea typeface="Arial"/>
                <a:cs typeface="Arial"/>
                <a:sym typeface="Arial"/>
              </a:defRPr>
            </a:lvl3pPr>
            <a:lvl4pPr marL="1828800" lvl="3" indent="-317500" algn="l">
              <a:lnSpc>
                <a:spcPct val="113000"/>
              </a:lnSpc>
              <a:spcBef>
                <a:spcPts val="800"/>
              </a:spcBef>
              <a:spcAft>
                <a:spcPts val="0"/>
              </a:spcAft>
              <a:buClr>
                <a:schemeClr val="dk1"/>
              </a:buClr>
              <a:buSzPts val="1400"/>
              <a:buChar char="•"/>
              <a:defRPr>
                <a:latin typeface="Arial"/>
                <a:ea typeface="Arial"/>
                <a:cs typeface="Arial"/>
                <a:sym typeface="Arial"/>
              </a:defRPr>
            </a:lvl4pPr>
            <a:lvl5pPr marL="2286000" lvl="4" indent="-317500" algn="l">
              <a:lnSpc>
                <a:spcPct val="113000"/>
              </a:lnSpc>
              <a:spcBef>
                <a:spcPts val="800"/>
              </a:spcBef>
              <a:spcAft>
                <a:spcPts val="0"/>
              </a:spcAft>
              <a:buClr>
                <a:schemeClr val="dk1"/>
              </a:buClr>
              <a:buSzPts val="1400"/>
              <a:buChar char="•"/>
              <a:defRPr>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4"/>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61950" algn="l">
              <a:lnSpc>
                <a:spcPct val="113000"/>
              </a:lnSpc>
              <a:spcBef>
                <a:spcPts val="800"/>
              </a:spcBef>
              <a:spcAft>
                <a:spcPts val="0"/>
              </a:spcAft>
              <a:buClr>
                <a:schemeClr val="dk1"/>
              </a:buClr>
              <a:buSzPts val="2100"/>
              <a:buChar char="•"/>
              <a:defRPr>
                <a:latin typeface="Arial"/>
                <a:ea typeface="Arial"/>
                <a:cs typeface="Arial"/>
                <a:sym typeface="Arial"/>
              </a:defRPr>
            </a:lvl1pPr>
            <a:lvl2pPr marL="914400" lvl="1" indent="-342900" algn="l">
              <a:lnSpc>
                <a:spcPct val="113000"/>
              </a:lnSpc>
              <a:spcBef>
                <a:spcPts val="800"/>
              </a:spcBef>
              <a:spcAft>
                <a:spcPts val="0"/>
              </a:spcAft>
              <a:buClr>
                <a:schemeClr val="dk1"/>
              </a:buClr>
              <a:buSzPts val="1800"/>
              <a:buChar char="•"/>
              <a:defRPr>
                <a:latin typeface="Arial"/>
                <a:ea typeface="Arial"/>
                <a:cs typeface="Arial"/>
                <a:sym typeface="Arial"/>
              </a:defRPr>
            </a:lvl2pPr>
            <a:lvl3pPr marL="1371600" lvl="2" indent="-323850" algn="l">
              <a:lnSpc>
                <a:spcPct val="113000"/>
              </a:lnSpc>
              <a:spcBef>
                <a:spcPts val="800"/>
              </a:spcBef>
              <a:spcAft>
                <a:spcPts val="0"/>
              </a:spcAft>
              <a:buClr>
                <a:schemeClr val="dk1"/>
              </a:buClr>
              <a:buSzPts val="1500"/>
              <a:buChar char="•"/>
              <a:defRPr>
                <a:latin typeface="Arial"/>
                <a:ea typeface="Arial"/>
                <a:cs typeface="Arial"/>
                <a:sym typeface="Arial"/>
              </a:defRPr>
            </a:lvl3pPr>
            <a:lvl4pPr marL="1828800" lvl="3" indent="-317500" algn="l">
              <a:lnSpc>
                <a:spcPct val="113000"/>
              </a:lnSpc>
              <a:spcBef>
                <a:spcPts val="800"/>
              </a:spcBef>
              <a:spcAft>
                <a:spcPts val="0"/>
              </a:spcAft>
              <a:buClr>
                <a:schemeClr val="dk1"/>
              </a:buClr>
              <a:buSzPts val="1400"/>
              <a:buChar char="•"/>
              <a:defRPr>
                <a:latin typeface="Arial"/>
                <a:ea typeface="Arial"/>
                <a:cs typeface="Arial"/>
                <a:sym typeface="Arial"/>
              </a:defRPr>
            </a:lvl4pPr>
            <a:lvl5pPr marL="2286000" lvl="4" indent="-317500" algn="l">
              <a:lnSpc>
                <a:spcPct val="113000"/>
              </a:lnSpc>
              <a:spcBef>
                <a:spcPts val="800"/>
              </a:spcBef>
              <a:spcAft>
                <a:spcPts val="0"/>
              </a:spcAft>
              <a:buClr>
                <a:schemeClr val="dk1"/>
              </a:buClr>
              <a:buSzPts val="1400"/>
              <a:buChar char="•"/>
              <a:defRPr>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ree Column Content">
  <p:cSld name="Three Column Content">
    <p:spTree>
      <p:nvGrpSpPr>
        <p:cNvPr id="1" name="Shape 117"/>
        <p:cNvGrpSpPr/>
        <p:nvPr/>
      </p:nvGrpSpPr>
      <p:grpSpPr>
        <a:xfrm>
          <a:off x="0" y="0"/>
          <a:ext cx="0" cy="0"/>
          <a:chOff x="0" y="0"/>
          <a:chExt cx="0" cy="0"/>
        </a:xfrm>
      </p:grpSpPr>
      <p:sp>
        <p:nvSpPr>
          <p:cNvPr id="118" name="Google Shape;118;p2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9" name="Google Shape;119;p25"/>
          <p:cNvSpPr txBox="1">
            <a:spLocks noGrp="1"/>
          </p:cNvSpPr>
          <p:nvPr>
            <p:ph type="body" idx="1"/>
          </p:nvPr>
        </p:nvSpPr>
        <p:spPr>
          <a:xfrm>
            <a:off x="628650" y="1386281"/>
            <a:ext cx="2332392" cy="3263503"/>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0" name="Google Shape;120;p25"/>
          <p:cNvSpPr txBox="1">
            <a:spLocks noGrp="1"/>
          </p:cNvSpPr>
          <p:nvPr>
            <p:ph type="body" idx="2"/>
          </p:nvPr>
        </p:nvSpPr>
        <p:spPr>
          <a:xfrm>
            <a:off x="3405804" y="1390623"/>
            <a:ext cx="2332392"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1" name="Google Shape;121;p25"/>
          <p:cNvSpPr txBox="1">
            <a:spLocks noGrp="1"/>
          </p:cNvSpPr>
          <p:nvPr>
            <p:ph type="body" idx="3"/>
          </p:nvPr>
        </p:nvSpPr>
        <p:spPr>
          <a:xfrm>
            <a:off x="6182958" y="1386281"/>
            <a:ext cx="2332392" cy="3263503"/>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cons">
  <p:cSld name="Icons">
    <p:spTree>
      <p:nvGrpSpPr>
        <p:cNvPr id="1" name="Shape 122"/>
        <p:cNvGrpSpPr/>
        <p:nvPr/>
      </p:nvGrpSpPr>
      <p:grpSpPr>
        <a:xfrm>
          <a:off x="0" y="0"/>
          <a:ext cx="0" cy="0"/>
          <a:chOff x="0" y="0"/>
          <a:chExt cx="0" cy="0"/>
        </a:xfrm>
      </p:grpSpPr>
      <p:sp>
        <p:nvSpPr>
          <p:cNvPr id="123" name="Google Shape;123;p26"/>
          <p:cNvSpPr/>
          <p:nvPr/>
        </p:nvSpPr>
        <p:spPr>
          <a:xfrm>
            <a:off x="-3" y="4666268"/>
            <a:ext cx="9143999" cy="477232"/>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4" name="Google Shape;124;p26"/>
          <p:cNvSpPr/>
          <p:nvPr/>
        </p:nvSpPr>
        <p:spPr>
          <a:xfrm>
            <a:off x="3024595" y="2064585"/>
            <a:ext cx="1030064" cy="1030064"/>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5" name="Google Shape;125;p26"/>
          <p:cNvSpPr/>
          <p:nvPr/>
        </p:nvSpPr>
        <p:spPr>
          <a:xfrm>
            <a:off x="5089342" y="2070517"/>
            <a:ext cx="1030064" cy="1030064"/>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6" name="Google Shape;126;p26"/>
          <p:cNvSpPr/>
          <p:nvPr/>
        </p:nvSpPr>
        <p:spPr>
          <a:xfrm>
            <a:off x="7152227" y="2056718"/>
            <a:ext cx="1030064" cy="1030064"/>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7" name="Google Shape;127;p26"/>
          <p:cNvSpPr/>
          <p:nvPr/>
        </p:nvSpPr>
        <p:spPr>
          <a:xfrm>
            <a:off x="961016" y="2056718"/>
            <a:ext cx="1030064" cy="1030064"/>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8" name="Google Shape;128;p26"/>
          <p:cNvSpPr txBox="1">
            <a:spLocks noGrp="1"/>
          </p:cNvSpPr>
          <p:nvPr>
            <p:ph type="body" idx="1"/>
          </p:nvPr>
        </p:nvSpPr>
        <p:spPr>
          <a:xfrm>
            <a:off x="628647" y="1169894"/>
            <a:ext cx="7886701" cy="705731"/>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800"/>
              </a:spcBef>
              <a:spcAft>
                <a:spcPts val="0"/>
              </a:spcAft>
              <a:buClr>
                <a:schemeClr val="dk1"/>
              </a:buClr>
              <a:buSzPts val="1800"/>
              <a:buNone/>
              <a:defRPr sz="1800"/>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9" name="Google Shape;129;p26"/>
          <p:cNvSpPr txBox="1">
            <a:spLocks noGrp="1"/>
          </p:cNvSpPr>
          <p:nvPr>
            <p:ph type="body" idx="2"/>
          </p:nvPr>
        </p:nvSpPr>
        <p:spPr>
          <a:xfrm>
            <a:off x="629813" y="3265009"/>
            <a:ext cx="1692470" cy="254378"/>
          </a:xfrm>
          <a:prstGeom prst="rect">
            <a:avLst/>
          </a:prstGeom>
          <a:noFill/>
          <a:ln>
            <a:noFill/>
          </a:ln>
        </p:spPr>
        <p:txBody>
          <a:bodyPr spcFirstLastPara="1" wrap="square" lIns="68575" tIns="34275" rIns="68575" bIns="34275" anchor="t" anchorCtr="0">
            <a:normAutofit/>
          </a:bodyPr>
          <a:lstStyle>
            <a:lvl1pPr marL="457200" lvl="0" indent="-228600" algn="ctr">
              <a:lnSpc>
                <a:spcPct val="113000"/>
              </a:lnSpc>
              <a:spcBef>
                <a:spcPts val="800"/>
              </a:spcBef>
              <a:spcAft>
                <a:spcPts val="0"/>
              </a:spcAft>
              <a:buClr>
                <a:schemeClr val="dk2"/>
              </a:buClr>
              <a:buSzPts val="1200"/>
              <a:buNone/>
              <a:defRPr sz="1200" b="1"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0" name="Google Shape;130;p26"/>
          <p:cNvSpPr txBox="1">
            <a:spLocks noGrp="1"/>
          </p:cNvSpPr>
          <p:nvPr>
            <p:ph type="body" idx="3"/>
          </p:nvPr>
        </p:nvSpPr>
        <p:spPr>
          <a:xfrm>
            <a:off x="629813" y="3527932"/>
            <a:ext cx="1692470" cy="705731"/>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1" name="Google Shape;131;p26"/>
          <p:cNvSpPr txBox="1">
            <a:spLocks noGrp="1"/>
          </p:cNvSpPr>
          <p:nvPr>
            <p:ph type="body" idx="4"/>
          </p:nvPr>
        </p:nvSpPr>
        <p:spPr>
          <a:xfrm>
            <a:off x="2684927" y="3265009"/>
            <a:ext cx="1692470" cy="254378"/>
          </a:xfrm>
          <a:prstGeom prst="rect">
            <a:avLst/>
          </a:prstGeom>
          <a:noFill/>
          <a:ln>
            <a:noFill/>
          </a:ln>
        </p:spPr>
        <p:txBody>
          <a:bodyPr spcFirstLastPara="1" wrap="square" lIns="68575" tIns="34275" rIns="68575" bIns="34275" anchor="t" anchorCtr="0">
            <a:normAutofit/>
          </a:bodyPr>
          <a:lstStyle>
            <a:lvl1pPr marL="457200" lvl="0" indent="-228600" algn="ctr">
              <a:lnSpc>
                <a:spcPct val="113000"/>
              </a:lnSpc>
              <a:spcBef>
                <a:spcPts val="800"/>
              </a:spcBef>
              <a:spcAft>
                <a:spcPts val="0"/>
              </a:spcAft>
              <a:buClr>
                <a:schemeClr val="dk2"/>
              </a:buClr>
              <a:buSzPts val="1200"/>
              <a:buNone/>
              <a:defRPr sz="1200" b="1"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2" name="Google Shape;132;p26"/>
          <p:cNvSpPr txBox="1">
            <a:spLocks noGrp="1"/>
          </p:cNvSpPr>
          <p:nvPr>
            <p:ph type="body" idx="5"/>
          </p:nvPr>
        </p:nvSpPr>
        <p:spPr>
          <a:xfrm>
            <a:off x="2684927" y="3527932"/>
            <a:ext cx="1692470" cy="705731"/>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3" name="Google Shape;133;p26"/>
          <p:cNvSpPr txBox="1">
            <a:spLocks noGrp="1"/>
          </p:cNvSpPr>
          <p:nvPr>
            <p:ph type="body" idx="6"/>
          </p:nvPr>
        </p:nvSpPr>
        <p:spPr>
          <a:xfrm>
            <a:off x="4766605" y="3265009"/>
            <a:ext cx="1692470" cy="254378"/>
          </a:xfrm>
          <a:prstGeom prst="rect">
            <a:avLst/>
          </a:prstGeom>
          <a:noFill/>
          <a:ln>
            <a:noFill/>
          </a:ln>
        </p:spPr>
        <p:txBody>
          <a:bodyPr spcFirstLastPara="1" wrap="square" lIns="68575" tIns="34275" rIns="68575" bIns="34275" anchor="t" anchorCtr="0">
            <a:normAutofit/>
          </a:bodyPr>
          <a:lstStyle>
            <a:lvl1pPr marL="457200" lvl="0" indent="-228600" algn="ctr">
              <a:lnSpc>
                <a:spcPct val="113000"/>
              </a:lnSpc>
              <a:spcBef>
                <a:spcPts val="800"/>
              </a:spcBef>
              <a:spcAft>
                <a:spcPts val="0"/>
              </a:spcAft>
              <a:buClr>
                <a:schemeClr val="dk2"/>
              </a:buClr>
              <a:buSzPts val="1200"/>
              <a:buNone/>
              <a:defRPr sz="1200" b="1"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 name="Google Shape;134;p26"/>
          <p:cNvSpPr txBox="1">
            <a:spLocks noGrp="1"/>
          </p:cNvSpPr>
          <p:nvPr>
            <p:ph type="body" idx="7"/>
          </p:nvPr>
        </p:nvSpPr>
        <p:spPr>
          <a:xfrm>
            <a:off x="4766605" y="3527932"/>
            <a:ext cx="1692470" cy="705731"/>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5" name="Google Shape;135;p26"/>
          <p:cNvSpPr txBox="1">
            <a:spLocks noGrp="1"/>
          </p:cNvSpPr>
          <p:nvPr>
            <p:ph type="body" idx="8"/>
          </p:nvPr>
        </p:nvSpPr>
        <p:spPr>
          <a:xfrm>
            <a:off x="6848285" y="3265009"/>
            <a:ext cx="1692470" cy="254378"/>
          </a:xfrm>
          <a:prstGeom prst="rect">
            <a:avLst/>
          </a:prstGeom>
          <a:noFill/>
          <a:ln>
            <a:noFill/>
          </a:ln>
        </p:spPr>
        <p:txBody>
          <a:bodyPr spcFirstLastPara="1" wrap="square" lIns="68575" tIns="34275" rIns="68575" bIns="34275" anchor="t" anchorCtr="0">
            <a:normAutofit/>
          </a:bodyPr>
          <a:lstStyle>
            <a:lvl1pPr marL="457200" lvl="0" indent="-228600" algn="ctr">
              <a:lnSpc>
                <a:spcPct val="113000"/>
              </a:lnSpc>
              <a:spcBef>
                <a:spcPts val="800"/>
              </a:spcBef>
              <a:spcAft>
                <a:spcPts val="0"/>
              </a:spcAft>
              <a:buClr>
                <a:schemeClr val="dk2"/>
              </a:buClr>
              <a:buSzPts val="1200"/>
              <a:buNone/>
              <a:defRPr sz="1200" b="1"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6" name="Google Shape;136;p26"/>
          <p:cNvSpPr txBox="1">
            <a:spLocks noGrp="1"/>
          </p:cNvSpPr>
          <p:nvPr>
            <p:ph type="body" idx="9"/>
          </p:nvPr>
        </p:nvSpPr>
        <p:spPr>
          <a:xfrm>
            <a:off x="6848285" y="3527932"/>
            <a:ext cx="1692470" cy="705731"/>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7" name="Google Shape;137;p26"/>
          <p:cNvSpPr>
            <a:spLocks noGrp="1"/>
          </p:cNvSpPr>
          <p:nvPr>
            <p:ph type="pic" idx="13"/>
          </p:nvPr>
        </p:nvSpPr>
        <p:spPr>
          <a:xfrm>
            <a:off x="1112075" y="2242649"/>
            <a:ext cx="727472" cy="705731"/>
          </a:xfrm>
          <a:prstGeom prst="rect">
            <a:avLst/>
          </a:prstGeom>
          <a:noFill/>
          <a:ln>
            <a:noFill/>
          </a:ln>
        </p:spPr>
      </p:sp>
      <p:sp>
        <p:nvSpPr>
          <p:cNvPr id="138" name="Google Shape;138;p26"/>
          <p:cNvSpPr>
            <a:spLocks noGrp="1"/>
          </p:cNvSpPr>
          <p:nvPr>
            <p:ph type="pic" idx="14"/>
          </p:nvPr>
        </p:nvSpPr>
        <p:spPr>
          <a:xfrm>
            <a:off x="3167425" y="2232682"/>
            <a:ext cx="727472" cy="705731"/>
          </a:xfrm>
          <a:prstGeom prst="rect">
            <a:avLst/>
          </a:prstGeom>
          <a:noFill/>
          <a:ln>
            <a:noFill/>
          </a:ln>
        </p:spPr>
      </p:sp>
      <p:sp>
        <p:nvSpPr>
          <p:cNvPr id="139" name="Google Shape;139;p26"/>
          <p:cNvSpPr>
            <a:spLocks noGrp="1"/>
          </p:cNvSpPr>
          <p:nvPr>
            <p:ph type="pic" idx="15"/>
          </p:nvPr>
        </p:nvSpPr>
        <p:spPr>
          <a:xfrm>
            <a:off x="5249105" y="2242648"/>
            <a:ext cx="727472" cy="705731"/>
          </a:xfrm>
          <a:prstGeom prst="rect">
            <a:avLst/>
          </a:prstGeom>
          <a:noFill/>
          <a:ln>
            <a:noFill/>
          </a:ln>
        </p:spPr>
      </p:sp>
      <p:sp>
        <p:nvSpPr>
          <p:cNvPr id="140" name="Google Shape;140;p26"/>
          <p:cNvSpPr>
            <a:spLocks noGrp="1"/>
          </p:cNvSpPr>
          <p:nvPr>
            <p:ph type="pic" idx="16"/>
          </p:nvPr>
        </p:nvSpPr>
        <p:spPr>
          <a:xfrm>
            <a:off x="7303523" y="2241837"/>
            <a:ext cx="727471" cy="705731"/>
          </a:xfrm>
          <a:prstGeom prst="rect">
            <a:avLst/>
          </a:prstGeom>
          <a:noFill/>
          <a:ln>
            <a:noFill/>
          </a:ln>
        </p:spPr>
      </p:sp>
      <p:sp>
        <p:nvSpPr>
          <p:cNvPr id="141" name="Google Shape;141;p2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2" name="Google Shape;142;p26"/>
          <p:cNvSpPr txBox="1"/>
          <p:nvPr/>
        </p:nvSpPr>
        <p:spPr>
          <a:xfrm>
            <a:off x="8398764" y="4779497"/>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arge Image">
  <p:cSld name="Large Image">
    <p:spTree>
      <p:nvGrpSpPr>
        <p:cNvPr id="1" name="Shape 143"/>
        <p:cNvGrpSpPr/>
        <p:nvPr/>
      </p:nvGrpSpPr>
      <p:grpSpPr>
        <a:xfrm>
          <a:off x="0" y="0"/>
          <a:ext cx="0" cy="0"/>
          <a:chOff x="0" y="0"/>
          <a:chExt cx="0" cy="0"/>
        </a:xfrm>
      </p:grpSpPr>
      <p:sp>
        <p:nvSpPr>
          <p:cNvPr id="144" name="Google Shape;144;p27"/>
          <p:cNvSpPr>
            <a:spLocks noGrp="1"/>
          </p:cNvSpPr>
          <p:nvPr>
            <p:ph type="pic" idx="2"/>
          </p:nvPr>
        </p:nvSpPr>
        <p:spPr>
          <a:xfrm>
            <a:off x="3757790" y="0"/>
            <a:ext cx="5386208" cy="5143500"/>
          </a:xfrm>
          <a:prstGeom prst="rect">
            <a:avLst/>
          </a:prstGeom>
          <a:noFill/>
          <a:ln>
            <a:noFill/>
          </a:ln>
        </p:spPr>
      </p:sp>
      <p:sp>
        <p:nvSpPr>
          <p:cNvPr id="145" name="Google Shape;145;p27"/>
          <p:cNvSpPr txBox="1">
            <a:spLocks noGrp="1"/>
          </p:cNvSpPr>
          <p:nvPr>
            <p:ph type="title"/>
          </p:nvPr>
        </p:nvSpPr>
        <p:spPr>
          <a:xfrm>
            <a:off x="628649" y="411348"/>
            <a:ext cx="2855390" cy="1379801"/>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6" name="Google Shape;146;p27"/>
          <p:cNvSpPr txBox="1">
            <a:spLocks noGrp="1"/>
          </p:cNvSpPr>
          <p:nvPr>
            <p:ph type="body" idx="1"/>
          </p:nvPr>
        </p:nvSpPr>
        <p:spPr>
          <a:xfrm>
            <a:off x="628651" y="1863762"/>
            <a:ext cx="2849569" cy="2868390"/>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7" name="Google Shape;147;p27"/>
          <p:cNvSpPr/>
          <p:nvPr/>
        </p:nvSpPr>
        <p:spPr>
          <a:xfrm>
            <a:off x="2" y="0"/>
            <a:ext cx="349079"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Right Border - Full Width" type="obj">
  <p:cSld name="OBJECT">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Arial"/>
              <a:buNone/>
              <a:defRPr b="1" i="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0" name="Google Shape;150;p28"/>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1" name="Google Shape;151;p28"/>
          <p:cNvSpPr/>
          <p:nvPr/>
        </p:nvSpPr>
        <p:spPr>
          <a:xfrm>
            <a:off x="2" y="0"/>
            <a:ext cx="349079"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Illustration Slide">
  <p:cSld name="Illustration Slide">
    <p:spTree>
      <p:nvGrpSpPr>
        <p:cNvPr id="1" name="Shape 152"/>
        <p:cNvGrpSpPr/>
        <p:nvPr/>
      </p:nvGrpSpPr>
      <p:grpSpPr>
        <a:xfrm>
          <a:off x="0" y="0"/>
          <a:ext cx="0" cy="0"/>
          <a:chOff x="0" y="0"/>
          <a:chExt cx="0" cy="0"/>
        </a:xfrm>
      </p:grpSpPr>
      <p:sp>
        <p:nvSpPr>
          <p:cNvPr id="153" name="Google Shape;153;p29"/>
          <p:cNvSpPr/>
          <p:nvPr/>
        </p:nvSpPr>
        <p:spPr>
          <a:xfrm>
            <a:off x="0" y="3243430"/>
            <a:ext cx="9143999" cy="1900069"/>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4" name="Google Shape;154;p29"/>
          <p:cNvSpPr txBox="1">
            <a:spLocks noGrp="1"/>
          </p:cNvSpPr>
          <p:nvPr>
            <p:ph type="title"/>
          </p:nvPr>
        </p:nvSpPr>
        <p:spPr>
          <a:xfrm>
            <a:off x="623887" y="351235"/>
            <a:ext cx="4514170" cy="1215178"/>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Arial"/>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5" name="Google Shape;155;p29"/>
          <p:cNvSpPr txBox="1">
            <a:spLocks noGrp="1"/>
          </p:cNvSpPr>
          <p:nvPr>
            <p:ph type="body" idx="1"/>
          </p:nvPr>
        </p:nvSpPr>
        <p:spPr>
          <a:xfrm>
            <a:off x="623888" y="3394710"/>
            <a:ext cx="4514169" cy="1371071"/>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800"/>
              </a:spcBef>
              <a:spcAft>
                <a:spcPts val="0"/>
              </a:spcAft>
              <a:buClr>
                <a:schemeClr val="lt1"/>
              </a:buClr>
              <a:buSzPts val="1800"/>
              <a:buNone/>
              <a:defRPr sz="1800">
                <a:solidFill>
                  <a:schemeClr val="lt1"/>
                </a:solidFill>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6" name="Google Shape;156;p29"/>
          <p:cNvSpPr txBox="1"/>
          <p:nvPr/>
        </p:nvSpPr>
        <p:spPr>
          <a:xfrm>
            <a:off x="1594485" y="-351473"/>
            <a:ext cx="0" cy="0"/>
          </a:xfrm>
          <a:prstGeom prst="rect">
            <a:avLst/>
          </a:prstGeom>
          <a:noFill/>
          <a:ln>
            <a:noFill/>
          </a:ln>
        </p:spPr>
        <p:txBody>
          <a:bodyPr spcFirstLastPara="1" wrap="square" lIns="68575" tIns="34275" rIns="68575" bIns="34275" anchor="t" anchorCtr="0">
            <a:noAutofit/>
          </a:bodyPr>
          <a:lstStyle/>
          <a:p>
            <a:pPr marL="0" marR="0" lvl="0" indent="0" algn="ctr" rtl="0">
              <a:lnSpc>
                <a:spcPct val="113000"/>
              </a:lnSpc>
              <a:spcBef>
                <a:spcPts val="0"/>
              </a:spcBef>
              <a:spcAft>
                <a:spcPts val="0"/>
              </a:spcAft>
              <a:buClr>
                <a:schemeClr val="dk1"/>
              </a:buClr>
              <a:buSzPts val="1200"/>
              <a:buFont typeface="Arial"/>
              <a:buNone/>
            </a:pPr>
            <a:endParaRPr sz="1200" b="1" i="0" u="none" strike="noStrike" cap="none">
              <a:solidFill>
                <a:schemeClr val="dk2"/>
              </a:solidFill>
              <a:latin typeface="Arial"/>
              <a:ea typeface="Arial"/>
              <a:cs typeface="Arial"/>
              <a:sym typeface="Arial"/>
            </a:endParaRPr>
          </a:p>
        </p:txBody>
      </p:sp>
      <p:sp>
        <p:nvSpPr>
          <p:cNvPr id="157" name="Google Shape;157;p29"/>
          <p:cNvSpPr txBox="1"/>
          <p:nvPr/>
        </p:nvSpPr>
        <p:spPr>
          <a:xfrm>
            <a:off x="2177415" y="-385762"/>
            <a:ext cx="0" cy="0"/>
          </a:xfrm>
          <a:prstGeom prst="rect">
            <a:avLst/>
          </a:prstGeom>
          <a:noFill/>
          <a:ln>
            <a:noFill/>
          </a:ln>
        </p:spPr>
        <p:txBody>
          <a:bodyPr spcFirstLastPara="1" wrap="square" lIns="68575" tIns="34275" rIns="68575" bIns="34275" anchor="t" anchorCtr="0">
            <a:noAutofit/>
          </a:bodyPr>
          <a:lstStyle/>
          <a:p>
            <a:pPr marL="0" marR="0" lvl="0" indent="0" algn="ctr" rtl="0">
              <a:lnSpc>
                <a:spcPct val="113000"/>
              </a:lnSpc>
              <a:spcBef>
                <a:spcPts val="0"/>
              </a:spcBef>
              <a:spcAft>
                <a:spcPts val="0"/>
              </a:spcAft>
              <a:buClr>
                <a:schemeClr val="dk1"/>
              </a:buClr>
              <a:buSzPts val="1200"/>
              <a:buFont typeface="Arial"/>
              <a:buNone/>
            </a:pPr>
            <a:endParaRPr sz="1200" b="1" i="0" u="none" strike="noStrike" cap="none">
              <a:solidFill>
                <a:schemeClr val="dk2"/>
              </a:solidFill>
              <a:latin typeface="Arial"/>
              <a:ea typeface="Arial"/>
              <a:cs typeface="Arial"/>
              <a:sym typeface="Arial"/>
            </a:endParaRPr>
          </a:p>
        </p:txBody>
      </p:sp>
      <p:sp>
        <p:nvSpPr>
          <p:cNvPr id="158" name="Google Shape;158;p29"/>
          <p:cNvSpPr txBox="1">
            <a:spLocks noGrp="1"/>
          </p:cNvSpPr>
          <p:nvPr>
            <p:ph type="body" idx="2"/>
          </p:nvPr>
        </p:nvSpPr>
        <p:spPr>
          <a:xfrm>
            <a:off x="623378" y="1717693"/>
            <a:ext cx="4514170" cy="1411270"/>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800"/>
              </a:spcBef>
              <a:spcAft>
                <a:spcPts val="0"/>
              </a:spcAft>
              <a:buClr>
                <a:schemeClr val="dk2"/>
              </a:buClr>
              <a:buSzPts val="1800"/>
              <a:buNone/>
              <a:defRPr sz="180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9" name="Google Shape;159;p29"/>
          <p:cNvSpPr>
            <a:spLocks noGrp="1"/>
          </p:cNvSpPr>
          <p:nvPr>
            <p:ph type="pic" idx="3"/>
          </p:nvPr>
        </p:nvSpPr>
        <p:spPr>
          <a:xfrm>
            <a:off x="5280660" y="351235"/>
            <a:ext cx="3488293" cy="4298156"/>
          </a:xfrm>
          <a:prstGeom prst="rect">
            <a:avLst/>
          </a:prstGeom>
          <a:noFill/>
          <a:ln>
            <a:noFill/>
          </a:ln>
        </p:spPr>
        <p:txBody>
          <a:bodyPr/>
          <a:lstStyle/>
          <a:p>
            <a:endParaRPr lang="en-US"/>
          </a:p>
        </p:txBody>
      </p:sp>
      <p:sp>
        <p:nvSpPr>
          <p:cNvPr id="160" name="Google Shape;160;p29"/>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B">
  <p:cSld name="Title Slide B">
    <p:spTree>
      <p:nvGrpSpPr>
        <p:cNvPr id="1" name="Shape 161"/>
        <p:cNvGrpSpPr/>
        <p:nvPr/>
      </p:nvGrpSpPr>
      <p:grpSpPr>
        <a:xfrm>
          <a:off x="0" y="0"/>
          <a:ext cx="0" cy="0"/>
          <a:chOff x="0" y="0"/>
          <a:chExt cx="0" cy="0"/>
        </a:xfrm>
      </p:grpSpPr>
      <p:sp>
        <p:nvSpPr>
          <p:cNvPr id="162" name="Google Shape;162;p30"/>
          <p:cNvSpPr/>
          <p:nvPr/>
        </p:nvSpPr>
        <p:spPr>
          <a:xfrm>
            <a:off x="4256976" y="0"/>
            <a:ext cx="4962292" cy="5143500"/>
          </a:xfrm>
          <a:custGeom>
            <a:avLst/>
            <a:gdLst/>
            <a:ahLst/>
            <a:cxnLst/>
            <a:rect l="l" t="t" r="r" b="b"/>
            <a:pathLst>
              <a:path w="6616390" h="6858000" extrusionOk="0">
                <a:moveTo>
                  <a:pt x="1594625" y="0"/>
                </a:moveTo>
                <a:lnTo>
                  <a:pt x="6616390" y="0"/>
                </a:lnTo>
                <a:lnTo>
                  <a:pt x="6616390" y="6858000"/>
                </a:lnTo>
                <a:lnTo>
                  <a:pt x="0" y="6858000"/>
                </a:lnTo>
                <a:lnTo>
                  <a:pt x="1594625" y="0"/>
                </a:lnTo>
                <a:close/>
              </a:path>
            </a:pathLst>
          </a:custGeom>
          <a:solidFill>
            <a:srgbClr val="B9C1F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3" name="Google Shape;163;p30"/>
          <p:cNvSpPr txBox="1">
            <a:spLocks noGrp="1"/>
          </p:cNvSpPr>
          <p:nvPr>
            <p:ph type="body" idx="1"/>
          </p:nvPr>
        </p:nvSpPr>
        <p:spPr>
          <a:xfrm>
            <a:off x="623888" y="2184809"/>
            <a:ext cx="3854884" cy="2447912"/>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4" name="Google Shape;164;p30"/>
          <p:cNvSpPr txBox="1">
            <a:spLocks noGrp="1"/>
          </p:cNvSpPr>
          <p:nvPr>
            <p:ph type="title"/>
          </p:nvPr>
        </p:nvSpPr>
        <p:spPr>
          <a:xfrm>
            <a:off x="623888" y="1089212"/>
            <a:ext cx="3854884" cy="895574"/>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5" name="Google Shape;165;p30"/>
          <p:cNvSpPr>
            <a:spLocks noGrp="1"/>
          </p:cNvSpPr>
          <p:nvPr>
            <p:ph type="pic" idx="2"/>
          </p:nvPr>
        </p:nvSpPr>
        <p:spPr>
          <a:xfrm>
            <a:off x="4749325" y="448655"/>
            <a:ext cx="4019628" cy="4184068"/>
          </a:xfrm>
          <a:prstGeom prst="rect">
            <a:avLst/>
          </a:prstGeom>
          <a:noFill/>
          <a:ln>
            <a:noFill/>
          </a:ln>
        </p:spPr>
      </p:sp>
      <p:sp>
        <p:nvSpPr>
          <p:cNvPr id="166" name="Google Shape;166;p30"/>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a:buNone/>
              <a:defRPr sz="4500" b="1" i="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9" name="Google Shape;169;p31"/>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114000"/>
              </a:lnSpc>
              <a:spcBef>
                <a:spcPts val="800"/>
              </a:spcBef>
              <a:spcAft>
                <a:spcPts val="0"/>
              </a:spcAft>
              <a:buClr>
                <a:srgbClr val="8A8A8A"/>
              </a:buClr>
              <a:buSzPts val="1800"/>
              <a:buNone/>
              <a:defRPr sz="1800">
                <a:solidFill>
                  <a:srgbClr val="8A8A8A"/>
                </a:solidFill>
              </a:defRPr>
            </a:lvl1pPr>
            <a:lvl2pPr marL="914400" lvl="1" indent="-228600" algn="l">
              <a:lnSpc>
                <a:spcPct val="113000"/>
              </a:lnSpc>
              <a:spcBef>
                <a:spcPts val="800"/>
              </a:spcBef>
              <a:spcAft>
                <a:spcPts val="0"/>
              </a:spcAft>
              <a:buClr>
                <a:srgbClr val="8A8A8A"/>
              </a:buClr>
              <a:buSzPts val="1500"/>
              <a:buNone/>
              <a:defRPr sz="1500">
                <a:solidFill>
                  <a:srgbClr val="8A8A8A"/>
                </a:solidFill>
              </a:defRPr>
            </a:lvl2pPr>
            <a:lvl3pPr marL="1371600" lvl="2" indent="-228600" algn="l">
              <a:lnSpc>
                <a:spcPct val="113000"/>
              </a:lnSpc>
              <a:spcBef>
                <a:spcPts val="800"/>
              </a:spcBef>
              <a:spcAft>
                <a:spcPts val="0"/>
              </a:spcAft>
              <a:buClr>
                <a:srgbClr val="8A8A8A"/>
              </a:buClr>
              <a:buSzPts val="1400"/>
              <a:buNone/>
              <a:defRPr sz="1400">
                <a:solidFill>
                  <a:srgbClr val="8A8A8A"/>
                </a:solidFill>
              </a:defRPr>
            </a:lvl3pPr>
            <a:lvl4pPr marL="1828800" lvl="3" indent="-228600" algn="l">
              <a:lnSpc>
                <a:spcPct val="113000"/>
              </a:lnSpc>
              <a:spcBef>
                <a:spcPts val="800"/>
              </a:spcBef>
              <a:spcAft>
                <a:spcPts val="0"/>
              </a:spcAft>
              <a:buClr>
                <a:srgbClr val="8A8A8A"/>
              </a:buClr>
              <a:buSzPts val="1200"/>
              <a:buNone/>
              <a:defRPr sz="1200">
                <a:solidFill>
                  <a:srgbClr val="8A8A8A"/>
                </a:solidFill>
              </a:defRPr>
            </a:lvl4pPr>
            <a:lvl5pPr marL="2286000" lvl="4" indent="-228600" algn="l">
              <a:lnSpc>
                <a:spcPct val="113000"/>
              </a:lnSpc>
              <a:spcBef>
                <a:spcPts val="800"/>
              </a:spcBef>
              <a:spcAft>
                <a:spcPts val="0"/>
              </a:spcAft>
              <a:buClr>
                <a:srgbClr val="8A8A8A"/>
              </a:buClr>
              <a:buSzPts val="1200"/>
              <a:buNone/>
              <a:defRPr sz="1200">
                <a:solidFill>
                  <a:srgbClr val="8A8A8A"/>
                </a:solidFill>
              </a:defRPr>
            </a:lvl5pPr>
            <a:lvl6pPr marL="2743200" lvl="5" indent="-228600" algn="l">
              <a:lnSpc>
                <a:spcPct val="90000"/>
              </a:lnSpc>
              <a:spcBef>
                <a:spcPts val="400"/>
              </a:spcBef>
              <a:spcAft>
                <a:spcPts val="0"/>
              </a:spcAft>
              <a:buClr>
                <a:srgbClr val="8A8A8A"/>
              </a:buClr>
              <a:buSzPts val="1200"/>
              <a:buNone/>
              <a:defRPr sz="1200">
                <a:solidFill>
                  <a:srgbClr val="8A8A8A"/>
                </a:solidFill>
              </a:defRPr>
            </a:lvl6pPr>
            <a:lvl7pPr marL="3200400" lvl="6" indent="-228600" algn="l">
              <a:lnSpc>
                <a:spcPct val="90000"/>
              </a:lnSpc>
              <a:spcBef>
                <a:spcPts val="400"/>
              </a:spcBef>
              <a:spcAft>
                <a:spcPts val="0"/>
              </a:spcAft>
              <a:buClr>
                <a:srgbClr val="8A8A8A"/>
              </a:buClr>
              <a:buSzPts val="1200"/>
              <a:buNone/>
              <a:defRPr sz="1200">
                <a:solidFill>
                  <a:srgbClr val="8A8A8A"/>
                </a:solidFill>
              </a:defRPr>
            </a:lvl7pPr>
            <a:lvl8pPr marL="3657600" lvl="7" indent="-228600" algn="l">
              <a:lnSpc>
                <a:spcPct val="90000"/>
              </a:lnSpc>
              <a:spcBef>
                <a:spcPts val="400"/>
              </a:spcBef>
              <a:spcAft>
                <a:spcPts val="0"/>
              </a:spcAft>
              <a:buClr>
                <a:srgbClr val="8A8A8A"/>
              </a:buClr>
              <a:buSzPts val="1200"/>
              <a:buNone/>
              <a:defRPr sz="1200">
                <a:solidFill>
                  <a:srgbClr val="8A8A8A"/>
                </a:solidFill>
              </a:defRPr>
            </a:lvl8pPr>
            <a:lvl9pPr marL="4114800" lvl="8" indent="-228600" algn="l">
              <a:lnSpc>
                <a:spcPct val="90000"/>
              </a:lnSpc>
              <a:spcBef>
                <a:spcPts val="400"/>
              </a:spcBef>
              <a:spcAft>
                <a:spcPts val="0"/>
              </a:spcAft>
              <a:buClr>
                <a:srgbClr val="8A8A8A"/>
              </a:buClr>
              <a:buSzPts val="1200"/>
              <a:buNone/>
              <a:defRPr sz="1200">
                <a:solidFill>
                  <a:srgbClr val="8A8A8A"/>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sic Title Slide" type="title">
  <p:cSld name="TITLE">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a:buNone/>
              <a:defRPr sz="4500" b="1" i="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2" name="Google Shape;172;p32"/>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114000"/>
              </a:lnSpc>
              <a:spcBef>
                <a:spcPts val="800"/>
              </a:spcBef>
              <a:spcAft>
                <a:spcPts val="0"/>
              </a:spcAft>
              <a:buClr>
                <a:schemeClr val="dk1"/>
              </a:buClr>
              <a:buSzPts val="1800"/>
              <a:buNone/>
              <a:defRPr sz="1800"/>
            </a:lvl1pPr>
            <a:lvl2pPr lvl="1" algn="ctr">
              <a:lnSpc>
                <a:spcPct val="113000"/>
              </a:lnSpc>
              <a:spcBef>
                <a:spcPts val="800"/>
              </a:spcBef>
              <a:spcAft>
                <a:spcPts val="0"/>
              </a:spcAft>
              <a:buClr>
                <a:schemeClr val="dk1"/>
              </a:buClr>
              <a:buSzPts val="1500"/>
              <a:buNone/>
              <a:defRPr sz="1500"/>
            </a:lvl2pPr>
            <a:lvl3pPr lvl="2" algn="ctr">
              <a:lnSpc>
                <a:spcPct val="113000"/>
              </a:lnSpc>
              <a:spcBef>
                <a:spcPts val="800"/>
              </a:spcBef>
              <a:spcAft>
                <a:spcPts val="0"/>
              </a:spcAft>
              <a:buClr>
                <a:schemeClr val="dk1"/>
              </a:buClr>
              <a:buSzPts val="1400"/>
              <a:buNone/>
              <a:defRPr sz="1400"/>
            </a:lvl3pPr>
            <a:lvl4pPr lvl="3" algn="ctr">
              <a:lnSpc>
                <a:spcPct val="113000"/>
              </a:lnSpc>
              <a:spcBef>
                <a:spcPts val="800"/>
              </a:spcBef>
              <a:spcAft>
                <a:spcPts val="0"/>
              </a:spcAft>
              <a:buClr>
                <a:schemeClr val="dk1"/>
              </a:buClr>
              <a:buSzPts val="1200"/>
              <a:buNone/>
              <a:defRPr sz="1200"/>
            </a:lvl4pPr>
            <a:lvl5pPr lvl="4" algn="ctr">
              <a:lnSpc>
                <a:spcPct val="113000"/>
              </a:lnSpc>
              <a:spcBef>
                <a:spcPts val="8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73" name="Google Shape;173;p32"/>
          <p:cNvSpPr/>
          <p:nvPr/>
        </p:nvSpPr>
        <p:spPr>
          <a:xfrm>
            <a:off x="2" y="0"/>
            <a:ext cx="349079"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Right Border - Two Column" type="twoTxTwoObj">
  <p:cSld name="TWO_OBJECTS_WITH_TEXT">
    <p:spTree>
      <p:nvGrpSpPr>
        <p:cNvPr id="1" name="Shape 174"/>
        <p:cNvGrpSpPr/>
        <p:nvPr/>
      </p:nvGrpSpPr>
      <p:grpSpPr>
        <a:xfrm>
          <a:off x="0" y="0"/>
          <a:ext cx="0" cy="0"/>
          <a:chOff x="0" y="0"/>
          <a:chExt cx="0" cy="0"/>
        </a:xfrm>
      </p:grpSpPr>
      <p:sp>
        <p:nvSpPr>
          <p:cNvPr id="175" name="Google Shape;175;p33"/>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6" name="Google Shape;176;p33"/>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114000"/>
              </a:lnSpc>
              <a:spcBef>
                <a:spcPts val="800"/>
              </a:spcBef>
              <a:spcAft>
                <a:spcPts val="0"/>
              </a:spcAft>
              <a:buClr>
                <a:schemeClr val="dk1"/>
              </a:buClr>
              <a:buSzPts val="1800"/>
              <a:buNone/>
              <a:defRPr sz="1800" b="1"/>
            </a:lvl1pPr>
            <a:lvl2pPr marL="914400" lvl="1" indent="-228600" algn="l">
              <a:lnSpc>
                <a:spcPct val="113000"/>
              </a:lnSpc>
              <a:spcBef>
                <a:spcPts val="800"/>
              </a:spcBef>
              <a:spcAft>
                <a:spcPts val="0"/>
              </a:spcAft>
              <a:buClr>
                <a:schemeClr val="dk1"/>
              </a:buClr>
              <a:buSzPts val="1500"/>
              <a:buNone/>
              <a:defRPr sz="1500" b="1"/>
            </a:lvl2pPr>
            <a:lvl3pPr marL="1371600" lvl="2" indent="-228600" algn="l">
              <a:lnSpc>
                <a:spcPct val="113000"/>
              </a:lnSpc>
              <a:spcBef>
                <a:spcPts val="800"/>
              </a:spcBef>
              <a:spcAft>
                <a:spcPts val="0"/>
              </a:spcAft>
              <a:buClr>
                <a:schemeClr val="dk1"/>
              </a:buClr>
              <a:buSzPts val="1400"/>
              <a:buNone/>
              <a:defRPr sz="1400" b="1"/>
            </a:lvl3pPr>
            <a:lvl4pPr marL="1828800" lvl="3" indent="-228600" algn="l">
              <a:lnSpc>
                <a:spcPct val="113000"/>
              </a:lnSpc>
              <a:spcBef>
                <a:spcPts val="800"/>
              </a:spcBef>
              <a:spcAft>
                <a:spcPts val="0"/>
              </a:spcAft>
              <a:buClr>
                <a:schemeClr val="dk1"/>
              </a:buClr>
              <a:buSzPts val="1200"/>
              <a:buNone/>
              <a:defRPr sz="1200" b="1"/>
            </a:lvl4pPr>
            <a:lvl5pPr marL="2286000" lvl="4" indent="-228600" algn="l">
              <a:lnSpc>
                <a:spcPct val="113000"/>
              </a:lnSpc>
              <a:spcBef>
                <a:spcPts val="8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7" name="Google Shape;177;p33"/>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8" name="Google Shape;178;p33"/>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114000"/>
              </a:lnSpc>
              <a:spcBef>
                <a:spcPts val="800"/>
              </a:spcBef>
              <a:spcAft>
                <a:spcPts val="0"/>
              </a:spcAft>
              <a:buClr>
                <a:schemeClr val="dk1"/>
              </a:buClr>
              <a:buSzPts val="1800"/>
              <a:buNone/>
              <a:defRPr sz="1800" b="1"/>
            </a:lvl1pPr>
            <a:lvl2pPr marL="914400" lvl="1" indent="-228600" algn="l">
              <a:lnSpc>
                <a:spcPct val="113000"/>
              </a:lnSpc>
              <a:spcBef>
                <a:spcPts val="800"/>
              </a:spcBef>
              <a:spcAft>
                <a:spcPts val="0"/>
              </a:spcAft>
              <a:buClr>
                <a:schemeClr val="dk1"/>
              </a:buClr>
              <a:buSzPts val="1500"/>
              <a:buNone/>
              <a:defRPr sz="1500" b="1"/>
            </a:lvl2pPr>
            <a:lvl3pPr marL="1371600" lvl="2" indent="-228600" algn="l">
              <a:lnSpc>
                <a:spcPct val="113000"/>
              </a:lnSpc>
              <a:spcBef>
                <a:spcPts val="800"/>
              </a:spcBef>
              <a:spcAft>
                <a:spcPts val="0"/>
              </a:spcAft>
              <a:buClr>
                <a:schemeClr val="dk1"/>
              </a:buClr>
              <a:buSzPts val="1400"/>
              <a:buNone/>
              <a:defRPr sz="1400" b="1"/>
            </a:lvl3pPr>
            <a:lvl4pPr marL="1828800" lvl="3" indent="-228600" algn="l">
              <a:lnSpc>
                <a:spcPct val="113000"/>
              </a:lnSpc>
              <a:spcBef>
                <a:spcPts val="800"/>
              </a:spcBef>
              <a:spcAft>
                <a:spcPts val="0"/>
              </a:spcAft>
              <a:buClr>
                <a:schemeClr val="dk1"/>
              </a:buClr>
              <a:buSzPts val="1200"/>
              <a:buNone/>
              <a:defRPr sz="1200" b="1"/>
            </a:lvl4pPr>
            <a:lvl5pPr marL="2286000" lvl="4" indent="-228600" algn="l">
              <a:lnSpc>
                <a:spcPct val="113000"/>
              </a:lnSpc>
              <a:spcBef>
                <a:spcPts val="8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9" name="Google Shape;179;p33"/>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0" name="Google Shape;180;p33"/>
          <p:cNvSpPr/>
          <p:nvPr/>
        </p:nvSpPr>
        <p:spPr>
          <a:xfrm>
            <a:off x="2" y="0"/>
            <a:ext cx="349079"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1"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113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113000"/>
              </a:lnSpc>
              <a:spcBef>
                <a:spcPts val="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113000"/>
              </a:lnSpc>
              <a:spcBef>
                <a:spcPts val="8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113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13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 name="Google Shape;53;p13"/>
          <p:cNvSpPr txBox="1"/>
          <p:nvPr/>
        </p:nvSpPr>
        <p:spPr>
          <a:xfrm>
            <a:off x="1311593" y="4860608"/>
            <a:ext cx="0" cy="0"/>
          </a:xfrm>
          <a:prstGeom prst="rect">
            <a:avLst/>
          </a:prstGeom>
          <a:noFill/>
          <a:ln>
            <a:noFill/>
          </a:ln>
        </p:spPr>
        <p:txBody>
          <a:bodyPr spcFirstLastPara="1" wrap="square" lIns="68575" tIns="34275" rIns="68575" bIns="34275" anchor="t" anchorCtr="0">
            <a:noAutofit/>
          </a:bodyPr>
          <a:lstStyle/>
          <a:p>
            <a:pPr marL="0" marR="0" lvl="0" indent="0" algn="ctr" rtl="0">
              <a:lnSpc>
                <a:spcPct val="113000"/>
              </a:lnSpc>
              <a:spcBef>
                <a:spcPts val="0"/>
              </a:spcBef>
              <a:spcAft>
                <a:spcPts val="0"/>
              </a:spcAft>
              <a:buClr>
                <a:schemeClr val="dk1"/>
              </a:buClr>
              <a:buSzPts val="1200"/>
              <a:buFont typeface="Arial"/>
              <a:buNone/>
            </a:pPr>
            <a:endParaRPr sz="1200" b="1" i="0" u="none" strike="noStrike" cap="none">
              <a:solidFill>
                <a:schemeClr val="dk2"/>
              </a:solidFill>
              <a:latin typeface="Arial"/>
              <a:ea typeface="Arial"/>
              <a:cs typeface="Arial"/>
              <a:sym typeface="Arial"/>
            </a:endParaRPr>
          </a:p>
        </p:txBody>
      </p:sp>
      <p:sp>
        <p:nvSpPr>
          <p:cNvPr id="54" name="Google Shape;54;p13"/>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hyperlink" Target="https://istats.shinyapps.io/Boot1samp/"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s://istats.shinyapps.io/Boot1samp/"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hyperlink" Target="https://istats.shinyapps.io/Boot1samp/" TargetMode="External"/><Relationship Id="rId2" Type="http://schemas.openxmlformats.org/officeDocument/2006/relationships/notesSlide" Target="../notesSlides/notesSlide17.xml"/><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activeplayer.io/fortnite/"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istats.shinyapps.io/Boot1samp/"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4">
            <a:extLst>
              <a:ext uri="{C183D7F6-B498-43B3-948B-1728B52AA6E4}">
                <adec:decorative xmlns:adec="http://schemas.microsoft.com/office/drawing/2017/decorative" val="1"/>
              </a:ext>
            </a:extLst>
          </p:cNvPr>
          <p:cNvSpPr/>
          <p:nvPr/>
        </p:nvSpPr>
        <p:spPr>
          <a:xfrm>
            <a:off x="0" y="0"/>
            <a:ext cx="4575600" cy="5143500"/>
          </a:xfrm>
          <a:prstGeom prst="rtTriangle">
            <a:avLst/>
          </a:prstGeom>
          <a:solidFill>
            <a:srgbClr val="F3BE36">
              <a:alpha val="63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4"/>
          <p:cNvSpPr txBox="1">
            <a:spLocks noGrp="1"/>
          </p:cNvSpPr>
          <p:nvPr>
            <p:ph type="title"/>
          </p:nvPr>
        </p:nvSpPr>
        <p:spPr>
          <a:xfrm>
            <a:off x="4364750" y="549825"/>
            <a:ext cx="4471500" cy="18693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accent2"/>
              </a:buClr>
              <a:buSzPts val="5400"/>
              <a:buFont typeface="Arial"/>
              <a:buNone/>
            </a:pPr>
            <a:r>
              <a:rPr lang="en" sz="5400"/>
              <a:t>Introductory Statistics</a:t>
            </a:r>
            <a:endParaRPr/>
          </a:p>
        </p:txBody>
      </p:sp>
      <p:sp>
        <p:nvSpPr>
          <p:cNvPr id="186" name="Google Shape;186;p34"/>
          <p:cNvSpPr txBox="1">
            <a:spLocks noGrp="1"/>
          </p:cNvSpPr>
          <p:nvPr>
            <p:ph type="body" idx="1"/>
          </p:nvPr>
        </p:nvSpPr>
        <p:spPr>
          <a:xfrm>
            <a:off x="4364750" y="2723750"/>
            <a:ext cx="4575600" cy="20619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Clr>
                <a:schemeClr val="dk1"/>
              </a:buClr>
              <a:buSzPts val="1500"/>
              <a:buFont typeface="Arial"/>
              <a:buNone/>
            </a:pPr>
            <a:r>
              <a:rPr lang="en" sz="1500"/>
              <a:t>Module 17: </a:t>
            </a:r>
            <a:endParaRPr/>
          </a:p>
          <a:p>
            <a:pPr marL="0" lvl="0" indent="0" algn="l" rtl="0">
              <a:spcBef>
                <a:spcPts val="800"/>
              </a:spcBef>
              <a:spcAft>
                <a:spcPts val="0"/>
              </a:spcAft>
              <a:buClr>
                <a:schemeClr val="dk1"/>
              </a:buClr>
              <a:buSzPts val="2100"/>
              <a:buNone/>
            </a:pPr>
            <a:r>
              <a:rPr lang="en" b="1"/>
              <a:t>Bootstrap and Simulation-Based Statistics</a:t>
            </a:r>
            <a:endParaRPr sz="1500"/>
          </a:p>
        </p:txBody>
      </p:sp>
      <p:pic>
        <p:nvPicPr>
          <p:cNvPr id="188" name="Google Shape;188;p3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151550"/>
            <a:ext cx="4364750" cy="4991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8" name="Google Shape;268;p43"/>
          <p:cNvSpPr txBox="1">
            <a:spLocks noGrp="1"/>
          </p:cNvSpPr>
          <p:nvPr>
            <p:ph type="title"/>
          </p:nvPr>
        </p:nvSpPr>
        <p:spPr>
          <a:xfrm>
            <a:off x="623874" y="211150"/>
            <a:ext cx="5683935" cy="687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accent5"/>
              </a:buClr>
              <a:buSzPts val="2970"/>
              <a:buFont typeface="Arial"/>
              <a:buNone/>
            </a:pPr>
            <a:r>
              <a:rPr lang="en" sz="3450" dirty="0">
                <a:solidFill>
                  <a:schemeClr val="accent5"/>
                </a:solidFill>
              </a:rPr>
              <a:t>How Many People Play Fortnite Daily? (2)</a:t>
            </a:r>
            <a:endParaRPr sz="3450" dirty="0">
              <a:solidFill>
                <a:schemeClr val="accent5"/>
              </a:solidFill>
            </a:endParaRPr>
          </a:p>
        </p:txBody>
      </p:sp>
      <p:graphicFrame>
        <p:nvGraphicFramePr>
          <p:cNvPr id="267" name="Google Shape;267;p43"/>
          <p:cNvGraphicFramePr/>
          <p:nvPr>
            <p:extLst>
              <p:ext uri="{D42A27DB-BD31-4B8C-83A1-F6EECF244321}">
                <p14:modId xmlns:p14="http://schemas.microsoft.com/office/powerpoint/2010/main" val="89600075"/>
              </p:ext>
            </p:extLst>
          </p:nvPr>
        </p:nvGraphicFramePr>
        <p:xfrm>
          <a:off x="897550" y="1328972"/>
          <a:ext cx="4124325" cy="3575558"/>
        </p:xfrm>
        <a:graphic>
          <a:graphicData uri="http://schemas.openxmlformats.org/drawingml/2006/table">
            <a:tbl>
              <a:tblPr firstRow="1">
                <a:noFill/>
                <a:tableStyleId>{BA835274-B9A5-4843-B7E1-3A846DA8E111}</a:tableStyleId>
              </a:tblPr>
              <a:tblGrid>
                <a:gridCol w="771525">
                  <a:extLst>
                    <a:ext uri="{9D8B030D-6E8A-4147-A177-3AD203B41FA5}">
                      <a16:colId xmlns:a16="http://schemas.microsoft.com/office/drawing/2014/main" val="20000"/>
                    </a:ext>
                  </a:extLst>
                </a:gridCol>
                <a:gridCol w="1323975">
                  <a:extLst>
                    <a:ext uri="{9D8B030D-6E8A-4147-A177-3AD203B41FA5}">
                      <a16:colId xmlns:a16="http://schemas.microsoft.com/office/drawing/2014/main" val="20001"/>
                    </a:ext>
                  </a:extLst>
                </a:gridCol>
                <a:gridCol w="733425">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263525">
                <a:tc>
                  <a:txBody>
                    <a:bodyPr/>
                    <a:lstStyle/>
                    <a:p>
                      <a:pPr marL="0" lvl="0" indent="0" algn="l" rtl="0">
                        <a:lnSpc>
                          <a:spcPct val="115000"/>
                        </a:lnSpc>
                        <a:spcBef>
                          <a:spcPts val="0"/>
                        </a:spcBef>
                        <a:spcAft>
                          <a:spcPts val="0"/>
                        </a:spcAft>
                        <a:buNone/>
                      </a:pPr>
                      <a:r>
                        <a:rPr lang="en" sz="1000" b="1" dirty="0">
                          <a:solidFill>
                            <a:schemeClr val="tx1"/>
                          </a:solidFill>
                          <a:latin typeface="Inter"/>
                          <a:ea typeface="Inter"/>
                          <a:cs typeface="Inter"/>
                          <a:sym typeface="Inter"/>
                        </a:rPr>
                        <a:t>Date</a:t>
                      </a:r>
                      <a:endParaRPr sz="1000" b="1" dirty="0">
                        <a:solidFill>
                          <a:schemeClr val="tx1"/>
                        </a:solidFill>
                        <a:latin typeface="Inter"/>
                        <a:ea typeface="Inter"/>
                        <a:cs typeface="Inter"/>
                        <a:sym typeface="Inter"/>
                      </a:endParaRPr>
                    </a:p>
                  </a:txBody>
                  <a:tcPr marL="12700" marR="12700" marT="12700" marB="63500" anchor="ctr">
                    <a:lnL w="12700" cap="flat" cmpd="sng">
                      <a:solidFill>
                        <a:srgbClr val="CCCCCC"/>
                      </a:solidFill>
                      <a:prstDash val="solid"/>
                      <a:round/>
                      <a:headEnd type="none" w="sm" len="sm"/>
                      <a:tailEnd type="none" w="sm" len="sm"/>
                    </a:lnL>
                    <a:lnR cap="flat" cmpd="sng">
                      <a:solidFill>
                        <a:srgbClr val="333333"/>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E0E0E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dirty="0">
                          <a:solidFill>
                            <a:schemeClr val="tx1"/>
                          </a:solidFill>
                          <a:latin typeface="Inter"/>
                          <a:ea typeface="Inter"/>
                          <a:cs typeface="Inter"/>
                          <a:sym typeface="Inter"/>
                        </a:rPr>
                        <a:t>Peak Players In a Day</a:t>
                      </a:r>
                      <a:endParaRPr sz="1000" b="1" dirty="0">
                        <a:solidFill>
                          <a:schemeClr val="tx1"/>
                        </a:solidFill>
                        <a:latin typeface="Inter"/>
                        <a:ea typeface="Inter"/>
                        <a:cs typeface="Inter"/>
                        <a:sym typeface="Inter"/>
                      </a:endParaRPr>
                    </a:p>
                  </a:txBody>
                  <a:tcPr marL="12700" marR="12700" marT="12700" marB="63500" anchor="ctr">
                    <a:lnL cap="flat" cmpd="sng">
                      <a:solidFill>
                        <a:srgbClr val="333333"/>
                      </a:solidFill>
                      <a:prstDash val="solid"/>
                      <a:round/>
                      <a:headEnd type="none" w="sm" len="sm"/>
                      <a:tailEnd type="none" w="sm" len="sm"/>
                    </a:lnL>
                    <a:lnR cap="flat" cmpd="sng">
                      <a:solidFill>
                        <a:srgbClr val="333333"/>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E0E0E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Date</a:t>
                      </a:r>
                      <a:endParaRPr sz="1000" b="1">
                        <a:solidFill>
                          <a:schemeClr val="tx1"/>
                        </a:solidFill>
                        <a:latin typeface="Inter"/>
                        <a:ea typeface="Inter"/>
                        <a:cs typeface="Inter"/>
                        <a:sym typeface="Inter"/>
                      </a:endParaRPr>
                    </a:p>
                  </a:txBody>
                  <a:tcPr marL="12700" marR="12700" marT="12700" marB="63500" anchor="ctr">
                    <a:lnL cap="flat" cmpd="sng">
                      <a:solidFill>
                        <a:srgbClr val="333333"/>
                      </a:solidFill>
                      <a:prstDash val="solid"/>
                      <a:round/>
                      <a:headEnd type="none" w="sm" len="sm"/>
                      <a:tailEnd type="none" w="sm" len="sm"/>
                    </a:lnL>
                    <a:lnR cap="flat" cmpd="sng">
                      <a:solidFill>
                        <a:srgbClr val="333333"/>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E0E0E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dirty="0">
                          <a:solidFill>
                            <a:schemeClr val="tx1"/>
                          </a:solidFill>
                          <a:latin typeface="Inter"/>
                          <a:ea typeface="Inter"/>
                          <a:cs typeface="Inter"/>
                          <a:sym typeface="Inter"/>
                        </a:rPr>
                        <a:t>Peak Players In a Day</a:t>
                      </a:r>
                      <a:endParaRPr sz="1000" b="1" dirty="0">
                        <a:solidFill>
                          <a:schemeClr val="tx1"/>
                        </a:solidFill>
                        <a:latin typeface="Inter"/>
                        <a:ea typeface="Inter"/>
                        <a:cs typeface="Inter"/>
                        <a:sym typeface="Inter"/>
                      </a:endParaRPr>
                    </a:p>
                  </a:txBody>
                  <a:tcPr marL="12700" marR="12700" marT="12700" marB="63500" anchor="ctr">
                    <a:lnL cap="flat" cmpd="sng">
                      <a:solidFill>
                        <a:srgbClr val="333333"/>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E0E0E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63525">
                <a:tc>
                  <a:txBody>
                    <a:bodyPr/>
                    <a:lstStyle/>
                    <a:p>
                      <a:pPr marL="0" lvl="0" indent="0" algn="l" rtl="0">
                        <a:lnSpc>
                          <a:spcPct val="115000"/>
                        </a:lnSpc>
                        <a:spcBef>
                          <a:spcPts val="0"/>
                        </a:spcBef>
                        <a:spcAft>
                          <a:spcPts val="0"/>
                        </a:spcAft>
                        <a:buNone/>
                      </a:pPr>
                      <a:r>
                        <a:rPr lang="en" sz="1000" b="1" dirty="0">
                          <a:solidFill>
                            <a:schemeClr val="tx1"/>
                          </a:solidFill>
                          <a:latin typeface="Inter"/>
                          <a:ea typeface="Inter"/>
                          <a:cs typeface="Inter"/>
                          <a:sym typeface="Inter"/>
                        </a:rPr>
                        <a:t>30-Dec-22</a:t>
                      </a:r>
                      <a:endParaRPr sz="1000" b="1" dirty="0">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w="12700" cap="flat" cmpd="sng">
                      <a:solidFill>
                        <a:srgbClr val="E0E0E0"/>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25165651</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w="12700" cap="flat" cmpd="sng">
                      <a:solidFill>
                        <a:srgbClr val="E0E0E0"/>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dirty="0">
                          <a:solidFill>
                            <a:schemeClr val="tx1"/>
                          </a:solidFill>
                          <a:latin typeface="Inter"/>
                          <a:ea typeface="Inter"/>
                          <a:cs typeface="Inter"/>
                          <a:sym typeface="Inter"/>
                        </a:rPr>
                        <a:t>30-Dec-21</a:t>
                      </a:r>
                      <a:endParaRPr sz="1000" b="1" dirty="0">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w="12700" cap="flat" cmpd="sng">
                      <a:solidFill>
                        <a:srgbClr val="E0E0E0"/>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dirty="0">
                          <a:solidFill>
                            <a:schemeClr val="tx1"/>
                          </a:solidFill>
                          <a:latin typeface="Inter"/>
                          <a:ea typeface="Inter"/>
                          <a:cs typeface="Inter"/>
                          <a:sym typeface="Inter"/>
                        </a:rPr>
                        <a:t>24755978</a:t>
                      </a:r>
                      <a:endParaRPr sz="1000" b="1" dirty="0">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w="12700" cap="flat" cmpd="sng">
                      <a:solidFill>
                        <a:srgbClr val="E0E0E0"/>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30-Nov-22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25014476</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30-Nov-21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24934513</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extLst>
                  <a:ext uri="{0D108BD9-81ED-4DB2-BD59-A6C34878D82A}">
                    <a16:rowId xmlns:a16="http://schemas.microsoft.com/office/drawing/2014/main" val="10002"/>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30-Oct-22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25102560</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30-Oct-21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25169851</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30-Sep-22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29582585</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30-Sep-21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24894199</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extLst>
                  <a:ext uri="{0D108BD9-81ED-4DB2-BD59-A6C34878D82A}">
                    <a16:rowId xmlns:a16="http://schemas.microsoft.com/office/drawing/2014/main" val="10004"/>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30-Aug-22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27456440</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30-Aug-21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25186951</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30-Jul-22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28051585</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30-Jul-21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30950114</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extLst>
                  <a:ext uri="{0D108BD9-81ED-4DB2-BD59-A6C34878D82A}">
                    <a16:rowId xmlns:a16="http://schemas.microsoft.com/office/drawing/2014/main" val="10006"/>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30-Jun-22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30858469</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30-Jun-21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31123565</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30-May-22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24223992</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30-May-21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w="12700" cap="flat" cmpd="sng">
                      <a:solidFill>
                        <a:srgbClr val="E0E0E0"/>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35011479</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w="12700" cap="flat" cmpd="sng">
                      <a:solidFill>
                        <a:srgbClr val="E0E0E0"/>
                      </a:solidFill>
                      <a:prstDash val="solid"/>
                      <a:round/>
                      <a:headEnd type="none" w="sm" len="sm"/>
                      <a:tailEnd type="none" w="sm" len="sm"/>
                    </a:lnB>
                    <a:solidFill>
                      <a:srgbClr val="F5F5F5"/>
                    </a:solidFill>
                  </a:tcPr>
                </a:tc>
                <a:extLst>
                  <a:ext uri="{0D108BD9-81ED-4DB2-BD59-A6C34878D82A}">
                    <a16:rowId xmlns:a16="http://schemas.microsoft.com/office/drawing/2014/main" val="10008"/>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30-Apr-22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24124603</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30-Apr-21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w="12700" cap="flat" cmpd="sng">
                      <a:solidFill>
                        <a:srgbClr val="E0E0E0"/>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33014465</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w="12700" cap="flat" cmpd="sng">
                      <a:solidFill>
                        <a:srgbClr val="E0E0E0"/>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extLst>
                  <a:ext uri="{0D108BD9-81ED-4DB2-BD59-A6C34878D82A}">
                    <a16:rowId xmlns:a16="http://schemas.microsoft.com/office/drawing/2014/main" val="10009"/>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30-Mar-22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24391039</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30-Mar-21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30144709</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20-Feb-22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24215194</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20-Feb-21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28544163</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extLst>
                  <a:ext uri="{0D108BD9-81ED-4DB2-BD59-A6C34878D82A}">
                    <a16:rowId xmlns:a16="http://schemas.microsoft.com/office/drawing/2014/main" val="10011"/>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30-Jan-22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w="12700" cap="flat" cmpd="sng">
                      <a:solidFill>
                        <a:srgbClr val="E0E0E0"/>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24543920</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w="12700" cap="flat" cmpd="sng">
                      <a:solidFill>
                        <a:srgbClr val="E0E0E0"/>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30-Jan-21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w="12700" cap="flat" cmpd="sng">
                      <a:solidFill>
                        <a:srgbClr val="E0E0E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dirty="0">
                          <a:solidFill>
                            <a:schemeClr val="tx1"/>
                          </a:solidFill>
                          <a:latin typeface="Inter"/>
                          <a:ea typeface="Inter"/>
                          <a:cs typeface="Inter"/>
                          <a:sym typeface="Inter"/>
                        </a:rPr>
                        <a:t>25115476</a:t>
                      </a:r>
                      <a:endParaRPr sz="1000" b="1" dirty="0">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w="12700" cap="flat" cmpd="sng">
                      <a:solidFill>
                        <a:srgbClr val="E0E0E0"/>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bl>
          </a:graphicData>
        </a:graphic>
      </p:graphicFrame>
      <p:sp>
        <p:nvSpPr>
          <p:cNvPr id="269" name="Google Shape;269;p43"/>
          <p:cNvSpPr txBox="1"/>
          <p:nvPr/>
        </p:nvSpPr>
        <p:spPr>
          <a:xfrm>
            <a:off x="6551950" y="308100"/>
            <a:ext cx="2592000" cy="4527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50">
                <a:latin typeface="Inter"/>
                <a:ea typeface="Inter"/>
                <a:cs typeface="Inter"/>
                <a:sym typeface="Inter"/>
              </a:rPr>
              <a:t>Create a bootstrap distribution based on 1,000 bootstrap samples using the statistical tool</a:t>
            </a:r>
            <a:r>
              <a:rPr lang="en" sz="1850" b="1">
                <a:latin typeface="Inter"/>
                <a:ea typeface="Inter"/>
                <a:cs typeface="Inter"/>
                <a:sym typeface="Inter"/>
              </a:rPr>
              <a:t> </a:t>
            </a:r>
            <a:r>
              <a:rPr lang="en" sz="1850" u="sng">
                <a:solidFill>
                  <a:srgbClr val="1155CC"/>
                </a:solidFill>
                <a:latin typeface="Inter"/>
                <a:ea typeface="Inter"/>
                <a:cs typeface="Inter"/>
                <a:sym typeface="Inter"/>
                <a:hlinkClick r:id="rId3">
                  <a:extLst>
                    <a:ext uri="{A12FA001-AC4F-418D-AE19-62706E023703}">
                      <ahyp:hlinkClr xmlns:ahyp="http://schemas.microsoft.com/office/drawing/2018/hyperlinkcolor" val="tx"/>
                    </a:ext>
                  </a:extLst>
                </a:hlinkClick>
              </a:rPr>
              <a:t>https://istats.shinyapps.io/Boot1samp/</a:t>
            </a:r>
            <a:r>
              <a:rPr lang="en" sz="1850">
                <a:latin typeface="Inter"/>
                <a:ea typeface="Inter"/>
                <a:cs typeface="Inter"/>
                <a:sym typeface="Inter"/>
              </a:rPr>
              <a:t>. </a:t>
            </a:r>
            <a:endParaRPr sz="1850">
              <a:latin typeface="Inter"/>
              <a:ea typeface="Inter"/>
              <a:cs typeface="Inter"/>
              <a:sym typeface="Inter"/>
            </a:endParaRPr>
          </a:p>
          <a:p>
            <a:pPr marL="0" lvl="0" indent="0" algn="l" rtl="0">
              <a:lnSpc>
                <a:spcPct val="115000"/>
              </a:lnSpc>
              <a:spcBef>
                <a:spcPts val="1000"/>
              </a:spcBef>
              <a:spcAft>
                <a:spcPts val="1000"/>
              </a:spcAft>
              <a:buNone/>
            </a:pPr>
            <a:r>
              <a:rPr lang="en" sz="1850">
                <a:latin typeface="Inter"/>
                <a:ea typeface="Inter"/>
                <a:cs typeface="Inter"/>
                <a:sym typeface="Inter"/>
              </a:rPr>
              <a:t>Create a </a:t>
            </a:r>
            <a:r>
              <a:rPr lang="en" sz="1850" b="1">
                <a:latin typeface="Inter"/>
                <a:ea typeface="Inter"/>
                <a:cs typeface="Inter"/>
                <a:sym typeface="Inter"/>
              </a:rPr>
              <a:t>95% confidence interval</a:t>
            </a:r>
            <a:r>
              <a:rPr lang="en" sz="1850">
                <a:latin typeface="Inter"/>
                <a:ea typeface="Inter"/>
                <a:cs typeface="Inter"/>
                <a:sym typeface="Inter"/>
              </a:rPr>
              <a:t> based on the bootstrap samples and interpret the interval. </a:t>
            </a:r>
            <a:endParaRPr sz="1850"/>
          </a:p>
        </p:txBody>
      </p:sp>
      <p:pic>
        <p:nvPicPr>
          <p:cNvPr id="270" name="Google Shape;270;p4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445946" y="2380038"/>
            <a:ext cx="2668325" cy="2668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6" name="Google Shape;276;p44"/>
          <p:cNvSpPr txBox="1">
            <a:spLocks noGrp="1"/>
          </p:cNvSpPr>
          <p:nvPr>
            <p:ph type="title"/>
          </p:nvPr>
        </p:nvSpPr>
        <p:spPr>
          <a:xfrm>
            <a:off x="623900" y="1089200"/>
            <a:ext cx="4026900" cy="8955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accent2"/>
              </a:buClr>
              <a:buSzPts val="3300"/>
              <a:buFont typeface="Arial"/>
              <a:buNone/>
            </a:pPr>
            <a:r>
              <a:rPr lang="en" dirty="0">
                <a:solidFill>
                  <a:schemeClr val="accent4"/>
                </a:solidFill>
              </a:rPr>
              <a:t>Discussion: How Many People Play Fortnite Daily?</a:t>
            </a:r>
            <a:endParaRPr dirty="0">
              <a:solidFill>
                <a:schemeClr val="accent4"/>
              </a:solidFill>
            </a:endParaRPr>
          </a:p>
        </p:txBody>
      </p:sp>
      <p:sp>
        <p:nvSpPr>
          <p:cNvPr id="275" name="Google Shape;275;p44"/>
          <p:cNvSpPr txBox="1">
            <a:spLocks noGrp="1"/>
          </p:cNvSpPr>
          <p:nvPr>
            <p:ph type="body" idx="1"/>
          </p:nvPr>
        </p:nvSpPr>
        <p:spPr>
          <a:xfrm>
            <a:off x="623888" y="2184809"/>
            <a:ext cx="3854884" cy="2447912"/>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dk1"/>
              </a:buClr>
              <a:buSzPts val="2100"/>
              <a:buNone/>
            </a:pPr>
            <a:r>
              <a:rPr lang="en" sz="2200"/>
              <a:t>What is the advantage of using a bootstrap confidence interval to estimate the average peak number of Fortnite players?</a:t>
            </a:r>
            <a:endParaRPr sz="2200"/>
          </a:p>
        </p:txBody>
      </p:sp>
      <p:pic>
        <p:nvPicPr>
          <p:cNvPr id="278" name="Google Shape;278;p4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854652" y="558299"/>
            <a:ext cx="4026925" cy="4026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4" name="Google Shape;284;p45"/>
          <p:cNvSpPr txBox="1">
            <a:spLocks noGrp="1"/>
          </p:cNvSpPr>
          <p:nvPr>
            <p:ph type="title"/>
          </p:nvPr>
        </p:nvSpPr>
        <p:spPr>
          <a:xfrm>
            <a:off x="623875" y="211150"/>
            <a:ext cx="5621942" cy="687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accent5"/>
              </a:buClr>
              <a:buSzPts val="2970"/>
              <a:buFont typeface="Arial"/>
              <a:buNone/>
            </a:pPr>
            <a:r>
              <a:rPr lang="en" sz="3450" dirty="0">
                <a:solidFill>
                  <a:schemeClr val="accent5"/>
                </a:solidFill>
              </a:rPr>
              <a:t>How Many People Play Fortnite Daily? (3)</a:t>
            </a:r>
            <a:endParaRPr sz="3450" dirty="0">
              <a:solidFill>
                <a:schemeClr val="accent5"/>
              </a:solidFill>
            </a:endParaRPr>
          </a:p>
        </p:txBody>
      </p:sp>
      <p:graphicFrame>
        <p:nvGraphicFramePr>
          <p:cNvPr id="283" name="Google Shape;283;p45"/>
          <p:cNvGraphicFramePr/>
          <p:nvPr>
            <p:extLst>
              <p:ext uri="{D42A27DB-BD31-4B8C-83A1-F6EECF244321}">
                <p14:modId xmlns:p14="http://schemas.microsoft.com/office/powerpoint/2010/main" val="3489952228"/>
              </p:ext>
            </p:extLst>
          </p:nvPr>
        </p:nvGraphicFramePr>
        <p:xfrm>
          <a:off x="897550" y="1328972"/>
          <a:ext cx="4124325" cy="3575558"/>
        </p:xfrm>
        <a:graphic>
          <a:graphicData uri="http://schemas.openxmlformats.org/drawingml/2006/table">
            <a:tbl>
              <a:tblPr firstRow="1">
                <a:noFill/>
                <a:tableStyleId>{BA835274-B9A5-4843-B7E1-3A846DA8E111}</a:tableStyleId>
              </a:tblPr>
              <a:tblGrid>
                <a:gridCol w="771525">
                  <a:extLst>
                    <a:ext uri="{9D8B030D-6E8A-4147-A177-3AD203B41FA5}">
                      <a16:colId xmlns:a16="http://schemas.microsoft.com/office/drawing/2014/main" val="20000"/>
                    </a:ext>
                  </a:extLst>
                </a:gridCol>
                <a:gridCol w="1323975">
                  <a:extLst>
                    <a:ext uri="{9D8B030D-6E8A-4147-A177-3AD203B41FA5}">
                      <a16:colId xmlns:a16="http://schemas.microsoft.com/office/drawing/2014/main" val="20001"/>
                    </a:ext>
                  </a:extLst>
                </a:gridCol>
                <a:gridCol w="733425">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263525">
                <a:tc>
                  <a:txBody>
                    <a:bodyPr/>
                    <a:lstStyle/>
                    <a:p>
                      <a:pPr marL="0" lvl="0" indent="0" algn="l" rtl="0">
                        <a:lnSpc>
                          <a:spcPct val="115000"/>
                        </a:lnSpc>
                        <a:spcBef>
                          <a:spcPts val="0"/>
                        </a:spcBef>
                        <a:spcAft>
                          <a:spcPts val="0"/>
                        </a:spcAft>
                        <a:buNone/>
                      </a:pPr>
                      <a:r>
                        <a:rPr lang="en" sz="1000" b="1" dirty="0">
                          <a:solidFill>
                            <a:schemeClr val="tx1"/>
                          </a:solidFill>
                          <a:latin typeface="Inter"/>
                          <a:ea typeface="Inter"/>
                          <a:cs typeface="Inter"/>
                          <a:sym typeface="Inter"/>
                        </a:rPr>
                        <a:t>Date</a:t>
                      </a:r>
                      <a:endParaRPr sz="1000" b="1" dirty="0">
                        <a:solidFill>
                          <a:schemeClr val="tx1"/>
                        </a:solidFill>
                        <a:latin typeface="Inter"/>
                        <a:ea typeface="Inter"/>
                        <a:cs typeface="Inter"/>
                        <a:sym typeface="Inter"/>
                      </a:endParaRPr>
                    </a:p>
                  </a:txBody>
                  <a:tcPr marL="12700" marR="12700" marT="12700" marB="63500" anchor="ctr">
                    <a:lnL w="12700" cap="flat" cmpd="sng">
                      <a:solidFill>
                        <a:srgbClr val="CCCCCC"/>
                      </a:solidFill>
                      <a:prstDash val="solid"/>
                      <a:round/>
                      <a:headEnd type="none" w="sm" len="sm"/>
                      <a:tailEnd type="none" w="sm" len="sm"/>
                    </a:lnL>
                    <a:lnR cap="flat" cmpd="sng">
                      <a:solidFill>
                        <a:srgbClr val="333333"/>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E0E0E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dirty="0">
                          <a:solidFill>
                            <a:schemeClr val="tx1"/>
                          </a:solidFill>
                          <a:latin typeface="Inter"/>
                          <a:ea typeface="Inter"/>
                          <a:cs typeface="Inter"/>
                          <a:sym typeface="Inter"/>
                        </a:rPr>
                        <a:t>Peak Players In a Day</a:t>
                      </a:r>
                      <a:endParaRPr sz="1000" b="1" dirty="0">
                        <a:solidFill>
                          <a:schemeClr val="tx1"/>
                        </a:solidFill>
                        <a:latin typeface="Inter"/>
                        <a:ea typeface="Inter"/>
                        <a:cs typeface="Inter"/>
                        <a:sym typeface="Inter"/>
                      </a:endParaRPr>
                    </a:p>
                  </a:txBody>
                  <a:tcPr marL="12700" marR="12700" marT="12700" marB="63500" anchor="ctr">
                    <a:lnL cap="flat" cmpd="sng">
                      <a:solidFill>
                        <a:srgbClr val="333333"/>
                      </a:solidFill>
                      <a:prstDash val="solid"/>
                      <a:round/>
                      <a:headEnd type="none" w="sm" len="sm"/>
                      <a:tailEnd type="none" w="sm" len="sm"/>
                    </a:lnL>
                    <a:lnR cap="flat" cmpd="sng">
                      <a:solidFill>
                        <a:srgbClr val="333333"/>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E0E0E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dirty="0">
                          <a:solidFill>
                            <a:schemeClr val="tx1"/>
                          </a:solidFill>
                          <a:latin typeface="Inter"/>
                          <a:ea typeface="Inter"/>
                          <a:cs typeface="Inter"/>
                          <a:sym typeface="Inter"/>
                        </a:rPr>
                        <a:t>Date</a:t>
                      </a:r>
                      <a:endParaRPr sz="1000" b="1" dirty="0">
                        <a:solidFill>
                          <a:schemeClr val="tx1"/>
                        </a:solidFill>
                        <a:latin typeface="Inter"/>
                        <a:ea typeface="Inter"/>
                        <a:cs typeface="Inter"/>
                        <a:sym typeface="Inter"/>
                      </a:endParaRPr>
                    </a:p>
                  </a:txBody>
                  <a:tcPr marL="12700" marR="12700" marT="12700" marB="63500" anchor="ctr">
                    <a:lnL cap="flat" cmpd="sng">
                      <a:solidFill>
                        <a:srgbClr val="333333"/>
                      </a:solidFill>
                      <a:prstDash val="solid"/>
                      <a:round/>
                      <a:headEnd type="none" w="sm" len="sm"/>
                      <a:tailEnd type="none" w="sm" len="sm"/>
                    </a:lnL>
                    <a:lnR cap="flat" cmpd="sng">
                      <a:solidFill>
                        <a:srgbClr val="333333"/>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E0E0E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dirty="0">
                          <a:solidFill>
                            <a:schemeClr val="tx1"/>
                          </a:solidFill>
                          <a:latin typeface="Inter"/>
                          <a:ea typeface="Inter"/>
                          <a:cs typeface="Inter"/>
                          <a:sym typeface="Inter"/>
                        </a:rPr>
                        <a:t>Peak Players In a Day</a:t>
                      </a:r>
                      <a:endParaRPr sz="1000" b="1" dirty="0">
                        <a:solidFill>
                          <a:schemeClr val="tx1"/>
                        </a:solidFill>
                        <a:latin typeface="Inter"/>
                        <a:ea typeface="Inter"/>
                        <a:cs typeface="Inter"/>
                        <a:sym typeface="Inter"/>
                      </a:endParaRPr>
                    </a:p>
                  </a:txBody>
                  <a:tcPr marL="12700" marR="12700" marT="12700" marB="63500" anchor="ctr">
                    <a:lnL cap="flat" cmpd="sng">
                      <a:solidFill>
                        <a:srgbClr val="333333"/>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E0E0E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63525">
                <a:tc>
                  <a:txBody>
                    <a:bodyPr/>
                    <a:lstStyle/>
                    <a:p>
                      <a:pPr marL="0" lvl="0" indent="0" algn="l" rtl="0">
                        <a:lnSpc>
                          <a:spcPct val="115000"/>
                        </a:lnSpc>
                        <a:spcBef>
                          <a:spcPts val="0"/>
                        </a:spcBef>
                        <a:spcAft>
                          <a:spcPts val="0"/>
                        </a:spcAft>
                        <a:buNone/>
                      </a:pPr>
                      <a:r>
                        <a:rPr lang="en" sz="1000" b="1" dirty="0">
                          <a:solidFill>
                            <a:schemeClr val="tx1"/>
                          </a:solidFill>
                          <a:latin typeface="Inter"/>
                          <a:ea typeface="Inter"/>
                          <a:cs typeface="Inter"/>
                          <a:sym typeface="Inter"/>
                        </a:rPr>
                        <a:t>30-Dec-22</a:t>
                      </a:r>
                      <a:endParaRPr sz="1000" b="1" dirty="0">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w="12700" cap="flat" cmpd="sng">
                      <a:solidFill>
                        <a:srgbClr val="E0E0E0"/>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25165651</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w="12700" cap="flat" cmpd="sng">
                      <a:solidFill>
                        <a:srgbClr val="E0E0E0"/>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30-Dec-21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w="12700" cap="flat" cmpd="sng">
                      <a:solidFill>
                        <a:srgbClr val="E0E0E0"/>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24755978</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w="12700" cap="flat" cmpd="sng">
                      <a:solidFill>
                        <a:srgbClr val="E0E0E0"/>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30-Nov-22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25014476</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30-Nov-21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24934513</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extLst>
                  <a:ext uri="{0D108BD9-81ED-4DB2-BD59-A6C34878D82A}">
                    <a16:rowId xmlns:a16="http://schemas.microsoft.com/office/drawing/2014/main" val="10002"/>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30-Oct-22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25102560</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30-Oct-21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25169851</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30-Sep-22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29582585</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30-Sep-21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24894199</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extLst>
                  <a:ext uri="{0D108BD9-81ED-4DB2-BD59-A6C34878D82A}">
                    <a16:rowId xmlns:a16="http://schemas.microsoft.com/office/drawing/2014/main" val="10004"/>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30-Aug-22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27456440</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30-Aug-21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25186951</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30-Jul-22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28051585</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30-Jul-21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30950114</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extLst>
                  <a:ext uri="{0D108BD9-81ED-4DB2-BD59-A6C34878D82A}">
                    <a16:rowId xmlns:a16="http://schemas.microsoft.com/office/drawing/2014/main" val="10006"/>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30-Jun-22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30858469</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30-Jun-21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31123565</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30-May-22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24223992</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30-May-21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w="12700" cap="flat" cmpd="sng">
                      <a:solidFill>
                        <a:srgbClr val="E0E0E0"/>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35011479</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w="12700" cap="flat" cmpd="sng">
                      <a:solidFill>
                        <a:srgbClr val="E0E0E0"/>
                      </a:solidFill>
                      <a:prstDash val="solid"/>
                      <a:round/>
                      <a:headEnd type="none" w="sm" len="sm"/>
                      <a:tailEnd type="none" w="sm" len="sm"/>
                    </a:lnB>
                    <a:solidFill>
                      <a:srgbClr val="F5F5F5"/>
                    </a:solidFill>
                  </a:tcPr>
                </a:tc>
                <a:extLst>
                  <a:ext uri="{0D108BD9-81ED-4DB2-BD59-A6C34878D82A}">
                    <a16:rowId xmlns:a16="http://schemas.microsoft.com/office/drawing/2014/main" val="10008"/>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30-Apr-22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24124603</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30-Apr-21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w="12700" cap="flat" cmpd="sng">
                      <a:solidFill>
                        <a:srgbClr val="E0E0E0"/>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33014465</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w="12700" cap="flat" cmpd="sng">
                      <a:solidFill>
                        <a:srgbClr val="E0E0E0"/>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extLst>
                  <a:ext uri="{0D108BD9-81ED-4DB2-BD59-A6C34878D82A}">
                    <a16:rowId xmlns:a16="http://schemas.microsoft.com/office/drawing/2014/main" val="10009"/>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30-Mar-22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24391039</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30-Mar-21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30144709</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20-Feb-22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24215194</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20-Feb-21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28544163</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extLst>
                  <a:ext uri="{0D108BD9-81ED-4DB2-BD59-A6C34878D82A}">
                    <a16:rowId xmlns:a16="http://schemas.microsoft.com/office/drawing/2014/main" val="10011"/>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30-Jan-22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w="12700" cap="flat" cmpd="sng">
                      <a:solidFill>
                        <a:srgbClr val="E0E0E0"/>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24543920</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w="12700" cap="flat" cmpd="sng">
                      <a:solidFill>
                        <a:srgbClr val="E0E0E0"/>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30-Jan-21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w="12700" cap="flat" cmpd="sng">
                      <a:solidFill>
                        <a:srgbClr val="E0E0E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dirty="0">
                          <a:solidFill>
                            <a:schemeClr val="tx1"/>
                          </a:solidFill>
                          <a:latin typeface="Inter"/>
                          <a:ea typeface="Inter"/>
                          <a:cs typeface="Inter"/>
                          <a:sym typeface="Inter"/>
                        </a:rPr>
                        <a:t>25115476</a:t>
                      </a:r>
                      <a:endParaRPr sz="1000" b="1" dirty="0">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w="12700" cap="flat" cmpd="sng">
                      <a:solidFill>
                        <a:srgbClr val="E0E0E0"/>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bl>
          </a:graphicData>
        </a:graphic>
      </p:graphicFrame>
      <p:sp>
        <p:nvSpPr>
          <p:cNvPr id="285" name="Google Shape;285;p45"/>
          <p:cNvSpPr txBox="1"/>
          <p:nvPr/>
        </p:nvSpPr>
        <p:spPr>
          <a:xfrm>
            <a:off x="6535375" y="799200"/>
            <a:ext cx="2550600" cy="3545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50">
                <a:latin typeface="Inter"/>
                <a:ea typeface="Inter"/>
                <a:cs typeface="Inter"/>
                <a:sym typeface="Inter"/>
              </a:rPr>
              <a:t>What are the values of the mean and the median for this dataset? </a:t>
            </a:r>
            <a:endParaRPr sz="1850">
              <a:latin typeface="Inter"/>
              <a:ea typeface="Inter"/>
              <a:cs typeface="Inter"/>
              <a:sym typeface="Inter"/>
            </a:endParaRPr>
          </a:p>
          <a:p>
            <a:pPr marL="0" lvl="0" indent="0" algn="l" rtl="0">
              <a:lnSpc>
                <a:spcPct val="115000"/>
              </a:lnSpc>
              <a:spcBef>
                <a:spcPts val="1000"/>
              </a:spcBef>
              <a:spcAft>
                <a:spcPts val="1000"/>
              </a:spcAft>
              <a:buNone/>
            </a:pPr>
            <a:r>
              <a:rPr lang="en" sz="1850">
                <a:latin typeface="Inter"/>
                <a:ea typeface="Inter"/>
                <a:cs typeface="Inter"/>
                <a:sym typeface="Inter"/>
              </a:rPr>
              <a:t>Do you think the mean or the median is a better choice for describing a typical value for this dataset?</a:t>
            </a:r>
            <a:endParaRPr sz="1850"/>
          </a:p>
        </p:txBody>
      </p:sp>
      <p:pic>
        <p:nvPicPr>
          <p:cNvPr id="286" name="Google Shape;286;p4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445946" y="2380038"/>
            <a:ext cx="2668325" cy="2668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p46"/>
          <p:cNvSpPr txBox="1">
            <a:spLocks noGrp="1"/>
          </p:cNvSpPr>
          <p:nvPr>
            <p:ph type="title"/>
          </p:nvPr>
        </p:nvSpPr>
        <p:spPr>
          <a:xfrm>
            <a:off x="623874" y="211150"/>
            <a:ext cx="5683935" cy="687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accent5"/>
              </a:buClr>
              <a:buSzPts val="2970"/>
              <a:buFont typeface="Arial"/>
              <a:buNone/>
            </a:pPr>
            <a:r>
              <a:rPr lang="en" sz="3450" dirty="0">
                <a:solidFill>
                  <a:schemeClr val="accent5"/>
                </a:solidFill>
              </a:rPr>
              <a:t>How Many People Play Fortnite Daily? (4)</a:t>
            </a:r>
            <a:endParaRPr sz="3450" dirty="0">
              <a:solidFill>
                <a:schemeClr val="accent5"/>
              </a:solidFill>
            </a:endParaRPr>
          </a:p>
        </p:txBody>
      </p:sp>
      <p:graphicFrame>
        <p:nvGraphicFramePr>
          <p:cNvPr id="291" name="Google Shape;291;p46"/>
          <p:cNvGraphicFramePr/>
          <p:nvPr>
            <p:extLst>
              <p:ext uri="{D42A27DB-BD31-4B8C-83A1-F6EECF244321}">
                <p14:modId xmlns:p14="http://schemas.microsoft.com/office/powerpoint/2010/main" val="3071034677"/>
              </p:ext>
            </p:extLst>
          </p:nvPr>
        </p:nvGraphicFramePr>
        <p:xfrm>
          <a:off x="897550" y="1328972"/>
          <a:ext cx="4124325" cy="3575558"/>
        </p:xfrm>
        <a:graphic>
          <a:graphicData uri="http://schemas.openxmlformats.org/drawingml/2006/table">
            <a:tbl>
              <a:tblPr firstRow="1">
                <a:noFill/>
                <a:tableStyleId>{BA835274-B9A5-4843-B7E1-3A846DA8E111}</a:tableStyleId>
              </a:tblPr>
              <a:tblGrid>
                <a:gridCol w="771525">
                  <a:extLst>
                    <a:ext uri="{9D8B030D-6E8A-4147-A177-3AD203B41FA5}">
                      <a16:colId xmlns:a16="http://schemas.microsoft.com/office/drawing/2014/main" val="20000"/>
                    </a:ext>
                  </a:extLst>
                </a:gridCol>
                <a:gridCol w="1323975">
                  <a:extLst>
                    <a:ext uri="{9D8B030D-6E8A-4147-A177-3AD203B41FA5}">
                      <a16:colId xmlns:a16="http://schemas.microsoft.com/office/drawing/2014/main" val="20001"/>
                    </a:ext>
                  </a:extLst>
                </a:gridCol>
                <a:gridCol w="733425">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263525">
                <a:tc>
                  <a:txBody>
                    <a:bodyPr/>
                    <a:lstStyle/>
                    <a:p>
                      <a:pPr marL="0" lvl="0" indent="0" algn="l" rtl="0">
                        <a:lnSpc>
                          <a:spcPct val="115000"/>
                        </a:lnSpc>
                        <a:spcBef>
                          <a:spcPts val="0"/>
                        </a:spcBef>
                        <a:spcAft>
                          <a:spcPts val="0"/>
                        </a:spcAft>
                        <a:buNone/>
                      </a:pPr>
                      <a:r>
                        <a:rPr lang="en" sz="1000" b="1" dirty="0">
                          <a:solidFill>
                            <a:schemeClr val="tx1"/>
                          </a:solidFill>
                          <a:latin typeface="Inter"/>
                          <a:ea typeface="Inter"/>
                          <a:cs typeface="Inter"/>
                          <a:sym typeface="Inter"/>
                        </a:rPr>
                        <a:t>Date</a:t>
                      </a:r>
                      <a:endParaRPr sz="1000" b="1" dirty="0">
                        <a:solidFill>
                          <a:schemeClr val="tx1"/>
                        </a:solidFill>
                        <a:latin typeface="Inter"/>
                        <a:ea typeface="Inter"/>
                        <a:cs typeface="Inter"/>
                        <a:sym typeface="Inter"/>
                      </a:endParaRPr>
                    </a:p>
                  </a:txBody>
                  <a:tcPr marL="12700" marR="12700" marT="12700" marB="63500" anchor="ctr">
                    <a:lnL w="12700" cap="flat" cmpd="sng">
                      <a:solidFill>
                        <a:srgbClr val="CCCCCC"/>
                      </a:solidFill>
                      <a:prstDash val="solid"/>
                      <a:round/>
                      <a:headEnd type="none" w="sm" len="sm"/>
                      <a:tailEnd type="none" w="sm" len="sm"/>
                    </a:lnL>
                    <a:lnR cap="flat" cmpd="sng">
                      <a:solidFill>
                        <a:srgbClr val="333333"/>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E0E0E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dirty="0">
                          <a:solidFill>
                            <a:schemeClr val="tx1"/>
                          </a:solidFill>
                          <a:latin typeface="Inter"/>
                          <a:ea typeface="Inter"/>
                          <a:cs typeface="Inter"/>
                          <a:sym typeface="Inter"/>
                        </a:rPr>
                        <a:t>Peak Players In a Day</a:t>
                      </a:r>
                      <a:endParaRPr sz="1000" b="1" dirty="0">
                        <a:solidFill>
                          <a:schemeClr val="tx1"/>
                        </a:solidFill>
                        <a:latin typeface="Inter"/>
                        <a:ea typeface="Inter"/>
                        <a:cs typeface="Inter"/>
                        <a:sym typeface="Inter"/>
                      </a:endParaRPr>
                    </a:p>
                  </a:txBody>
                  <a:tcPr marL="12700" marR="12700" marT="12700" marB="63500" anchor="ctr">
                    <a:lnL cap="flat" cmpd="sng">
                      <a:solidFill>
                        <a:srgbClr val="333333"/>
                      </a:solidFill>
                      <a:prstDash val="solid"/>
                      <a:round/>
                      <a:headEnd type="none" w="sm" len="sm"/>
                      <a:tailEnd type="none" w="sm" len="sm"/>
                    </a:lnL>
                    <a:lnR cap="flat" cmpd="sng">
                      <a:solidFill>
                        <a:srgbClr val="333333"/>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E0E0E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dirty="0">
                          <a:solidFill>
                            <a:schemeClr val="tx1"/>
                          </a:solidFill>
                          <a:latin typeface="Inter"/>
                          <a:ea typeface="Inter"/>
                          <a:cs typeface="Inter"/>
                          <a:sym typeface="Inter"/>
                        </a:rPr>
                        <a:t>Date</a:t>
                      </a:r>
                      <a:endParaRPr sz="1000" b="1" dirty="0">
                        <a:solidFill>
                          <a:schemeClr val="tx1"/>
                        </a:solidFill>
                        <a:latin typeface="Inter"/>
                        <a:ea typeface="Inter"/>
                        <a:cs typeface="Inter"/>
                        <a:sym typeface="Inter"/>
                      </a:endParaRPr>
                    </a:p>
                  </a:txBody>
                  <a:tcPr marL="12700" marR="12700" marT="12700" marB="63500" anchor="ctr">
                    <a:lnL cap="flat" cmpd="sng">
                      <a:solidFill>
                        <a:srgbClr val="333333"/>
                      </a:solidFill>
                      <a:prstDash val="solid"/>
                      <a:round/>
                      <a:headEnd type="none" w="sm" len="sm"/>
                      <a:tailEnd type="none" w="sm" len="sm"/>
                    </a:lnL>
                    <a:lnR cap="flat" cmpd="sng">
                      <a:solidFill>
                        <a:srgbClr val="333333"/>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E0E0E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dirty="0">
                          <a:solidFill>
                            <a:schemeClr val="tx1"/>
                          </a:solidFill>
                          <a:latin typeface="Inter"/>
                          <a:ea typeface="Inter"/>
                          <a:cs typeface="Inter"/>
                          <a:sym typeface="Inter"/>
                        </a:rPr>
                        <a:t>Peak Players In a Day</a:t>
                      </a:r>
                      <a:endParaRPr sz="1000" b="1" dirty="0">
                        <a:solidFill>
                          <a:schemeClr val="tx1"/>
                        </a:solidFill>
                        <a:latin typeface="Inter"/>
                        <a:ea typeface="Inter"/>
                        <a:cs typeface="Inter"/>
                        <a:sym typeface="Inter"/>
                      </a:endParaRPr>
                    </a:p>
                  </a:txBody>
                  <a:tcPr marL="12700" marR="12700" marT="12700" marB="63500" anchor="ctr">
                    <a:lnL cap="flat" cmpd="sng">
                      <a:solidFill>
                        <a:srgbClr val="333333"/>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E0E0E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63525">
                <a:tc>
                  <a:txBody>
                    <a:bodyPr/>
                    <a:lstStyle/>
                    <a:p>
                      <a:pPr marL="0" lvl="0" indent="0" algn="l" rtl="0">
                        <a:lnSpc>
                          <a:spcPct val="115000"/>
                        </a:lnSpc>
                        <a:spcBef>
                          <a:spcPts val="0"/>
                        </a:spcBef>
                        <a:spcAft>
                          <a:spcPts val="0"/>
                        </a:spcAft>
                        <a:buNone/>
                      </a:pPr>
                      <a:r>
                        <a:rPr lang="en" sz="1000" b="1" dirty="0">
                          <a:solidFill>
                            <a:schemeClr val="tx1"/>
                          </a:solidFill>
                          <a:latin typeface="Inter"/>
                          <a:ea typeface="Inter"/>
                          <a:cs typeface="Inter"/>
                          <a:sym typeface="Inter"/>
                        </a:rPr>
                        <a:t>30-Dec-22</a:t>
                      </a:r>
                      <a:endParaRPr sz="1000" b="1" dirty="0">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w="12700" cap="flat" cmpd="sng">
                      <a:solidFill>
                        <a:srgbClr val="E0E0E0"/>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25165651</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w="12700" cap="flat" cmpd="sng">
                      <a:solidFill>
                        <a:srgbClr val="E0E0E0"/>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30-Dec-21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w="12700" cap="flat" cmpd="sng">
                      <a:solidFill>
                        <a:srgbClr val="E0E0E0"/>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24755978</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w="12700" cap="flat" cmpd="sng">
                      <a:solidFill>
                        <a:srgbClr val="E0E0E0"/>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30-Nov-22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25014476</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30-Nov-21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24934513</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extLst>
                  <a:ext uri="{0D108BD9-81ED-4DB2-BD59-A6C34878D82A}">
                    <a16:rowId xmlns:a16="http://schemas.microsoft.com/office/drawing/2014/main" val="10002"/>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30-Oct-22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25102560</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30-Oct-21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25169851</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30-Sep-22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29582585</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30-Sep-21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24894199</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extLst>
                  <a:ext uri="{0D108BD9-81ED-4DB2-BD59-A6C34878D82A}">
                    <a16:rowId xmlns:a16="http://schemas.microsoft.com/office/drawing/2014/main" val="10004"/>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30-Aug-22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27456440</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30-Aug-21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25186951</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30-Jul-22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28051585</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30-Jul-21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30950114</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extLst>
                  <a:ext uri="{0D108BD9-81ED-4DB2-BD59-A6C34878D82A}">
                    <a16:rowId xmlns:a16="http://schemas.microsoft.com/office/drawing/2014/main" val="10006"/>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30-Jun-22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30858469</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30-Jun-21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31123565</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30-May-22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24223992</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30-May-21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w="12700" cap="flat" cmpd="sng">
                      <a:solidFill>
                        <a:srgbClr val="E0E0E0"/>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35011479</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w="12700" cap="flat" cmpd="sng">
                      <a:solidFill>
                        <a:srgbClr val="E0E0E0"/>
                      </a:solidFill>
                      <a:prstDash val="solid"/>
                      <a:round/>
                      <a:headEnd type="none" w="sm" len="sm"/>
                      <a:tailEnd type="none" w="sm" len="sm"/>
                    </a:lnB>
                    <a:solidFill>
                      <a:srgbClr val="F5F5F5"/>
                    </a:solidFill>
                  </a:tcPr>
                </a:tc>
                <a:extLst>
                  <a:ext uri="{0D108BD9-81ED-4DB2-BD59-A6C34878D82A}">
                    <a16:rowId xmlns:a16="http://schemas.microsoft.com/office/drawing/2014/main" val="10008"/>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30-Apr-22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24124603</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30-Apr-21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w="12700" cap="flat" cmpd="sng">
                      <a:solidFill>
                        <a:srgbClr val="E0E0E0"/>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33014465</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w="12700" cap="flat" cmpd="sng">
                      <a:solidFill>
                        <a:srgbClr val="E0E0E0"/>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extLst>
                  <a:ext uri="{0D108BD9-81ED-4DB2-BD59-A6C34878D82A}">
                    <a16:rowId xmlns:a16="http://schemas.microsoft.com/office/drawing/2014/main" val="10009"/>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30-Mar-22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24391039</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30-Mar-21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30144709</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20-Feb-22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24215194</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20-Feb-21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28544163</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extLst>
                  <a:ext uri="{0D108BD9-81ED-4DB2-BD59-A6C34878D82A}">
                    <a16:rowId xmlns:a16="http://schemas.microsoft.com/office/drawing/2014/main" val="10011"/>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30-Jan-22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w="12700" cap="flat" cmpd="sng">
                      <a:solidFill>
                        <a:srgbClr val="E0E0E0"/>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24543920</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w="12700" cap="flat" cmpd="sng">
                      <a:solidFill>
                        <a:srgbClr val="E0E0E0"/>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30-Jan-21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w="12700" cap="flat" cmpd="sng">
                      <a:solidFill>
                        <a:srgbClr val="E0E0E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dirty="0">
                          <a:solidFill>
                            <a:schemeClr val="tx1"/>
                          </a:solidFill>
                          <a:latin typeface="Inter"/>
                          <a:ea typeface="Inter"/>
                          <a:cs typeface="Inter"/>
                          <a:sym typeface="Inter"/>
                        </a:rPr>
                        <a:t>25115476</a:t>
                      </a:r>
                      <a:endParaRPr sz="1000" b="1" dirty="0">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w="12700" cap="flat" cmpd="sng">
                      <a:solidFill>
                        <a:srgbClr val="E0E0E0"/>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bl>
          </a:graphicData>
        </a:graphic>
      </p:graphicFrame>
      <p:sp>
        <p:nvSpPr>
          <p:cNvPr id="293" name="Google Shape;293;p46"/>
          <p:cNvSpPr txBox="1"/>
          <p:nvPr/>
        </p:nvSpPr>
        <p:spPr>
          <a:xfrm>
            <a:off x="6551950" y="308100"/>
            <a:ext cx="2592000" cy="4609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50">
                <a:latin typeface="Inter"/>
                <a:ea typeface="Inter"/>
                <a:cs typeface="Inter"/>
                <a:sym typeface="Inter"/>
              </a:rPr>
              <a:t>Create a bootstrap distribution based on 1,000 bootstrap samples for the population </a:t>
            </a:r>
            <a:r>
              <a:rPr lang="en" sz="1750" b="1">
                <a:latin typeface="Inter"/>
                <a:ea typeface="Inter"/>
                <a:cs typeface="Inter"/>
                <a:sym typeface="Inter"/>
              </a:rPr>
              <a:t>median</a:t>
            </a:r>
            <a:r>
              <a:rPr lang="en" sz="1750">
                <a:latin typeface="Inter"/>
                <a:ea typeface="Inter"/>
                <a:cs typeface="Inter"/>
                <a:sym typeface="Inter"/>
              </a:rPr>
              <a:t> using the statistical tool</a:t>
            </a:r>
            <a:r>
              <a:rPr lang="en" sz="1750" b="1">
                <a:latin typeface="Inter"/>
                <a:ea typeface="Inter"/>
                <a:cs typeface="Inter"/>
                <a:sym typeface="Inter"/>
              </a:rPr>
              <a:t> </a:t>
            </a:r>
            <a:r>
              <a:rPr lang="en" sz="1750" u="sng">
                <a:solidFill>
                  <a:srgbClr val="1155CC"/>
                </a:solidFill>
                <a:latin typeface="Inter"/>
                <a:ea typeface="Inter"/>
                <a:cs typeface="Inter"/>
                <a:sym typeface="Inter"/>
                <a:hlinkClick r:id="rId3">
                  <a:extLst>
                    <a:ext uri="{A12FA001-AC4F-418D-AE19-62706E023703}">
                      <ahyp:hlinkClr xmlns:ahyp="http://schemas.microsoft.com/office/drawing/2018/hyperlinkcolor" val="tx"/>
                    </a:ext>
                  </a:extLst>
                </a:hlinkClick>
              </a:rPr>
              <a:t>https://istats.shinyapps.io/Boot1samp/</a:t>
            </a:r>
            <a:r>
              <a:rPr lang="en" sz="1750">
                <a:latin typeface="Inter"/>
                <a:ea typeface="Inter"/>
                <a:cs typeface="Inter"/>
                <a:sym typeface="Inter"/>
              </a:rPr>
              <a:t>. </a:t>
            </a:r>
            <a:endParaRPr sz="1750">
              <a:latin typeface="Inter"/>
              <a:ea typeface="Inter"/>
              <a:cs typeface="Inter"/>
              <a:sym typeface="Inter"/>
            </a:endParaRPr>
          </a:p>
          <a:p>
            <a:pPr marL="0" lvl="0" indent="0" algn="l" rtl="0">
              <a:lnSpc>
                <a:spcPct val="115000"/>
              </a:lnSpc>
              <a:spcBef>
                <a:spcPts val="1000"/>
              </a:spcBef>
              <a:spcAft>
                <a:spcPts val="1000"/>
              </a:spcAft>
              <a:buNone/>
            </a:pPr>
            <a:r>
              <a:rPr lang="en" sz="1750">
                <a:latin typeface="Inter"/>
                <a:ea typeface="Inter"/>
                <a:cs typeface="Inter"/>
                <a:sym typeface="Inter"/>
              </a:rPr>
              <a:t>Create a 95% confidence interval based on the bootstrap samples and interpret the interval.</a:t>
            </a:r>
            <a:endParaRPr sz="1750"/>
          </a:p>
        </p:txBody>
      </p:sp>
      <p:pic>
        <p:nvPicPr>
          <p:cNvPr id="294" name="Google Shape;294;p4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445946" y="2380038"/>
            <a:ext cx="2668325" cy="2668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47"/>
          <p:cNvSpPr txBox="1">
            <a:spLocks noGrp="1"/>
          </p:cNvSpPr>
          <p:nvPr>
            <p:ph type="title"/>
          </p:nvPr>
        </p:nvSpPr>
        <p:spPr>
          <a:xfrm>
            <a:off x="623900" y="1089200"/>
            <a:ext cx="4026900" cy="8955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accent2"/>
              </a:buClr>
              <a:buSzPts val="3300"/>
              <a:buFont typeface="Arial"/>
              <a:buNone/>
            </a:pPr>
            <a:r>
              <a:rPr lang="en" dirty="0">
                <a:solidFill>
                  <a:schemeClr val="accent4"/>
                </a:solidFill>
              </a:rPr>
              <a:t>Analysis: How Many People Play Fortnite Daily?</a:t>
            </a:r>
            <a:endParaRPr dirty="0">
              <a:solidFill>
                <a:schemeClr val="accent4"/>
              </a:solidFill>
            </a:endParaRPr>
          </a:p>
        </p:txBody>
      </p:sp>
      <p:sp>
        <p:nvSpPr>
          <p:cNvPr id="299" name="Google Shape;299;p47"/>
          <p:cNvSpPr txBox="1">
            <a:spLocks noGrp="1"/>
          </p:cNvSpPr>
          <p:nvPr>
            <p:ph type="body" idx="1"/>
          </p:nvPr>
        </p:nvSpPr>
        <p:spPr>
          <a:xfrm>
            <a:off x="623888" y="2184809"/>
            <a:ext cx="3855000" cy="24480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dk1"/>
              </a:buClr>
              <a:buSzPts val="2100"/>
              <a:buNone/>
            </a:pPr>
            <a:r>
              <a:rPr lang="en" sz="2200"/>
              <a:t>How does the confidence interval for </a:t>
            </a:r>
            <a:r>
              <a:rPr lang="en" sz="2200" b="1"/>
              <a:t>median</a:t>
            </a:r>
            <a:r>
              <a:rPr lang="en" sz="2200"/>
              <a:t> compare to the one you created using the </a:t>
            </a:r>
            <a:r>
              <a:rPr lang="en" sz="2200" b="1"/>
              <a:t>mean</a:t>
            </a:r>
            <a:r>
              <a:rPr lang="en" sz="2200"/>
              <a:t>?</a:t>
            </a:r>
            <a:endParaRPr sz="2200"/>
          </a:p>
        </p:txBody>
      </p:sp>
      <p:pic>
        <p:nvPicPr>
          <p:cNvPr id="302" name="Google Shape;302;p4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854652" y="558299"/>
            <a:ext cx="4026925" cy="4026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8"/>
          <p:cNvSpPr txBox="1">
            <a:spLocks noGrp="1"/>
          </p:cNvSpPr>
          <p:nvPr>
            <p:ph type="title"/>
          </p:nvPr>
        </p:nvSpPr>
        <p:spPr>
          <a:xfrm>
            <a:off x="3561725" y="289378"/>
            <a:ext cx="5144400" cy="5634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Key Takeaway (3)</a:t>
            </a:r>
            <a:endParaRPr dirty="0"/>
          </a:p>
        </p:txBody>
      </p:sp>
      <p:sp>
        <p:nvSpPr>
          <p:cNvPr id="308" name="Google Shape;308;p48"/>
          <p:cNvSpPr txBox="1">
            <a:spLocks noGrp="1"/>
          </p:cNvSpPr>
          <p:nvPr>
            <p:ph type="body" idx="2"/>
          </p:nvPr>
        </p:nvSpPr>
        <p:spPr>
          <a:xfrm>
            <a:off x="3561725" y="914625"/>
            <a:ext cx="5144400" cy="2334300"/>
          </a:xfrm>
          <a:prstGeom prst="rect">
            <a:avLst/>
          </a:prstGeom>
          <a:noFill/>
          <a:ln>
            <a:noFill/>
          </a:ln>
        </p:spPr>
        <p:txBody>
          <a:bodyPr spcFirstLastPara="1" wrap="square" lIns="68575" tIns="34275" rIns="68575" bIns="34275" anchor="t" anchorCtr="0">
            <a:normAutofit lnSpcReduction="20000"/>
          </a:bodyPr>
          <a:lstStyle/>
          <a:p>
            <a:pPr marL="0" lvl="0" indent="0" algn="l" rtl="0">
              <a:lnSpc>
                <a:spcPct val="113000"/>
              </a:lnSpc>
              <a:spcBef>
                <a:spcPts val="0"/>
              </a:spcBef>
              <a:spcAft>
                <a:spcPts val="0"/>
              </a:spcAft>
              <a:buNone/>
            </a:pPr>
            <a:r>
              <a:rPr lang="en" sz="2400" b="1"/>
              <a:t>Simulation-based Hypothesis Test</a:t>
            </a:r>
            <a:endParaRPr sz="2400"/>
          </a:p>
          <a:p>
            <a:pPr marL="0" lvl="0" indent="0" algn="l" rtl="0">
              <a:lnSpc>
                <a:spcPct val="113000"/>
              </a:lnSpc>
              <a:spcBef>
                <a:spcPts val="1000"/>
              </a:spcBef>
              <a:spcAft>
                <a:spcPts val="0"/>
              </a:spcAft>
              <a:buNone/>
            </a:pPr>
            <a:r>
              <a:rPr lang="en" sz="2400"/>
              <a:t>A simulation-based hypothesis test is a statistical method where the distribution of a test statistic under the null hypothesis is estimated through simulation.</a:t>
            </a:r>
            <a:endParaRPr sz="2100"/>
          </a:p>
        </p:txBody>
      </p:sp>
      <p:sp>
        <p:nvSpPr>
          <p:cNvPr id="316" name="Google Shape;316;p48"/>
          <p:cNvSpPr txBox="1"/>
          <p:nvPr/>
        </p:nvSpPr>
        <p:spPr>
          <a:xfrm>
            <a:off x="431100" y="3398950"/>
            <a:ext cx="8218200" cy="1477500"/>
          </a:xfrm>
          <a:prstGeom prst="rect">
            <a:avLst/>
          </a:prstGeom>
          <a:noFill/>
          <a:ln>
            <a:noFill/>
          </a:ln>
        </p:spPr>
        <p:txBody>
          <a:bodyPr spcFirstLastPara="1" wrap="square" lIns="91425" tIns="91425" rIns="91425" bIns="91425" anchor="t" anchorCtr="0">
            <a:spAutoFit/>
          </a:bodyPr>
          <a:lstStyle/>
          <a:p>
            <a:pPr marL="457200" lvl="0" indent="-304800" algn="l" rtl="0">
              <a:lnSpc>
                <a:spcPct val="150000"/>
              </a:lnSpc>
              <a:spcBef>
                <a:spcPts val="600"/>
              </a:spcBef>
              <a:spcAft>
                <a:spcPts val="0"/>
              </a:spcAft>
              <a:buClr>
                <a:schemeClr val="lt1"/>
              </a:buClr>
              <a:buSzPts val="1200"/>
              <a:buChar char="●"/>
            </a:pPr>
            <a:r>
              <a:rPr lang="en" sz="1200">
                <a:solidFill>
                  <a:schemeClr val="lt1"/>
                </a:solidFill>
              </a:rPr>
              <a:t>Set up the null and alternative hypotheses based on the research question.</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 sz="1200">
                <a:solidFill>
                  <a:schemeClr val="lt1"/>
                </a:solidFill>
              </a:rPr>
              <a:t>Simulate a large number of samples (usually 1,000 or more) under the assumption of the null hypothesis, calculating a sample statistic for each simulated sample.</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 sz="1200">
                <a:solidFill>
                  <a:schemeClr val="lt1"/>
                </a:solidFill>
              </a:rPr>
              <a:t>Plot the simulated sample statistics with a histogram and compare the original observed statistic to the plot.</a:t>
            </a:r>
            <a:endParaRPr sz="1200">
              <a:solidFill>
                <a:schemeClr val="lt1"/>
              </a:solidFill>
            </a:endParaRPr>
          </a:p>
          <a:p>
            <a:pPr marL="457200" lvl="0" indent="-304800" algn="l" rtl="0">
              <a:lnSpc>
                <a:spcPct val="150000"/>
              </a:lnSpc>
              <a:spcBef>
                <a:spcPts val="0"/>
              </a:spcBef>
              <a:spcAft>
                <a:spcPts val="0"/>
              </a:spcAft>
              <a:buClr>
                <a:schemeClr val="lt1"/>
              </a:buClr>
              <a:buSzPts val="1200"/>
              <a:buChar char="●"/>
            </a:pPr>
            <a:r>
              <a:rPr lang="en" sz="1200">
                <a:solidFill>
                  <a:schemeClr val="lt1"/>
                </a:solidFill>
              </a:rPr>
              <a:t>The proportion of simulated statistics as or more extreme than observed is the estimated P-value.</a:t>
            </a:r>
            <a:endParaRPr sz="1200">
              <a:solidFill>
                <a:schemeClr val="lt1"/>
              </a:solidFill>
            </a:endParaRPr>
          </a:p>
        </p:txBody>
      </p:sp>
      <p:pic>
        <p:nvPicPr>
          <p:cNvPr id="315" name="Google Shape;315;p4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275" y="-190625"/>
            <a:ext cx="3646000" cy="3646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9"/>
          <p:cNvSpPr txBox="1">
            <a:spLocks noGrp="1"/>
          </p:cNvSpPr>
          <p:nvPr>
            <p:ph type="title"/>
          </p:nvPr>
        </p:nvSpPr>
        <p:spPr>
          <a:xfrm>
            <a:off x="623887" y="351235"/>
            <a:ext cx="4514170" cy="1215178"/>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a:t>Let’s Simulate!</a:t>
            </a:r>
            <a:endParaRPr/>
          </a:p>
        </p:txBody>
      </p:sp>
      <p:sp>
        <p:nvSpPr>
          <p:cNvPr id="323" name="Google Shape;323;p49"/>
          <p:cNvSpPr txBox="1">
            <a:spLocks noGrp="1"/>
          </p:cNvSpPr>
          <p:nvPr>
            <p:ph type="body" idx="2"/>
          </p:nvPr>
        </p:nvSpPr>
        <p:spPr>
          <a:xfrm>
            <a:off x="623378" y="1717693"/>
            <a:ext cx="4514170" cy="141127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dk2"/>
              </a:buClr>
              <a:buSzPts val="1800"/>
              <a:buNone/>
            </a:pPr>
            <a:r>
              <a:rPr lang="en">
                <a:solidFill>
                  <a:schemeClr val="dk1"/>
                </a:solidFill>
              </a:rPr>
              <a:t>The website reported that, on average, it is estimated that there are 30 million users playing Fortnite daily across all available platforms. Is this true?</a:t>
            </a:r>
            <a:endParaRPr>
              <a:solidFill>
                <a:schemeClr val="dk1"/>
              </a:solidFill>
            </a:endParaRPr>
          </a:p>
        </p:txBody>
      </p:sp>
      <p:sp>
        <p:nvSpPr>
          <p:cNvPr id="322" name="Google Shape;322;p49"/>
          <p:cNvSpPr txBox="1">
            <a:spLocks noGrp="1"/>
          </p:cNvSpPr>
          <p:nvPr>
            <p:ph type="body" idx="1"/>
          </p:nvPr>
        </p:nvSpPr>
        <p:spPr>
          <a:xfrm>
            <a:off x="623888" y="3455377"/>
            <a:ext cx="5337296" cy="1310404"/>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800"/>
              </a:spcBef>
              <a:spcAft>
                <a:spcPts val="0"/>
              </a:spcAft>
              <a:buClr>
                <a:schemeClr val="lt2"/>
              </a:buClr>
              <a:buSzPts val="1800"/>
              <a:buNone/>
            </a:pPr>
            <a:r>
              <a:rPr lang="en" sz="2000" b="1">
                <a:solidFill>
                  <a:schemeClr val="lt2"/>
                </a:solidFill>
              </a:rPr>
              <a:t>Write out the hypotheses in this scenario.</a:t>
            </a:r>
            <a:endParaRPr sz="2000" b="1"/>
          </a:p>
        </p:txBody>
      </p:sp>
      <p:pic>
        <p:nvPicPr>
          <p:cNvPr id="324" name="Google Shape;324;p49">
            <a:extLst>
              <a:ext uri="{C183D7F6-B498-43B3-948B-1728B52AA6E4}">
                <adec:decorative xmlns:adec="http://schemas.microsoft.com/office/drawing/2017/decorative" val="1"/>
              </a:ext>
            </a:extLst>
          </p:cNvPr>
          <p:cNvPicPr preferRelativeResize="0">
            <a:picLocks noGrp="1"/>
          </p:cNvPicPr>
          <p:nvPr>
            <p:ph type="pic" idx="3"/>
          </p:nvPr>
        </p:nvPicPr>
        <p:blipFill rotWithShape="1">
          <a:blip r:embed="rId3">
            <a:alphaModFix/>
          </a:blip>
          <a:srcRect l="9421" r="9421"/>
          <a:stretch/>
        </p:blipFill>
        <p:spPr>
          <a:xfrm>
            <a:off x="5888995" y="284735"/>
            <a:ext cx="2557677" cy="315148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0"/>
          <p:cNvSpPr txBox="1">
            <a:spLocks noGrp="1"/>
          </p:cNvSpPr>
          <p:nvPr>
            <p:ph type="title"/>
          </p:nvPr>
        </p:nvSpPr>
        <p:spPr>
          <a:xfrm>
            <a:off x="623887" y="351235"/>
            <a:ext cx="4514100" cy="12153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Let’s Simulate! </a:t>
            </a:r>
            <a:r>
              <a:rPr lang="en-US" dirty="0"/>
              <a:t>c</a:t>
            </a:r>
            <a:r>
              <a:rPr lang="en" dirty="0" err="1"/>
              <a:t>ont.</a:t>
            </a:r>
            <a:endParaRPr dirty="0"/>
          </a:p>
        </p:txBody>
      </p:sp>
      <p:sp>
        <p:nvSpPr>
          <p:cNvPr id="331" name="Google Shape;331;p50"/>
          <p:cNvSpPr txBox="1">
            <a:spLocks noGrp="1"/>
          </p:cNvSpPr>
          <p:nvPr>
            <p:ph type="body" idx="2"/>
          </p:nvPr>
        </p:nvSpPr>
        <p:spPr>
          <a:xfrm>
            <a:off x="623378" y="1717693"/>
            <a:ext cx="4514100" cy="14112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dk2"/>
              </a:buClr>
              <a:buSzPts val="1800"/>
              <a:buNone/>
            </a:pPr>
            <a:r>
              <a:rPr lang="en">
                <a:solidFill>
                  <a:schemeClr val="dk1"/>
                </a:solidFill>
              </a:rPr>
              <a:t>The website reported that, on average, it is estimated that there are 30 million users playing Fortnite daily across all available platforms. Is this true?</a:t>
            </a:r>
            <a:endParaRPr>
              <a:solidFill>
                <a:schemeClr val="dk1"/>
              </a:solidFill>
            </a:endParaRPr>
          </a:p>
        </p:txBody>
      </p:sp>
      <p:sp>
        <p:nvSpPr>
          <p:cNvPr id="330" name="Google Shape;330;p50"/>
          <p:cNvSpPr txBox="1">
            <a:spLocks noGrp="1"/>
          </p:cNvSpPr>
          <p:nvPr>
            <p:ph type="body" idx="1"/>
          </p:nvPr>
        </p:nvSpPr>
        <p:spPr>
          <a:xfrm>
            <a:off x="623900" y="3354575"/>
            <a:ext cx="4850400" cy="1525500"/>
          </a:xfrm>
          <a:prstGeom prst="rect">
            <a:avLst/>
          </a:prstGeom>
          <a:noFill/>
          <a:ln>
            <a:noFill/>
          </a:ln>
        </p:spPr>
        <p:txBody>
          <a:bodyPr spcFirstLastPara="1" wrap="square" lIns="68575" tIns="34275" rIns="68575" bIns="34275" anchor="t" anchorCtr="0">
            <a:normAutofit fontScale="92500" lnSpcReduction="20000"/>
          </a:bodyPr>
          <a:lstStyle/>
          <a:p>
            <a:pPr marL="0" lvl="0" indent="0" algn="l" rtl="0">
              <a:lnSpc>
                <a:spcPct val="113000"/>
              </a:lnSpc>
              <a:spcBef>
                <a:spcPts val="800"/>
              </a:spcBef>
              <a:spcAft>
                <a:spcPts val="0"/>
              </a:spcAft>
              <a:buClr>
                <a:schemeClr val="lt2"/>
              </a:buClr>
              <a:buSzPct val="90000"/>
              <a:buNone/>
            </a:pPr>
            <a:r>
              <a:rPr lang="en" sz="2000" b="1">
                <a:solidFill>
                  <a:schemeClr val="lt2"/>
                </a:solidFill>
              </a:rPr>
              <a:t>Use the bootstrap statistics to estimate the P-value and determine if the data provides evidence that the reported value is true. </a:t>
            </a:r>
            <a:endParaRPr sz="2000" b="1">
              <a:solidFill>
                <a:schemeClr val="lt2"/>
              </a:solidFill>
            </a:endParaRPr>
          </a:p>
          <a:p>
            <a:pPr marL="0" lvl="0" indent="0" algn="l" rtl="0">
              <a:lnSpc>
                <a:spcPct val="113000"/>
              </a:lnSpc>
              <a:spcBef>
                <a:spcPts val="800"/>
              </a:spcBef>
              <a:spcAft>
                <a:spcPts val="0"/>
              </a:spcAft>
              <a:buClr>
                <a:schemeClr val="lt2"/>
              </a:buClr>
              <a:buSzPct val="90000"/>
              <a:buNone/>
            </a:pPr>
            <a:r>
              <a:rPr lang="en" sz="2000" b="1">
                <a:solidFill>
                  <a:schemeClr val="lt2"/>
                </a:solidFill>
              </a:rPr>
              <a:t>Explain.</a:t>
            </a:r>
            <a:endParaRPr sz="2000" b="1"/>
          </a:p>
        </p:txBody>
      </p:sp>
      <p:sp>
        <p:nvSpPr>
          <p:cNvPr id="333" name="Google Shape;333;p50"/>
          <p:cNvSpPr txBox="1"/>
          <p:nvPr/>
        </p:nvSpPr>
        <p:spPr>
          <a:xfrm>
            <a:off x="5888988" y="3503675"/>
            <a:ext cx="3000000" cy="1227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a:solidFill>
                  <a:schemeClr val="lt1"/>
                </a:solidFill>
                <a:latin typeface="Inter"/>
                <a:ea typeface="Inter"/>
                <a:cs typeface="Inter"/>
                <a:sym typeface="Inter"/>
              </a:rPr>
              <a:t>Statistical Tool</a:t>
            </a:r>
            <a:r>
              <a:rPr lang="en" sz="1800" b="1">
                <a:solidFill>
                  <a:schemeClr val="lt1"/>
                </a:solidFill>
                <a:latin typeface="Inter"/>
                <a:ea typeface="Inter"/>
                <a:cs typeface="Inter"/>
                <a:sym typeface="Inter"/>
              </a:rPr>
              <a:t>:</a:t>
            </a:r>
            <a:endParaRPr sz="1800" b="1">
              <a:solidFill>
                <a:schemeClr val="lt1"/>
              </a:solidFill>
              <a:latin typeface="Inter"/>
              <a:ea typeface="Inter"/>
              <a:cs typeface="Inter"/>
              <a:sym typeface="Inter"/>
            </a:endParaRPr>
          </a:p>
          <a:p>
            <a:pPr marL="0" lvl="0" indent="0" algn="l" rtl="0">
              <a:lnSpc>
                <a:spcPct val="115000"/>
              </a:lnSpc>
              <a:spcBef>
                <a:spcPts val="1000"/>
              </a:spcBef>
              <a:spcAft>
                <a:spcPts val="1000"/>
              </a:spcAft>
              <a:buNone/>
            </a:pPr>
            <a:r>
              <a:rPr lang="en" sz="1800" u="sng">
                <a:solidFill>
                  <a:schemeClr val="lt1"/>
                </a:solidFill>
                <a:latin typeface="Inter"/>
                <a:ea typeface="Inter"/>
                <a:cs typeface="Inter"/>
                <a:sym typeface="Inter"/>
                <a:hlinkClick r:id="rId3">
                  <a:extLst>
                    <a:ext uri="{A12FA001-AC4F-418D-AE19-62706E023703}">
                      <ahyp:hlinkClr xmlns:ahyp="http://schemas.microsoft.com/office/drawing/2018/hyperlinkcolor" val="tx"/>
                    </a:ext>
                  </a:extLst>
                </a:hlinkClick>
              </a:rPr>
              <a:t>https://istats.shinyapps.io/Boot1samp/</a:t>
            </a:r>
            <a:endParaRPr sz="1800">
              <a:solidFill>
                <a:schemeClr val="lt1"/>
              </a:solidFill>
            </a:endParaRPr>
          </a:p>
        </p:txBody>
      </p:sp>
      <p:pic>
        <p:nvPicPr>
          <p:cNvPr id="332" name="Google Shape;332;p50">
            <a:extLst>
              <a:ext uri="{C183D7F6-B498-43B3-948B-1728B52AA6E4}">
                <adec:decorative xmlns:adec="http://schemas.microsoft.com/office/drawing/2017/decorative" val="1"/>
              </a:ext>
            </a:extLst>
          </p:cNvPr>
          <p:cNvPicPr preferRelativeResize="0">
            <a:picLocks noGrp="1"/>
          </p:cNvPicPr>
          <p:nvPr>
            <p:ph type="pic" idx="3"/>
          </p:nvPr>
        </p:nvPicPr>
        <p:blipFill rotWithShape="1">
          <a:blip r:embed="rId4">
            <a:alphaModFix/>
          </a:blip>
          <a:srcRect l="9422" r="9422"/>
          <a:stretch/>
        </p:blipFill>
        <p:spPr>
          <a:xfrm>
            <a:off x="5888995" y="284735"/>
            <a:ext cx="2557675" cy="315148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1">
            <a:extLst>
              <a:ext uri="{C183D7F6-B498-43B3-948B-1728B52AA6E4}">
                <adec:decorative xmlns:adec="http://schemas.microsoft.com/office/drawing/2017/decorative" val="1"/>
              </a:ext>
            </a:extLst>
          </p:cNvPr>
          <p:cNvSpPr/>
          <p:nvPr/>
        </p:nvSpPr>
        <p:spPr>
          <a:xfrm>
            <a:off x="0" y="0"/>
            <a:ext cx="5475300"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9" name="Google Shape;339;p51"/>
          <p:cNvSpPr txBox="1">
            <a:spLocks noGrp="1"/>
          </p:cNvSpPr>
          <p:nvPr>
            <p:ph type="title"/>
          </p:nvPr>
        </p:nvSpPr>
        <p:spPr>
          <a:xfrm>
            <a:off x="443625" y="332752"/>
            <a:ext cx="2748600" cy="5844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lt1"/>
              </a:buClr>
              <a:buSzPts val="3300"/>
              <a:buFont typeface="Arial"/>
              <a:buNone/>
            </a:pPr>
            <a:r>
              <a:rPr lang="en" sz="3300">
                <a:solidFill>
                  <a:schemeClr val="lt1"/>
                </a:solidFill>
              </a:rPr>
              <a:t>Reflection</a:t>
            </a:r>
            <a:endParaRPr sz="3300" b="1">
              <a:solidFill>
                <a:schemeClr val="lt1"/>
              </a:solidFill>
              <a:latin typeface="Arial"/>
              <a:ea typeface="Arial"/>
              <a:cs typeface="Arial"/>
              <a:sym typeface="Arial"/>
            </a:endParaRPr>
          </a:p>
        </p:txBody>
      </p:sp>
      <p:sp>
        <p:nvSpPr>
          <p:cNvPr id="340" name="Google Shape;340;p51"/>
          <p:cNvSpPr txBox="1">
            <a:spLocks noGrp="1"/>
          </p:cNvSpPr>
          <p:nvPr>
            <p:ph type="body" idx="1"/>
          </p:nvPr>
        </p:nvSpPr>
        <p:spPr>
          <a:xfrm>
            <a:off x="443625" y="1061200"/>
            <a:ext cx="4798200" cy="3753300"/>
          </a:xfrm>
          <a:prstGeom prst="rect">
            <a:avLst/>
          </a:prstGeom>
          <a:noFill/>
          <a:ln>
            <a:noFill/>
          </a:ln>
        </p:spPr>
        <p:txBody>
          <a:bodyPr spcFirstLastPara="1" wrap="square" lIns="68575" tIns="34275" rIns="68575" bIns="34275" anchor="t" anchorCtr="0">
            <a:normAutofit/>
          </a:bodyPr>
          <a:lstStyle/>
          <a:p>
            <a:pPr marL="457200" lvl="0" indent="-342900" algn="l" rtl="0">
              <a:lnSpc>
                <a:spcPct val="114000"/>
              </a:lnSpc>
              <a:spcBef>
                <a:spcPts val="1000"/>
              </a:spcBef>
              <a:spcAft>
                <a:spcPts val="0"/>
              </a:spcAft>
              <a:buClr>
                <a:schemeClr val="lt1"/>
              </a:buClr>
              <a:buSzPts val="1800"/>
              <a:buChar char="●"/>
            </a:pPr>
            <a:r>
              <a:rPr lang="en">
                <a:solidFill>
                  <a:schemeClr val="lt1"/>
                </a:solidFill>
              </a:rPr>
              <a:t>What were the main concepts you grasped about the bootstrap method?</a:t>
            </a:r>
            <a:endParaRPr>
              <a:solidFill>
                <a:schemeClr val="lt1"/>
              </a:solidFill>
            </a:endParaRPr>
          </a:p>
          <a:p>
            <a:pPr marL="457200" lvl="0" indent="-342900" algn="l" rtl="0">
              <a:lnSpc>
                <a:spcPct val="114000"/>
              </a:lnSpc>
              <a:spcBef>
                <a:spcPts val="1000"/>
              </a:spcBef>
              <a:spcAft>
                <a:spcPts val="0"/>
              </a:spcAft>
              <a:buClr>
                <a:schemeClr val="lt1"/>
              </a:buClr>
              <a:buSzPts val="1800"/>
              <a:buChar char="●"/>
            </a:pPr>
            <a:r>
              <a:rPr lang="en">
                <a:solidFill>
                  <a:schemeClr val="lt1"/>
                </a:solidFill>
              </a:rPr>
              <a:t>How does bootstrapping differ from traditional statistical methods?</a:t>
            </a:r>
            <a:endParaRPr>
              <a:solidFill>
                <a:schemeClr val="lt1"/>
              </a:solidFill>
            </a:endParaRPr>
          </a:p>
          <a:p>
            <a:pPr marL="457200" lvl="0" indent="-342900" algn="l" rtl="0">
              <a:lnSpc>
                <a:spcPct val="114000"/>
              </a:lnSpc>
              <a:spcBef>
                <a:spcPts val="1000"/>
              </a:spcBef>
              <a:spcAft>
                <a:spcPts val="0"/>
              </a:spcAft>
              <a:buClr>
                <a:schemeClr val="lt1"/>
              </a:buClr>
              <a:buSzPts val="1800"/>
              <a:buChar char="●"/>
            </a:pPr>
            <a:r>
              <a:rPr lang="en">
                <a:solidFill>
                  <a:schemeClr val="lt1"/>
                </a:solidFill>
              </a:rPr>
              <a:t>Compare and contrast bootstrapping and simulation sampling with traditional statistical methods.</a:t>
            </a:r>
            <a:endParaRPr>
              <a:solidFill>
                <a:schemeClr val="lt1"/>
              </a:solidFill>
            </a:endParaRPr>
          </a:p>
          <a:p>
            <a:pPr marL="457200" lvl="0" indent="-342900" algn="l" rtl="0">
              <a:lnSpc>
                <a:spcPct val="114000"/>
              </a:lnSpc>
              <a:spcBef>
                <a:spcPts val="1000"/>
              </a:spcBef>
              <a:spcAft>
                <a:spcPts val="0"/>
              </a:spcAft>
              <a:buClr>
                <a:schemeClr val="lt1"/>
              </a:buClr>
              <a:buSzPts val="1800"/>
              <a:buChar char="●"/>
            </a:pPr>
            <a:r>
              <a:rPr lang="en">
                <a:solidFill>
                  <a:schemeClr val="lt1"/>
                </a:solidFill>
              </a:rPr>
              <a:t>In what scenarios do you see these resampling techniques outperforming traditional approaches?</a:t>
            </a:r>
            <a:endParaRPr>
              <a:solidFill>
                <a:schemeClr val="lt1"/>
              </a:solidFill>
            </a:endParaRPr>
          </a:p>
        </p:txBody>
      </p:sp>
      <p:pic>
        <p:nvPicPr>
          <p:cNvPr id="341" name="Google Shape;341;p5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475300" y="737400"/>
            <a:ext cx="3668700" cy="366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Google Shape;194;p35"/>
          <p:cNvSpPr txBox="1">
            <a:spLocks noGrp="1"/>
          </p:cNvSpPr>
          <p:nvPr>
            <p:ph type="title"/>
          </p:nvPr>
        </p:nvSpPr>
        <p:spPr>
          <a:xfrm>
            <a:off x="623888" y="1089212"/>
            <a:ext cx="7886700" cy="895574"/>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2"/>
              </a:buClr>
              <a:buSzPts val="4500"/>
              <a:buFont typeface="Arial"/>
              <a:buNone/>
            </a:pPr>
            <a:r>
              <a:rPr lang="en" sz="4500"/>
              <a:t>Affirmations</a:t>
            </a:r>
            <a:endParaRPr/>
          </a:p>
        </p:txBody>
      </p:sp>
      <p:sp>
        <p:nvSpPr>
          <p:cNvPr id="193" name="Google Shape;193;p35"/>
          <p:cNvSpPr txBox="1">
            <a:spLocks noGrp="1"/>
          </p:cNvSpPr>
          <p:nvPr>
            <p:ph type="body" idx="1"/>
          </p:nvPr>
        </p:nvSpPr>
        <p:spPr>
          <a:xfrm>
            <a:off x="623888" y="2376009"/>
            <a:ext cx="7886700" cy="2448000"/>
          </a:xfrm>
          <a:prstGeom prst="rect">
            <a:avLst/>
          </a:prstGeom>
          <a:noFill/>
          <a:ln>
            <a:noFill/>
          </a:ln>
        </p:spPr>
        <p:txBody>
          <a:bodyPr spcFirstLastPara="1" wrap="square" lIns="68575" tIns="34275" rIns="68575" bIns="34275" anchor="t" anchorCtr="0">
            <a:normAutofit/>
          </a:bodyPr>
          <a:lstStyle/>
          <a:p>
            <a:pPr marL="177800" lvl="0" indent="-171450" algn="l" rtl="0">
              <a:lnSpc>
                <a:spcPct val="113000"/>
              </a:lnSpc>
              <a:spcBef>
                <a:spcPts val="800"/>
              </a:spcBef>
              <a:spcAft>
                <a:spcPts val="0"/>
              </a:spcAft>
              <a:buClr>
                <a:schemeClr val="dk1"/>
              </a:buClr>
              <a:buSzPts val="2100"/>
              <a:buChar char="•"/>
            </a:pPr>
            <a:r>
              <a:rPr lang="en"/>
              <a:t>I can help someone else today</a:t>
            </a:r>
            <a:endParaRPr/>
          </a:p>
          <a:p>
            <a:pPr marL="177800" lvl="0" indent="-171450" algn="l" rtl="0">
              <a:lnSpc>
                <a:spcPct val="113000"/>
              </a:lnSpc>
              <a:spcBef>
                <a:spcPts val="800"/>
              </a:spcBef>
              <a:spcAft>
                <a:spcPts val="0"/>
              </a:spcAft>
              <a:buClr>
                <a:schemeClr val="dk1"/>
              </a:buClr>
              <a:buSzPts val="2100"/>
              <a:buChar char="•"/>
            </a:pPr>
            <a:r>
              <a:rPr lang="en"/>
              <a:t>I have a sharp mind that makes me a very good student</a:t>
            </a:r>
            <a:endParaRPr/>
          </a:p>
          <a:p>
            <a:pPr marL="177800" lvl="0" indent="-171450" algn="l" rtl="0">
              <a:lnSpc>
                <a:spcPct val="113000"/>
              </a:lnSpc>
              <a:spcBef>
                <a:spcPts val="800"/>
              </a:spcBef>
              <a:spcAft>
                <a:spcPts val="0"/>
              </a:spcAft>
              <a:buClr>
                <a:schemeClr val="dk1"/>
              </a:buClr>
              <a:buSzPts val="2100"/>
              <a:buChar char="•"/>
            </a:pPr>
            <a:r>
              <a:rPr lang="en"/>
              <a:t>There is no reason for me to compare myself to others</a:t>
            </a:r>
            <a:endParaRPr/>
          </a:p>
        </p:txBody>
      </p:sp>
      <p:pic>
        <p:nvPicPr>
          <p:cNvPr id="195" name="Google Shape;195;p3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778478" y="333443"/>
            <a:ext cx="1912925" cy="1912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6">
            <a:extLst>
              <a:ext uri="{C183D7F6-B498-43B3-948B-1728B52AA6E4}">
                <adec:decorative xmlns:adec="http://schemas.microsoft.com/office/drawing/2017/decorative" val="1"/>
              </a:ext>
            </a:extLst>
          </p:cNvPr>
          <p:cNvSpPr/>
          <p:nvPr/>
        </p:nvSpPr>
        <p:spPr>
          <a:xfrm>
            <a:off x="-75" y="1572775"/>
            <a:ext cx="9144000" cy="3570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6"/>
          <p:cNvSpPr txBox="1">
            <a:spLocks noGrp="1"/>
          </p:cNvSpPr>
          <p:nvPr>
            <p:ph type="title"/>
          </p:nvPr>
        </p:nvSpPr>
        <p:spPr>
          <a:xfrm>
            <a:off x="628575" y="-6"/>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2"/>
              </a:buClr>
              <a:buSzPts val="3300"/>
              <a:buFont typeface="Arial"/>
              <a:buNone/>
            </a:pPr>
            <a:r>
              <a:rPr lang="en">
                <a:solidFill>
                  <a:schemeClr val="accent5"/>
                </a:solidFill>
              </a:rPr>
              <a:t>Learning Goals</a:t>
            </a:r>
            <a:endParaRPr>
              <a:solidFill>
                <a:schemeClr val="accent5"/>
              </a:solidFill>
            </a:endParaRPr>
          </a:p>
        </p:txBody>
      </p:sp>
      <p:sp>
        <p:nvSpPr>
          <p:cNvPr id="203" name="Google Shape;203;p36"/>
          <p:cNvSpPr txBox="1">
            <a:spLocks noGrp="1"/>
          </p:cNvSpPr>
          <p:nvPr>
            <p:ph type="body" idx="2"/>
          </p:nvPr>
        </p:nvSpPr>
        <p:spPr>
          <a:xfrm>
            <a:off x="628575" y="798250"/>
            <a:ext cx="6088200" cy="7746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dk1"/>
              </a:buClr>
              <a:buSzPts val="2100"/>
              <a:buNone/>
            </a:pPr>
            <a:r>
              <a:rPr lang="en"/>
              <a:t>Deepen your understanding and form connections within these skills:</a:t>
            </a:r>
            <a:endParaRPr/>
          </a:p>
        </p:txBody>
      </p:sp>
      <p:sp>
        <p:nvSpPr>
          <p:cNvPr id="201" name="Google Shape;201;p36"/>
          <p:cNvSpPr txBox="1">
            <a:spLocks noGrp="1"/>
          </p:cNvSpPr>
          <p:nvPr>
            <p:ph type="body" idx="2"/>
          </p:nvPr>
        </p:nvSpPr>
        <p:spPr>
          <a:xfrm>
            <a:off x="469325" y="1648850"/>
            <a:ext cx="8598600" cy="3409800"/>
          </a:xfrm>
          <a:prstGeom prst="rect">
            <a:avLst/>
          </a:prstGeom>
        </p:spPr>
        <p:txBody>
          <a:bodyPr spcFirstLastPara="1" wrap="square" lIns="68575" tIns="34275" rIns="68575" bIns="34275" anchor="t" anchorCtr="0">
            <a:normAutofit fontScale="77500" lnSpcReduction="20000"/>
          </a:bodyPr>
          <a:lstStyle/>
          <a:p>
            <a:pPr marL="177800" lvl="0" indent="0" algn="l" rtl="0">
              <a:spcBef>
                <a:spcPts val="0"/>
              </a:spcBef>
              <a:spcAft>
                <a:spcPts val="0"/>
              </a:spcAft>
              <a:buNone/>
            </a:pPr>
            <a:r>
              <a:rPr lang="en" sz="3300" b="1">
                <a:solidFill>
                  <a:schemeClr val="accent6"/>
                </a:solidFill>
                <a:latin typeface="Arial Black"/>
                <a:ea typeface="Arial Black"/>
                <a:cs typeface="Arial Black"/>
                <a:sym typeface="Arial Black"/>
              </a:rPr>
              <a:t>1</a:t>
            </a:r>
            <a:r>
              <a:rPr lang="en">
                <a:solidFill>
                  <a:schemeClr val="lt1"/>
                </a:solidFill>
              </a:rPr>
              <a:t> Create a bootstrap distribution for a sample mean</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2</a:t>
            </a:r>
            <a:r>
              <a:rPr lang="en">
                <a:solidFill>
                  <a:schemeClr val="lt1"/>
                </a:solidFill>
              </a:rPr>
              <a:t> Find and describe a bootstrap percentile confidence interval for a population mean</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3</a:t>
            </a:r>
            <a:r>
              <a:rPr lang="en">
                <a:solidFill>
                  <a:schemeClr val="lt1"/>
                </a:solidFill>
              </a:rPr>
              <a:t> Find a bootstrap confidence interval for a population parameter and difference in population parameters</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4</a:t>
            </a:r>
            <a:r>
              <a:rPr lang="en">
                <a:solidFill>
                  <a:schemeClr val="lt1"/>
                </a:solidFill>
              </a:rPr>
              <a:t> Describe what a bootstrap confidence interval means and use it make inference regarding the population</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5</a:t>
            </a:r>
            <a:r>
              <a:rPr lang="en">
                <a:solidFill>
                  <a:schemeClr val="lt1"/>
                </a:solidFill>
              </a:rPr>
              <a:t> Complete a simulation-based hypothesis test involving a single proportion</a:t>
            </a:r>
            <a:endParaRPr sz="3300" b="1">
              <a:solidFill>
                <a:schemeClr val="accent6"/>
              </a:solidFill>
              <a:latin typeface="Arial Black"/>
              <a:ea typeface="Arial Black"/>
              <a:cs typeface="Arial Black"/>
              <a:sym typeface="Arial Black"/>
            </a:endParaRPr>
          </a:p>
          <a:p>
            <a:pPr marL="177800" lvl="0" indent="0" algn="l" rtl="0">
              <a:lnSpc>
                <a:spcPct val="100000"/>
              </a:lnSpc>
              <a:spcBef>
                <a:spcPts val="800"/>
              </a:spcBef>
              <a:spcAft>
                <a:spcPts val="0"/>
              </a:spcAft>
              <a:buNone/>
            </a:pPr>
            <a:r>
              <a:rPr lang="en" sz="3300" b="1">
                <a:solidFill>
                  <a:schemeClr val="accent6"/>
                </a:solidFill>
                <a:latin typeface="Arial Black"/>
                <a:ea typeface="Arial Black"/>
                <a:cs typeface="Arial Black"/>
                <a:sym typeface="Arial Black"/>
              </a:rPr>
              <a:t>6 </a:t>
            </a:r>
            <a:r>
              <a:rPr lang="en">
                <a:solidFill>
                  <a:schemeClr val="lt1"/>
                </a:solidFill>
              </a:rPr>
              <a:t>Complete a randomization test involving a difference in proportions</a:t>
            </a: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7"/>
          <p:cNvSpPr txBox="1">
            <a:spLocks noGrp="1"/>
          </p:cNvSpPr>
          <p:nvPr>
            <p:ph type="title"/>
          </p:nvPr>
        </p:nvSpPr>
        <p:spPr>
          <a:xfrm>
            <a:off x="623875" y="351225"/>
            <a:ext cx="8244900" cy="687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solidFill>
                  <a:schemeClr val="accent5"/>
                </a:solidFill>
              </a:rPr>
              <a:t>Just one more video game!</a:t>
            </a:r>
            <a:endParaRPr dirty="0">
              <a:solidFill>
                <a:schemeClr val="accent5"/>
              </a:solidFill>
            </a:endParaRPr>
          </a:p>
        </p:txBody>
      </p:sp>
      <p:pic>
        <p:nvPicPr>
          <p:cNvPr id="211" name="Google Shape;211;p37" descr="A digital illustration featuring four vibrant characters. The scene uses neon colors and dynamic light trails to create a sense of motion and energy, suggesting a theme of adventure or a virtual game world like Fortnite.&#10;"/>
          <p:cNvPicPr preferRelativeResize="0"/>
          <p:nvPr/>
        </p:nvPicPr>
        <p:blipFill>
          <a:blip r:embed="rId3">
            <a:alphaModFix/>
          </a:blip>
          <a:stretch>
            <a:fillRect/>
          </a:stretch>
        </p:blipFill>
        <p:spPr>
          <a:xfrm>
            <a:off x="76650" y="1216487"/>
            <a:ext cx="4818698" cy="2710526"/>
          </a:xfrm>
          <a:prstGeom prst="rect">
            <a:avLst/>
          </a:prstGeom>
          <a:noFill/>
          <a:ln>
            <a:noFill/>
          </a:ln>
        </p:spPr>
      </p:pic>
      <p:sp>
        <p:nvSpPr>
          <p:cNvPr id="212" name="Google Shape;212;p37"/>
          <p:cNvSpPr txBox="1"/>
          <p:nvPr/>
        </p:nvSpPr>
        <p:spPr>
          <a:xfrm>
            <a:off x="1418150" y="3986313"/>
            <a:ext cx="213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https://www.fortnite.com/</a:t>
            </a:r>
            <a:endParaRPr/>
          </a:p>
        </p:txBody>
      </p:sp>
      <p:sp>
        <p:nvSpPr>
          <p:cNvPr id="209" name="Google Shape;209;p37"/>
          <p:cNvSpPr txBox="1"/>
          <p:nvPr/>
        </p:nvSpPr>
        <p:spPr>
          <a:xfrm>
            <a:off x="4895350" y="1251150"/>
            <a:ext cx="4165800" cy="26412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2400">
                <a:solidFill>
                  <a:schemeClr val="dk1"/>
                </a:solidFill>
              </a:rPr>
              <a:t>Have you heard of the game Fortnite? </a:t>
            </a:r>
            <a:endParaRPr sz="2400">
              <a:solidFill>
                <a:schemeClr val="dk1"/>
              </a:solidFill>
            </a:endParaRPr>
          </a:p>
          <a:p>
            <a:pPr marL="0" lvl="0" indent="0" algn="l" rtl="0">
              <a:lnSpc>
                <a:spcPct val="113000"/>
              </a:lnSpc>
              <a:spcBef>
                <a:spcPts val="0"/>
              </a:spcBef>
              <a:spcAft>
                <a:spcPts val="0"/>
              </a:spcAft>
              <a:buNone/>
            </a:pPr>
            <a:r>
              <a:rPr lang="en" sz="2400">
                <a:solidFill>
                  <a:schemeClr val="dk1"/>
                </a:solidFill>
              </a:rPr>
              <a:t>On average, how many people do you think play this game? </a:t>
            </a:r>
            <a:endParaRPr sz="2400">
              <a:solidFill>
                <a:schemeClr val="dk1"/>
              </a:solidFill>
            </a:endParaRPr>
          </a:p>
          <a:p>
            <a:pPr marL="0" lvl="0" indent="0" algn="l" rtl="0">
              <a:lnSpc>
                <a:spcPct val="113000"/>
              </a:lnSpc>
              <a:spcBef>
                <a:spcPts val="0"/>
              </a:spcBef>
              <a:spcAft>
                <a:spcPts val="0"/>
              </a:spcAft>
              <a:buNone/>
            </a:pPr>
            <a:r>
              <a:rPr lang="en" sz="2400">
                <a:solidFill>
                  <a:schemeClr val="dk1"/>
                </a:solidFill>
              </a:rPr>
              <a:t>Have you ever played it?</a:t>
            </a:r>
            <a:endParaRPr sz="2400">
              <a:solidFill>
                <a:schemeClr val="dk1"/>
              </a:solidFill>
            </a:endParaRPr>
          </a:p>
        </p:txBody>
      </p:sp>
      <p:sp>
        <p:nvSpPr>
          <p:cNvPr id="210" name="Google Shape;210;p37">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9" name="Google Shape;219;p38"/>
          <p:cNvSpPr txBox="1">
            <a:spLocks noGrp="1"/>
          </p:cNvSpPr>
          <p:nvPr>
            <p:ph type="title"/>
          </p:nvPr>
        </p:nvSpPr>
        <p:spPr>
          <a:xfrm>
            <a:off x="623875" y="351225"/>
            <a:ext cx="8244900" cy="687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5"/>
              </a:buClr>
              <a:buSzPts val="3300"/>
              <a:buFont typeface="Arial"/>
              <a:buNone/>
            </a:pPr>
            <a:r>
              <a:rPr lang="en">
                <a:solidFill>
                  <a:schemeClr val="accent5"/>
                </a:solidFill>
              </a:rPr>
              <a:t>Just one more game!</a:t>
            </a:r>
            <a:endParaRPr>
              <a:solidFill>
                <a:schemeClr val="accent5"/>
              </a:solidFill>
            </a:endParaRPr>
          </a:p>
        </p:txBody>
      </p:sp>
      <p:sp>
        <p:nvSpPr>
          <p:cNvPr id="217" name="Google Shape;217;p38"/>
          <p:cNvSpPr txBox="1"/>
          <p:nvPr/>
        </p:nvSpPr>
        <p:spPr>
          <a:xfrm>
            <a:off x="623875" y="1038225"/>
            <a:ext cx="7919700" cy="33774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1900" b="1" u="sng">
                <a:solidFill>
                  <a:schemeClr val="hlink"/>
                </a:solidFill>
                <a:hlinkClick r:id="rId3"/>
              </a:rPr>
              <a:t>Fortnite</a:t>
            </a:r>
            <a:r>
              <a:rPr lang="en" sz="1900">
                <a:solidFill>
                  <a:schemeClr val="dk1"/>
                </a:solidFill>
              </a:rPr>
              <a:t> is an online video game that has three unique modes of play. It was released in 2017 by EpicGames.</a:t>
            </a:r>
            <a:endParaRPr sz="1900">
              <a:solidFill>
                <a:schemeClr val="dk1"/>
              </a:solidFill>
            </a:endParaRPr>
          </a:p>
          <a:p>
            <a:pPr marL="0" lvl="0" indent="0" algn="l" rtl="0">
              <a:lnSpc>
                <a:spcPct val="113000"/>
              </a:lnSpc>
              <a:spcBef>
                <a:spcPts val="1000"/>
              </a:spcBef>
              <a:spcAft>
                <a:spcPts val="0"/>
              </a:spcAft>
              <a:buNone/>
            </a:pPr>
            <a:r>
              <a:rPr lang="en" sz="1900">
                <a:solidFill>
                  <a:schemeClr val="dk1"/>
                </a:solidFill>
              </a:rPr>
              <a:t>According to https://activeplayer.io/fortnite/, in 2021, the records show that Fortnite was played by over 270 million players worldwide with over 550 million user logs and 25 million daily players. The website also reported that, on average, it is estimated that there are approximately 30 million users playing Fortnite daily across all available platforms.</a:t>
            </a:r>
            <a:endParaRPr sz="1900">
              <a:solidFill>
                <a:schemeClr val="dk1"/>
              </a:solidFill>
            </a:endParaRPr>
          </a:p>
          <a:p>
            <a:pPr marL="0" lvl="0" indent="0" algn="l" rtl="0">
              <a:lnSpc>
                <a:spcPct val="113000"/>
              </a:lnSpc>
              <a:spcBef>
                <a:spcPts val="1000"/>
              </a:spcBef>
              <a:spcAft>
                <a:spcPts val="1000"/>
              </a:spcAft>
              <a:buNone/>
            </a:pPr>
            <a:r>
              <a:rPr lang="en" sz="1900">
                <a:solidFill>
                  <a:schemeClr val="dk1"/>
                </a:solidFill>
              </a:rPr>
              <a:t>Let’s investigate if the statement above is true using sample data of peak players in a day from 2021 and 2022.</a:t>
            </a:r>
            <a:endParaRPr sz="2000">
              <a:solidFill>
                <a:schemeClr val="dk1"/>
              </a:solidFill>
            </a:endParaRPr>
          </a:p>
        </p:txBody>
      </p:sp>
      <p:sp>
        <p:nvSpPr>
          <p:cNvPr id="218" name="Google Shape;218;p38">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rgbClr val="B9C1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39">
            <a:extLst>
              <a:ext uri="{C183D7F6-B498-43B3-948B-1728B52AA6E4}">
                <adec:decorative xmlns:adec="http://schemas.microsoft.com/office/drawing/2017/decorative" val="1"/>
              </a:ext>
            </a:extLst>
          </p:cNvPr>
          <p:cNvPicPr preferRelativeResize="0">
            <a:picLocks noGrp="1"/>
          </p:cNvPicPr>
          <p:nvPr>
            <p:ph type="pic" idx="2"/>
          </p:nvPr>
        </p:nvPicPr>
        <p:blipFill rotWithShape="1">
          <a:blip r:embed="rId3">
            <a:alphaModFix/>
          </a:blip>
          <a:srcRect/>
          <a:stretch/>
        </p:blipFill>
        <p:spPr>
          <a:xfrm>
            <a:off x="5906452" y="898150"/>
            <a:ext cx="2791943" cy="3735517"/>
          </a:xfrm>
          <a:prstGeom prst="rect">
            <a:avLst/>
          </a:prstGeom>
          <a:blipFill rotWithShape="1">
            <a:blip r:embed="rId3">
              <a:alphaModFix/>
            </a:blip>
            <a:stretch>
              <a:fillRect/>
            </a:stretch>
          </a:blipFill>
          <a:ln>
            <a:noFill/>
          </a:ln>
        </p:spPr>
      </p:pic>
      <p:sp>
        <p:nvSpPr>
          <p:cNvPr id="226" name="Google Shape;226;p39"/>
          <p:cNvSpPr txBox="1">
            <a:spLocks noGrp="1"/>
          </p:cNvSpPr>
          <p:nvPr>
            <p:ph type="title"/>
          </p:nvPr>
        </p:nvSpPr>
        <p:spPr>
          <a:xfrm>
            <a:off x="623875" y="211150"/>
            <a:ext cx="5377200" cy="687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accent5"/>
              </a:buClr>
              <a:buSzPts val="2970"/>
              <a:buFont typeface="Arial"/>
              <a:buNone/>
            </a:pPr>
            <a:r>
              <a:rPr lang="en" sz="3450">
                <a:solidFill>
                  <a:schemeClr val="accent5"/>
                </a:solidFill>
              </a:rPr>
              <a:t>How Many People Play Fortnite Daily?</a:t>
            </a:r>
            <a:endParaRPr sz="3450">
              <a:solidFill>
                <a:schemeClr val="accent5"/>
              </a:solidFill>
            </a:endParaRPr>
          </a:p>
        </p:txBody>
      </p:sp>
      <p:graphicFrame>
        <p:nvGraphicFramePr>
          <p:cNvPr id="225" name="Google Shape;225;p39"/>
          <p:cNvGraphicFramePr/>
          <p:nvPr>
            <p:extLst>
              <p:ext uri="{D42A27DB-BD31-4B8C-83A1-F6EECF244321}">
                <p14:modId xmlns:p14="http://schemas.microsoft.com/office/powerpoint/2010/main" val="417793915"/>
              </p:ext>
            </p:extLst>
          </p:nvPr>
        </p:nvGraphicFramePr>
        <p:xfrm>
          <a:off x="897550" y="1328972"/>
          <a:ext cx="4124325" cy="3575558"/>
        </p:xfrm>
        <a:graphic>
          <a:graphicData uri="http://schemas.openxmlformats.org/drawingml/2006/table">
            <a:tbl>
              <a:tblPr firstRow="1">
                <a:noFill/>
                <a:tableStyleId>{BA835274-B9A5-4843-B7E1-3A846DA8E111}</a:tableStyleId>
              </a:tblPr>
              <a:tblGrid>
                <a:gridCol w="771525">
                  <a:extLst>
                    <a:ext uri="{9D8B030D-6E8A-4147-A177-3AD203B41FA5}">
                      <a16:colId xmlns:a16="http://schemas.microsoft.com/office/drawing/2014/main" val="20000"/>
                    </a:ext>
                  </a:extLst>
                </a:gridCol>
                <a:gridCol w="1323975">
                  <a:extLst>
                    <a:ext uri="{9D8B030D-6E8A-4147-A177-3AD203B41FA5}">
                      <a16:colId xmlns:a16="http://schemas.microsoft.com/office/drawing/2014/main" val="20001"/>
                    </a:ext>
                  </a:extLst>
                </a:gridCol>
                <a:gridCol w="733425">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263525">
                <a:tc>
                  <a:txBody>
                    <a:bodyPr/>
                    <a:lstStyle/>
                    <a:p>
                      <a:pPr marL="0" lvl="0" indent="0" algn="l" rtl="0">
                        <a:lnSpc>
                          <a:spcPct val="115000"/>
                        </a:lnSpc>
                        <a:spcBef>
                          <a:spcPts val="0"/>
                        </a:spcBef>
                        <a:spcAft>
                          <a:spcPts val="0"/>
                        </a:spcAft>
                        <a:buNone/>
                      </a:pPr>
                      <a:r>
                        <a:rPr lang="en" sz="1000" b="1" dirty="0">
                          <a:solidFill>
                            <a:schemeClr val="tx1"/>
                          </a:solidFill>
                          <a:latin typeface="Inter"/>
                          <a:ea typeface="Inter"/>
                          <a:cs typeface="Inter"/>
                          <a:sym typeface="Inter"/>
                        </a:rPr>
                        <a:t>Date</a:t>
                      </a:r>
                      <a:endParaRPr sz="1000" b="1" dirty="0">
                        <a:solidFill>
                          <a:schemeClr val="tx1"/>
                        </a:solidFill>
                        <a:latin typeface="Inter"/>
                        <a:ea typeface="Inter"/>
                        <a:cs typeface="Inter"/>
                        <a:sym typeface="Inter"/>
                      </a:endParaRPr>
                    </a:p>
                  </a:txBody>
                  <a:tcPr marL="12700" marR="12700" marT="12700" marB="63500" anchor="ctr">
                    <a:lnL w="12700" cap="flat" cmpd="sng">
                      <a:solidFill>
                        <a:srgbClr val="CCCCCC"/>
                      </a:solidFill>
                      <a:prstDash val="solid"/>
                      <a:round/>
                      <a:headEnd type="none" w="sm" len="sm"/>
                      <a:tailEnd type="none" w="sm" len="sm"/>
                    </a:lnL>
                    <a:lnR cap="flat" cmpd="sng">
                      <a:solidFill>
                        <a:srgbClr val="333333"/>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E0E0E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dirty="0">
                          <a:solidFill>
                            <a:schemeClr val="tx1"/>
                          </a:solidFill>
                          <a:latin typeface="Inter"/>
                          <a:ea typeface="Inter"/>
                          <a:cs typeface="Inter"/>
                          <a:sym typeface="Inter"/>
                        </a:rPr>
                        <a:t>Peak Players In a Day</a:t>
                      </a:r>
                      <a:endParaRPr sz="1000" b="1" dirty="0">
                        <a:solidFill>
                          <a:schemeClr val="tx1"/>
                        </a:solidFill>
                        <a:latin typeface="Inter"/>
                        <a:ea typeface="Inter"/>
                        <a:cs typeface="Inter"/>
                        <a:sym typeface="Inter"/>
                      </a:endParaRPr>
                    </a:p>
                  </a:txBody>
                  <a:tcPr marL="12700" marR="12700" marT="12700" marB="63500" anchor="ctr">
                    <a:lnL cap="flat" cmpd="sng">
                      <a:solidFill>
                        <a:srgbClr val="333333"/>
                      </a:solidFill>
                      <a:prstDash val="solid"/>
                      <a:round/>
                      <a:headEnd type="none" w="sm" len="sm"/>
                      <a:tailEnd type="none" w="sm" len="sm"/>
                    </a:lnL>
                    <a:lnR cap="flat" cmpd="sng">
                      <a:solidFill>
                        <a:srgbClr val="333333"/>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E0E0E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dirty="0">
                          <a:solidFill>
                            <a:schemeClr val="tx1"/>
                          </a:solidFill>
                          <a:latin typeface="Inter"/>
                          <a:ea typeface="Inter"/>
                          <a:cs typeface="Inter"/>
                          <a:sym typeface="Inter"/>
                        </a:rPr>
                        <a:t>Date</a:t>
                      </a:r>
                      <a:endParaRPr sz="1000" b="1" dirty="0">
                        <a:solidFill>
                          <a:schemeClr val="tx1"/>
                        </a:solidFill>
                        <a:latin typeface="Inter"/>
                        <a:ea typeface="Inter"/>
                        <a:cs typeface="Inter"/>
                        <a:sym typeface="Inter"/>
                      </a:endParaRPr>
                    </a:p>
                  </a:txBody>
                  <a:tcPr marL="12700" marR="12700" marT="12700" marB="63500" anchor="ctr">
                    <a:lnL cap="flat" cmpd="sng">
                      <a:solidFill>
                        <a:srgbClr val="333333"/>
                      </a:solidFill>
                      <a:prstDash val="solid"/>
                      <a:round/>
                      <a:headEnd type="none" w="sm" len="sm"/>
                      <a:tailEnd type="none" w="sm" len="sm"/>
                    </a:lnL>
                    <a:lnR cap="flat" cmpd="sng">
                      <a:solidFill>
                        <a:srgbClr val="333333"/>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E0E0E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dirty="0">
                          <a:solidFill>
                            <a:schemeClr val="tx1"/>
                          </a:solidFill>
                          <a:latin typeface="Inter"/>
                          <a:ea typeface="Inter"/>
                          <a:cs typeface="Inter"/>
                          <a:sym typeface="Inter"/>
                        </a:rPr>
                        <a:t>Peak Players In a Day</a:t>
                      </a:r>
                      <a:endParaRPr sz="1000" b="1" dirty="0">
                        <a:solidFill>
                          <a:schemeClr val="tx1"/>
                        </a:solidFill>
                        <a:latin typeface="Inter"/>
                        <a:ea typeface="Inter"/>
                        <a:cs typeface="Inter"/>
                        <a:sym typeface="Inter"/>
                      </a:endParaRPr>
                    </a:p>
                  </a:txBody>
                  <a:tcPr marL="12700" marR="12700" marT="12700" marB="63500" anchor="ctr">
                    <a:lnL cap="flat" cmpd="sng">
                      <a:solidFill>
                        <a:srgbClr val="333333"/>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E0E0E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63525">
                <a:tc>
                  <a:txBody>
                    <a:bodyPr/>
                    <a:lstStyle/>
                    <a:p>
                      <a:pPr marL="0" lvl="0" indent="0" algn="l" rtl="0">
                        <a:lnSpc>
                          <a:spcPct val="115000"/>
                        </a:lnSpc>
                        <a:spcBef>
                          <a:spcPts val="0"/>
                        </a:spcBef>
                        <a:spcAft>
                          <a:spcPts val="0"/>
                        </a:spcAft>
                        <a:buNone/>
                      </a:pPr>
                      <a:r>
                        <a:rPr lang="en" sz="1000" b="1" dirty="0">
                          <a:solidFill>
                            <a:schemeClr val="tx1"/>
                          </a:solidFill>
                          <a:latin typeface="Inter"/>
                          <a:ea typeface="Inter"/>
                          <a:cs typeface="Inter"/>
                          <a:sym typeface="Inter"/>
                        </a:rPr>
                        <a:t>30-Dec-22</a:t>
                      </a:r>
                      <a:endParaRPr sz="1000" b="1" dirty="0">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w="12700" cap="flat" cmpd="sng">
                      <a:solidFill>
                        <a:srgbClr val="E0E0E0"/>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25165651</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w="12700" cap="flat" cmpd="sng">
                      <a:solidFill>
                        <a:srgbClr val="E0E0E0"/>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30-Dec-21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w="12700" cap="flat" cmpd="sng">
                      <a:solidFill>
                        <a:srgbClr val="E0E0E0"/>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24755978</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w="12700" cap="flat" cmpd="sng">
                      <a:solidFill>
                        <a:srgbClr val="E0E0E0"/>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30-Nov-22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25014476</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30-Nov-21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24934513</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extLst>
                  <a:ext uri="{0D108BD9-81ED-4DB2-BD59-A6C34878D82A}">
                    <a16:rowId xmlns:a16="http://schemas.microsoft.com/office/drawing/2014/main" val="10002"/>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30-Oct-22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25102560</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30-Oct-21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25169851</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30-Sep-22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29582585</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30-Sep-21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24894199</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extLst>
                  <a:ext uri="{0D108BD9-81ED-4DB2-BD59-A6C34878D82A}">
                    <a16:rowId xmlns:a16="http://schemas.microsoft.com/office/drawing/2014/main" val="10004"/>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30-Aug-22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dirty="0">
                          <a:solidFill>
                            <a:schemeClr val="tx1"/>
                          </a:solidFill>
                          <a:latin typeface="Inter"/>
                          <a:ea typeface="Inter"/>
                          <a:cs typeface="Inter"/>
                          <a:sym typeface="Inter"/>
                        </a:rPr>
                        <a:t>27456440</a:t>
                      </a:r>
                      <a:endParaRPr sz="1000" b="1" dirty="0">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30-Aug-21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25186951</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30-Jul-22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28051585</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dirty="0">
                          <a:solidFill>
                            <a:schemeClr val="tx1"/>
                          </a:solidFill>
                          <a:latin typeface="Inter"/>
                          <a:ea typeface="Inter"/>
                          <a:cs typeface="Inter"/>
                          <a:sym typeface="Inter"/>
                        </a:rPr>
                        <a:t>30-Jul-21</a:t>
                      </a:r>
                      <a:endParaRPr sz="1000" b="1" dirty="0">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30950114</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extLst>
                  <a:ext uri="{0D108BD9-81ED-4DB2-BD59-A6C34878D82A}">
                    <a16:rowId xmlns:a16="http://schemas.microsoft.com/office/drawing/2014/main" val="10006"/>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30-Jun-22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30858469</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30-Jun-21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31123565</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30-May-22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24223992</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30-May-21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w="12700" cap="flat" cmpd="sng">
                      <a:solidFill>
                        <a:srgbClr val="E0E0E0"/>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35011479</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w="12700" cap="flat" cmpd="sng">
                      <a:solidFill>
                        <a:srgbClr val="E0E0E0"/>
                      </a:solidFill>
                      <a:prstDash val="solid"/>
                      <a:round/>
                      <a:headEnd type="none" w="sm" len="sm"/>
                      <a:tailEnd type="none" w="sm" len="sm"/>
                    </a:lnB>
                    <a:solidFill>
                      <a:srgbClr val="F5F5F5"/>
                    </a:solidFill>
                  </a:tcPr>
                </a:tc>
                <a:extLst>
                  <a:ext uri="{0D108BD9-81ED-4DB2-BD59-A6C34878D82A}">
                    <a16:rowId xmlns:a16="http://schemas.microsoft.com/office/drawing/2014/main" val="10008"/>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30-Apr-22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24124603</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30-Apr-21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w="12700" cap="flat" cmpd="sng">
                      <a:solidFill>
                        <a:srgbClr val="E0E0E0"/>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33014465</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w="12700" cap="flat" cmpd="sng">
                      <a:solidFill>
                        <a:srgbClr val="E0E0E0"/>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extLst>
                  <a:ext uri="{0D108BD9-81ED-4DB2-BD59-A6C34878D82A}">
                    <a16:rowId xmlns:a16="http://schemas.microsoft.com/office/drawing/2014/main" val="10009"/>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30-Mar-22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24391039</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30-Mar-21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30144709</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20-Feb-22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24215194</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20-Feb-21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28544163</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cap="flat" cmpd="sng">
                      <a:solidFill>
                        <a:srgbClr val="7B7B7B"/>
                      </a:solidFill>
                      <a:prstDash val="solid"/>
                      <a:round/>
                      <a:headEnd type="none" w="sm" len="sm"/>
                      <a:tailEnd type="none" w="sm" len="sm"/>
                    </a:lnB>
                    <a:solidFill>
                      <a:srgbClr val="F5F5F5"/>
                    </a:solidFill>
                  </a:tcPr>
                </a:tc>
                <a:extLst>
                  <a:ext uri="{0D108BD9-81ED-4DB2-BD59-A6C34878D82A}">
                    <a16:rowId xmlns:a16="http://schemas.microsoft.com/office/drawing/2014/main" val="10011"/>
                  </a:ext>
                </a:extLst>
              </a:tr>
              <a:tr h="263525">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30-Jan-22</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w="12700" cap="flat" cmpd="sng">
                      <a:solidFill>
                        <a:srgbClr val="E0E0E0"/>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24543920</a:t>
                      </a:r>
                      <a:endParaRPr sz="1000" b="1">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C6C6C6"/>
                      </a:solidFill>
                      <a:prstDash val="solid"/>
                      <a:round/>
                      <a:headEnd type="none" w="sm" len="sm"/>
                      <a:tailEnd type="none" w="sm" len="sm"/>
                    </a:lnR>
                    <a:lnT cap="flat" cmpd="sng">
                      <a:solidFill>
                        <a:srgbClr val="7B7B7B"/>
                      </a:solidFill>
                      <a:prstDash val="solid"/>
                      <a:round/>
                      <a:headEnd type="none" w="sm" len="sm"/>
                      <a:tailEnd type="none" w="sm" len="sm"/>
                    </a:lnT>
                    <a:lnB w="12700" cap="flat" cmpd="sng">
                      <a:solidFill>
                        <a:srgbClr val="E0E0E0"/>
                      </a:solidFill>
                      <a:prstDash val="solid"/>
                      <a:round/>
                      <a:headEnd type="none" w="sm" len="sm"/>
                      <a:tailEnd type="none" w="sm" len="sm"/>
                    </a:lnB>
                    <a:solidFill>
                      <a:srgbClr val="F5F5F5"/>
                    </a:solidFill>
                  </a:tcPr>
                </a:tc>
                <a:tc>
                  <a:txBody>
                    <a:bodyPr/>
                    <a:lstStyle/>
                    <a:p>
                      <a:pPr marL="0" lvl="0" indent="0" algn="l" rtl="0">
                        <a:lnSpc>
                          <a:spcPct val="115000"/>
                        </a:lnSpc>
                        <a:spcBef>
                          <a:spcPts val="0"/>
                        </a:spcBef>
                        <a:spcAft>
                          <a:spcPts val="0"/>
                        </a:spcAft>
                        <a:buNone/>
                      </a:pPr>
                      <a:r>
                        <a:rPr lang="en" sz="1000" b="1">
                          <a:solidFill>
                            <a:schemeClr val="tx1"/>
                          </a:solidFill>
                          <a:latin typeface="Inter"/>
                          <a:ea typeface="Inter"/>
                          <a:cs typeface="Inter"/>
                          <a:sym typeface="Inter"/>
                        </a:rPr>
                        <a:t>30-Jan-21</a:t>
                      </a:r>
                      <a:endParaRPr sz="1000" b="1">
                        <a:solidFill>
                          <a:schemeClr val="tx1"/>
                        </a:solidFill>
                        <a:latin typeface="Inter"/>
                        <a:ea typeface="Inter"/>
                        <a:cs typeface="Inter"/>
                        <a:sym typeface="Inter"/>
                      </a:endParaRPr>
                    </a:p>
                  </a:txBody>
                  <a:tcPr marL="12700" marR="12700" marT="12700" marB="63500" anchor="ctr">
                    <a:lnL w="12700" cap="flat" cmpd="sng">
                      <a:solidFill>
                        <a:srgbClr val="C6C6C6"/>
                      </a:solidFill>
                      <a:prstDash val="solid"/>
                      <a:round/>
                      <a:headEnd type="none" w="sm" len="sm"/>
                      <a:tailEnd type="none" w="sm" len="sm"/>
                    </a:lnL>
                    <a:lnR cap="flat" cmpd="sng">
                      <a:solidFill>
                        <a:srgbClr val="7B7B7B"/>
                      </a:solidFill>
                      <a:prstDash val="solid"/>
                      <a:round/>
                      <a:headEnd type="none" w="sm" len="sm"/>
                      <a:tailEnd type="none" w="sm" len="sm"/>
                    </a:lnR>
                    <a:lnT cap="flat" cmpd="sng">
                      <a:solidFill>
                        <a:srgbClr val="7B7B7B"/>
                      </a:solidFill>
                      <a:prstDash val="solid"/>
                      <a:round/>
                      <a:headEnd type="none" w="sm" len="sm"/>
                      <a:tailEnd type="none" w="sm" len="sm"/>
                    </a:lnT>
                    <a:lnB w="12700" cap="flat" cmpd="sng">
                      <a:solidFill>
                        <a:srgbClr val="E0E0E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b="1" dirty="0">
                          <a:solidFill>
                            <a:schemeClr val="tx1"/>
                          </a:solidFill>
                          <a:latin typeface="Inter"/>
                          <a:ea typeface="Inter"/>
                          <a:cs typeface="Inter"/>
                          <a:sym typeface="Inter"/>
                        </a:rPr>
                        <a:t>25115476</a:t>
                      </a:r>
                      <a:endParaRPr sz="1000" b="1" dirty="0">
                        <a:solidFill>
                          <a:schemeClr val="tx1"/>
                        </a:solidFill>
                        <a:latin typeface="Inter"/>
                        <a:ea typeface="Inter"/>
                        <a:cs typeface="Inter"/>
                        <a:sym typeface="Inter"/>
                      </a:endParaRPr>
                    </a:p>
                  </a:txBody>
                  <a:tcPr marL="12700" marR="12700" marT="12700" marB="63500" anchor="ctr">
                    <a:lnL cap="flat" cmpd="sng">
                      <a:solidFill>
                        <a:srgbClr val="7B7B7B"/>
                      </a:solidFill>
                      <a:prstDash val="solid"/>
                      <a:round/>
                      <a:headEnd type="none" w="sm" len="sm"/>
                      <a:tailEnd type="none" w="sm" len="sm"/>
                    </a:lnL>
                    <a:lnR w="12700" cap="flat" cmpd="sng">
                      <a:solidFill>
                        <a:srgbClr val="E0E0E0"/>
                      </a:solidFill>
                      <a:prstDash val="solid"/>
                      <a:round/>
                      <a:headEnd type="none" w="sm" len="sm"/>
                      <a:tailEnd type="none" w="sm" len="sm"/>
                    </a:lnR>
                    <a:lnT cap="flat" cmpd="sng">
                      <a:solidFill>
                        <a:srgbClr val="7B7B7B"/>
                      </a:solidFill>
                      <a:prstDash val="solid"/>
                      <a:round/>
                      <a:headEnd type="none" w="sm" len="sm"/>
                      <a:tailEnd type="none" w="sm" len="sm"/>
                    </a:lnT>
                    <a:lnB w="12700" cap="flat" cmpd="sng">
                      <a:solidFill>
                        <a:srgbClr val="E0E0E0"/>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0">
            <a:extLst>
              <a:ext uri="{C183D7F6-B498-43B3-948B-1728B52AA6E4}">
                <adec:decorative xmlns:adec="http://schemas.microsoft.com/office/drawing/2017/decorative" val="1"/>
              </a:ext>
            </a:extLst>
          </p:cNvPr>
          <p:cNvSpPr/>
          <p:nvPr/>
        </p:nvSpPr>
        <p:spPr>
          <a:xfrm>
            <a:off x="0" y="4300200"/>
            <a:ext cx="9144000" cy="84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0"/>
          <p:cNvSpPr txBox="1">
            <a:spLocks noGrp="1"/>
          </p:cNvSpPr>
          <p:nvPr>
            <p:ph type="title"/>
          </p:nvPr>
        </p:nvSpPr>
        <p:spPr>
          <a:xfrm>
            <a:off x="3661350" y="519275"/>
            <a:ext cx="5084400" cy="6294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chemeClr val="accent5"/>
              </a:buClr>
              <a:buSzPct val="100000"/>
              <a:buFont typeface="Arial"/>
              <a:buNone/>
            </a:pPr>
            <a:r>
              <a:rPr lang="en" dirty="0">
                <a:solidFill>
                  <a:schemeClr val="accent4"/>
                </a:solidFill>
              </a:rPr>
              <a:t>Deep Dive: How Many People Play Fortnite Daily?</a:t>
            </a:r>
            <a:endParaRPr dirty="0">
              <a:solidFill>
                <a:schemeClr val="accent4"/>
              </a:solidFill>
            </a:endParaRPr>
          </a:p>
        </p:txBody>
      </p:sp>
      <p:sp>
        <p:nvSpPr>
          <p:cNvPr id="233" name="Google Shape;233;p40"/>
          <p:cNvSpPr txBox="1">
            <a:spLocks noGrp="1"/>
          </p:cNvSpPr>
          <p:nvPr>
            <p:ph type="body" idx="2"/>
          </p:nvPr>
        </p:nvSpPr>
        <p:spPr>
          <a:xfrm>
            <a:off x="3661275" y="1452875"/>
            <a:ext cx="5084400" cy="2794200"/>
          </a:xfrm>
          <a:prstGeom prst="rect">
            <a:avLst/>
          </a:prstGeom>
          <a:noFill/>
          <a:ln>
            <a:noFill/>
          </a:ln>
        </p:spPr>
        <p:txBody>
          <a:bodyPr spcFirstLastPara="1" wrap="square" lIns="68575" tIns="34275" rIns="68575" bIns="34275" anchor="t" anchorCtr="0">
            <a:normAutofit fontScale="92500"/>
          </a:bodyPr>
          <a:lstStyle/>
          <a:p>
            <a:pPr marL="0" lvl="0" indent="0" algn="l" rtl="0">
              <a:spcBef>
                <a:spcPts val="0"/>
              </a:spcBef>
              <a:spcAft>
                <a:spcPts val="0"/>
              </a:spcAft>
              <a:buClr>
                <a:schemeClr val="dk1"/>
              </a:buClr>
              <a:buSzPct val="95455"/>
              <a:buNone/>
            </a:pPr>
            <a:r>
              <a:rPr lang="en" sz="2200"/>
              <a:t>Why wouldn’t it be appropriate to use the sample data to estimate the average peak number of Fortnite players using a one-sample t confidence interval? </a:t>
            </a:r>
            <a:endParaRPr sz="2200"/>
          </a:p>
          <a:p>
            <a:pPr marL="0" lvl="0" indent="0" algn="l" rtl="0">
              <a:spcBef>
                <a:spcPts val="0"/>
              </a:spcBef>
              <a:spcAft>
                <a:spcPts val="0"/>
              </a:spcAft>
              <a:buClr>
                <a:schemeClr val="dk1"/>
              </a:buClr>
              <a:buSzPct val="95455"/>
              <a:buNone/>
            </a:pPr>
            <a:endParaRPr sz="2200"/>
          </a:p>
          <a:p>
            <a:pPr marL="0" lvl="0" indent="0" algn="l" rtl="0">
              <a:spcBef>
                <a:spcPts val="0"/>
              </a:spcBef>
              <a:spcAft>
                <a:spcPts val="0"/>
              </a:spcAft>
              <a:buClr>
                <a:schemeClr val="dk1"/>
              </a:buClr>
              <a:buSzPct val="95455"/>
              <a:buNone/>
            </a:pPr>
            <a:r>
              <a:rPr lang="en" sz="2200"/>
              <a:t>Stats Tool: </a:t>
            </a:r>
            <a:r>
              <a:rPr lang="en" sz="2200" u="sng">
                <a:solidFill>
                  <a:srgbClr val="1155CC"/>
                </a:solidFill>
                <a:latin typeface="Inter"/>
                <a:ea typeface="Inter"/>
                <a:cs typeface="Inter"/>
                <a:sym typeface="Inter"/>
                <a:hlinkClick r:id="rId3">
                  <a:extLst>
                    <a:ext uri="{A12FA001-AC4F-418D-AE19-62706E023703}">
                      <ahyp:hlinkClr xmlns:ahyp="http://schemas.microsoft.com/office/drawing/2018/hyperlinkcolor" val="tx"/>
                    </a:ext>
                  </a:extLst>
                </a:hlinkClick>
              </a:rPr>
              <a:t>https://istats.shinyapps.io/Boot1samp/</a:t>
            </a:r>
            <a:endParaRPr sz="2200"/>
          </a:p>
        </p:txBody>
      </p:sp>
      <p:pic>
        <p:nvPicPr>
          <p:cNvPr id="234" name="Google Shape;234;p4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47300" y="-251425"/>
            <a:ext cx="4769225" cy="4769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1"/>
          <p:cNvSpPr txBox="1">
            <a:spLocks noGrp="1"/>
          </p:cNvSpPr>
          <p:nvPr>
            <p:ph type="title"/>
          </p:nvPr>
        </p:nvSpPr>
        <p:spPr>
          <a:xfrm>
            <a:off x="3561734" y="351235"/>
            <a:ext cx="5144351" cy="784392"/>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Key Takeaway (1)</a:t>
            </a:r>
            <a:endParaRPr dirty="0"/>
          </a:p>
        </p:txBody>
      </p:sp>
      <p:sp>
        <p:nvSpPr>
          <p:cNvPr id="241" name="Google Shape;241;p41"/>
          <p:cNvSpPr txBox="1">
            <a:spLocks noGrp="1"/>
          </p:cNvSpPr>
          <p:nvPr>
            <p:ph type="body" idx="2"/>
          </p:nvPr>
        </p:nvSpPr>
        <p:spPr>
          <a:xfrm>
            <a:off x="3561735" y="1297858"/>
            <a:ext cx="5144351" cy="1831105"/>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dk2"/>
              </a:buClr>
              <a:buSzPts val="1800"/>
              <a:buNone/>
            </a:pPr>
            <a:r>
              <a:rPr lang="en" b="1"/>
              <a:t>Bootstrapping</a:t>
            </a:r>
            <a:r>
              <a:rPr lang="en"/>
              <a:t> is a procedure done by resampling a single data set to create a multitude of simulated samples.</a:t>
            </a:r>
            <a:endParaRPr/>
          </a:p>
          <a:p>
            <a:pPr marL="0" lvl="0" indent="0" algn="l" rtl="0">
              <a:lnSpc>
                <a:spcPct val="113000"/>
              </a:lnSpc>
              <a:spcBef>
                <a:spcPts val="1000"/>
              </a:spcBef>
              <a:spcAft>
                <a:spcPts val="0"/>
              </a:spcAft>
              <a:buClr>
                <a:schemeClr val="dk2"/>
              </a:buClr>
              <a:buSzPts val="1800"/>
              <a:buNone/>
            </a:pPr>
            <a:r>
              <a:rPr lang="en"/>
              <a:t>A </a:t>
            </a:r>
            <a:r>
              <a:rPr lang="en" b="1"/>
              <a:t>bootstrap sample</a:t>
            </a:r>
            <a:r>
              <a:rPr lang="en"/>
              <a:t> is a sample that is selected from the values in the original sample.</a:t>
            </a:r>
            <a:endParaRPr/>
          </a:p>
        </p:txBody>
      </p:sp>
      <p:sp>
        <p:nvSpPr>
          <p:cNvPr id="240" name="Google Shape;240;p41"/>
          <p:cNvSpPr txBox="1">
            <a:spLocks noGrp="1"/>
          </p:cNvSpPr>
          <p:nvPr>
            <p:ph type="body" idx="1"/>
          </p:nvPr>
        </p:nvSpPr>
        <p:spPr>
          <a:xfrm>
            <a:off x="3561734" y="3455377"/>
            <a:ext cx="5144400" cy="13104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800"/>
              </a:spcBef>
              <a:spcAft>
                <a:spcPts val="0"/>
              </a:spcAft>
              <a:buClr>
                <a:schemeClr val="lt2"/>
              </a:buClr>
              <a:buSzPts val="1800"/>
              <a:buNone/>
            </a:pPr>
            <a:r>
              <a:rPr lang="en"/>
              <a:t>The bootstrap sample is selected with replacement and the sample size is the same as the sample size of the original sample.</a:t>
            </a:r>
            <a:endParaRPr sz="2100"/>
          </a:p>
        </p:txBody>
      </p:sp>
      <p:pic>
        <p:nvPicPr>
          <p:cNvPr id="248" name="Google Shape;248;p4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76240" y="593288"/>
            <a:ext cx="2831534" cy="28315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2"/>
          <p:cNvSpPr txBox="1">
            <a:spLocks noGrp="1"/>
          </p:cNvSpPr>
          <p:nvPr>
            <p:ph type="title"/>
          </p:nvPr>
        </p:nvSpPr>
        <p:spPr>
          <a:xfrm>
            <a:off x="3561734" y="35123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Key Takeaway (2)</a:t>
            </a:r>
            <a:endParaRPr dirty="0"/>
          </a:p>
        </p:txBody>
      </p:sp>
      <p:sp>
        <p:nvSpPr>
          <p:cNvPr id="255" name="Google Shape;255;p42"/>
          <p:cNvSpPr txBox="1">
            <a:spLocks noGrp="1"/>
          </p:cNvSpPr>
          <p:nvPr>
            <p:ph type="body" idx="2"/>
          </p:nvPr>
        </p:nvSpPr>
        <p:spPr>
          <a:xfrm>
            <a:off x="3561735" y="1297858"/>
            <a:ext cx="5144400" cy="18312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dk2"/>
              </a:buClr>
              <a:buSzPts val="1800"/>
              <a:buNone/>
            </a:pPr>
            <a:r>
              <a:rPr lang="en"/>
              <a:t>The </a:t>
            </a:r>
            <a:r>
              <a:rPr lang="en" b="1"/>
              <a:t>bootstrap distribution for a sample statistic</a:t>
            </a:r>
            <a:r>
              <a:rPr lang="en"/>
              <a:t> is formed by looking at sample statistics from a large number of different bootstrap samples.</a:t>
            </a:r>
            <a:endParaRPr/>
          </a:p>
        </p:txBody>
      </p:sp>
      <p:sp>
        <p:nvSpPr>
          <p:cNvPr id="254" name="Google Shape;254;p42"/>
          <p:cNvSpPr txBox="1">
            <a:spLocks noGrp="1"/>
          </p:cNvSpPr>
          <p:nvPr>
            <p:ph type="body" idx="1"/>
          </p:nvPr>
        </p:nvSpPr>
        <p:spPr>
          <a:xfrm>
            <a:off x="3561725" y="3369950"/>
            <a:ext cx="5144400" cy="1515300"/>
          </a:xfrm>
          <a:prstGeom prst="rect">
            <a:avLst/>
          </a:prstGeom>
          <a:noFill/>
          <a:ln>
            <a:noFill/>
          </a:ln>
        </p:spPr>
        <p:txBody>
          <a:bodyPr spcFirstLastPara="1" wrap="square" lIns="68575" tIns="34275" rIns="68575" bIns="34275" anchor="t" anchorCtr="0">
            <a:normAutofit lnSpcReduction="20000"/>
          </a:bodyPr>
          <a:lstStyle/>
          <a:p>
            <a:pPr marL="0" lvl="0" indent="0" algn="l" rtl="0">
              <a:lnSpc>
                <a:spcPct val="113000"/>
              </a:lnSpc>
              <a:spcBef>
                <a:spcPts val="800"/>
              </a:spcBef>
              <a:spcAft>
                <a:spcPts val="0"/>
              </a:spcAft>
              <a:buClr>
                <a:schemeClr val="lt2"/>
              </a:buClr>
              <a:buSzPts val="1800"/>
              <a:buNone/>
            </a:pPr>
            <a:r>
              <a:rPr lang="en"/>
              <a:t>In bootstrapping, we do not need to worry about the assumptions and conditions of the sampling distribution.</a:t>
            </a:r>
            <a:endParaRPr/>
          </a:p>
          <a:p>
            <a:pPr marL="0" lvl="0" indent="0" algn="l" rtl="0">
              <a:lnSpc>
                <a:spcPct val="113000"/>
              </a:lnSpc>
              <a:spcBef>
                <a:spcPts val="800"/>
              </a:spcBef>
              <a:spcAft>
                <a:spcPts val="0"/>
              </a:spcAft>
              <a:buClr>
                <a:schemeClr val="lt2"/>
              </a:buClr>
              <a:buSzPts val="1800"/>
              <a:buNone/>
            </a:pPr>
            <a:r>
              <a:rPr lang="en"/>
              <a:t>Bootstrap resampling is typically used to estimate confidence intervals</a:t>
            </a:r>
            <a:endParaRPr/>
          </a:p>
        </p:txBody>
      </p:sp>
      <p:pic>
        <p:nvPicPr>
          <p:cNvPr id="262" name="Google Shape;262;p4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76240" y="593288"/>
            <a:ext cx="2831535" cy="283153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202324"/>
      </a:dk1>
      <a:lt1>
        <a:srgbClr val="FFFFFF"/>
      </a:lt1>
      <a:dk2>
        <a:srgbClr val="636566"/>
      </a:dk2>
      <a:lt2>
        <a:srgbClr val="F3F3EF"/>
      </a:lt2>
      <a:accent1>
        <a:srgbClr val="EAE8E3"/>
      </a:accent1>
      <a:accent2>
        <a:srgbClr val="5367EA"/>
      </a:accent2>
      <a:accent3>
        <a:srgbClr val="9FEDF9"/>
      </a:accent3>
      <a:accent4>
        <a:srgbClr val="990099"/>
      </a:accent4>
      <a:accent5>
        <a:srgbClr val="400792"/>
      </a:accent5>
      <a:accent6>
        <a:srgbClr val="F3BE36"/>
      </a:accent6>
      <a:hlink>
        <a:srgbClr val="5367EA"/>
      </a:hlink>
      <a:folHlink>
        <a:srgbClr val="4007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1283</Words>
  <Application>Microsoft Macintosh PowerPoint</Application>
  <PresentationFormat>On-screen Show (16:9)</PresentationFormat>
  <Paragraphs>284</Paragraphs>
  <Slides>18</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Arial Black</vt:lpstr>
      <vt:lpstr>Inter</vt:lpstr>
      <vt:lpstr>Georgia</vt:lpstr>
      <vt:lpstr>Simple Light</vt:lpstr>
      <vt:lpstr>Office Theme</vt:lpstr>
      <vt:lpstr>Introductory Statistics</vt:lpstr>
      <vt:lpstr>Affirmations</vt:lpstr>
      <vt:lpstr>Learning Goals</vt:lpstr>
      <vt:lpstr>Just one more video game!</vt:lpstr>
      <vt:lpstr>Just one more game!</vt:lpstr>
      <vt:lpstr>How Many People Play Fortnite Daily?</vt:lpstr>
      <vt:lpstr>Deep Dive: How Many People Play Fortnite Daily?</vt:lpstr>
      <vt:lpstr>Key Takeaway (1)</vt:lpstr>
      <vt:lpstr>Key Takeaway (2)</vt:lpstr>
      <vt:lpstr>How Many People Play Fortnite Daily? (2)</vt:lpstr>
      <vt:lpstr>Discussion: How Many People Play Fortnite Daily?</vt:lpstr>
      <vt:lpstr>How Many People Play Fortnite Daily? (3)</vt:lpstr>
      <vt:lpstr>How Many People Play Fortnite Daily? (4)</vt:lpstr>
      <vt:lpstr>Analysis: How Many People Play Fortnite Daily?</vt:lpstr>
      <vt:lpstr>Key Takeaway (3)</vt:lpstr>
      <vt:lpstr>Let’s Simulate!</vt:lpstr>
      <vt:lpstr>Let’s Simulate! cont.</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Tobias Eld</cp:lastModifiedBy>
  <cp:revision>2</cp:revision>
  <dcterms:modified xsi:type="dcterms:W3CDTF">2026-04-15T17:46:48Z</dcterms:modified>
</cp:coreProperties>
</file>