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Arial Black" panose="020B0604020202020204" pitchFamily="34" charset="0"/>
      <p:regular r:id="rId32"/>
      <p:bold r:id="rId33"/>
    </p:embeddedFont>
    <p:embeddedFont>
      <p:font typeface="Cambria Math" panose="02040503050406030204" pitchFamily="18" charset="0"/>
      <p:regular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Inter" panose="02000503000000020004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2"/>
    <p:restoredTop sz="94669"/>
  </p:normalViewPr>
  <p:slideViewPr>
    <p:cSldViewPr snapToGrid="0">
      <p:cViewPr varScale="1">
        <p:scale>
          <a:sx n="94" d="100"/>
          <a:sy n="94" d="100"/>
        </p:scale>
        <p:origin x="208" y="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81d9f64e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181d9f64e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2cec1b1ec6_2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22cec1b1ec6_2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644182938c_2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2644182938c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44182938c_2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644182938c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644182938c_2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2644182938c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644182938c_2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644182938c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644182938c_2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2644182938c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49561e83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49561e83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2cec1b1ec6_2_2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22cec1b1ec6_2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644182938c_2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2644182938c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644182938c_2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2644182938c_2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cec1b1ec6_2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2cec1b1ec6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644182938c_2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2644182938c_2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644182938c_2_2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2644182938c_2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644182938c_2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2644182938c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644182938c_2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644182938c_2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644182938c_2_2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2644182938c_2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644182938c_2_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2644182938c_2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644182938c_2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2644182938c_2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644182938c_2_4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2644182938c_2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644182938c_2_4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2644182938c_2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44182938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64418293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9561e838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9561e838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44182938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644182938c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44182938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644182938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44182938c_0_3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644182938c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644182938c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2644182938c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644182938c_0_3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64418293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4181707" y="0"/>
            <a:ext cx="4962293" cy="51435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3888" y="2184809"/>
            <a:ext cx="3854884" cy="244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23888" y="1089212"/>
            <a:ext cx="3854884" cy="89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>
            <a:spLocks noGrp="1"/>
          </p:cNvSpPr>
          <p:nvPr>
            <p:ph type="pic" idx="2"/>
          </p:nvPr>
        </p:nvSpPr>
        <p:spPr>
          <a:xfrm>
            <a:off x="4749325" y="448655"/>
            <a:ext cx="4019628" cy="418406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4"/>
          <p:cNvSpPr txBox="1"/>
          <p:nvPr/>
        </p:nvSpPr>
        <p:spPr>
          <a:xfrm>
            <a:off x="8398764" y="4765781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1" y="0"/>
            <a:ext cx="440525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86728" y="935370"/>
            <a:ext cx="3595799" cy="13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86728" y="2401295"/>
            <a:ext cx="3595799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pic" idx="2"/>
          </p:nvPr>
        </p:nvSpPr>
        <p:spPr>
          <a:xfrm>
            <a:off x="4738745" y="503853"/>
            <a:ext cx="4030208" cy="41288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0" y="1984787"/>
            <a:ext cx="9143999" cy="315871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3888" y="2184809"/>
            <a:ext cx="7886700" cy="244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089212"/>
            <a:ext cx="7886700" cy="89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8398764" y="4765781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628649" y="2571750"/>
            <a:ext cx="7886699" cy="2297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628650" y="1140032"/>
            <a:ext cx="7886700" cy="121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0" y="1"/>
            <a:ext cx="9143999" cy="1763281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628650" y="118723"/>
            <a:ext cx="7886700" cy="81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33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628649" y="940293"/>
            <a:ext cx="7886700" cy="68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5584759" y="1956615"/>
            <a:ext cx="2224379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3"/>
          </p:nvPr>
        </p:nvSpPr>
        <p:spPr>
          <a:xfrm>
            <a:off x="4572001" y="2639537"/>
            <a:ext cx="323713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4"/>
          </p:nvPr>
        </p:nvSpPr>
        <p:spPr>
          <a:xfrm>
            <a:off x="4571999" y="2036204"/>
            <a:ext cx="1007147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900"/>
              <a:buNone/>
              <a:defRPr sz="39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5"/>
          </p:nvPr>
        </p:nvSpPr>
        <p:spPr>
          <a:xfrm>
            <a:off x="1636936" y="1956208"/>
            <a:ext cx="2224379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6"/>
          </p:nvPr>
        </p:nvSpPr>
        <p:spPr>
          <a:xfrm>
            <a:off x="624179" y="2639130"/>
            <a:ext cx="323713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7"/>
          </p:nvPr>
        </p:nvSpPr>
        <p:spPr>
          <a:xfrm>
            <a:off x="624177" y="2035797"/>
            <a:ext cx="1007147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900"/>
              <a:buNone/>
              <a:defRPr sz="39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8"/>
          </p:nvPr>
        </p:nvSpPr>
        <p:spPr>
          <a:xfrm>
            <a:off x="1636936" y="3495394"/>
            <a:ext cx="2224379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9"/>
          </p:nvPr>
        </p:nvSpPr>
        <p:spPr>
          <a:xfrm>
            <a:off x="624179" y="4178317"/>
            <a:ext cx="323713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3"/>
          </p:nvPr>
        </p:nvSpPr>
        <p:spPr>
          <a:xfrm>
            <a:off x="624177" y="3574984"/>
            <a:ext cx="1007147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900"/>
              <a:buNone/>
              <a:defRPr sz="39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4"/>
          </p:nvPr>
        </p:nvSpPr>
        <p:spPr>
          <a:xfrm>
            <a:off x="5579146" y="3495394"/>
            <a:ext cx="2224379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5"/>
          </p:nvPr>
        </p:nvSpPr>
        <p:spPr>
          <a:xfrm>
            <a:off x="4566388" y="4178317"/>
            <a:ext cx="323713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6"/>
          </p:nvPr>
        </p:nvSpPr>
        <p:spPr>
          <a:xfrm>
            <a:off x="4566386" y="3574984"/>
            <a:ext cx="1007146" cy="65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900"/>
              <a:buNone/>
              <a:defRPr sz="39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-1" y="1"/>
            <a:ext cx="6552170" cy="51435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445604" y="2689412"/>
            <a:ext cx="5360672" cy="94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45604" y="1574397"/>
            <a:ext cx="655217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7500"/>
              <a:buFont typeface="Arial Black"/>
              <a:buNone/>
              <a:defRPr sz="75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>
            <a:spLocks noGrp="1"/>
          </p:cNvSpPr>
          <p:nvPr>
            <p:ph type="pic" idx="2"/>
          </p:nvPr>
        </p:nvSpPr>
        <p:spPr>
          <a:xfrm>
            <a:off x="5558245" y="503853"/>
            <a:ext cx="3210708" cy="41288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233239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2"/>
          </p:nvPr>
        </p:nvSpPr>
        <p:spPr>
          <a:xfrm>
            <a:off x="3186953" y="1369219"/>
            <a:ext cx="5328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>
            <a:spLocks noGrp="1"/>
          </p:cNvSpPr>
          <p:nvPr>
            <p:ph type="body" idx="1"/>
          </p:nvPr>
        </p:nvSpPr>
        <p:spPr>
          <a:xfrm>
            <a:off x="800100" y="769739"/>
            <a:ext cx="7543800" cy="36004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900" tIns="137150" rIns="342900" bIns="137150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6195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6195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6195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6195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/>
          <p:nvPr/>
        </p:nvSpPr>
        <p:spPr>
          <a:xfrm>
            <a:off x="4220934" y="770440"/>
            <a:ext cx="4163786" cy="3602620"/>
          </a:xfrm>
          <a:prstGeom prst="rect">
            <a:avLst/>
          </a:prstGeom>
          <a:solidFill>
            <a:schemeClr val="lt1">
              <a:alpha val="89411"/>
            </a:schemeClr>
          </a:solidFill>
          <a:ln>
            <a:noFill/>
          </a:ln>
        </p:spPr>
        <p:txBody>
          <a:bodyPr spcFirstLastPara="1" wrap="square" lIns="342900" tIns="137150" rIns="342900" bIns="13715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1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1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/>
          <p:nvPr/>
        </p:nvSpPr>
        <p:spPr>
          <a:xfrm>
            <a:off x="1" y="3932217"/>
            <a:ext cx="9143999" cy="12112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628650" y="1140032"/>
            <a:ext cx="7886700" cy="121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6730678" y="2672814"/>
            <a:ext cx="1784671" cy="17805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3"/>
          </p:nvPr>
        </p:nvSpPr>
        <p:spPr>
          <a:xfrm>
            <a:off x="4696669" y="2672814"/>
            <a:ext cx="1784671" cy="17805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4"/>
          </p:nvPr>
        </p:nvSpPr>
        <p:spPr>
          <a:xfrm>
            <a:off x="2662660" y="2672814"/>
            <a:ext cx="1784672" cy="17805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5"/>
          </p:nvPr>
        </p:nvSpPr>
        <p:spPr>
          <a:xfrm>
            <a:off x="628650" y="2672813"/>
            <a:ext cx="1784672" cy="17805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/>
          <p:nvPr/>
        </p:nvSpPr>
        <p:spPr>
          <a:xfrm>
            <a:off x="8398764" y="4765781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6879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628650" y="1386281"/>
            <a:ext cx="2332392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2"/>
          </p:nvPr>
        </p:nvSpPr>
        <p:spPr>
          <a:xfrm>
            <a:off x="3405804" y="1390623"/>
            <a:ext cx="233239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3"/>
          </p:nvPr>
        </p:nvSpPr>
        <p:spPr>
          <a:xfrm>
            <a:off x="6182958" y="1386281"/>
            <a:ext cx="2332392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/>
          <p:nvPr/>
        </p:nvSpPr>
        <p:spPr>
          <a:xfrm>
            <a:off x="-3" y="4666268"/>
            <a:ext cx="9143999" cy="4772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3024595" y="2064585"/>
            <a:ext cx="1030064" cy="10300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5089342" y="2070517"/>
            <a:ext cx="1030064" cy="10300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7152227" y="2056718"/>
            <a:ext cx="1030064" cy="10300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961016" y="2056718"/>
            <a:ext cx="1030064" cy="10300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628647" y="1169894"/>
            <a:ext cx="7886701" cy="70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2"/>
          </p:nvPr>
        </p:nvSpPr>
        <p:spPr>
          <a:xfrm>
            <a:off x="629813" y="3265009"/>
            <a:ext cx="1692470" cy="25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3"/>
          </p:nvPr>
        </p:nvSpPr>
        <p:spPr>
          <a:xfrm>
            <a:off x="629813" y="3527932"/>
            <a:ext cx="1692470" cy="70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4"/>
          </p:nvPr>
        </p:nvSpPr>
        <p:spPr>
          <a:xfrm>
            <a:off x="2684927" y="3265009"/>
            <a:ext cx="1692470" cy="25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5"/>
          </p:nvPr>
        </p:nvSpPr>
        <p:spPr>
          <a:xfrm>
            <a:off x="2684927" y="3527932"/>
            <a:ext cx="1692470" cy="70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6"/>
          </p:nvPr>
        </p:nvSpPr>
        <p:spPr>
          <a:xfrm>
            <a:off x="4766605" y="3265009"/>
            <a:ext cx="1692470" cy="25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7"/>
          </p:nvPr>
        </p:nvSpPr>
        <p:spPr>
          <a:xfrm>
            <a:off x="4766605" y="3527932"/>
            <a:ext cx="1692470" cy="70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8"/>
          </p:nvPr>
        </p:nvSpPr>
        <p:spPr>
          <a:xfrm>
            <a:off x="6848285" y="3265009"/>
            <a:ext cx="1692470" cy="25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9"/>
          </p:nvPr>
        </p:nvSpPr>
        <p:spPr>
          <a:xfrm>
            <a:off x="6848285" y="3527932"/>
            <a:ext cx="1692470" cy="70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>
            <a:spLocks noGrp="1"/>
          </p:cNvSpPr>
          <p:nvPr>
            <p:ph type="pic" idx="13"/>
          </p:nvPr>
        </p:nvSpPr>
        <p:spPr>
          <a:xfrm>
            <a:off x="1112075" y="2242649"/>
            <a:ext cx="727472" cy="705731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6"/>
          <p:cNvSpPr>
            <a:spLocks noGrp="1"/>
          </p:cNvSpPr>
          <p:nvPr>
            <p:ph type="pic" idx="14"/>
          </p:nvPr>
        </p:nvSpPr>
        <p:spPr>
          <a:xfrm>
            <a:off x="3167425" y="2232682"/>
            <a:ext cx="727472" cy="705731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6"/>
          <p:cNvSpPr>
            <a:spLocks noGrp="1"/>
          </p:cNvSpPr>
          <p:nvPr>
            <p:ph type="pic" idx="15"/>
          </p:nvPr>
        </p:nvSpPr>
        <p:spPr>
          <a:xfrm>
            <a:off x="5249105" y="2242648"/>
            <a:ext cx="727472" cy="705731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6"/>
          <p:cNvSpPr>
            <a:spLocks noGrp="1"/>
          </p:cNvSpPr>
          <p:nvPr>
            <p:ph type="pic" idx="16"/>
          </p:nvPr>
        </p:nvSpPr>
        <p:spPr>
          <a:xfrm>
            <a:off x="7303523" y="2241837"/>
            <a:ext cx="727471" cy="705731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/>
          <p:nvPr/>
        </p:nvSpPr>
        <p:spPr>
          <a:xfrm>
            <a:off x="8398764" y="4779497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>
            <a:spLocks noGrp="1"/>
          </p:cNvSpPr>
          <p:nvPr>
            <p:ph type="pic" idx="2"/>
          </p:nvPr>
        </p:nvSpPr>
        <p:spPr>
          <a:xfrm>
            <a:off x="3757790" y="0"/>
            <a:ext cx="538620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628649" y="411348"/>
            <a:ext cx="2855390" cy="137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628651" y="1863762"/>
            <a:ext cx="2849569" cy="286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2" y="0"/>
            <a:ext cx="34907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/>
          <p:nvPr/>
        </p:nvSpPr>
        <p:spPr>
          <a:xfrm>
            <a:off x="2" y="0"/>
            <a:ext cx="34907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/>
          <p:nvPr/>
        </p:nvSpPr>
        <p:spPr>
          <a:xfrm>
            <a:off x="0" y="3243430"/>
            <a:ext cx="9143999" cy="19000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623887" y="351235"/>
            <a:ext cx="4514170" cy="121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xfrm>
            <a:off x="623888" y="3394710"/>
            <a:ext cx="4514169" cy="137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/>
          <p:nvPr/>
        </p:nvSpPr>
        <p:spPr>
          <a:xfrm>
            <a:off x="1594485" y="-35147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2177415" y="-38576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2"/>
          </p:nvPr>
        </p:nvSpPr>
        <p:spPr>
          <a:xfrm>
            <a:off x="623378" y="1717693"/>
            <a:ext cx="4514170" cy="141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>
            <a:spLocks noGrp="1"/>
          </p:cNvSpPr>
          <p:nvPr>
            <p:ph type="pic" idx="3"/>
          </p:nvPr>
        </p:nvSpPr>
        <p:spPr>
          <a:xfrm>
            <a:off x="5280660" y="351235"/>
            <a:ext cx="3488293" cy="429815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0" name="Google Shape;160;p29"/>
          <p:cNvSpPr txBox="1"/>
          <p:nvPr/>
        </p:nvSpPr>
        <p:spPr>
          <a:xfrm>
            <a:off x="8398764" y="4765781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/>
          <p:nvPr/>
        </p:nvSpPr>
        <p:spPr>
          <a:xfrm>
            <a:off x="4256976" y="0"/>
            <a:ext cx="4962292" cy="51435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623888" y="2184809"/>
            <a:ext cx="3854884" cy="244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623888" y="1089212"/>
            <a:ext cx="3854884" cy="89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>
            <a:spLocks noGrp="1"/>
          </p:cNvSpPr>
          <p:nvPr>
            <p:ph type="pic" idx="2"/>
          </p:nvPr>
        </p:nvSpPr>
        <p:spPr>
          <a:xfrm>
            <a:off x="4749325" y="448655"/>
            <a:ext cx="4019628" cy="4184068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30"/>
          <p:cNvSpPr txBox="1"/>
          <p:nvPr/>
        </p:nvSpPr>
        <p:spPr>
          <a:xfrm>
            <a:off x="8398764" y="4765781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rgbClr val="8A8A8A"/>
              </a:buClr>
              <a:buSzPts val="1500"/>
              <a:buNone/>
              <a:defRPr sz="15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 sz="14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1200"/>
              <a:buNone/>
              <a:defRPr sz="12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32"/>
          <p:cNvSpPr/>
          <p:nvPr/>
        </p:nvSpPr>
        <p:spPr>
          <a:xfrm>
            <a:off x="2" y="0"/>
            <a:ext cx="34907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/>
          <p:nvPr/>
        </p:nvSpPr>
        <p:spPr>
          <a:xfrm>
            <a:off x="2" y="0"/>
            <a:ext cx="34907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1311593" y="486060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8398764" y="4765781"/>
            <a:ext cx="522207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er100.com/beer-calori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er100.com/beer-calori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er100.com/beer-calori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er100.com/beer-calori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er100.com/beer-calori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-586062" y="586079"/>
            <a:ext cx="5154408" cy="3982284"/>
          </a:xfrm>
          <a:prstGeom prst="flowChartDocument">
            <a:avLst/>
          </a:prstGeom>
          <a:solidFill>
            <a:srgbClr val="F3BE36">
              <a:alpha val="63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00" y="80213"/>
            <a:ext cx="4338425" cy="43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4495425" y="671325"/>
            <a:ext cx="4359600" cy="1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</a:pPr>
            <a:r>
              <a:rPr lang="en" sz="5400"/>
              <a:t>Introductory Statistics</a:t>
            </a:r>
            <a:endParaRPr sz="5400"/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1"/>
          </p:nvPr>
        </p:nvSpPr>
        <p:spPr>
          <a:xfrm>
            <a:off x="4572000" y="2442575"/>
            <a:ext cx="4283400" cy="21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500"/>
              <a:t>Module 15: 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b="1"/>
              <a:t>Inferences Concerning Regression Models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623887" y="351235"/>
            <a:ext cx="4514170" cy="121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Let’s Analyze! (1)</a:t>
            </a:r>
            <a:endParaRPr dirty="0"/>
          </a:p>
        </p:txBody>
      </p:sp>
      <p:sp>
        <p:nvSpPr>
          <p:cNvPr id="279" name="Google Shape;279;p43"/>
          <p:cNvSpPr txBox="1">
            <a:spLocks noGrp="1"/>
          </p:cNvSpPr>
          <p:nvPr>
            <p:ph type="body" idx="2"/>
          </p:nvPr>
        </p:nvSpPr>
        <p:spPr>
          <a:xfrm>
            <a:off x="623375" y="1717700"/>
            <a:ext cx="52326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Select </a:t>
            </a:r>
            <a:r>
              <a:rPr lang="en" b="1" u="sng"/>
              <a:t>Beer Alcohol and Calories</a:t>
            </a:r>
            <a:r>
              <a:rPr lang="en" b="1"/>
              <a:t> </a:t>
            </a:r>
            <a:r>
              <a:rPr lang="en"/>
              <a:t>in the statistical tool.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Or access it in: </a:t>
            </a:r>
            <a:r>
              <a:rPr lang="en" u="sng">
                <a:solidFill>
                  <a:srgbClr val="1155CC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https://www.beer100.com/beer-calories/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278" name="Google Shape;278;p43"/>
          <p:cNvSpPr txBox="1">
            <a:spLocks noGrp="1"/>
          </p:cNvSpPr>
          <p:nvPr>
            <p:ph type="body" idx="1"/>
          </p:nvPr>
        </p:nvSpPr>
        <p:spPr>
          <a:xfrm>
            <a:off x="623900" y="3245225"/>
            <a:ext cx="53373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" sz="1500" b="1"/>
              <a:t>Data Description:</a:t>
            </a:r>
            <a:endParaRPr sz="1500" b="1"/>
          </a:p>
          <a:p>
            <a:pPr marL="457200" lvl="0" indent="-3238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The dataset has 227 observations of domestic and imported beers. </a:t>
            </a:r>
            <a:endParaRPr sz="1500" b="1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The data shown is for a 12 ounce serving. </a:t>
            </a:r>
            <a:endParaRPr sz="1500" b="1"/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Breweries occasionally change their recipes, so the values might differ from the label.</a:t>
            </a:r>
            <a:endParaRPr sz="1500" b="1"/>
          </a:p>
        </p:txBody>
      </p:sp>
      <p:pic>
        <p:nvPicPr>
          <p:cNvPr id="281" name="Google Shape;281;p43" descr="Statistical tool can be found: https://lumen-learning.shinyapps.io/linear_regression/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238" y="3436225"/>
            <a:ext cx="1493200" cy="14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l="9421" r="9421"/>
          <a:stretch/>
        </p:blipFill>
        <p:spPr>
          <a:xfrm>
            <a:off x="5888995" y="284735"/>
            <a:ext cx="2557677" cy="3151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 txBox="1">
            <a:spLocks noGrp="1"/>
          </p:cNvSpPr>
          <p:nvPr>
            <p:ph type="title"/>
          </p:nvPr>
        </p:nvSpPr>
        <p:spPr>
          <a:xfrm>
            <a:off x="623887" y="351235"/>
            <a:ext cx="45141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Let’s Analyze! (2)</a:t>
            </a:r>
            <a:endParaRPr dirty="0"/>
          </a:p>
        </p:txBody>
      </p:sp>
      <p:sp>
        <p:nvSpPr>
          <p:cNvPr id="288" name="Google Shape;288;p44"/>
          <p:cNvSpPr txBox="1">
            <a:spLocks noGrp="1"/>
          </p:cNvSpPr>
          <p:nvPr>
            <p:ph type="body" idx="2"/>
          </p:nvPr>
        </p:nvSpPr>
        <p:spPr>
          <a:xfrm>
            <a:off x="623375" y="1717700"/>
            <a:ext cx="52326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Select </a:t>
            </a:r>
            <a:r>
              <a:rPr lang="en" b="1" u="sng"/>
              <a:t>Beer Alcohol and Calories</a:t>
            </a:r>
            <a:r>
              <a:rPr lang="en" b="1"/>
              <a:t> </a:t>
            </a:r>
            <a:r>
              <a:rPr lang="en"/>
              <a:t>in the statistical tool.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Or access it in: </a:t>
            </a:r>
            <a:r>
              <a:rPr lang="en" u="sng">
                <a:solidFill>
                  <a:srgbClr val="1155CC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https://www.beer100.com/beer-calories/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287" name="Google Shape;287;p44"/>
          <p:cNvSpPr txBox="1">
            <a:spLocks noGrp="1"/>
          </p:cNvSpPr>
          <p:nvPr>
            <p:ph type="body" idx="1"/>
          </p:nvPr>
        </p:nvSpPr>
        <p:spPr>
          <a:xfrm>
            <a:off x="623900" y="3245225"/>
            <a:ext cx="53373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We would like to know if there is a linear relationship between the calories in a 12 fluid ounces beer and its ABV.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Use the scatterplot to describe the relationship between the calories in a 12 fluid ounces beer and its ABV.</a:t>
            </a:r>
            <a:endParaRPr sz="1700" b="1"/>
          </a:p>
        </p:txBody>
      </p:sp>
      <p:pic>
        <p:nvPicPr>
          <p:cNvPr id="290" name="Google Shape;290;p44" descr="Statistical tool can be found: https://lumen-learning.shinyapps.io/linear_regression/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238" y="3436225"/>
            <a:ext cx="1493200" cy="14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l="9422" r="9422"/>
          <a:stretch/>
        </p:blipFill>
        <p:spPr>
          <a:xfrm>
            <a:off x="5888995" y="284735"/>
            <a:ext cx="2557675" cy="315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>
            <a:spLocks noGrp="1"/>
          </p:cNvSpPr>
          <p:nvPr>
            <p:ph type="title"/>
          </p:nvPr>
        </p:nvSpPr>
        <p:spPr>
          <a:xfrm>
            <a:off x="623887" y="351235"/>
            <a:ext cx="45141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Let’s Analyze! (3)</a:t>
            </a:r>
            <a:endParaRPr dirty="0"/>
          </a:p>
        </p:txBody>
      </p:sp>
      <p:sp>
        <p:nvSpPr>
          <p:cNvPr id="297" name="Google Shape;297;p45"/>
          <p:cNvSpPr txBox="1">
            <a:spLocks noGrp="1"/>
          </p:cNvSpPr>
          <p:nvPr>
            <p:ph type="body" idx="2"/>
          </p:nvPr>
        </p:nvSpPr>
        <p:spPr>
          <a:xfrm>
            <a:off x="623375" y="1717700"/>
            <a:ext cx="52326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Select </a:t>
            </a:r>
            <a:r>
              <a:rPr lang="en" b="1" u="sng"/>
              <a:t>Beer Alcohol and Calories</a:t>
            </a:r>
            <a:r>
              <a:rPr lang="en" b="1"/>
              <a:t> </a:t>
            </a:r>
            <a:r>
              <a:rPr lang="en"/>
              <a:t>in the statistical tool.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Or access it in: </a:t>
            </a:r>
            <a:r>
              <a:rPr lang="en" u="sng">
                <a:solidFill>
                  <a:srgbClr val="1155CC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https://www.beer100.com/beer-calories/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296" name="Google Shape;296;p45"/>
          <p:cNvSpPr txBox="1">
            <a:spLocks noGrp="1"/>
          </p:cNvSpPr>
          <p:nvPr>
            <p:ph type="body" idx="1"/>
          </p:nvPr>
        </p:nvSpPr>
        <p:spPr>
          <a:xfrm>
            <a:off x="623900" y="3245225"/>
            <a:ext cx="53373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We would like to know if there is a linear relationship between the calories in a 12 fluid ounces beer and its ABV.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State its null and alternative hypothesis.</a:t>
            </a:r>
            <a:endParaRPr sz="1700" b="1"/>
          </a:p>
        </p:txBody>
      </p:sp>
      <p:pic>
        <p:nvPicPr>
          <p:cNvPr id="299" name="Google Shape;299;p45" descr="Statistical tool can be found: https://lumen-learning.shinyapps.io/linear_regression/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238" y="3436225"/>
            <a:ext cx="1493200" cy="14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l="9422" r="9422"/>
          <a:stretch/>
        </p:blipFill>
        <p:spPr>
          <a:xfrm>
            <a:off x="5888995" y="284735"/>
            <a:ext cx="2557675" cy="315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6"/>
          <p:cNvSpPr txBox="1">
            <a:spLocks noGrp="1"/>
          </p:cNvSpPr>
          <p:nvPr>
            <p:ph type="title"/>
          </p:nvPr>
        </p:nvSpPr>
        <p:spPr>
          <a:xfrm>
            <a:off x="623887" y="351235"/>
            <a:ext cx="45141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Let’s Analyze! (4)</a:t>
            </a:r>
            <a:endParaRPr dirty="0"/>
          </a:p>
        </p:txBody>
      </p:sp>
      <p:sp>
        <p:nvSpPr>
          <p:cNvPr id="306" name="Google Shape;306;p46"/>
          <p:cNvSpPr txBox="1">
            <a:spLocks noGrp="1"/>
          </p:cNvSpPr>
          <p:nvPr>
            <p:ph type="body" idx="2"/>
          </p:nvPr>
        </p:nvSpPr>
        <p:spPr>
          <a:xfrm>
            <a:off x="623375" y="1717700"/>
            <a:ext cx="52326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Select </a:t>
            </a:r>
            <a:r>
              <a:rPr lang="en" b="1" u="sng"/>
              <a:t>Beer Alcohol and Calories</a:t>
            </a:r>
            <a:r>
              <a:rPr lang="en" b="1"/>
              <a:t> </a:t>
            </a:r>
            <a:r>
              <a:rPr lang="en"/>
              <a:t>in the statistical tool.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Or access it in: </a:t>
            </a:r>
            <a:r>
              <a:rPr lang="en" u="sng">
                <a:solidFill>
                  <a:srgbClr val="1155CC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https://www.beer100.com/beer-calories/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305" name="Google Shape;305;p46"/>
          <p:cNvSpPr txBox="1">
            <a:spLocks noGrp="1"/>
          </p:cNvSpPr>
          <p:nvPr>
            <p:ph type="body" idx="1"/>
          </p:nvPr>
        </p:nvSpPr>
        <p:spPr>
          <a:xfrm>
            <a:off x="623900" y="3245225"/>
            <a:ext cx="53373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We would like to know if there is a linear relationship between the calories in a 12 fluid ounces beer and its ABV.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To carry out a hypothesis test for the significance of slope, determine whether the conditions for fitting a linear regression line have been met.</a:t>
            </a:r>
            <a:endParaRPr sz="1700" b="1"/>
          </a:p>
        </p:txBody>
      </p:sp>
      <p:pic>
        <p:nvPicPr>
          <p:cNvPr id="308" name="Google Shape;308;p46" descr="Statistical tool can be found: https://lumen-learning.shinyapps.io/linear_regression/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238" y="3436225"/>
            <a:ext cx="1493200" cy="14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l="9422" r="9422"/>
          <a:stretch/>
        </p:blipFill>
        <p:spPr>
          <a:xfrm>
            <a:off x="5888995" y="284735"/>
            <a:ext cx="2557675" cy="315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7"/>
          <p:cNvSpPr txBox="1">
            <a:spLocks noGrp="1"/>
          </p:cNvSpPr>
          <p:nvPr>
            <p:ph type="title"/>
          </p:nvPr>
        </p:nvSpPr>
        <p:spPr>
          <a:xfrm>
            <a:off x="623887" y="351235"/>
            <a:ext cx="45141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Let’s Analyze! (5)</a:t>
            </a:r>
            <a:endParaRPr dirty="0"/>
          </a:p>
        </p:txBody>
      </p:sp>
      <p:sp>
        <p:nvSpPr>
          <p:cNvPr id="315" name="Google Shape;315;p47"/>
          <p:cNvSpPr txBox="1">
            <a:spLocks noGrp="1"/>
          </p:cNvSpPr>
          <p:nvPr>
            <p:ph type="body" idx="2"/>
          </p:nvPr>
        </p:nvSpPr>
        <p:spPr>
          <a:xfrm>
            <a:off x="623375" y="1717700"/>
            <a:ext cx="52326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Select </a:t>
            </a:r>
            <a:r>
              <a:rPr lang="en" b="1" u="sng"/>
              <a:t>Beer Alcohol and Calories</a:t>
            </a:r>
            <a:r>
              <a:rPr lang="en" b="1"/>
              <a:t> </a:t>
            </a:r>
            <a:r>
              <a:rPr lang="en"/>
              <a:t>in the statistical tool.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Or access it in: </a:t>
            </a:r>
            <a:r>
              <a:rPr lang="en" u="sng">
                <a:solidFill>
                  <a:srgbClr val="1155CC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https://www.beer100.com/beer-calories/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314" name="Google Shape;314;p47"/>
          <p:cNvSpPr txBox="1">
            <a:spLocks noGrp="1"/>
          </p:cNvSpPr>
          <p:nvPr>
            <p:ph type="body" idx="1"/>
          </p:nvPr>
        </p:nvSpPr>
        <p:spPr>
          <a:xfrm>
            <a:off x="623900" y="3245225"/>
            <a:ext cx="53373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 b="1"/>
              <a:t>At the 5% significance level, carry out a hypothesis test for the significance of slope to determine whether there is convincing evidence to conclude that there is a useful linear relationship between the calories in a 12 fluid ounces beer and its ABV.</a:t>
            </a:r>
            <a:endParaRPr sz="1700" b="1"/>
          </a:p>
        </p:txBody>
      </p:sp>
      <p:pic>
        <p:nvPicPr>
          <p:cNvPr id="317" name="Google Shape;317;p47" descr="Statistical tool can be found: https://lumen-learning.shinyapps.io/linear_regression/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1238" y="3436225"/>
            <a:ext cx="1493200" cy="14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 l="9422" r="9422"/>
          <a:stretch/>
        </p:blipFill>
        <p:spPr>
          <a:xfrm>
            <a:off x="5888995" y="284735"/>
            <a:ext cx="2557675" cy="315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>
            <a:spLocks noGrp="1"/>
          </p:cNvSpPr>
          <p:nvPr>
            <p:ph type="title"/>
          </p:nvPr>
        </p:nvSpPr>
        <p:spPr>
          <a:xfrm>
            <a:off x="3561725" y="289378"/>
            <a:ext cx="51444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Key Takeaway (4)</a:t>
            </a:r>
            <a:endParaRPr dirty="0"/>
          </a:p>
        </p:txBody>
      </p:sp>
      <p:sp>
        <p:nvSpPr>
          <p:cNvPr id="323" name="Google Shape;323;p48"/>
          <p:cNvSpPr txBox="1">
            <a:spLocks noGrp="1"/>
          </p:cNvSpPr>
          <p:nvPr>
            <p:ph type="body" idx="2"/>
          </p:nvPr>
        </p:nvSpPr>
        <p:spPr>
          <a:xfrm>
            <a:off x="3561725" y="914625"/>
            <a:ext cx="5144400" cy="23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35" b="1"/>
              <a:t>ANOVA for Regression</a:t>
            </a:r>
            <a:endParaRPr sz="2335" b="1"/>
          </a:p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35"/>
              <a:t>An ANOVA is a way to “partition” the variation in the data. In other words, it divides the total variation into two parts: the part that is explained by the regression model (SSRegression) and the part that remains unexplained (SSResiduals).</a:t>
            </a:r>
            <a:endParaRPr sz="2335"/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331" name="Google Shape;331;p48"/>
          <p:cNvSpPr txBox="1"/>
          <p:nvPr/>
        </p:nvSpPr>
        <p:spPr>
          <a:xfrm>
            <a:off x="3561700" y="3291200"/>
            <a:ext cx="5144400" cy="16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</a:rPr>
              <a:t>SSTotal = SSRegression + SSResiduals</a:t>
            </a:r>
            <a:endParaRPr sz="1600" b="1">
              <a:solidFill>
                <a:srgbClr val="FFFFFF"/>
              </a:solidFill>
            </a:endParaRPr>
          </a:p>
        </p:txBody>
      </p:sp>
      <p:pic>
        <p:nvPicPr>
          <p:cNvPr id="330" name="Google Shape;330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275" y="-190625"/>
            <a:ext cx="3646000" cy="36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9"/>
          <p:cNvSpPr txBox="1">
            <a:spLocks noGrp="1"/>
          </p:cNvSpPr>
          <p:nvPr>
            <p:ph type="title"/>
          </p:nvPr>
        </p:nvSpPr>
        <p:spPr>
          <a:xfrm>
            <a:off x="623875" y="351225"/>
            <a:ext cx="82449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/>
              <a:t>ANOVA Table</a:t>
            </a:r>
            <a:endParaRPr/>
          </a:p>
        </p:txBody>
      </p:sp>
      <p:sp>
        <p:nvSpPr>
          <p:cNvPr id="337" name="Google Shape;337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5" y="4445800"/>
            <a:ext cx="9144000" cy="6975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C1E379E-719C-A955-2EEA-6D1C4C85C6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8405326"/>
                  </p:ext>
                </p:extLst>
              </p:nvPr>
            </p:nvGraphicFramePr>
            <p:xfrm>
              <a:off x="468390" y="1100775"/>
              <a:ext cx="8207220" cy="2386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0334">
                      <a:extLst>
                        <a:ext uri="{9D8B030D-6E8A-4147-A177-3AD203B41FA5}">
                          <a16:colId xmlns:a16="http://schemas.microsoft.com/office/drawing/2014/main" val="1069297368"/>
                        </a:ext>
                      </a:extLst>
                    </a:gridCol>
                    <a:gridCol w="1269242">
                      <a:extLst>
                        <a:ext uri="{9D8B030D-6E8A-4147-A177-3AD203B41FA5}">
                          <a16:colId xmlns:a16="http://schemas.microsoft.com/office/drawing/2014/main" val="3386575881"/>
                        </a:ext>
                      </a:extLst>
                    </a:gridCol>
                    <a:gridCol w="1378424">
                      <a:extLst>
                        <a:ext uri="{9D8B030D-6E8A-4147-A177-3AD203B41FA5}">
                          <a16:colId xmlns:a16="http://schemas.microsoft.com/office/drawing/2014/main" val="2323231911"/>
                        </a:ext>
                      </a:extLst>
                    </a:gridCol>
                    <a:gridCol w="2552131">
                      <a:extLst>
                        <a:ext uri="{9D8B030D-6E8A-4147-A177-3AD203B41FA5}">
                          <a16:colId xmlns:a16="http://schemas.microsoft.com/office/drawing/2014/main" val="2031524024"/>
                        </a:ext>
                      </a:extLst>
                    </a:gridCol>
                    <a:gridCol w="1857089">
                      <a:extLst>
                        <a:ext uri="{9D8B030D-6E8A-4147-A177-3AD203B41FA5}">
                          <a16:colId xmlns:a16="http://schemas.microsoft.com/office/drawing/2014/main" val="2160659545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SSTotal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SSRegression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err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SSResiduals</m:t>
                                </m:r>
                              </m:oMath>
                            </m:oMathPara>
                          </a14:m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14:m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14791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sq (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𝑆𝑆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Mean sq (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oMath>
                          </a14:m>
                          <a:r>
                            <a:rPr lang="en-US" dirty="0"/>
                            <a:t> 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83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Regression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SSRegression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MSRegression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i="0" dirty="0" err="1" smtClean="0">
                                        <a:latin typeface="Cambria Math" panose="02040503050406030204" pitchFamily="18" charset="0"/>
                                      </a:rPr>
                                      <m:t>SSRegression</m:t>
                                    </m:r>
                                  </m:num>
                                  <m:den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oMath>
                            </m:oMathPara>
                          </a14:m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i="0" dirty="0" err="1" smtClean="0">
                                        <a:latin typeface="Cambria Math" panose="02040503050406030204" pitchFamily="18" charset="0"/>
                                      </a:rPr>
                                      <m:t>MSRegression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i="0" dirty="0" err="1" smtClean="0">
                                        <a:latin typeface="Cambria Math" panose="02040503050406030204" pitchFamily="18" charset="0"/>
                                      </a:rPr>
                                      <m:t>MSResiduals</m:t>
                                    </m:r>
                                  </m:den>
                                </m:f>
                              </m:oMath>
                            </m:oMathPara>
                          </a14:m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9108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Residuals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SSResiduals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MSResiduals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i="0" dirty="0" err="1" smtClean="0">
                                        <a:latin typeface="Cambria Math" panose="02040503050406030204" pitchFamily="18" charset="0"/>
                                      </a:rPr>
                                      <m:t>SSResiduals</m:t>
                                    </m:r>
                                  </m:num>
                                  <m:den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−1−</m:t>
                                    </m:r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oMath>
                            </m:oMathPara>
                          </a14:m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4387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SSTotal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16733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C1E379E-719C-A955-2EEA-6D1C4C85C6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8405326"/>
                  </p:ext>
                </p:extLst>
              </p:nvPr>
            </p:nvGraphicFramePr>
            <p:xfrm>
              <a:off x="468390" y="1100775"/>
              <a:ext cx="8207220" cy="2386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0334">
                      <a:extLst>
                        <a:ext uri="{9D8B030D-6E8A-4147-A177-3AD203B41FA5}">
                          <a16:colId xmlns:a16="http://schemas.microsoft.com/office/drawing/2014/main" val="1069297368"/>
                        </a:ext>
                      </a:extLst>
                    </a:gridCol>
                    <a:gridCol w="1269242">
                      <a:extLst>
                        <a:ext uri="{9D8B030D-6E8A-4147-A177-3AD203B41FA5}">
                          <a16:colId xmlns:a16="http://schemas.microsoft.com/office/drawing/2014/main" val="3386575881"/>
                        </a:ext>
                      </a:extLst>
                    </a:gridCol>
                    <a:gridCol w="1378424">
                      <a:extLst>
                        <a:ext uri="{9D8B030D-6E8A-4147-A177-3AD203B41FA5}">
                          <a16:colId xmlns:a16="http://schemas.microsoft.com/office/drawing/2014/main" val="2323231911"/>
                        </a:ext>
                      </a:extLst>
                    </a:gridCol>
                    <a:gridCol w="2552131">
                      <a:extLst>
                        <a:ext uri="{9D8B030D-6E8A-4147-A177-3AD203B41FA5}">
                          <a16:colId xmlns:a16="http://schemas.microsoft.com/office/drawing/2014/main" val="2031524024"/>
                        </a:ext>
                      </a:extLst>
                    </a:gridCol>
                    <a:gridCol w="1857089">
                      <a:extLst>
                        <a:ext uri="{9D8B030D-6E8A-4147-A177-3AD203B41FA5}">
                          <a16:colId xmlns:a16="http://schemas.microsoft.com/office/drawing/2014/main" val="2160659545"/>
                        </a:ext>
                      </a:extLst>
                    </a:gridCol>
                  </a:tblGrid>
                  <a:tr h="370840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448" r="-309" b="-55517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14:m xmlns:a14="http://schemas.microsoft.com/office/drawing/2010/main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14791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000" t="-100000" r="-459000" b="-4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5229" t="-100000" r="-321101" b="-4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9254" t="-100000" r="-74129" b="-4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0816" t="-100000" r="-1361" b="-43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683719"/>
                      </a:ext>
                    </a:extLst>
                  </a:tr>
                  <a:tr h="52819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Regression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000" t="-142857" r="-459000" b="-2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5229" t="-142857" r="-321101" b="-2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9254" t="-142857" r="-74129" b="-21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40816" t="-142857" r="-1361" b="-21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9108367"/>
                      </a:ext>
                    </a:extLst>
                  </a:tr>
                  <a:tr h="74587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Residuals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000" t="-172881" r="-459000" b="-5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5229" t="-172881" r="-321101" b="-5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49254" t="-172881" r="-74129" b="-5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4387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000" t="-555172" r="-45900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5229" t="-555172" r="-32110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1673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108FA9-7221-1086-0236-1716BA88CF18}"/>
                  </a:ext>
                </a:extLst>
              </p:cNvPr>
              <p:cNvSpPr txBox="1"/>
              <p:nvPr/>
            </p:nvSpPr>
            <p:spPr>
              <a:xfrm>
                <a:off x="1993754" y="3864284"/>
                <a:ext cx="4872488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variation</m:t>
                          </m:r>
                          <m:r>
                            <m:rPr>
                              <m:nor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explained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variation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 dirty="0" err="1" smtClean="0">
                              <a:latin typeface="Cambria Math" panose="02040503050406030204" pitchFamily="18" charset="0"/>
                            </a:rPr>
                            <m:t>SSRegression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 dirty="0" err="1" smtClean="0">
                              <a:latin typeface="Cambria Math" panose="02040503050406030204" pitchFamily="18" charset="0"/>
                            </a:rPr>
                            <m:t>SSTotal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 dirty="0" err="1" smtClean="0">
                              <a:latin typeface="Cambria Math" panose="02040503050406030204" pitchFamily="18" charset="0"/>
                            </a:rPr>
                            <m:t>SSResiduals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 dirty="0" err="1" smtClean="0">
                              <a:latin typeface="Cambria Math" panose="02040503050406030204" pitchFamily="18" charset="0"/>
                            </a:rPr>
                            <m:t>SSTotal</m:t>
                          </m:r>
                        </m:den>
                      </m:f>
                    </m:oMath>
                  </m:oMathPara>
                </a14:m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108FA9-7221-1086-0236-1716BA88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754" y="3864284"/>
                <a:ext cx="4872488" cy="501419"/>
              </a:xfrm>
              <a:prstGeom prst="rect">
                <a:avLst/>
              </a:prstGeom>
              <a:blipFill>
                <a:blip r:embed="rId4"/>
                <a:stretch>
                  <a:fillRect r="-26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0"/>
          <p:cNvSpPr txBox="1">
            <a:spLocks noGrp="1"/>
          </p:cNvSpPr>
          <p:nvPr>
            <p:ph type="title"/>
          </p:nvPr>
        </p:nvSpPr>
        <p:spPr>
          <a:xfrm>
            <a:off x="406901" y="526862"/>
            <a:ext cx="40269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</a:pPr>
            <a:r>
              <a:rPr lang="en" dirty="0">
                <a:solidFill>
                  <a:schemeClr val="accent4"/>
                </a:solidFill>
              </a:rPr>
              <a:t>Let’s Discuss Our Findings!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44" name="Google Shape;344;p50"/>
          <p:cNvSpPr txBox="1">
            <a:spLocks noGrp="1"/>
          </p:cNvSpPr>
          <p:nvPr>
            <p:ph type="body" idx="1"/>
          </p:nvPr>
        </p:nvSpPr>
        <p:spPr>
          <a:xfrm>
            <a:off x="375900" y="1824224"/>
            <a:ext cx="4196100" cy="3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dirty="0"/>
              <a:t>Data Set: </a:t>
            </a:r>
            <a:endParaRPr dirty="0"/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b="1" u="sng" dirty="0"/>
              <a:t>Beer Alcohol and Calories</a:t>
            </a:r>
            <a:endParaRPr b="1" u="sng" dirty="0"/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 dirty="0"/>
              <a:t>Report the value of </a:t>
            </a:r>
            <a:r>
              <a:rPr lang="en" sz="2000" dirty="0" err="1"/>
              <a:t>SSTotal</a:t>
            </a:r>
            <a:r>
              <a:rPr lang="en" sz="2000" dirty="0"/>
              <a:t>, </a:t>
            </a:r>
            <a:r>
              <a:rPr lang="en" sz="2000" dirty="0" err="1"/>
              <a:t>SSRegression</a:t>
            </a:r>
            <a:r>
              <a:rPr lang="en" sz="2000" dirty="0"/>
              <a:t>, and </a:t>
            </a:r>
            <a:r>
              <a:rPr lang="en" sz="2000" dirty="0" err="1"/>
              <a:t>SSResiduals</a:t>
            </a:r>
            <a:r>
              <a:rPr lang="en" sz="2000" dirty="0"/>
              <a:t>. </a:t>
            </a:r>
            <a:endParaRPr sz="2000" dirty="0"/>
          </a:p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000" dirty="0"/>
              <a:t>What does </a:t>
            </a:r>
            <a:r>
              <a:rPr lang="en" sz="2000" dirty="0" err="1"/>
              <a:t>SSTotal</a:t>
            </a:r>
            <a:r>
              <a:rPr lang="en" sz="2000" dirty="0"/>
              <a:t>, </a:t>
            </a:r>
            <a:r>
              <a:rPr lang="en" sz="2000" dirty="0" err="1"/>
              <a:t>SSRegression</a:t>
            </a:r>
            <a:r>
              <a:rPr lang="en" sz="2000" dirty="0"/>
              <a:t>, and </a:t>
            </a:r>
            <a:r>
              <a:rPr lang="en" sz="2000" dirty="0" err="1"/>
              <a:t>SSResiduals</a:t>
            </a:r>
            <a:r>
              <a:rPr lang="en" sz="2000" dirty="0"/>
              <a:t> measure?</a:t>
            </a:r>
            <a:endParaRPr sz="2000" dirty="0"/>
          </a:p>
        </p:txBody>
      </p:sp>
      <p:pic>
        <p:nvPicPr>
          <p:cNvPr id="348" name="Google Shape;348;p50" descr="Statistical tool can be found: https://lumen-learning.shinyapps.io/linear_regression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550" y="633575"/>
            <a:ext cx="1577575" cy="157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4877" y="1576274"/>
            <a:ext cx="4026925" cy="40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1"/>
          <p:cNvSpPr txBox="1">
            <a:spLocks noGrp="1"/>
          </p:cNvSpPr>
          <p:nvPr>
            <p:ph type="title"/>
          </p:nvPr>
        </p:nvSpPr>
        <p:spPr>
          <a:xfrm>
            <a:off x="545100" y="655611"/>
            <a:ext cx="40269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</a:pPr>
            <a:r>
              <a:rPr lang="en" dirty="0">
                <a:solidFill>
                  <a:schemeClr val="accent4"/>
                </a:solidFill>
              </a:rPr>
              <a:t>Let’s Analyze Our Findings!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53" name="Google Shape;353;p51"/>
          <p:cNvSpPr txBox="1">
            <a:spLocks noGrp="1"/>
          </p:cNvSpPr>
          <p:nvPr>
            <p:ph type="body" idx="1"/>
          </p:nvPr>
        </p:nvSpPr>
        <p:spPr>
          <a:xfrm>
            <a:off x="545100" y="1146411"/>
            <a:ext cx="4026900" cy="37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5000"/>
              <a:buNone/>
            </a:pPr>
            <a:r>
              <a:rPr lang="en" sz="2000" dirty="0"/>
              <a:t>An ANOVA F-test can be used to test the population slope for simple linear regression. </a:t>
            </a:r>
            <a:endParaRPr sz="2000" dirty="0"/>
          </a:p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5000"/>
              <a:buNone/>
            </a:pPr>
            <a:r>
              <a:rPr lang="en" sz="2000" dirty="0"/>
              <a:t>Use the statistical tool to calculate a P-value that measures the evidence of an association between the calories in a 12 fluid ounces beer and its ABV. </a:t>
            </a:r>
            <a:endParaRPr sz="2000" dirty="0"/>
          </a:p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5000"/>
              <a:buNone/>
            </a:pPr>
            <a:r>
              <a:rPr lang="en" sz="2000" dirty="0"/>
              <a:t>At the α= 0.05 significance level, does the data provide sufficient evidence of an association between the calories in a 12 fluid ounces beer and its ABV? </a:t>
            </a:r>
            <a:endParaRPr sz="2000" dirty="0"/>
          </a:p>
          <a:p>
            <a:pPr marL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5000"/>
              <a:buNone/>
            </a:pPr>
            <a:r>
              <a:rPr lang="en" sz="2000" dirty="0"/>
              <a:t>State your conclusion in context.</a:t>
            </a:r>
            <a:endParaRPr sz="2000" dirty="0"/>
          </a:p>
        </p:txBody>
      </p:sp>
      <p:pic>
        <p:nvPicPr>
          <p:cNvPr id="357" name="Google Shape;357;p51" descr="Statistical tool found: https://lumen-learning.shinyapps.io/fdist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1988" y="527975"/>
            <a:ext cx="1632700" cy="16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8B7854-81DC-3049-54BA-5FF768BC6782}"/>
              </a:ext>
            </a:extLst>
          </p:cNvPr>
          <p:cNvSpPr txBox="1"/>
          <p:nvPr/>
        </p:nvSpPr>
        <p:spPr>
          <a:xfrm>
            <a:off x="5311848" y="2982826"/>
            <a:ext cx="2412840" cy="79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3000"/>
              </a:lnSpc>
              <a:buClr>
                <a:schemeClr val="dk1"/>
              </a:buClr>
              <a:buSzPct val="100000"/>
            </a:pPr>
            <a:r>
              <a:rPr lang="en-US" dirty="0"/>
              <a:t>Data Set: </a:t>
            </a:r>
          </a:p>
          <a:p>
            <a:pPr lvl="0">
              <a:lnSpc>
                <a:spcPct val="113000"/>
              </a:lnSpc>
              <a:buClr>
                <a:schemeClr val="dk1"/>
              </a:buClr>
              <a:buSzPct val="100000"/>
            </a:pPr>
            <a:r>
              <a:rPr lang="en-US" b="1" u="sng" dirty="0"/>
              <a:t>Beer Alcohol and Calories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>
            <a:spLocks noGrp="1"/>
          </p:cNvSpPr>
          <p:nvPr>
            <p:ph type="title"/>
          </p:nvPr>
        </p:nvSpPr>
        <p:spPr>
          <a:xfrm>
            <a:off x="3561734" y="351235"/>
            <a:ext cx="5144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Key Takeaway (5)</a:t>
            </a:r>
            <a:endParaRPr dirty="0"/>
          </a:p>
        </p:txBody>
      </p:sp>
      <p:sp>
        <p:nvSpPr>
          <p:cNvPr id="363" name="Google Shape;363;p52"/>
          <p:cNvSpPr txBox="1">
            <a:spLocks noGrp="1"/>
          </p:cNvSpPr>
          <p:nvPr>
            <p:ph type="body" idx="2"/>
          </p:nvPr>
        </p:nvSpPr>
        <p:spPr>
          <a:xfrm>
            <a:off x="3561735" y="1297858"/>
            <a:ext cx="51444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95"/>
              <a:buNone/>
            </a:pPr>
            <a:r>
              <a:rPr lang="en" sz="1728" b="1"/>
              <a:t>Confidence and Prediction Intervals</a:t>
            </a:r>
            <a:endParaRPr sz="1728" b="1"/>
          </a:p>
          <a:p>
            <a:pPr marL="457200" lvl="0" indent="-338296" algn="l" rtl="0">
              <a:lnSpc>
                <a:spcPct val="103000"/>
              </a:lnSpc>
              <a:spcBef>
                <a:spcPts val="1000"/>
              </a:spcBef>
              <a:spcAft>
                <a:spcPts val="0"/>
              </a:spcAft>
              <a:buSzPts val="1728"/>
              <a:buChar char="●"/>
            </a:pPr>
            <a:r>
              <a:rPr lang="en" sz="1728" b="1"/>
              <a:t>Confidence</a:t>
            </a:r>
            <a:r>
              <a:rPr lang="en" sz="1728"/>
              <a:t> interval for the mean response: This interval gives us a range of plausible values of the mean response for a subset of the population with a value of the explanatory variable equal to x</a:t>
            </a:r>
            <a:r>
              <a:rPr lang="en" sz="1728" baseline="-25000"/>
              <a:t>0</a:t>
            </a:r>
            <a:r>
              <a:rPr lang="en" sz="1728"/>
              <a:t>.</a:t>
            </a:r>
            <a:endParaRPr sz="1628" b="1"/>
          </a:p>
        </p:txBody>
      </p:sp>
      <p:sp>
        <p:nvSpPr>
          <p:cNvPr id="370" name="Google Shape;370;p52"/>
          <p:cNvSpPr txBox="1"/>
          <p:nvPr/>
        </p:nvSpPr>
        <p:spPr>
          <a:xfrm>
            <a:off x="3561700" y="3291200"/>
            <a:ext cx="5144400" cy="16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3655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 b="1">
                <a:solidFill>
                  <a:schemeClr val="lt1"/>
                </a:solidFill>
              </a:rPr>
              <a:t>Prediction</a:t>
            </a:r>
            <a:r>
              <a:rPr lang="en" sz="1700">
                <a:solidFill>
                  <a:schemeClr val="lt1"/>
                </a:solidFill>
              </a:rPr>
              <a:t> interval for an individual response: This interval gives us a range of plausible values of the response for an individual observation that has a value of the explanatory variable equal to x</a:t>
            </a:r>
            <a:r>
              <a:rPr lang="en" sz="1700" baseline="-25000">
                <a:solidFill>
                  <a:schemeClr val="lt1"/>
                </a:solidFill>
              </a:rPr>
              <a:t>0</a:t>
            </a:r>
            <a:r>
              <a:rPr lang="en" sz="1700">
                <a:solidFill>
                  <a:schemeClr val="lt1"/>
                </a:solidFill>
              </a:rPr>
              <a:t>.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371" name="Google Shape;371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65" y="15199"/>
            <a:ext cx="3380550" cy="33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623888" y="1089212"/>
            <a:ext cx="7886700" cy="89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Arial"/>
              <a:buNone/>
            </a:pPr>
            <a:r>
              <a:rPr lang="en" sz="4500"/>
              <a:t>Affirmations</a:t>
            </a:r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623888" y="2376009"/>
            <a:ext cx="7886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 matter</a:t>
            </a:r>
            <a:endParaRPr/>
          </a:p>
          <a:p>
            <a:pPr marL="177800" lvl="0" indent="-17145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 can do hard things</a:t>
            </a:r>
            <a:endParaRPr/>
          </a:p>
          <a:p>
            <a:pPr marL="177800" lvl="0" indent="-171450" algn="l" rtl="0">
              <a:lnSpc>
                <a:spcPct val="113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/>
              <a:t>I am getting better and better every day</a:t>
            </a:r>
            <a:endParaRPr/>
          </a:p>
        </p:txBody>
      </p:sp>
      <p:pic>
        <p:nvPicPr>
          <p:cNvPr id="195" name="Google Shape;195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478" y="333443"/>
            <a:ext cx="1912925" cy="19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"/>
          <p:cNvSpPr txBox="1">
            <a:spLocks noGrp="1"/>
          </p:cNvSpPr>
          <p:nvPr>
            <p:ph type="title"/>
          </p:nvPr>
        </p:nvSpPr>
        <p:spPr>
          <a:xfrm>
            <a:off x="623887" y="351235"/>
            <a:ext cx="45141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Let’s Analyze! (6)</a:t>
            </a:r>
            <a:endParaRPr dirty="0"/>
          </a:p>
        </p:txBody>
      </p:sp>
      <p:sp>
        <p:nvSpPr>
          <p:cNvPr id="378" name="Google Shape;378;p53"/>
          <p:cNvSpPr txBox="1">
            <a:spLocks noGrp="1"/>
          </p:cNvSpPr>
          <p:nvPr>
            <p:ph type="body" idx="2"/>
          </p:nvPr>
        </p:nvSpPr>
        <p:spPr>
          <a:xfrm>
            <a:off x="623375" y="1717700"/>
            <a:ext cx="52326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Select </a:t>
            </a:r>
            <a:r>
              <a:rPr lang="en" b="1" u="sng"/>
              <a:t>Beer Alcohol and Calories</a:t>
            </a:r>
            <a:r>
              <a:rPr lang="en" b="1"/>
              <a:t> </a:t>
            </a:r>
            <a:r>
              <a:rPr lang="en"/>
              <a:t>in the statistical tool.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Use the linear regression statistical tool to calculate the equation for the line of best fit.</a:t>
            </a:r>
            <a:endParaRPr/>
          </a:p>
        </p:txBody>
      </p:sp>
      <p:sp>
        <p:nvSpPr>
          <p:cNvPr id="377" name="Google Shape;377;p53"/>
          <p:cNvSpPr txBox="1">
            <a:spLocks noGrp="1"/>
          </p:cNvSpPr>
          <p:nvPr>
            <p:ph type="body" idx="1"/>
          </p:nvPr>
        </p:nvSpPr>
        <p:spPr>
          <a:xfrm>
            <a:off x="623900" y="3245225"/>
            <a:ext cx="53373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Write the equation using contextualized variable names.</a:t>
            </a:r>
            <a:endParaRPr sz="1900" b="1"/>
          </a:p>
        </p:txBody>
      </p:sp>
      <p:pic>
        <p:nvPicPr>
          <p:cNvPr id="379" name="Google Shape;379;p53" descr="Statistical tool can be found: https://lumen-learning.shinyapps.io/linear_regression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1238" y="3436225"/>
            <a:ext cx="1493200" cy="14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675" y="503621"/>
            <a:ext cx="2932600" cy="29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>
            <a:spLocks noGrp="1"/>
          </p:cNvSpPr>
          <p:nvPr>
            <p:ph type="title"/>
          </p:nvPr>
        </p:nvSpPr>
        <p:spPr>
          <a:xfrm>
            <a:off x="623887" y="351235"/>
            <a:ext cx="45141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Let’s Analyze! (7)</a:t>
            </a:r>
            <a:endParaRPr dirty="0"/>
          </a:p>
        </p:txBody>
      </p:sp>
      <p:sp>
        <p:nvSpPr>
          <p:cNvPr id="387" name="Google Shape;387;p54"/>
          <p:cNvSpPr txBox="1">
            <a:spLocks noGrp="1"/>
          </p:cNvSpPr>
          <p:nvPr>
            <p:ph type="body" idx="2"/>
          </p:nvPr>
        </p:nvSpPr>
        <p:spPr>
          <a:xfrm>
            <a:off x="623375" y="1717700"/>
            <a:ext cx="52326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Select </a:t>
            </a:r>
            <a:r>
              <a:rPr lang="en" b="1" u="sng"/>
              <a:t>Beer Alcohol and Calories</a:t>
            </a:r>
            <a:r>
              <a:rPr lang="en" b="1"/>
              <a:t> </a:t>
            </a:r>
            <a:r>
              <a:rPr lang="en"/>
              <a:t>in the statistical tool.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Use the linear regression statistical tool to calculate the equation for the line of best fit.</a:t>
            </a:r>
            <a:endParaRPr/>
          </a:p>
        </p:txBody>
      </p:sp>
      <p:sp>
        <p:nvSpPr>
          <p:cNvPr id="386" name="Google Shape;386;p54"/>
          <p:cNvSpPr txBox="1">
            <a:spLocks noGrp="1"/>
          </p:cNvSpPr>
          <p:nvPr>
            <p:ph type="body" idx="1"/>
          </p:nvPr>
        </p:nvSpPr>
        <p:spPr>
          <a:xfrm>
            <a:off x="623900" y="3245225"/>
            <a:ext cx="53373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Interpret the slope in the context of the data.</a:t>
            </a:r>
            <a:endParaRPr sz="1900" b="1"/>
          </a:p>
        </p:txBody>
      </p:sp>
      <p:pic>
        <p:nvPicPr>
          <p:cNvPr id="388" name="Google Shape;388;p54" descr="Statistical tool can be found: https://lumen-learning.shinyapps.io/linear_regression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1238" y="3436225"/>
            <a:ext cx="1493200" cy="14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675" y="503621"/>
            <a:ext cx="2932600" cy="29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5"/>
          <p:cNvSpPr txBox="1">
            <a:spLocks noGrp="1"/>
          </p:cNvSpPr>
          <p:nvPr>
            <p:ph type="title"/>
          </p:nvPr>
        </p:nvSpPr>
        <p:spPr>
          <a:xfrm>
            <a:off x="623887" y="351235"/>
            <a:ext cx="45141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Let’s Analyze! (8)</a:t>
            </a:r>
            <a:endParaRPr dirty="0"/>
          </a:p>
        </p:txBody>
      </p:sp>
      <p:sp>
        <p:nvSpPr>
          <p:cNvPr id="396" name="Google Shape;396;p55"/>
          <p:cNvSpPr txBox="1">
            <a:spLocks noGrp="1"/>
          </p:cNvSpPr>
          <p:nvPr>
            <p:ph type="body" idx="2"/>
          </p:nvPr>
        </p:nvSpPr>
        <p:spPr>
          <a:xfrm>
            <a:off x="623375" y="1717700"/>
            <a:ext cx="52326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Select </a:t>
            </a:r>
            <a:r>
              <a:rPr lang="en" b="1" u="sng"/>
              <a:t>Beer Alcohol and Calories</a:t>
            </a:r>
            <a:r>
              <a:rPr lang="en" b="1"/>
              <a:t> </a:t>
            </a:r>
            <a:r>
              <a:rPr lang="en"/>
              <a:t>in the statistical tool.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Use the linear regression statistical tool to calculate the equation for the line of best fit.</a:t>
            </a:r>
            <a:endParaRPr/>
          </a:p>
        </p:txBody>
      </p:sp>
      <p:sp>
        <p:nvSpPr>
          <p:cNvPr id="395" name="Google Shape;395;p55"/>
          <p:cNvSpPr txBox="1">
            <a:spLocks noGrp="1"/>
          </p:cNvSpPr>
          <p:nvPr>
            <p:ph type="body" idx="1"/>
          </p:nvPr>
        </p:nvSpPr>
        <p:spPr>
          <a:xfrm>
            <a:off x="623900" y="3245225"/>
            <a:ext cx="53373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Create a plot of the residual vs. the fitted values.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Based on this plot, is the linear regression equation a reasonable fit for these data? Explain. </a:t>
            </a:r>
            <a:endParaRPr sz="1900" b="1"/>
          </a:p>
        </p:txBody>
      </p:sp>
      <p:pic>
        <p:nvPicPr>
          <p:cNvPr id="397" name="Google Shape;397;p55" descr="Statistical tool can be found: https://lumen-learning.shinyapps.io/linear_regression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1238" y="3436225"/>
            <a:ext cx="1493200" cy="14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675" y="503621"/>
            <a:ext cx="2932600" cy="29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6"/>
          <p:cNvSpPr txBox="1">
            <a:spLocks noGrp="1"/>
          </p:cNvSpPr>
          <p:nvPr>
            <p:ph type="title"/>
          </p:nvPr>
        </p:nvSpPr>
        <p:spPr>
          <a:xfrm>
            <a:off x="623887" y="351235"/>
            <a:ext cx="45141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Let’s Analyze! (9)</a:t>
            </a:r>
            <a:endParaRPr dirty="0"/>
          </a:p>
        </p:txBody>
      </p:sp>
      <p:sp>
        <p:nvSpPr>
          <p:cNvPr id="405" name="Google Shape;405;p56"/>
          <p:cNvSpPr txBox="1">
            <a:spLocks noGrp="1"/>
          </p:cNvSpPr>
          <p:nvPr>
            <p:ph type="body" idx="2"/>
          </p:nvPr>
        </p:nvSpPr>
        <p:spPr>
          <a:xfrm>
            <a:off x="623375" y="1717700"/>
            <a:ext cx="52326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Select </a:t>
            </a:r>
            <a:r>
              <a:rPr lang="en" b="1" u="sng"/>
              <a:t>Beer Alcohol and Calories</a:t>
            </a:r>
            <a:r>
              <a:rPr lang="en" b="1"/>
              <a:t> </a:t>
            </a:r>
            <a:r>
              <a:rPr lang="en"/>
              <a:t>in the statistical tool.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Use the linear regression statistical tool to calculate the equation for the line of best fit.</a:t>
            </a:r>
            <a:endParaRPr/>
          </a:p>
        </p:txBody>
      </p:sp>
      <p:sp>
        <p:nvSpPr>
          <p:cNvPr id="404" name="Google Shape;404;p56"/>
          <p:cNvSpPr txBox="1">
            <a:spLocks noGrp="1"/>
          </p:cNvSpPr>
          <p:nvPr>
            <p:ph type="body" idx="1"/>
          </p:nvPr>
        </p:nvSpPr>
        <p:spPr>
          <a:xfrm>
            <a:off x="623900" y="3245225"/>
            <a:ext cx="53373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What is the predicted number of calories in a 12 fluid ounces beer with a 4.20% Alcohol Content?</a:t>
            </a:r>
            <a:endParaRPr sz="1900" b="1"/>
          </a:p>
        </p:txBody>
      </p:sp>
      <p:pic>
        <p:nvPicPr>
          <p:cNvPr id="406" name="Google Shape;406;p56" descr="Statistical tool can be found: https://lumen-learning.shinyapps.io/linear_regression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1238" y="3436225"/>
            <a:ext cx="1493200" cy="14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675" y="503621"/>
            <a:ext cx="2932600" cy="29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7"/>
          <p:cNvSpPr txBox="1">
            <a:spLocks noGrp="1"/>
          </p:cNvSpPr>
          <p:nvPr>
            <p:ph type="title"/>
          </p:nvPr>
        </p:nvSpPr>
        <p:spPr>
          <a:xfrm>
            <a:off x="623875" y="351229"/>
            <a:ext cx="45141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Let’s Analyze! (10)</a:t>
            </a:r>
            <a:endParaRPr dirty="0"/>
          </a:p>
        </p:txBody>
      </p:sp>
      <p:sp>
        <p:nvSpPr>
          <p:cNvPr id="414" name="Google Shape;414;p57"/>
          <p:cNvSpPr txBox="1">
            <a:spLocks noGrp="1"/>
          </p:cNvSpPr>
          <p:nvPr>
            <p:ph type="body" idx="2"/>
          </p:nvPr>
        </p:nvSpPr>
        <p:spPr>
          <a:xfrm>
            <a:off x="623375" y="1157250"/>
            <a:ext cx="52326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Select </a:t>
            </a:r>
            <a:r>
              <a:rPr lang="en" b="1" u="sng"/>
              <a:t>Beer Alcohol and Calories</a:t>
            </a:r>
            <a:r>
              <a:rPr lang="en" b="1"/>
              <a:t> </a:t>
            </a:r>
            <a:r>
              <a:rPr lang="en"/>
              <a:t>in the statistical tool.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Use the statistical tool to calculate a 95% </a:t>
            </a:r>
            <a:r>
              <a:rPr lang="en" b="1" u="sng"/>
              <a:t>confidence</a:t>
            </a:r>
            <a:r>
              <a:rPr lang="en"/>
              <a:t> interval for the mean number of calories in a 12 fluid ounces beer with a 4.20% Alcohol Content.</a:t>
            </a:r>
            <a:endParaRPr/>
          </a:p>
        </p:txBody>
      </p:sp>
      <p:sp>
        <p:nvSpPr>
          <p:cNvPr id="413" name="Google Shape;413;p57"/>
          <p:cNvSpPr txBox="1">
            <a:spLocks noGrp="1"/>
          </p:cNvSpPr>
          <p:nvPr>
            <p:ph type="body" idx="1"/>
          </p:nvPr>
        </p:nvSpPr>
        <p:spPr>
          <a:xfrm>
            <a:off x="623900" y="3245225"/>
            <a:ext cx="53373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What is the center of the interval? What is the margin of error?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Interpret the interval in the context of the data.</a:t>
            </a:r>
            <a:endParaRPr b="1"/>
          </a:p>
        </p:txBody>
      </p:sp>
      <p:pic>
        <p:nvPicPr>
          <p:cNvPr id="415" name="Google Shape;415;p57" descr="Statistical tool can be found: https://lumen-learning.shinyapps.io/linear_regression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1238" y="3436225"/>
            <a:ext cx="1493200" cy="14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675" y="503621"/>
            <a:ext cx="2932600" cy="29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/>
          <p:cNvSpPr txBox="1">
            <a:spLocks noGrp="1"/>
          </p:cNvSpPr>
          <p:nvPr>
            <p:ph type="title"/>
          </p:nvPr>
        </p:nvSpPr>
        <p:spPr>
          <a:xfrm>
            <a:off x="623875" y="351229"/>
            <a:ext cx="45141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Let’s Analyze! (11)</a:t>
            </a:r>
            <a:endParaRPr dirty="0"/>
          </a:p>
        </p:txBody>
      </p:sp>
      <p:sp>
        <p:nvSpPr>
          <p:cNvPr id="423" name="Google Shape;423;p58"/>
          <p:cNvSpPr txBox="1">
            <a:spLocks noGrp="1"/>
          </p:cNvSpPr>
          <p:nvPr>
            <p:ph type="body" idx="2"/>
          </p:nvPr>
        </p:nvSpPr>
        <p:spPr>
          <a:xfrm>
            <a:off x="623375" y="1157250"/>
            <a:ext cx="52326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Select </a:t>
            </a:r>
            <a:r>
              <a:rPr lang="en" b="1" u="sng"/>
              <a:t>Beer Alcohol and Calories</a:t>
            </a:r>
            <a:r>
              <a:rPr lang="en" b="1"/>
              <a:t> </a:t>
            </a:r>
            <a:r>
              <a:rPr lang="en"/>
              <a:t>in the statistical tool.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Use the statistical tool to calculate a 95% </a:t>
            </a:r>
            <a:r>
              <a:rPr lang="en" b="1" u="sng"/>
              <a:t>predicted</a:t>
            </a:r>
            <a:r>
              <a:rPr lang="en"/>
              <a:t> interval for the mean number of calories in a 12 fluid ounces beer with a 4.20% Alcohol Content.</a:t>
            </a:r>
            <a:endParaRPr/>
          </a:p>
        </p:txBody>
      </p:sp>
      <p:sp>
        <p:nvSpPr>
          <p:cNvPr id="422" name="Google Shape;422;p58"/>
          <p:cNvSpPr txBox="1">
            <a:spLocks noGrp="1"/>
          </p:cNvSpPr>
          <p:nvPr>
            <p:ph type="body" idx="1"/>
          </p:nvPr>
        </p:nvSpPr>
        <p:spPr>
          <a:xfrm>
            <a:off x="623900" y="3245225"/>
            <a:ext cx="5337300" cy="16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What is the center of the interval? What is the margin of error?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Interpret the interval in the context of the data.</a:t>
            </a:r>
            <a:endParaRPr b="1"/>
          </a:p>
        </p:txBody>
      </p:sp>
      <p:pic>
        <p:nvPicPr>
          <p:cNvPr id="424" name="Google Shape;424;p58" descr="Statistical tool can be found: https://lumen-learning.shinyapps.io/linear_regression/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1238" y="3436225"/>
            <a:ext cx="1493200" cy="14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675" y="503621"/>
            <a:ext cx="2932600" cy="29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9"/>
          <p:cNvSpPr txBox="1">
            <a:spLocks noGrp="1"/>
          </p:cNvSpPr>
          <p:nvPr>
            <p:ph type="title"/>
          </p:nvPr>
        </p:nvSpPr>
        <p:spPr>
          <a:xfrm>
            <a:off x="623900" y="381300"/>
            <a:ext cx="4363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</a:pPr>
            <a:r>
              <a:rPr lang="en"/>
              <a:t>Let’s discuss!</a:t>
            </a:r>
            <a:endParaRPr/>
          </a:p>
        </p:txBody>
      </p:sp>
      <p:sp>
        <p:nvSpPr>
          <p:cNvPr id="430" name="Google Shape;430;p59"/>
          <p:cNvSpPr txBox="1">
            <a:spLocks noGrp="1"/>
          </p:cNvSpPr>
          <p:nvPr>
            <p:ph type="body" idx="1"/>
          </p:nvPr>
        </p:nvSpPr>
        <p:spPr>
          <a:xfrm>
            <a:off x="623900" y="902400"/>
            <a:ext cx="4007400" cy="3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3"/>
              <a:buNone/>
            </a:pPr>
            <a:r>
              <a:rPr lang="en" sz="2043"/>
              <a:t>Compare the confidence interval and the prediction interval.</a:t>
            </a:r>
            <a:endParaRPr sz="2043"/>
          </a:p>
          <a:p>
            <a:pPr marL="457200" lvl="0" indent="-317183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95"/>
              <a:buChar char="•"/>
            </a:pPr>
            <a:r>
              <a:rPr lang="en" sz="2043"/>
              <a:t>How do the centers of the intervals compare? Is this what you would expect? Explain.</a:t>
            </a:r>
            <a:endParaRPr sz="2043"/>
          </a:p>
          <a:p>
            <a:pPr marL="457200" lvl="0" indent="-317183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95"/>
              <a:buChar char="•"/>
            </a:pPr>
            <a:r>
              <a:rPr lang="en" sz="2043"/>
              <a:t>How do the margins of error of the intervals compare? Is this what you would expected? Explain.</a:t>
            </a:r>
            <a:endParaRPr sz="2043"/>
          </a:p>
        </p:txBody>
      </p:sp>
      <p:sp>
        <p:nvSpPr>
          <p:cNvPr id="432" name="Google Shape;432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40711" y="-87678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300" y="575275"/>
            <a:ext cx="4196777" cy="39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0"/>
          <p:cNvSpPr txBox="1">
            <a:spLocks noGrp="1"/>
          </p:cNvSpPr>
          <p:nvPr>
            <p:ph type="title"/>
          </p:nvPr>
        </p:nvSpPr>
        <p:spPr>
          <a:xfrm>
            <a:off x="623900" y="381300"/>
            <a:ext cx="523099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</a:pPr>
            <a:r>
              <a:rPr lang="en" dirty="0"/>
              <a:t>Let’s discuss it more!</a:t>
            </a:r>
            <a:endParaRPr dirty="0"/>
          </a:p>
        </p:txBody>
      </p:sp>
      <p:sp>
        <p:nvSpPr>
          <p:cNvPr id="438" name="Google Shape;438;p60"/>
          <p:cNvSpPr txBox="1">
            <a:spLocks noGrp="1"/>
          </p:cNvSpPr>
          <p:nvPr>
            <p:ph type="body" idx="1"/>
          </p:nvPr>
        </p:nvSpPr>
        <p:spPr>
          <a:xfrm>
            <a:off x="623900" y="902400"/>
            <a:ext cx="4007400" cy="3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3"/>
              <a:buNone/>
            </a:pPr>
            <a:r>
              <a:rPr lang="en" sz="2043"/>
              <a:t>Create analysis questions that should use:</a:t>
            </a:r>
            <a:endParaRPr sz="2043"/>
          </a:p>
          <a:p>
            <a:pPr marL="457200" lvl="0" indent="-317183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95"/>
              <a:buChar char="•"/>
            </a:pPr>
            <a:r>
              <a:rPr lang="en" sz="2043"/>
              <a:t>A confidence interval for the mean response.</a:t>
            </a:r>
            <a:endParaRPr sz="2043"/>
          </a:p>
          <a:p>
            <a:pPr marL="457200" lvl="0" indent="-317183" algn="l" rtl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SzPts val="1395"/>
              <a:buChar char="•"/>
            </a:pPr>
            <a:r>
              <a:rPr lang="en" sz="2043"/>
              <a:t>A prediction interval for an individual response.</a:t>
            </a:r>
            <a:endParaRPr sz="2043"/>
          </a:p>
        </p:txBody>
      </p:sp>
      <p:sp>
        <p:nvSpPr>
          <p:cNvPr id="440" name="Google Shape;440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40711" y="-87678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300" y="575275"/>
            <a:ext cx="4196777" cy="39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475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61"/>
          <p:cNvSpPr txBox="1">
            <a:spLocks noGrp="1"/>
          </p:cNvSpPr>
          <p:nvPr>
            <p:ph type="title"/>
          </p:nvPr>
        </p:nvSpPr>
        <p:spPr>
          <a:xfrm>
            <a:off x="443625" y="332752"/>
            <a:ext cx="27486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" sz="3300">
                <a:solidFill>
                  <a:schemeClr val="lt1"/>
                </a:solidFill>
              </a:rPr>
              <a:t>Reflection</a:t>
            </a:r>
            <a:endParaRPr sz="33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61"/>
          <p:cNvSpPr txBox="1">
            <a:spLocks noGrp="1"/>
          </p:cNvSpPr>
          <p:nvPr>
            <p:ph type="body" idx="1"/>
          </p:nvPr>
        </p:nvSpPr>
        <p:spPr>
          <a:xfrm>
            <a:off x="443625" y="1061200"/>
            <a:ext cx="4798200" cy="3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457200" lvl="0" indent="-325755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How does understanding the significance of the slope contribute to interpreting the relationship between variables in a regression model?</a:t>
            </a:r>
            <a:endParaRPr>
              <a:solidFill>
                <a:schemeClr val="lt1"/>
              </a:solidFill>
            </a:endParaRPr>
          </a:p>
          <a:p>
            <a:pPr marL="457200" lvl="0" indent="-325755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What is the purpose of using ANOVA in the context of regression analysis? How does ANOVA help assess the overall significance of a regression model with multiple predictors?</a:t>
            </a:r>
            <a:endParaRPr>
              <a:solidFill>
                <a:schemeClr val="lt1"/>
              </a:solidFill>
            </a:endParaRPr>
          </a:p>
          <a:p>
            <a:pPr marL="457200" lvl="0" indent="-325755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When might you choose to use a prediction interval instead of a confidence interval, and why?</a:t>
            </a:r>
            <a:endParaRPr>
              <a:solidFill>
                <a:schemeClr val="lt1"/>
              </a:solidFill>
            </a:endParaRPr>
          </a:p>
          <a:p>
            <a:pPr marL="457200" lvl="0" indent="-325755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How do these concepts enhance your ability to draw meaningful conclusions from regression models in various contexts?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449" name="Google Shape;449;p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475" y="1061200"/>
            <a:ext cx="3614301" cy="332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" y="1572775"/>
            <a:ext cx="9144000" cy="357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628575" y="-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</a:pPr>
            <a:r>
              <a:rPr lang="en">
                <a:solidFill>
                  <a:schemeClr val="accent5"/>
                </a:solidFill>
              </a:rPr>
              <a:t>Learning Goals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03" name="Google Shape;203;p36"/>
          <p:cNvSpPr txBox="1">
            <a:spLocks noGrp="1"/>
          </p:cNvSpPr>
          <p:nvPr>
            <p:ph type="body" idx="2"/>
          </p:nvPr>
        </p:nvSpPr>
        <p:spPr>
          <a:xfrm>
            <a:off x="628575" y="798250"/>
            <a:ext cx="60882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Deepen your understanding and form connections within these skills:</a:t>
            </a:r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2"/>
          </p:nvPr>
        </p:nvSpPr>
        <p:spPr>
          <a:xfrm>
            <a:off x="469325" y="1648850"/>
            <a:ext cx="8598600" cy="3409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177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">
                <a:solidFill>
                  <a:schemeClr val="lt1"/>
                </a:solidFill>
              </a:rPr>
              <a:t> Perform a test for significance of slope and interpret the results</a:t>
            </a:r>
            <a:endParaRPr>
              <a:solidFill>
                <a:schemeClr val="lt1"/>
              </a:solidFill>
            </a:endParaRPr>
          </a:p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">
                <a:solidFill>
                  <a:schemeClr val="lt1"/>
                </a:solidFill>
              </a:rPr>
              <a:t> Check the conditions that are necessary to perform a test for significance of slope</a:t>
            </a:r>
            <a:endParaRPr>
              <a:solidFill>
                <a:schemeClr val="lt1"/>
              </a:solidFill>
            </a:endParaRPr>
          </a:p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">
                <a:solidFill>
                  <a:schemeClr val="lt1"/>
                </a:solidFill>
              </a:rPr>
              <a:t> Understand what is measured by SSRegression, SSResiduals, and SSTotal in a regression context</a:t>
            </a:r>
            <a:endParaRPr>
              <a:solidFill>
                <a:schemeClr val="lt1"/>
              </a:solidFill>
            </a:endParaRPr>
          </a:p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">
                <a:solidFill>
                  <a:schemeClr val="lt1"/>
                </a:solidFill>
              </a:rPr>
              <a:t> Discuss the factors that affect the value of F-statistics in a regression context</a:t>
            </a:r>
            <a:endParaRPr>
              <a:solidFill>
                <a:schemeClr val="lt1"/>
              </a:solidFill>
            </a:endParaRPr>
          </a:p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r>
              <a:rPr lang="en">
                <a:solidFill>
                  <a:schemeClr val="lt1"/>
                </a:solidFill>
              </a:rPr>
              <a:t> Find and interpret the confidence interval for the mean response</a:t>
            </a:r>
            <a:endParaRPr sz="3300" b="1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778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6</a:t>
            </a:r>
            <a:r>
              <a:rPr lang="en">
                <a:solidFill>
                  <a:schemeClr val="lt1"/>
                </a:solidFill>
              </a:rPr>
              <a:t> Find and interpret the prediction interval for the mean response</a:t>
            </a:r>
            <a:endParaRPr>
              <a:solidFill>
                <a:schemeClr val="lt1"/>
              </a:solidFill>
            </a:endParaRPr>
          </a:p>
          <a:p>
            <a:pPr marL="1778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  <a:r>
              <a:rPr lang="en">
                <a:solidFill>
                  <a:schemeClr val="lt1"/>
                </a:solidFill>
              </a:rPr>
              <a:t> Identify whether a confidence interval or a prediction interval is more appropriate in context of the problem</a:t>
            </a:r>
            <a:endParaRPr>
              <a:solidFill>
                <a:schemeClr val="lt1"/>
              </a:solidFill>
            </a:endParaRPr>
          </a:p>
          <a:p>
            <a:pPr marL="1778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8</a:t>
            </a:r>
            <a:r>
              <a:rPr lang="en">
                <a:solidFill>
                  <a:schemeClr val="lt1"/>
                </a:solidFill>
              </a:rPr>
              <a:t> Decide which transformation to use for the different type of datasets and analyze the results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623875" y="351225"/>
            <a:ext cx="82449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>
                <a:solidFill>
                  <a:schemeClr val="accent5"/>
                </a:solidFill>
              </a:rPr>
              <a:t>How many calories is in a drink?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09" name="Google Shape;209;p37"/>
          <p:cNvSpPr txBox="1"/>
          <p:nvPr/>
        </p:nvSpPr>
        <p:spPr>
          <a:xfrm>
            <a:off x="2717400" y="1180850"/>
            <a:ext cx="5978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How many calories is in the beverage you typically drink?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Where do calories come from in drinks?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How do you figure out calories in alcohol?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Do alcohol calories count the same as food calories?</a:t>
            </a:r>
            <a:endParaRPr sz="2000" b="1">
              <a:solidFill>
                <a:schemeClr val="dk1"/>
              </a:solidFill>
            </a:endParaRPr>
          </a:p>
        </p:txBody>
      </p:sp>
      <p:sp>
        <p:nvSpPr>
          <p:cNvPr id="210" name="Google Shape;210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5" y="4445800"/>
            <a:ext cx="9144000" cy="69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5225" y="1819375"/>
            <a:ext cx="2985725" cy="29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>
            <a:spLocks noGrp="1"/>
          </p:cNvSpPr>
          <p:nvPr>
            <p:ph type="title"/>
          </p:nvPr>
        </p:nvSpPr>
        <p:spPr>
          <a:xfrm>
            <a:off x="623875" y="351225"/>
            <a:ext cx="82449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>
                <a:solidFill>
                  <a:schemeClr val="accent5"/>
                </a:solidFill>
              </a:rPr>
              <a:t>Can we determine the calories in a beer?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2717400" y="1180850"/>
            <a:ext cx="5978400" cy="3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Can we calculate how many calories is in a 12 fluid ounces beer based on its Alcoholic Content (aka ABV)?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Note: Alcohol by volume (ABV) is a metric used to determine the alcohol content in an alcoholic beverage. The measurement shows what percentage of the beverage’s total volume is pure alcohol.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18" name="Google Shape;218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5" y="4445800"/>
            <a:ext cx="9144000" cy="69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5225" y="1819375"/>
            <a:ext cx="2985725" cy="29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>
            <a:spLocks noGrp="1"/>
          </p:cNvSpPr>
          <p:nvPr>
            <p:ph type="title"/>
          </p:nvPr>
        </p:nvSpPr>
        <p:spPr>
          <a:xfrm>
            <a:off x="623875" y="351225"/>
            <a:ext cx="82449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>
                <a:solidFill>
                  <a:schemeClr val="accent5"/>
                </a:solidFill>
              </a:rPr>
              <a:t>How do the calories compare?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225" name="Google Shape;225;p39"/>
          <p:cNvSpPr txBox="1"/>
          <p:nvPr/>
        </p:nvSpPr>
        <p:spPr>
          <a:xfrm>
            <a:off x="2717400" y="1180850"/>
            <a:ext cx="59784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 12 ounce Bud Light, Guinness Draught, and Michelob Ultra has a 4.20% Alcoholic Content.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Do you think they have the same number of calories? Why or why not?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26" name="Google Shape;226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5" y="4445800"/>
            <a:ext cx="9144000" cy="697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5225" y="1819375"/>
            <a:ext cx="2985725" cy="29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title"/>
          </p:nvPr>
        </p:nvSpPr>
        <p:spPr>
          <a:xfrm>
            <a:off x="3561734" y="351235"/>
            <a:ext cx="5144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Key Takeaway (1)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3" name="Google Shape;233;p40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3561735" y="1297858"/>
                <a:ext cx="5144400" cy="18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rmAutofit/>
              </a:bodyPr>
              <a:lstStyle/>
              <a:p>
                <a:pPr marL="0" lvl="0" indent="0" algn="l" rtl="0">
                  <a:lnSpc>
                    <a:spcPct val="10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395"/>
                  <a:buNone/>
                </a:pPr>
                <a:r>
                  <a:rPr lang="en" sz="1628" b="1" dirty="0"/>
                  <a:t>Test for Significance of Slope</a:t>
                </a:r>
                <a:endParaRPr sz="1628" b="1" dirty="0"/>
              </a:p>
              <a:p>
                <a:pPr marL="0" lvl="0" indent="0" algn="l" rtl="0">
                  <a:lnSpc>
                    <a:spcPct val="10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2"/>
                  </a:buClr>
                  <a:buSzPts val="1395"/>
                  <a:buNone/>
                </a:pPr>
                <a:r>
                  <a:rPr lang="en" sz="1628" dirty="0"/>
                  <a:t>Fitting a linear regression model to the data yields an estimate of the population linear regression line. Since the estimate is based on a sample, there is sampling variability in the estimate of the slope, </a:t>
                </a:r>
                <a14:m>
                  <m:oMath xmlns:m="http://schemas.openxmlformats.org/officeDocument/2006/math">
                    <m:r>
                      <a:rPr lang="en" sz="1628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" sz="1628" dirty="0"/>
                  <a:t>, of the estimated (sample) linear regression line: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" sz="1628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" sz="1628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" sz="1628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" sz="1628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" sz="1628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" sz="1628" i="1" dirty="0" err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sz="1528" b="1" dirty="0"/>
              </a:p>
            </p:txBody>
          </p:sp>
        </mc:Choice>
        <mc:Fallback>
          <p:sp>
            <p:nvSpPr>
              <p:cNvPr id="233" name="Google Shape;233;p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3561735" y="1297858"/>
                <a:ext cx="5144400" cy="1831200"/>
              </a:xfrm>
              <a:prstGeom prst="rect">
                <a:avLst/>
              </a:prstGeom>
              <a:blipFill>
                <a:blip r:embed="rId3"/>
                <a:stretch>
                  <a:fillRect l="-1232" t="-2759" r="-9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2" name="Google Shape;242;p40"/>
              <p:cNvSpPr txBox="1"/>
              <p:nvPr/>
            </p:nvSpPr>
            <p:spPr>
              <a:xfrm>
                <a:off x="3561700" y="3291200"/>
                <a:ext cx="5144400" cy="16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rmAutofit fontScale="92500" lnSpcReduction="10000"/>
              </a:bodyPr>
              <a:lstStyle/>
              <a:p>
                <a:pPr marL="0" lvl="0" indent="0" algn="l" rtl="0">
                  <a:lnSpc>
                    <a:spcPct val="113000"/>
                  </a:lnSpc>
                  <a:spcBef>
                    <a:spcPts val="80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chemeClr val="lt1"/>
                    </a:solidFill>
                  </a:rPr>
                  <a:t>Population Linear Regression Line:</a:t>
                </a:r>
              </a:p>
              <a:p>
                <a:pPr marL="0" lvl="0" indent="0" algn="l" rtl="0">
                  <a:lnSpc>
                    <a:spcPct val="113000"/>
                  </a:lnSpc>
                  <a:spcBef>
                    <a:spcPts val="8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dirty="0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dirty="0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i="1" dirty="0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 dirty="0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i="1" dirty="0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dirty="0" smtClean="0">
                          <a:solidFill>
                            <a:schemeClr val="l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</a:p>
              <a:p>
                <a:pPr marL="0" lvl="0" indent="0" algn="l" rtl="0">
                  <a:lnSpc>
                    <a:spcPct val="113000"/>
                  </a:lnSpc>
                  <a:spcBef>
                    <a:spcPts val="800"/>
                  </a:spcBef>
                  <a:spcAft>
                    <a:spcPts val="0"/>
                  </a:spcAft>
                  <a:buNone/>
                </a:pPr>
                <a:endParaRPr sz="1600" dirty="0">
                  <a:solidFill>
                    <a:srgbClr val="FFFFFF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80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FFFFFF"/>
                    </a:solidFill>
                  </a:rPr>
                  <a:t>The slope, </a:t>
                </a:r>
                <a14:m>
                  <m:oMath xmlns:m="http://schemas.openxmlformats.org/officeDocument/2006/math">
                    <m:r>
                      <a:rPr lang="en" sz="1600" i="1" dirty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" sz="1600" dirty="0">
                    <a:solidFill>
                      <a:srgbClr val="FFFFFF"/>
                    </a:solidFill>
                  </a:rPr>
                  <a:t>, is calculated using the sample data and is an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160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sz="1600" dirty="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242" name="Google Shape;242;p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00" y="3291200"/>
                <a:ext cx="5144400" cy="1612800"/>
              </a:xfrm>
              <a:prstGeom prst="rect">
                <a:avLst/>
              </a:prstGeom>
              <a:blipFill>
                <a:blip r:embed="rId4"/>
                <a:stretch>
                  <a:fillRect l="-985" r="-985" b="-23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0" name="Google Shape;240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240" y="593288"/>
            <a:ext cx="2831535" cy="283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title"/>
          </p:nvPr>
        </p:nvSpPr>
        <p:spPr>
          <a:xfrm>
            <a:off x="3561734" y="351235"/>
            <a:ext cx="5144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Key Takeaway (2)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0" name="Google Shape;250;p41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3561735" y="1297858"/>
                <a:ext cx="5144400" cy="3151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125"/>
                  <a:buNone/>
                </a:pPr>
                <a:r>
                  <a:rPr lang="en" sz="1493" dirty="0"/>
                  <a:t>The hypothesis test to find out whether or not two quantitative variables have a significant linear relationship.</a:t>
                </a:r>
                <a:endParaRPr sz="1493" dirty="0"/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2"/>
                  </a:buClr>
                  <a:buSzPts val="1125"/>
                  <a:buNone/>
                </a:pPr>
                <a:r>
                  <a:rPr lang="en" sz="1493" b="1" dirty="0"/>
                  <a:t>Null and Alternative Hypotheses:</a:t>
                </a:r>
                <a:endParaRPr sz="1493" b="1" dirty="0"/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2"/>
                  </a:buClr>
                  <a:buSzPts val="1125"/>
                  <a:buNone/>
                </a:pPr>
                <a:r>
                  <a:rPr lang="en" sz="1493" dirty="0"/>
                  <a:t>To carry out a hypothesis test for significance of slope, often referred to as a model utility test, we will test the following:</a:t>
                </a: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2"/>
                  </a:buClr>
                  <a:buSzPts val="1125"/>
                  <a:buNone/>
                </a:pPr>
                <a:endParaRPr lang="en" sz="1493" b="1" dirty="0"/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2"/>
                  </a:buClr>
                  <a:buSzPts val="1125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</a:p>
              <a:p>
                <a:pPr marL="0" indent="0">
                  <a:spcBef>
                    <a:spcPts val="1000"/>
                  </a:spcBef>
                  <a:buSzPts val="1125"/>
                </a:p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2"/>
                  </a:buClr>
                  <a:buSzPts val="1125"/>
                  <a:buNone/>
                </a:pPr>
                <a:endParaRPr sz="1413" b="1" dirty="0"/>
              </a:p>
            </p:txBody>
          </p:sp>
        </mc:Choice>
        <mc:Fallback>
          <p:sp>
            <p:nvSpPr>
              <p:cNvPr id="250" name="Google Shape;250;p4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3561735" y="1297858"/>
                <a:ext cx="5144400" cy="3151312"/>
              </a:xfrm>
              <a:prstGeom prst="rect">
                <a:avLst/>
              </a:prstGeom>
              <a:blipFill>
                <a:blip r:embed="rId3"/>
                <a:stretch>
                  <a:fillRect l="-985" t="-803" b="-1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" name="Google Shape;257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240" y="593288"/>
            <a:ext cx="2831535" cy="283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>
            <a:spLocks noGrp="1"/>
          </p:cNvSpPr>
          <p:nvPr>
            <p:ph type="title"/>
          </p:nvPr>
        </p:nvSpPr>
        <p:spPr>
          <a:xfrm>
            <a:off x="3561734" y="351235"/>
            <a:ext cx="5144400" cy="7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rial"/>
              <a:buNone/>
            </a:pPr>
            <a:r>
              <a:rPr lang="en" dirty="0"/>
              <a:t>Key Takeaway (3)</a:t>
            </a:r>
            <a:endParaRPr dirty="0"/>
          </a:p>
        </p:txBody>
      </p:sp>
      <p:sp>
        <p:nvSpPr>
          <p:cNvPr id="265" name="Google Shape;265;p42"/>
          <p:cNvSpPr txBox="1">
            <a:spLocks noGrp="1"/>
          </p:cNvSpPr>
          <p:nvPr>
            <p:ph type="body" idx="2"/>
          </p:nvPr>
        </p:nvSpPr>
        <p:spPr>
          <a:xfrm>
            <a:off x="3561735" y="1297858"/>
            <a:ext cx="5144400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25"/>
              <a:buNone/>
            </a:pPr>
            <a:r>
              <a:rPr lang="en" sz="1893" b="1"/>
              <a:t>Conditions Test for Significance of Slope</a:t>
            </a:r>
            <a:endParaRPr sz="1893" b="1"/>
          </a:p>
          <a:p>
            <a:pPr marL="457200" lvl="0" indent="-348815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893"/>
              <a:buChar char="●"/>
            </a:pPr>
            <a:r>
              <a:rPr lang="en" sz="1893"/>
              <a:t>A random sample of data</a:t>
            </a:r>
            <a:endParaRPr sz="1893"/>
          </a:p>
          <a:p>
            <a:pPr marL="457200" lvl="0" indent="-348815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93"/>
              <a:buChar char="●"/>
            </a:pPr>
            <a:r>
              <a:rPr lang="en" sz="1893"/>
              <a:t>A linear trend</a:t>
            </a:r>
            <a:endParaRPr sz="1893"/>
          </a:p>
          <a:p>
            <a:pPr marL="457200" lvl="0" indent="-348815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93"/>
              <a:buChar char="●"/>
            </a:pPr>
            <a:r>
              <a:rPr lang="en" sz="1893"/>
              <a:t>No obvious trends in the residual plot</a:t>
            </a:r>
            <a:endParaRPr sz="1893"/>
          </a:p>
        </p:txBody>
      </p:sp>
      <p:pic>
        <p:nvPicPr>
          <p:cNvPr id="272" name="Google Shape;272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40" y="593288"/>
            <a:ext cx="2831535" cy="283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1715</Words>
  <Application>Microsoft Macintosh PowerPoint</Application>
  <PresentationFormat>On-screen Show (16:9)</PresentationFormat>
  <Paragraphs>167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Cambria Math</vt:lpstr>
      <vt:lpstr>Arial</vt:lpstr>
      <vt:lpstr>Arial Black</vt:lpstr>
      <vt:lpstr>Inter</vt:lpstr>
      <vt:lpstr>Georgia</vt:lpstr>
      <vt:lpstr>Simple Light</vt:lpstr>
      <vt:lpstr>Office Theme</vt:lpstr>
      <vt:lpstr>Introductory Statistics</vt:lpstr>
      <vt:lpstr>Affirmations</vt:lpstr>
      <vt:lpstr>Learning Goals</vt:lpstr>
      <vt:lpstr>How many calories is in a drink?</vt:lpstr>
      <vt:lpstr>Can we determine the calories in a beer?</vt:lpstr>
      <vt:lpstr>How do the calories compare?</vt:lpstr>
      <vt:lpstr>Key Takeaway (1)</vt:lpstr>
      <vt:lpstr>Key Takeaway (2)</vt:lpstr>
      <vt:lpstr>Key Takeaway (3)</vt:lpstr>
      <vt:lpstr>Let’s Analyze! (1)</vt:lpstr>
      <vt:lpstr>Let’s Analyze! (2)</vt:lpstr>
      <vt:lpstr>Let’s Analyze! (3)</vt:lpstr>
      <vt:lpstr>Let’s Analyze! (4)</vt:lpstr>
      <vt:lpstr>Let’s Analyze! (5)</vt:lpstr>
      <vt:lpstr>Key Takeaway (4)</vt:lpstr>
      <vt:lpstr>ANOVA Table</vt:lpstr>
      <vt:lpstr>Let’s Discuss Our Findings!</vt:lpstr>
      <vt:lpstr>Let’s Analyze Our Findings!</vt:lpstr>
      <vt:lpstr>Key Takeaway (5)</vt:lpstr>
      <vt:lpstr>Let’s Analyze! (6)</vt:lpstr>
      <vt:lpstr>Let’s Analyze! (7)</vt:lpstr>
      <vt:lpstr>Let’s Analyze! (8)</vt:lpstr>
      <vt:lpstr>Let’s Analyze! (9)</vt:lpstr>
      <vt:lpstr>Let’s Analyze! (10)</vt:lpstr>
      <vt:lpstr>Let’s Analyze! (11)</vt:lpstr>
      <vt:lpstr>Let’s discuss!</vt:lpstr>
      <vt:lpstr>Let’s discuss it more!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Tobias Eld</cp:lastModifiedBy>
  <cp:revision>2</cp:revision>
  <dcterms:modified xsi:type="dcterms:W3CDTF">2026-04-15T16:38:11Z</dcterms:modified>
</cp:coreProperties>
</file>