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4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750" r:id="rId1"/>
    <p:sldMasterId id="2147483751" r:id="rId2"/>
    <p:sldMasterId id="2147483752" r:id="rId3"/>
    <p:sldMasterId id="2147483753" r:id="rId4"/>
    <p:sldMasterId id="2147483754" r:id="rId5"/>
  </p:sldMasterIdLst>
  <p:notesMasterIdLst>
    <p:notesMasterId r:id="rId7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</p:sldIdLst>
  <p:sldSz cx="12192000" cy="6858000"/>
  <p:notesSz cx="6858000" cy="9144000"/>
  <p:embeddedFontLst>
    <p:embeddedFont>
      <p:font typeface="Arial Black" panose="020B0604020202020204" pitchFamily="34" charset="0"/>
      <p:regular r:id="rId76"/>
      <p:bold r:id="rId77"/>
    </p:embeddedFont>
    <p:embeddedFont>
      <p:font typeface="Cambria Math" panose="02040503050406030204" pitchFamily="18" charset="0"/>
      <p:regular r:id="rId78"/>
    </p:embeddedFont>
    <p:embeddedFont>
      <p:font typeface="Georgia" panose="02040502050405020303" pitchFamily="18" charset="0"/>
      <p:regular r:id="rId79"/>
      <p:bold r:id="rId80"/>
      <p:italic r:id="rId81"/>
      <p:boldItalic r:id="rId82"/>
    </p:embeddedFont>
    <p:embeddedFont>
      <p:font typeface="Roboto Mono" pitchFamily="49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328EED-2F97-455F-8183-E68D85EDF46B}">
  <a:tblStyle styleId="{F0328EED-2F97-455F-8183-E68D85EDF4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28"/>
    <p:restoredTop sz="94219"/>
  </p:normalViewPr>
  <p:slideViewPr>
    <p:cSldViewPr snapToGrid="0">
      <p:cViewPr varScale="1">
        <p:scale>
          <a:sx n="83" d="100"/>
          <a:sy n="83" d="100"/>
        </p:scale>
        <p:origin x="224" y="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font" Target="fonts/font9.fntdata"/><Relationship Id="rId89" Type="http://schemas.openxmlformats.org/officeDocument/2006/relationships/theme" Target="theme/theme1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font" Target="fonts/font4.fntdata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font" Target="fonts/font2.fntdata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font" Target="fonts/font5.fntdata"/><Relationship Id="rId85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notesMaster" Target="notesMasters/notesMaster1.xml"/><Relationship Id="rId83" Type="http://schemas.openxmlformats.org/officeDocument/2006/relationships/font" Target="fonts/font8.fntdata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font" Target="fonts/font3.fntdata"/><Relationship Id="rId81" Type="http://schemas.openxmlformats.org/officeDocument/2006/relationships/font" Target="fonts/font6.fntdata"/><Relationship Id="rId86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font" Target="fonts/font1.fntdata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presProps" Target="presProps.xml"/><Relationship Id="rId61" Type="http://schemas.openxmlformats.org/officeDocument/2006/relationships/slide" Target="slides/slide56.xml"/><Relationship Id="rId82" Type="http://schemas.openxmlformats.org/officeDocument/2006/relationships/font" Target="fonts/font7.fntdata"/><Relationship Id="rId19" Type="http://schemas.openxmlformats.org/officeDocument/2006/relationships/slide" Target="slides/slide1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g3a007cb080a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4" name="Google Shape;684;g3a007cb080a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3a718b55d5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g3a718b55d5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3a718b55d51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1" name="Google Shape;761;g3a718b55d51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\log_5(7) + \log_5(x) + \log_5(y)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\log(x^2) - \log(100) = 2\log(x) - 2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3a718b55d51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Google Shape;768;g3a718b55d51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3a718b55d5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5" name="Google Shape;775;g3a718b55d51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3a718b55d51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3" name="Google Shape;783;g3a718b55d51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3a718b55d51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0" name="Google Shape;790;g3a718b55d51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Answer: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AutoNum type="arabicPeriod"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3 + 2\log_2(x) - \frac{1}{2}\log_2(x+1)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188038"/>
              </a:buClr>
              <a:buSzPts val="1100"/>
              <a:buFont typeface="Roboto Mono"/>
              <a:buAutoNum type="arabicPeriod"/>
            </a:pPr>
            <a:r>
              <a:rPr lang="en-US" sz="1100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3 + \ln(x) - 2\ln(y)</a:t>
            </a:r>
            <a:endParaRPr sz="1100">
              <a:solidFill>
                <a:srgbClr val="188038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3a718b55d51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7" name="Google Shape;797;g3a718b55d51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3adfb343e3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4" name="Google Shape;804;g3adfb343e3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a718b55d51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1" name="Google Shape;811;g3a718b55d51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g3a718b55d5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8" name="Google Shape;818;g3a718b55d5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1c73850ce0a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692" name="Google Shape;692;g1c73850ce0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g3a718b55d51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5" name="Google Shape;825;g3a718b55d51_0_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1.861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2.367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g32bfea5b9d0_0_1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2" name="Google Shape;832;g32bfea5b9d0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3a718b55d51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0" name="Google Shape;840;g3a718b55d51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3a718b55d51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7" name="Google Shape;847;g3a718b55d51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252f158b3da_0_8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4" name="Google Shape;854;g252f158b3da_0_8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x = 5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x = -4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3adfb343e39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1" name="Google Shape;861;g3adfb343e39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g3a718b55d51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8" name="Google Shape;868;g3a718b55d51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g3a718b55d51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5" name="Google Shape;875;g3a718b55d51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g3a718b55d5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2" name="Google Shape;882;g3a718b55d5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3adfb343e39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9" name="Google Shape;889;g3adfb343e39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x = -1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x = \frac{1}{4}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3a007cb080a_0_15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8" name="Google Shape;698;g3a007cb080a_0_15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3a718b55d51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6" name="Google Shape;896;g3a718b55d51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g3a718b55d51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g3a718b55d51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3adfb343e3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0" name="Google Shape;910;g3adfb343e3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3a718b55d51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7" name="Google Shape;917;g3a718b55d51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3a718b55d51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5" name="Google Shape;925;g3a718b55d51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x = \frac{\ln(50)}{\ln(3)} \approx 3.561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x = \frac{1}{2}\ln\left(\frac{7}{4}\right) \approx 0.280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a718b55d5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2" name="Google Shape;932;g3a718b55d5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3a718b55d51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0" name="Google Shape;940;g3a718b55d51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3a718b55d51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7" name="Google Shape;947;g3a718b55d51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g3a718b55d51_0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4" name="Google Shape;954;g3a718b55d51_0_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x = 4 (Note: x = -1 is extraneous because \log_2(-1) and \log_2(-4) are undefined)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x = e^2 \approx 7.389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g32bfea5b9d0_0_2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1" name="Google Shape;961;g32bfea5b9d0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3a718b55d51_0_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6" name="Google Shape;706;g3a718b55d51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g3a718b55d51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9" name="Google Shape;969;g3a718b55d51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g3adfb343e39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6" name="Google Shape;976;g3adfb343e39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3a718b55d51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3" name="Google Shape;983;g3a718b55d51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g3a718b55d51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0" name="Google Shape;990;g3a718b55d51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3a718b55d51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g3a718b55d51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k = \frac{\ln(2)}{2}, so A(t) = A_0 e^{\frac{\ln(2)}{2}t}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t = 6 years, so A(6) = 1 \times 10^9 \cdot 2^3 = 8 billion transistors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a718b55d51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4" name="Google Shape;1004;g3a718b55d51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3a718b55d51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1" name="Google Shape;1011;g3a718b55d51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3b1609cbf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9" name="Google Shape;1019;g3b1609cbf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A(t) = 100 \left(\frac{1}{2}\right)^{t/5.3} or A(t) = 100e^{\frac{\ln(0.5)}{5.3}t}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A(10) = 100(1/2)^{10/5.3} \approx 27.4 grams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25 = 100(1/2)^{t/5.3}, so t = 5.3 \times \frac{\ln(0.25)}{\ln(0.5)} = 10.6 years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g3adfb343e39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6" name="Google Shape;1026;g3adfb343e39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3a718b55d51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3" name="Google Shape;1033;g3a718b55d51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52f158b3da_0_2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9" name="Google Shape;719;g252f158b3da_0_2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3a718b55d51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0" name="Google Shape;1040;g3a718b55d51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3a718b55d51_0_2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" name="Google Shape;1048;g3a718b55d51_0_2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g3a718b55d51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5" name="Google Shape;1055;g3a718b55d51_0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 = 2400, \frac{2400}{1+a} = 10 so a = 239. Model: f(x) = \frac{2400}{1 + 239e^{-0.8x}}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f(5) = \frac{2400}{1 + 239e^{-4}} \approx 515 students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Half of 2400 is 1200, which occurs at x = \frac{\ln(a)}{b} = \frac{\ln(239)}{0.8} \approx 6.88 hours</a:t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3b1609cbfa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2" name="Google Shape;1062;g3b1609cbfa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Exponential growth. Pattern shows doubling: each y-value is 2× the previous.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Model: y = 9 \cdot 2^{x-1} or y = 4.5 \cdot 2^x or y = 4.5e^{(\ln 2)x}</a:t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32bfea5b9d0_0_2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0" name="Google Shape;1070;g32bfea5b9d0_0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3a718b55d51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g3a718b55d51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Google Shape;1084;g3a718b55d51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5" name="Google Shape;1085;g3a718b55d51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3adfb343e3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2" name="Google Shape;1092;g3adfb343e3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3b1609cbfa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0" name="Google Shape;1100;g3b1609cbfa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g3b1609cbfad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8" name="Google Shape;1108;g3b1609cbfad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y \approx 5000(1.05)^x (exact values may vary slightly)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y(10) = 5000(1.05)^{10} \approx 8144 dollars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About 5% per year (since b \approx 1.05)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3a718b55d51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6" name="Google Shape;726;g3a718b55d51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0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1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12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5</a:t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3a718b55d51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6" name="Google Shape;1116;g3a718b55d51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g3b1609cbfa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3" name="Google Shape;1123;g3b1609cbfa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g3b1609cbfad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0" name="Google Shape;1130;g3b1609cbfad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g3b1609cbfad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8" name="Google Shape;1138;g3b1609cbfad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y \approx 20.3 + 15.7\ln(x) (values may vary)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y(10) = 20.3 + 15.7\ln(10) \approx 56.4%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Medication works quickly at first, then effect levels off as it approaches maximum effectiveness</a:t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3a718b55d51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6" name="Google Shape;1146;g3a718b55d51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g3a718b55d51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3" name="Google Shape;1153;g3a718b55d51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g3a718b55d51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0" name="Google Shape;1160;g3a718b55d51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3b1609cbfa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7" name="Google Shape;1167;g3b1609cbfa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Answer: 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y \approx \frac{95}{1 + 180e^{-0.55x}} (values vary by calculator/tool)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Carrying capacity c \approx 95 million users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-US"/>
              <a:t>Solve 50 = \frac{95}{1+180e^{-0.55x}} → x \approx 8.3 months</a:t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g32bf7bc1459_0_2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5" name="Google Shape;1175;g32bf7bc1459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g3a007cb080a_0_10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3" name="Google Shape;1183;g3a007cb080a_0_10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a718b55d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3" name="Google Shape;733;g3a718b55d5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a718b55d5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0" name="Google Shape;740;g3a718b55d5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a718b55d5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7" name="Google Shape;747;g3a718b55d5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0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0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0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0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4" name="Google Shape;674;p10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10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7" name="Google Shape;677;p10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8" name="Google Shape;678;p10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79" name="Google Shape;679;p10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0" name="Google Shape;680;p10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1" name="Google Shape;681;p10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8235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5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15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15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16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7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8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18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1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0" y="2646382"/>
            <a:ext cx="12191999" cy="421161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0" y="4324573"/>
            <a:ext cx="12191999" cy="25334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893" cy="1620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892" cy="182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893" cy="188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24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058" cy="57308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58" name="Google Shape;158;p24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5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599" cy="306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/>
          <p:nvPr/>
        </p:nvSpPr>
        <p:spPr>
          <a:xfrm>
            <a:off x="1" y="5242956"/>
            <a:ext cx="12191999" cy="161504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6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26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562" cy="237405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6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27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28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-1" y="1"/>
            <a:ext cx="8736227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62" cy="1254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227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944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/>
          <p:nvPr/>
        </p:nvSpPr>
        <p:spPr>
          <a:xfrm>
            <a:off x="-4" y="6221691"/>
            <a:ext cx="12191999" cy="63630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0"/>
          <p:cNvSpPr/>
          <p:nvPr/>
        </p:nvSpPr>
        <p:spPr>
          <a:xfrm>
            <a:off x="4032793" y="2752780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0"/>
          <p:cNvSpPr/>
          <p:nvPr/>
        </p:nvSpPr>
        <p:spPr>
          <a:xfrm>
            <a:off x="6785790" y="2760689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0"/>
          <p:cNvSpPr/>
          <p:nvPr/>
        </p:nvSpPr>
        <p:spPr>
          <a:xfrm>
            <a:off x="9536303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0"/>
          <p:cNvSpPr/>
          <p:nvPr/>
        </p:nvSpPr>
        <p:spPr>
          <a:xfrm>
            <a:off x="1281354" y="2742291"/>
            <a:ext cx="1373419" cy="1373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1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3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3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26" cy="3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26" cy="9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3" name="Google Shape;203;p3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4" name="Google Shape;204;p3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5" name="Google Shape;205;p3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6" name="Google Shape;206;p3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62" cy="940975"/>
          </a:xfrm>
          <a:prstGeom prst="rect">
            <a:avLst/>
          </a:prstGeom>
          <a:noFill/>
          <a:ln>
            <a:noFill/>
          </a:ln>
        </p:spPr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0"/>
          <p:cNvSpPr txBox="1"/>
          <p:nvPr/>
        </p:nvSpPr>
        <p:spPr>
          <a:xfrm>
            <a:off x="11198352" y="6372663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30"/>
          <p:cNvSpPr txBox="1"/>
          <p:nvPr/>
        </p:nvSpPr>
        <p:spPr>
          <a:xfrm>
            <a:off x="578788" y="6355009"/>
            <a:ext cx="28867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3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14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3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3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845" cy="3263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845" cy="1194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3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4" cy="5578757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3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4"/>
          <p:cNvSpPr/>
          <p:nvPr/>
        </p:nvSpPr>
        <p:spPr>
          <a:xfrm>
            <a:off x="0" y="1"/>
            <a:ext cx="12191999" cy="2351041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8" name="Google Shape;228;p3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9" name="Google Shape;229;p3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3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39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84" cy="92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8" name="Google Shape;238;p3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62" cy="870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/>
          <p:nvPr/>
        </p:nvSpPr>
        <p:spPr>
          <a:xfrm>
            <a:off x="1" y="0"/>
            <a:ext cx="58736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98" cy="1785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9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11" cy="55051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52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8"/>
          <p:cNvSpPr/>
          <p:nvPr/>
        </p:nvSpPr>
        <p:spPr>
          <a:xfrm>
            <a:off x="5627912" y="1027253"/>
            <a:ext cx="5551714" cy="4803493"/>
          </a:xfrm>
          <a:prstGeom prst="rect">
            <a:avLst/>
          </a:prstGeom>
          <a:solidFill>
            <a:schemeClr val="lt1">
              <a:alpha val="87058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3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6" name="Google Shape;256;p3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5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611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0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187" cy="1839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40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425" cy="382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40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41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9" name="Google Shape;269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1" name="Google Shape;271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2" name="Google Shape;272;p42"/>
          <p:cNvSpPr/>
          <p:nvPr/>
        </p:nvSpPr>
        <p:spPr>
          <a:xfrm>
            <a:off x="2" y="0"/>
            <a:ext cx="46543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6" name="Google Shape;276;p43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43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4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3" name="Google Shape;293;p46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4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7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4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8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48"/>
          <p:cNvSpPr/>
          <p:nvPr/>
        </p:nvSpPr>
        <p:spPr>
          <a:xfrm>
            <a:off x="4032793" y="2752780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48"/>
          <p:cNvSpPr/>
          <p:nvPr/>
        </p:nvSpPr>
        <p:spPr>
          <a:xfrm>
            <a:off x="6785790" y="2760689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48"/>
          <p:cNvSpPr/>
          <p:nvPr/>
        </p:nvSpPr>
        <p:spPr>
          <a:xfrm>
            <a:off x="9536303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8"/>
          <p:cNvSpPr/>
          <p:nvPr/>
        </p:nvSpPr>
        <p:spPr>
          <a:xfrm>
            <a:off x="1281354" y="2742291"/>
            <a:ext cx="1373400" cy="1373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8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7" name="Google Shape;307;p48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48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0" name="Google Shape;310;p48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1" name="Google Shape;311;p48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2" name="Google Shape;312;p48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48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6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48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600" cy="9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5" name="Google Shape;315;p48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6" name="Google Shape;316;p48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48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8" name="Google Shape;318;p48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1100"/>
          </a:xfrm>
          <a:prstGeom prst="rect">
            <a:avLst/>
          </a:prstGeom>
          <a:noFill/>
          <a:ln>
            <a:noFill/>
          </a:ln>
        </p:spPr>
      </p:sp>
      <p:sp>
        <p:nvSpPr>
          <p:cNvPr id="319" name="Google Shape;319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48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48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9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49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9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6" name="Google Shape;326;p49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49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49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330" name="Google Shape;330;p4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5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800"/>
              <a:buNone/>
              <a:defRPr sz="18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0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7" name="Google Shape;337;p5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2"/>
          <p:cNvSpPr/>
          <p:nvPr/>
        </p:nvSpPr>
        <p:spPr>
          <a:xfrm>
            <a:off x="1" y="5242956"/>
            <a:ext cx="12192000" cy="1614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52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3" name="Google Shape;343;p52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5" name="Google Shape;345;p52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4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6" name="Google Shape;346;p52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2"/>
          <p:cNvSpPr txBox="1"/>
          <p:nvPr/>
        </p:nvSpPr>
        <p:spPr>
          <a:xfrm>
            <a:off x="578788" y="6355009"/>
            <a:ext cx="28869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©2022 Lumen Learning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1" name="Google Shape;351;p5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4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4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5" name="Google Shape;355;p54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54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10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5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0" name="Google Shape;360;p5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5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362" name="Google Shape;362;p55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6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6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56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56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56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9" name="Google Shape;369;p56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0" name="Google Shape;370;p56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1" name="Google Shape;371;p56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56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3" name="Google Shape;373;p56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5" name="Google Shape;375;p56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56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5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56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56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7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57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7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57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7" name="Google Shape;387;p58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59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60"/>
          <p:cNvSpPr/>
          <p:nvPr/>
        </p:nvSpPr>
        <p:spPr>
          <a:xfrm>
            <a:off x="5627912" y="1027253"/>
            <a:ext cx="5551800" cy="4803600"/>
          </a:xfrm>
          <a:prstGeom prst="rect">
            <a:avLst/>
          </a:prstGeom>
          <a:solidFill>
            <a:schemeClr val="lt1">
              <a:alpha val="8667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61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5" name="Google Shape;395;p61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6" name="Google Shape;396;p61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09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99" name="Google Shape;399;p6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6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62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6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6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63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6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9" name="Google Shape;409;p6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0" name="Google Shape;410;p6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1" name="Google Shape;411;p6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2" name="Google Shape;412;p64"/>
          <p:cNvSpPr/>
          <p:nvPr/>
        </p:nvSpPr>
        <p:spPr>
          <a:xfrm>
            <a:off x="2" y="0"/>
            <a:ext cx="465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5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6" name="Google Shape;416;p65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13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2pPr>
            <a:lvl3pPr marL="1371600" lvl="2" indent="-355600" algn="l">
              <a:lnSpc>
                <a:spcPct val="113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4pPr>
            <a:lvl5pPr marL="2286000" lvl="4" indent="-342900" algn="l">
              <a:lnSpc>
                <a:spcPct val="113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7" name="Google Shape;417;p65"/>
          <p:cNvSpPr txBox="1">
            <a:spLocks noGrp="1"/>
          </p:cNvSpPr>
          <p:nvPr>
            <p:ph type="dt" idx="10"/>
          </p:nvPr>
        </p:nvSpPr>
        <p:spPr>
          <a:xfrm>
            <a:off x="609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8" name="Google Shape;418;p65"/>
          <p:cNvSpPr txBox="1">
            <a:spLocks noGrp="1"/>
          </p:cNvSpPr>
          <p:nvPr>
            <p:ph type="ftr" idx="11"/>
          </p:nvPr>
        </p:nvSpPr>
        <p:spPr>
          <a:xfrm>
            <a:off x="4165600" y="6356350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9" name="Google Shape;419;p65"/>
          <p:cNvSpPr txBox="1">
            <a:spLocks noGrp="1"/>
          </p:cNvSpPr>
          <p:nvPr>
            <p:ph type="sldNum" idx="12"/>
          </p:nvPr>
        </p:nvSpPr>
        <p:spPr>
          <a:xfrm>
            <a:off x="8737600" y="6356350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7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28" name="Google Shape;428;p67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8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6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2" name="Google Shape;432;p6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6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34" name="Google Shape;434;p6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37" name="Google Shape;437;p6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38" name="Google Shape;438;p69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2" name="Google Shape;442;p7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1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1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46" name="Google Shape;446;p71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7" name="Google Shape;447;p71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448" name="Google Shape;448;p7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72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72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72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3" name="Google Shape;453;p72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3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73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73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4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74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74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3" name="Google Shape;463;p74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4" name="Google Shape;464;p74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5" name="Google Shape;465;p74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6" name="Google Shape;466;p74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7" name="Google Shape;467;p74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8" name="Google Shape;468;p74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69" name="Google Shape;469;p74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0" name="Google Shape;470;p74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1" name="Google Shape;471;p74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2" name="Google Shape;472;p74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3" name="Google Shape;473;p74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4" name="Google Shape;474;p74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5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75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78" name="Google Shape;478;p75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75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83" name="Google Shape;483;p76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7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78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784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79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79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2" name="Google Shape;492;p79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3" name="Google Shape;493;p79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4" name="Google Shape;494;p79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5" name="Google Shape;495;p79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496" name="Google Shape;496;p79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8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80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80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1" name="Google Shape;501;p80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81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81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81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81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1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81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09" name="Google Shape;509;p81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0" name="Google Shape;510;p81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1" name="Google Shape;511;p81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2" name="Google Shape;512;p81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3" name="Google Shape;513;p81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4" name="Google Shape;514;p81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5" name="Google Shape;515;p81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6" name="Google Shape;516;p81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17" name="Google Shape;517;p81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8" name="Google Shape;518;p81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19" name="Google Shape;519;p81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81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521" name="Google Shape;521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81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82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82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82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27" name="Google Shape;527;p8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8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8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2" name="Google Shape;532;p8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8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8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35" name="Google Shape;535;p8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536" name="Google Shape;536;p8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8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8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400"/>
              <a:buNone/>
              <a:defRPr sz="2400">
                <a:solidFill>
                  <a:srgbClr val="8A8A8A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2000"/>
              <a:buNone/>
              <a:defRPr sz="2000">
                <a:solidFill>
                  <a:srgbClr val="8A8A8A"/>
                </a:solidFill>
              </a:defRPr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900"/>
              <a:buNone/>
              <a:defRPr sz="1900">
                <a:solidFill>
                  <a:srgbClr val="8A8A8A"/>
                </a:solidFill>
              </a:defRPr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A8A"/>
              </a:buClr>
              <a:buSzPts val="1600"/>
              <a:buNone/>
              <a:defRPr sz="1600">
                <a:solidFill>
                  <a:srgbClr val="8A8A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Slide" type="title">
  <p:cSld name="TITLE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1" i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8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3pPr>
            <a:lvl4pPr lvl="3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43" name="Google Shape;543;p85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Two Column" type="twoTxTwoObj">
  <p:cSld name="TWO_OBJECTS_WITH_TEX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8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6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7" name="Google Shape;547;p8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6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48" name="Google Shape;548;p8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3pPr>
            <a:lvl4pPr marL="1828800" lvl="3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9" name="Google Shape;549;p8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0" name="Google Shape;550;p86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">
  <p:cSld name="Title Slide A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88"/>
          <p:cNvSpPr/>
          <p:nvPr/>
        </p:nvSpPr>
        <p:spPr>
          <a:xfrm>
            <a:off x="5575610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88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59" name="Google Shape;559;p88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88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88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C">
  <p:cSld name="Title Slide C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89"/>
          <p:cNvSpPr/>
          <p:nvPr/>
        </p:nvSpPr>
        <p:spPr>
          <a:xfrm>
            <a:off x="1" y="0"/>
            <a:ext cx="58737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89"/>
          <p:cNvSpPr txBox="1">
            <a:spLocks noGrp="1"/>
          </p:cNvSpPr>
          <p:nvPr>
            <p:ph type="title"/>
          </p:nvPr>
        </p:nvSpPr>
        <p:spPr>
          <a:xfrm>
            <a:off x="648971" y="1247160"/>
            <a:ext cx="4794300" cy="17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89"/>
          <p:cNvSpPr txBox="1">
            <a:spLocks noGrp="1"/>
          </p:cNvSpPr>
          <p:nvPr>
            <p:ph type="body" idx="1"/>
          </p:nvPr>
        </p:nvSpPr>
        <p:spPr>
          <a:xfrm>
            <a:off x="648971" y="3201726"/>
            <a:ext cx="47943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66" name="Google Shape;566;p89"/>
          <p:cNvSpPr>
            <a:spLocks noGrp="1"/>
          </p:cNvSpPr>
          <p:nvPr>
            <p:ph type="pic" idx="2"/>
          </p:nvPr>
        </p:nvSpPr>
        <p:spPr>
          <a:xfrm>
            <a:off x="6318327" y="671804"/>
            <a:ext cx="53736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D">
  <p:cSld name="Title Slide D"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0"/>
          <p:cNvSpPr/>
          <p:nvPr/>
        </p:nvSpPr>
        <p:spPr>
          <a:xfrm>
            <a:off x="0" y="2646382"/>
            <a:ext cx="12192000" cy="421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90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0" name="Google Shape;570;p90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90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Content">
  <p:cSld name="Full Width Conten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91"/>
          <p:cNvSpPr txBox="1">
            <a:spLocks noGrp="1"/>
          </p:cNvSpPr>
          <p:nvPr>
            <p:ph type="body" idx="1"/>
          </p:nvPr>
        </p:nvSpPr>
        <p:spPr>
          <a:xfrm>
            <a:off x="838199" y="3429000"/>
            <a:ext cx="10515600" cy="30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75" name="Google Shape;575;p91"/>
          <p:cNvSpPr txBox="1">
            <a:spLocks noGrp="1"/>
          </p:cNvSpPr>
          <p:nvPr>
            <p:ph type="body" idx="2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ing Outcomes">
  <p:cSld name="Learning Outcome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92"/>
          <p:cNvSpPr/>
          <p:nvPr/>
        </p:nvSpPr>
        <p:spPr>
          <a:xfrm>
            <a:off x="0" y="1"/>
            <a:ext cx="12192000" cy="23511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92"/>
          <p:cNvSpPr txBox="1">
            <a:spLocks noGrp="1"/>
          </p:cNvSpPr>
          <p:nvPr>
            <p:ph type="title"/>
          </p:nvPr>
        </p:nvSpPr>
        <p:spPr>
          <a:xfrm>
            <a:off x="838200" y="158297"/>
            <a:ext cx="105156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4400"/>
              <a:buFont typeface="Arial"/>
              <a:buNone/>
              <a:defRPr>
                <a:solidFill>
                  <a:srgbClr val="1F034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92"/>
          <p:cNvSpPr txBox="1">
            <a:spLocks noGrp="1"/>
          </p:cNvSpPr>
          <p:nvPr>
            <p:ph type="body" idx="1"/>
          </p:nvPr>
        </p:nvSpPr>
        <p:spPr>
          <a:xfrm>
            <a:off x="838199" y="1253724"/>
            <a:ext cx="10515600" cy="9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0" name="Google Shape;580;p92"/>
          <p:cNvSpPr txBox="1">
            <a:spLocks noGrp="1"/>
          </p:cNvSpPr>
          <p:nvPr>
            <p:ph type="body" idx="2"/>
          </p:nvPr>
        </p:nvSpPr>
        <p:spPr>
          <a:xfrm>
            <a:off x="7446345" y="2608820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1" name="Google Shape;581;p92"/>
          <p:cNvSpPr txBox="1">
            <a:spLocks noGrp="1"/>
          </p:cNvSpPr>
          <p:nvPr>
            <p:ph type="body" idx="3"/>
          </p:nvPr>
        </p:nvSpPr>
        <p:spPr>
          <a:xfrm>
            <a:off x="6096001" y="3519383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2" name="Google Shape;582;p92"/>
          <p:cNvSpPr txBox="1">
            <a:spLocks noGrp="1"/>
          </p:cNvSpPr>
          <p:nvPr>
            <p:ph type="body" idx="4"/>
          </p:nvPr>
        </p:nvSpPr>
        <p:spPr>
          <a:xfrm>
            <a:off x="6095999" y="2714939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3" name="Google Shape;583;p92"/>
          <p:cNvSpPr txBox="1">
            <a:spLocks noGrp="1"/>
          </p:cNvSpPr>
          <p:nvPr>
            <p:ph type="body" idx="5"/>
          </p:nvPr>
        </p:nvSpPr>
        <p:spPr>
          <a:xfrm>
            <a:off x="2182582" y="2608277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4" name="Google Shape;584;p92"/>
          <p:cNvSpPr txBox="1">
            <a:spLocks noGrp="1"/>
          </p:cNvSpPr>
          <p:nvPr>
            <p:ph type="body" idx="6"/>
          </p:nvPr>
        </p:nvSpPr>
        <p:spPr>
          <a:xfrm>
            <a:off x="832238" y="3518840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5" name="Google Shape;585;p92"/>
          <p:cNvSpPr txBox="1">
            <a:spLocks noGrp="1"/>
          </p:cNvSpPr>
          <p:nvPr>
            <p:ph type="body" idx="7"/>
          </p:nvPr>
        </p:nvSpPr>
        <p:spPr>
          <a:xfrm>
            <a:off x="832236" y="2714396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6" name="Google Shape;586;p92"/>
          <p:cNvSpPr txBox="1">
            <a:spLocks noGrp="1"/>
          </p:cNvSpPr>
          <p:nvPr>
            <p:ph type="body" idx="8"/>
          </p:nvPr>
        </p:nvSpPr>
        <p:spPr>
          <a:xfrm>
            <a:off x="2182582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7" name="Google Shape;587;p92"/>
          <p:cNvSpPr txBox="1">
            <a:spLocks noGrp="1"/>
          </p:cNvSpPr>
          <p:nvPr>
            <p:ph type="body" idx="9"/>
          </p:nvPr>
        </p:nvSpPr>
        <p:spPr>
          <a:xfrm>
            <a:off x="832238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8" name="Google Shape;588;p92"/>
          <p:cNvSpPr txBox="1">
            <a:spLocks noGrp="1"/>
          </p:cNvSpPr>
          <p:nvPr>
            <p:ph type="body" idx="13"/>
          </p:nvPr>
        </p:nvSpPr>
        <p:spPr>
          <a:xfrm>
            <a:off x="832236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89" name="Google Shape;589;p92"/>
          <p:cNvSpPr txBox="1">
            <a:spLocks noGrp="1"/>
          </p:cNvSpPr>
          <p:nvPr>
            <p:ph type="body" idx="14"/>
          </p:nvPr>
        </p:nvSpPr>
        <p:spPr>
          <a:xfrm>
            <a:off x="7438861" y="4660526"/>
            <a:ext cx="29661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0" name="Google Shape;590;p92"/>
          <p:cNvSpPr txBox="1">
            <a:spLocks noGrp="1"/>
          </p:cNvSpPr>
          <p:nvPr>
            <p:ph type="body" idx="15"/>
          </p:nvPr>
        </p:nvSpPr>
        <p:spPr>
          <a:xfrm>
            <a:off x="6088517" y="5571089"/>
            <a:ext cx="4316100" cy="9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1" name="Google Shape;591;p92"/>
          <p:cNvSpPr txBox="1">
            <a:spLocks noGrp="1"/>
          </p:cNvSpPr>
          <p:nvPr>
            <p:ph type="body" idx="16"/>
          </p:nvPr>
        </p:nvSpPr>
        <p:spPr>
          <a:xfrm>
            <a:off x="6088515" y="4766645"/>
            <a:ext cx="1342800" cy="87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 b="1" i="0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Data">
  <p:cSld name="Big Data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3"/>
          <p:cNvSpPr/>
          <p:nvPr/>
        </p:nvSpPr>
        <p:spPr>
          <a:xfrm>
            <a:off x="-1" y="1"/>
            <a:ext cx="8736300" cy="6858000"/>
          </a:xfrm>
          <a:prstGeom prst="rect">
            <a:avLst/>
          </a:prstGeom>
          <a:solidFill>
            <a:srgbClr val="D3B9F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93"/>
          <p:cNvSpPr txBox="1">
            <a:spLocks noGrp="1"/>
          </p:cNvSpPr>
          <p:nvPr>
            <p:ph type="body" idx="1"/>
          </p:nvPr>
        </p:nvSpPr>
        <p:spPr>
          <a:xfrm>
            <a:off x="594139" y="3585882"/>
            <a:ext cx="7147500" cy="12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595" name="Google Shape;595;p93"/>
          <p:cNvSpPr txBox="1">
            <a:spLocks noGrp="1"/>
          </p:cNvSpPr>
          <p:nvPr>
            <p:ph type="title"/>
          </p:nvPr>
        </p:nvSpPr>
        <p:spPr>
          <a:xfrm>
            <a:off x="594139" y="2099196"/>
            <a:ext cx="8736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0349"/>
              </a:buClr>
              <a:buSzPts val="10000"/>
              <a:buFont typeface="Arial Black"/>
              <a:buNone/>
              <a:defRPr sz="10000">
                <a:solidFill>
                  <a:srgbClr val="1F0349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93"/>
          <p:cNvSpPr>
            <a:spLocks noGrp="1"/>
          </p:cNvSpPr>
          <p:nvPr>
            <p:ph type="pic" idx="2"/>
          </p:nvPr>
        </p:nvSpPr>
        <p:spPr>
          <a:xfrm>
            <a:off x="7410994" y="671804"/>
            <a:ext cx="4280700" cy="5505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99" name="Google Shape;599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00" name="Google Shape;600;p94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/3 2/3 2 Column Content">
  <p:cSld name="1/3 2/3 2 Column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2"/>
          </p:nvPr>
        </p:nvSpPr>
        <p:spPr>
          <a:xfrm>
            <a:off x="4249271" y="1825625"/>
            <a:ext cx="7104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95"/>
          <p:cNvSpPr>
            <a:spLocks noGrp="1"/>
          </p:cNvSpPr>
          <p:nvPr>
            <p:ph type="body" idx="1"/>
          </p:nvPr>
        </p:nvSpPr>
        <p:spPr>
          <a:xfrm>
            <a:off x="1066800" y="1026318"/>
            <a:ext cx="10058400" cy="4800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33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200" tIns="182875" rIns="457200" bIns="182875" anchor="ctr" anchorCtr="1">
            <a:normAutofit/>
          </a:bodyPr>
          <a:lstStyle>
            <a:lvl1pPr marL="457200" lvl="0" indent="-228600" algn="ctr">
              <a:lnSpc>
                <a:spcPct val="114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lvl="2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lvl="3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lvl="4" indent="-4064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  <a:defRPr sz="2800" b="0" i="1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llout for Dark Background Image">
  <p:cSld name="Callout for Dark Background Image">
    <p:bg>
      <p:bgPr>
        <a:solidFill>
          <a:schemeClr val="dk1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96"/>
          <p:cNvSpPr/>
          <p:nvPr/>
        </p:nvSpPr>
        <p:spPr>
          <a:xfrm>
            <a:off x="5627912" y="1027253"/>
            <a:ext cx="5551500" cy="4803600"/>
          </a:xfrm>
          <a:prstGeom prst="rect">
            <a:avLst/>
          </a:prstGeom>
          <a:solidFill>
            <a:schemeClr val="lt1">
              <a:alpha val="89410"/>
            </a:schemeClr>
          </a:solidFill>
          <a:ln>
            <a:noFill/>
          </a:ln>
        </p:spPr>
        <p:txBody>
          <a:bodyPr spcFirstLastPara="1" wrap="square" lIns="457200" tIns="182875" rIns="457200" bIns="182875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FUN FACT</a:t>
            </a:r>
            <a:endParaRPr sz="150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 Fact / Hint / Callout Block. In the toolbar, go to Design &gt; Format Background to place an image that uses dark, saturated colors as the background on this slide.</a:t>
            </a:r>
            <a:endParaRPr sz="150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icky Notes">
  <p:cSld name="Sticky Note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97"/>
          <p:cNvSpPr/>
          <p:nvPr/>
        </p:nvSpPr>
        <p:spPr>
          <a:xfrm>
            <a:off x="1" y="5242956"/>
            <a:ext cx="12192000" cy="1615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97"/>
          <p:cNvSpPr txBox="1">
            <a:spLocks noGrp="1"/>
          </p:cNvSpPr>
          <p:nvPr>
            <p:ph type="body" idx="1"/>
          </p:nvPr>
        </p:nvSpPr>
        <p:spPr>
          <a:xfrm>
            <a:off x="838200" y="1520043"/>
            <a:ext cx="10515600" cy="1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09" name="Google Shape;609;p97"/>
          <p:cNvSpPr txBox="1">
            <a:spLocks noGrp="1"/>
          </p:cNvSpPr>
          <p:nvPr>
            <p:ph type="body" idx="2"/>
          </p:nvPr>
        </p:nvSpPr>
        <p:spPr>
          <a:xfrm>
            <a:off x="8974237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0" name="Google Shape;610;p97"/>
          <p:cNvSpPr txBox="1">
            <a:spLocks noGrp="1"/>
          </p:cNvSpPr>
          <p:nvPr>
            <p:ph type="body" idx="3"/>
          </p:nvPr>
        </p:nvSpPr>
        <p:spPr>
          <a:xfrm>
            <a:off x="6262225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1" name="Google Shape;611;p97"/>
          <p:cNvSpPr txBox="1">
            <a:spLocks noGrp="1"/>
          </p:cNvSpPr>
          <p:nvPr>
            <p:ph type="body" idx="4"/>
          </p:nvPr>
        </p:nvSpPr>
        <p:spPr>
          <a:xfrm>
            <a:off x="3550213" y="3563752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2" name="Google Shape;612;p97"/>
          <p:cNvSpPr txBox="1">
            <a:spLocks noGrp="1"/>
          </p:cNvSpPr>
          <p:nvPr>
            <p:ph type="body" idx="5"/>
          </p:nvPr>
        </p:nvSpPr>
        <p:spPr>
          <a:xfrm>
            <a:off x="838200" y="3563751"/>
            <a:ext cx="2379600" cy="2373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3" name="Google Shape;613;p9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Content">
  <p:cSld name="Two Column Content"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9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9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49173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17" name="Google Shape;617;p9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Content">
  <p:cSld name="Three Column Content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99"/>
          <p:cNvSpPr txBox="1">
            <a:spLocks noGrp="1"/>
          </p:cNvSpPr>
          <p:nvPr>
            <p:ph type="body" idx="1"/>
          </p:nvPr>
        </p:nvSpPr>
        <p:spPr>
          <a:xfrm>
            <a:off x="838200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1" name="Google Shape;621;p99"/>
          <p:cNvSpPr txBox="1">
            <a:spLocks noGrp="1"/>
          </p:cNvSpPr>
          <p:nvPr>
            <p:ph type="body" idx="2"/>
          </p:nvPr>
        </p:nvSpPr>
        <p:spPr>
          <a:xfrm>
            <a:off x="4541072" y="185416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22" name="Google Shape;622;p99"/>
          <p:cNvSpPr txBox="1">
            <a:spLocks noGrp="1"/>
          </p:cNvSpPr>
          <p:nvPr>
            <p:ph type="body" idx="3"/>
          </p:nvPr>
        </p:nvSpPr>
        <p:spPr>
          <a:xfrm>
            <a:off x="8243944" y="1848374"/>
            <a:ext cx="31101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s">
  <p:cSld name="Ico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00"/>
          <p:cNvSpPr/>
          <p:nvPr/>
        </p:nvSpPr>
        <p:spPr>
          <a:xfrm>
            <a:off x="-4" y="6221691"/>
            <a:ext cx="12192000" cy="63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00"/>
          <p:cNvSpPr/>
          <p:nvPr/>
        </p:nvSpPr>
        <p:spPr>
          <a:xfrm>
            <a:off x="4032793" y="2752780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p100"/>
          <p:cNvSpPr/>
          <p:nvPr/>
        </p:nvSpPr>
        <p:spPr>
          <a:xfrm>
            <a:off x="6785790" y="2760689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7" name="Google Shape;627;p100"/>
          <p:cNvSpPr/>
          <p:nvPr/>
        </p:nvSpPr>
        <p:spPr>
          <a:xfrm>
            <a:off x="9536303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100"/>
          <p:cNvSpPr/>
          <p:nvPr/>
        </p:nvSpPr>
        <p:spPr>
          <a:xfrm>
            <a:off x="1281354" y="2742291"/>
            <a:ext cx="1373700" cy="13737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9" name="Google Shape;629;p100"/>
          <p:cNvSpPr txBox="1">
            <a:spLocks noGrp="1"/>
          </p:cNvSpPr>
          <p:nvPr>
            <p:ph type="body" idx="1"/>
          </p:nvPr>
        </p:nvSpPr>
        <p:spPr>
          <a:xfrm>
            <a:off x="838196" y="1559859"/>
            <a:ext cx="105156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0" name="Google Shape;630;p100"/>
          <p:cNvSpPr txBox="1">
            <a:spLocks noGrp="1"/>
          </p:cNvSpPr>
          <p:nvPr>
            <p:ph type="body" idx="2"/>
          </p:nvPr>
        </p:nvSpPr>
        <p:spPr>
          <a:xfrm>
            <a:off x="839750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1" name="Google Shape;631;p100"/>
          <p:cNvSpPr txBox="1">
            <a:spLocks noGrp="1"/>
          </p:cNvSpPr>
          <p:nvPr>
            <p:ph type="body" idx="3"/>
          </p:nvPr>
        </p:nvSpPr>
        <p:spPr>
          <a:xfrm>
            <a:off x="839750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2" name="Google Shape;632;p100"/>
          <p:cNvSpPr txBox="1">
            <a:spLocks noGrp="1"/>
          </p:cNvSpPr>
          <p:nvPr>
            <p:ph type="body" idx="4"/>
          </p:nvPr>
        </p:nvSpPr>
        <p:spPr>
          <a:xfrm>
            <a:off x="3579902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3" name="Google Shape;633;p100"/>
          <p:cNvSpPr txBox="1">
            <a:spLocks noGrp="1"/>
          </p:cNvSpPr>
          <p:nvPr>
            <p:ph type="body" idx="5"/>
          </p:nvPr>
        </p:nvSpPr>
        <p:spPr>
          <a:xfrm>
            <a:off x="3579902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4" name="Google Shape;634;p100"/>
          <p:cNvSpPr txBox="1">
            <a:spLocks noGrp="1"/>
          </p:cNvSpPr>
          <p:nvPr>
            <p:ph type="body" idx="6"/>
          </p:nvPr>
        </p:nvSpPr>
        <p:spPr>
          <a:xfrm>
            <a:off x="6355474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5" name="Google Shape;635;p100"/>
          <p:cNvSpPr txBox="1">
            <a:spLocks noGrp="1"/>
          </p:cNvSpPr>
          <p:nvPr>
            <p:ph type="body" idx="7"/>
          </p:nvPr>
        </p:nvSpPr>
        <p:spPr>
          <a:xfrm>
            <a:off x="6355474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6" name="Google Shape;636;p100"/>
          <p:cNvSpPr txBox="1">
            <a:spLocks noGrp="1"/>
          </p:cNvSpPr>
          <p:nvPr>
            <p:ph type="body" idx="8"/>
          </p:nvPr>
        </p:nvSpPr>
        <p:spPr>
          <a:xfrm>
            <a:off x="9131046" y="4353345"/>
            <a:ext cx="2256900" cy="3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1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7" name="Google Shape;637;p100"/>
          <p:cNvSpPr txBox="1">
            <a:spLocks noGrp="1"/>
          </p:cNvSpPr>
          <p:nvPr>
            <p:ph type="body" idx="9"/>
          </p:nvPr>
        </p:nvSpPr>
        <p:spPr>
          <a:xfrm>
            <a:off x="9131046" y="4703910"/>
            <a:ext cx="22569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1600" b="0" i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38" name="Google Shape;638;p100"/>
          <p:cNvSpPr>
            <a:spLocks noGrp="1"/>
          </p:cNvSpPr>
          <p:nvPr>
            <p:ph type="pic" idx="13"/>
          </p:nvPr>
        </p:nvSpPr>
        <p:spPr>
          <a:xfrm>
            <a:off x="1482767" y="2990198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100"/>
          <p:cNvSpPr>
            <a:spLocks noGrp="1"/>
          </p:cNvSpPr>
          <p:nvPr>
            <p:ph type="pic" idx="14"/>
          </p:nvPr>
        </p:nvSpPr>
        <p:spPr>
          <a:xfrm>
            <a:off x="4223234" y="2976910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100"/>
          <p:cNvSpPr>
            <a:spLocks noGrp="1"/>
          </p:cNvSpPr>
          <p:nvPr>
            <p:ph type="pic" idx="15"/>
          </p:nvPr>
        </p:nvSpPr>
        <p:spPr>
          <a:xfrm>
            <a:off x="6998806" y="2990197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100"/>
          <p:cNvSpPr>
            <a:spLocks noGrp="1"/>
          </p:cNvSpPr>
          <p:nvPr>
            <p:ph type="pic" idx="16"/>
          </p:nvPr>
        </p:nvSpPr>
        <p:spPr>
          <a:xfrm>
            <a:off x="9738031" y="2989116"/>
            <a:ext cx="969900" cy="940800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100"/>
          <p:cNvSpPr txBox="1"/>
          <p:nvPr/>
        </p:nvSpPr>
        <p:spPr>
          <a:xfrm>
            <a:off x="11198352" y="6372663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">
  <p:cSld name="Large Image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1"/>
          <p:cNvSpPr>
            <a:spLocks noGrp="1"/>
          </p:cNvSpPr>
          <p:nvPr>
            <p:ph type="pic" idx="2"/>
          </p:nvPr>
        </p:nvSpPr>
        <p:spPr>
          <a:xfrm>
            <a:off x="5010387" y="0"/>
            <a:ext cx="71817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101"/>
          <p:cNvSpPr txBox="1">
            <a:spLocks noGrp="1"/>
          </p:cNvSpPr>
          <p:nvPr>
            <p:ph type="title"/>
          </p:nvPr>
        </p:nvSpPr>
        <p:spPr>
          <a:xfrm>
            <a:off x="838199" y="548464"/>
            <a:ext cx="3807300" cy="18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101"/>
          <p:cNvSpPr txBox="1">
            <a:spLocks noGrp="1"/>
          </p:cNvSpPr>
          <p:nvPr>
            <p:ph type="body" idx="1"/>
          </p:nvPr>
        </p:nvSpPr>
        <p:spPr>
          <a:xfrm>
            <a:off x="838201" y="2485016"/>
            <a:ext cx="3799500" cy="38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48" name="Google Shape;648;p101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ight Border - Full Width" type="obj">
  <p:cSld name="OBJECT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/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2" name="Google Shape;652;p102"/>
          <p:cNvSpPr/>
          <p:nvPr/>
        </p:nvSpPr>
        <p:spPr>
          <a:xfrm>
            <a:off x="2" y="0"/>
            <a:ext cx="465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llustration Slide">
  <p:cSld name="Illustration Slide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03"/>
          <p:cNvSpPr/>
          <p:nvPr/>
        </p:nvSpPr>
        <p:spPr>
          <a:xfrm>
            <a:off x="0" y="4324573"/>
            <a:ext cx="12192000" cy="253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103"/>
          <p:cNvSpPr txBox="1">
            <a:spLocks noGrp="1"/>
          </p:cNvSpPr>
          <p:nvPr>
            <p:ph type="title"/>
          </p:nvPr>
        </p:nvSpPr>
        <p:spPr>
          <a:xfrm>
            <a:off x="831849" y="468313"/>
            <a:ext cx="60189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103"/>
          <p:cNvSpPr txBox="1">
            <a:spLocks noGrp="1"/>
          </p:cNvSpPr>
          <p:nvPr>
            <p:ph type="body" idx="1"/>
          </p:nvPr>
        </p:nvSpPr>
        <p:spPr>
          <a:xfrm>
            <a:off x="831851" y="4526280"/>
            <a:ext cx="60189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57" name="Google Shape;657;p103"/>
          <p:cNvSpPr txBox="1"/>
          <p:nvPr/>
        </p:nvSpPr>
        <p:spPr>
          <a:xfrm>
            <a:off x="2125980" y="-4686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103"/>
          <p:cNvSpPr txBox="1"/>
          <p:nvPr/>
        </p:nvSpPr>
        <p:spPr>
          <a:xfrm>
            <a:off x="2903220" y="-51435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103"/>
          <p:cNvSpPr txBox="1">
            <a:spLocks noGrp="1"/>
          </p:cNvSpPr>
          <p:nvPr>
            <p:ph type="body" idx="2"/>
          </p:nvPr>
        </p:nvSpPr>
        <p:spPr>
          <a:xfrm>
            <a:off x="831170" y="2290257"/>
            <a:ext cx="6018900" cy="18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0" name="Google Shape;660;p103"/>
          <p:cNvSpPr>
            <a:spLocks noGrp="1"/>
          </p:cNvSpPr>
          <p:nvPr>
            <p:ph type="pic" idx="3"/>
          </p:nvPr>
        </p:nvSpPr>
        <p:spPr>
          <a:xfrm>
            <a:off x="7040880" y="468313"/>
            <a:ext cx="4651200" cy="57309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103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B">
  <p:cSld name="Title Slide B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104"/>
          <p:cNvSpPr/>
          <p:nvPr/>
        </p:nvSpPr>
        <p:spPr>
          <a:xfrm>
            <a:off x="5675968" y="0"/>
            <a:ext cx="6616390" cy="6858000"/>
          </a:xfrm>
          <a:custGeom>
            <a:avLst/>
            <a:gdLst/>
            <a:ahLst/>
            <a:cxnLst/>
            <a:rect l="l" t="t" r="r" b="b"/>
            <a:pathLst>
              <a:path w="6616390" h="6858000" extrusionOk="0">
                <a:moveTo>
                  <a:pt x="1594625" y="0"/>
                </a:moveTo>
                <a:lnTo>
                  <a:pt x="6616390" y="0"/>
                </a:lnTo>
                <a:lnTo>
                  <a:pt x="6616390" y="6858000"/>
                </a:lnTo>
                <a:lnTo>
                  <a:pt x="0" y="6858000"/>
                </a:lnTo>
                <a:lnTo>
                  <a:pt x="1594625" y="0"/>
                </a:lnTo>
                <a:close/>
              </a:path>
            </a:pathLst>
          </a:custGeom>
          <a:solidFill>
            <a:srgbClr val="B9C1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p104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1pPr>
            <a:lvl2pPr marL="914400" lvl="1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2pPr>
            <a:lvl3pPr marL="1371600" lvl="2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3pPr>
            <a:lvl4pPr marL="182880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4pPr>
            <a:lvl5pPr marL="228600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/>
            </a:lvl9pPr>
          </a:lstStyle>
          <a:p>
            <a:endParaRPr/>
          </a:p>
        </p:txBody>
      </p:sp>
      <p:sp>
        <p:nvSpPr>
          <p:cNvPr id="665" name="Google Shape;665;p104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04"/>
          <p:cNvSpPr>
            <a:spLocks noGrp="1"/>
          </p:cNvSpPr>
          <p:nvPr>
            <p:ph type="pic" idx="2"/>
          </p:nvPr>
        </p:nvSpPr>
        <p:spPr>
          <a:xfrm>
            <a:off x="6332434" y="598206"/>
            <a:ext cx="5359500" cy="5578800"/>
          </a:xfrm>
          <a:prstGeom prst="rect">
            <a:avLst/>
          </a:prstGeom>
          <a:noFill/>
          <a:ln>
            <a:noFill/>
          </a:ln>
        </p:spPr>
      </p:sp>
      <p:sp>
        <p:nvSpPr>
          <p:cNvPr id="667" name="Google Shape;667;p10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85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98.xml"/><Relationship Id="rId20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2.xml"/><Relationship Id="rId19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11198352" y="6354375"/>
            <a:ext cx="69627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44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44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6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66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66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 sz="1900"/>
            </a:lvl9pPr>
          </a:lstStyle>
          <a:p>
            <a:endParaRPr/>
          </a:p>
        </p:txBody>
      </p:sp>
      <p:sp>
        <p:nvSpPr>
          <p:cNvPr id="553" name="Google Shape;553;p8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87"/>
          <p:cNvSpPr txBox="1"/>
          <p:nvPr/>
        </p:nvSpPr>
        <p:spPr>
          <a:xfrm>
            <a:off x="1748790" y="64808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87"/>
          <p:cNvSpPr txBox="1"/>
          <p:nvPr/>
        </p:nvSpPr>
        <p:spPr>
          <a:xfrm>
            <a:off x="11198352" y="6354375"/>
            <a:ext cx="6963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yset.com/" TargetMode="Externa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7.png"/><Relationship Id="rId4" Type="http://schemas.openxmlformats.org/officeDocument/2006/relationships/hyperlink" Target="https://creativecommons.org/licenses/by/4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08"/>
          <p:cNvSpPr txBox="1">
            <a:spLocks noGrp="1"/>
          </p:cNvSpPr>
          <p:nvPr>
            <p:ph type="title"/>
          </p:nvPr>
        </p:nvSpPr>
        <p:spPr>
          <a:xfrm>
            <a:off x="5332367" y="895100"/>
            <a:ext cx="6474300" cy="20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200"/>
              <a:buFont typeface="Arial"/>
              <a:buNone/>
            </a:pPr>
            <a:r>
              <a:rPr lang="en-US" sz="7200"/>
              <a:t>Precalculus</a:t>
            </a:r>
            <a:endParaRPr sz="7200"/>
          </a:p>
        </p:txBody>
      </p:sp>
      <p:sp>
        <p:nvSpPr>
          <p:cNvPr id="686" name="Google Shape;686;p108"/>
          <p:cNvSpPr txBox="1">
            <a:spLocks noGrp="1"/>
          </p:cNvSpPr>
          <p:nvPr>
            <p:ph type="body" idx="1"/>
          </p:nvPr>
        </p:nvSpPr>
        <p:spPr>
          <a:xfrm>
            <a:off x="5332367" y="3099467"/>
            <a:ext cx="6474900" cy="30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Module 8: 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Exponential and Logarithmic Equations</a:t>
            </a:r>
            <a:endParaRPr/>
          </a:p>
        </p:txBody>
      </p:sp>
      <p:sp>
        <p:nvSpPr>
          <p:cNvPr id="688" name="Google Shape;688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-996570" y="996611"/>
            <a:ext cx="6872526" cy="4879386"/>
          </a:xfrm>
          <a:prstGeom prst="flowChartDocument">
            <a:avLst/>
          </a:prstGeom>
          <a:solidFill>
            <a:srgbClr val="DDE1F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9" name="Google Shape;689;p10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67375" y="1212175"/>
            <a:ext cx="4965000" cy="496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11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Use the Quotient Rule for Log</a:t>
            </a:r>
            <a:endParaRPr sz="4000" dirty="0"/>
          </a:p>
        </p:txBody>
      </p:sp>
      <p:sp>
        <p:nvSpPr>
          <p:cNvPr id="757" name="Google Shape;757;p117"/>
          <p:cNvSpPr txBox="1"/>
          <p:nvPr/>
        </p:nvSpPr>
        <p:spPr>
          <a:xfrm>
            <a:off x="831833" y="1384300"/>
            <a:ext cx="10559700" cy="35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</a:rPr>
              <a:t>Steps: 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Express the argument in lowest terms by factoring the numerator and denominator and canceling common terms.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Write the equivalent expression by subtracting the logarithm of the denominator from the logarithm of the numerator.</a:t>
            </a:r>
            <a:endParaRPr sz="2200" dirty="0">
              <a:solidFill>
                <a:schemeClr val="dk1"/>
              </a:solidFill>
            </a:endParaRPr>
          </a:p>
          <a:p>
            <a:pPr marL="457200" marR="0" lvl="0" indent="-38100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AutoNum type="arabicPeriod"/>
            </a:pPr>
            <a:r>
              <a:rPr lang="en-US" sz="2200" dirty="0">
                <a:solidFill>
                  <a:schemeClr val="dk1"/>
                </a:solidFill>
              </a:rPr>
              <a:t>Check to see that each term is fully expanded. If not, apply the product rule for logarithms to expand completely.</a:t>
            </a: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758" name="Google Shape;758;p1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1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Product and Quotient Rules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4" name="Google Shape;764;p118"/>
              <p:cNvSpPr txBox="1"/>
              <p:nvPr/>
            </p:nvSpPr>
            <p:spPr>
              <a:xfrm>
                <a:off x="831833" y="1384200"/>
                <a:ext cx="8568900" cy="2991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Expand completely: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𝑥𝑦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8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8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64" name="Google Shape;764;p1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200"/>
                <a:ext cx="8568900" cy="2991228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5" name="Google Shape;765;p1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1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Power Rule for Logarithms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1" name="Google Shape;771;p119"/>
              <p:cNvSpPr txBox="1"/>
              <p:nvPr/>
            </p:nvSpPr>
            <p:spPr>
              <a:xfrm>
                <a:off x="831833" y="1384300"/>
                <a:ext cx="10559700" cy="44922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power rule for logarithms can be used to simplify the logarithm of a power by rewriting it as the product of the exponent times the logarithm of the base.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p>
                                  <m: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200" i="1" dirty="0" err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Watch this! The power rule works BOTH directions: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Expanding: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Condensing: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Special case: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71" name="Google Shape;771;p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49228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2" name="Google Shape;772;p1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2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Example: Expanding with All Three Rules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8" name="Google Shape;778;p120"/>
              <p:cNvSpPr txBox="1"/>
              <p:nvPr/>
            </p:nvSpPr>
            <p:spPr>
              <a:xfrm>
                <a:off x="831828" y="1384300"/>
                <a:ext cx="8886330" cy="416988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Expand: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 (step-by-step):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Apply quotient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Apply product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Apply power rule: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Final 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Key: Work systematically—quotient first, then product, then powers!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78" name="Google Shape;778;p1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8" y="1384300"/>
                <a:ext cx="8886330" cy="4169884"/>
              </a:xfrm>
              <a:prstGeom prst="rect">
                <a:avLst/>
              </a:prstGeom>
              <a:blipFill>
                <a:blip r:embed="rId3"/>
                <a:stretch>
                  <a:fillRect l="-5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9" name="Google Shape;779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0" name="Google Shape;780;p1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251" t="18714" r="45937" b="12076"/>
          <a:stretch/>
        </p:blipFill>
        <p:spPr>
          <a:xfrm>
            <a:off x="8855625" y="753788"/>
            <a:ext cx="2805525" cy="610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2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Complex Expansion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6" name="Google Shape;786;p121"/>
              <p:cNvSpPr txBox="1"/>
              <p:nvPr/>
            </p:nvSpPr>
            <p:spPr>
              <a:xfrm>
                <a:off x="831833" y="1282130"/>
                <a:ext cx="10993200" cy="4729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Expand: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64</m:t>
                                </m:r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1. Quotient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2. Product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64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3. Simplify and apply power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4. Use identity property: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Final 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86" name="Google Shape;786;p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82130"/>
                <a:ext cx="10993200" cy="4729331"/>
              </a:xfrm>
              <a:prstGeom prst="rect">
                <a:avLst/>
              </a:prstGeom>
              <a:blipFill>
                <a:blip r:embed="rId3"/>
                <a:stretch>
                  <a:fillRect l="-4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7" name="Google Shape;787;p1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2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Condensing Logarithms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3" name="Google Shape;793;p122"/>
              <p:cNvSpPr txBox="1"/>
              <p:nvPr/>
            </p:nvSpPr>
            <p:spPr>
              <a:xfrm>
                <a:off x="831833" y="1384200"/>
                <a:ext cx="8568900" cy="33346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Expand completely: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sSup>
                                  <m:sSupPr>
                                    <m:ctrlP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8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8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i="1" dirty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93" name="Google Shape;793;p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200"/>
                <a:ext cx="8568900" cy="3334655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4" name="Google Shape;794;p1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2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Condensing Logarithms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0" name="Google Shape;800;p123"/>
              <p:cNvSpPr txBox="1"/>
              <p:nvPr/>
            </p:nvSpPr>
            <p:spPr>
              <a:xfrm>
                <a:off x="831833" y="1384300"/>
                <a:ext cx="10559700" cy="43941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Strategy for condensing: Apply rules in reverse order!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Power rule first—move coefficients to exponents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Product/quotient rules—combine from left to right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Example: Condense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Product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5⋅</m:t>
                            </m:r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Quotient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num>
                              <m:den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d>
                      </m:e>
                    </m:func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00" name="Google Shape;800;p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9417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1" name="Google Shape;801;p1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12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Condensing with Powers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7" name="Google Shape;807;p124"/>
              <p:cNvSpPr txBox="1"/>
              <p:nvPr/>
            </p:nvSpPr>
            <p:spPr>
              <a:xfrm>
                <a:off x="831833" y="1299240"/>
                <a:ext cx="10559700" cy="45179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Condense to a single logarithm: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Power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Product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rad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Quotient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Final answer: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ad>
                                      <m:radPr>
                                        <m:degHide m:val="on"/>
                                        <m:ctrlP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rad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200" i="1" dirty="0" smtClean="0">
                                            <a:solidFill>
                                              <a:schemeClr val="dk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+3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200" i="1" dirty="0" smtClean="0">
                                        <a:solidFill>
                                          <a:schemeClr val="dk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07" name="Google Shape;807;p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99240"/>
                <a:ext cx="10559700" cy="451792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8" name="Google Shape;808;p12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2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Change-of-Base Formula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4" name="Google Shape;814;p125"/>
              <p:cNvSpPr txBox="1"/>
              <p:nvPr/>
            </p:nvSpPr>
            <p:spPr>
              <a:xfrm>
                <a:off x="831833" y="1384300"/>
                <a:ext cx="10559700" cy="42780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Calculators only have log (base 10) and ln (base e) buttons!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 Change-of-Base Formula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200" i="0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sz="2200" i="1" dirty="0" err="1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Evaluate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using natural logs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d>
                        </m:e>
                      </m:func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 smtClean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2.3026</m:t>
                          </m:r>
                        </m:num>
                        <m:den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0.6931</m:t>
                          </m:r>
                        </m:den>
                      </m:f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≈3.3219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Pro tip: Use this formula to graph logarithms with any base on calculators!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14" name="Google Shape;814;p1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278054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5" name="Google Shape;815;p1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2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How to: Use the Change of Base Formula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1" name="Google Shape;821;p126"/>
              <p:cNvSpPr txBox="1"/>
              <p:nvPr/>
            </p:nvSpPr>
            <p:spPr>
              <a:xfrm>
                <a:off x="608167" y="1384200"/>
                <a:ext cx="10993199" cy="36934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Determine the new base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remembering that the common log,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has base 10 and the natural log,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has base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Rewrite the log as a quotient using the change-of-base formula: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The numerator of the quotient will be a logarithm with base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argument M.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33400" marR="0" lvl="1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The denominator of the quotient will be a logarithm with base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argument b.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21" name="Google Shape;821;p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167" y="1384200"/>
                <a:ext cx="10993199" cy="3693407"/>
              </a:xfrm>
              <a:prstGeom prst="rect">
                <a:avLst/>
              </a:prstGeom>
              <a:blipFill>
                <a:blip r:embed="rId3"/>
                <a:stretch>
                  <a:fillRect l="-462" r="-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2" name="Google Shape;822;p1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09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</a:pPr>
            <a:r>
              <a:rPr lang="en-US" sz="6000"/>
              <a:t>Affirmations </a:t>
            </a:r>
            <a:endParaRPr/>
          </a:p>
        </p:txBody>
      </p:sp>
      <p:sp>
        <p:nvSpPr>
          <p:cNvPr id="694" name="Google Shape;694;p109"/>
          <p:cNvSpPr txBox="1">
            <a:spLocks noGrp="1"/>
          </p:cNvSpPr>
          <p:nvPr>
            <p:ph type="body" idx="1"/>
          </p:nvPr>
        </p:nvSpPr>
        <p:spPr>
          <a:xfrm>
            <a:off x="831850" y="3231525"/>
            <a:ext cx="10515600" cy="22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deserve the time it takes to understand new concepts.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am capable of creative solutions and original ideas.</a:t>
            </a:r>
            <a:endParaRPr/>
          </a:p>
          <a:p>
            <a:pPr marL="457200" lvl="0" indent="-34290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 can adapt my strategies when something isn’t working.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2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It!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8" name="Google Shape;828;p127"/>
              <p:cNvSpPr txBox="1"/>
              <p:nvPr/>
            </p:nvSpPr>
            <p:spPr>
              <a:xfrm>
                <a:off x="831833" y="1615521"/>
                <a:ext cx="10993200" cy="2835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Use the change-of-base formula to evaluate (round to 3 decimals):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100</m:t>
                            </m:r>
                          </m:e>
                        </m:d>
                      </m:e>
                    </m:func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28" name="Google Shape;828;p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615521"/>
                <a:ext cx="10993200" cy="2835095"/>
              </a:xfrm>
              <a:prstGeom prst="rect">
                <a:avLst/>
              </a:prstGeom>
              <a:blipFill>
                <a:blip r:embed="rId3"/>
                <a:stretch>
                  <a:fillRect l="-8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9" name="Google Shape;829;p1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Exponential and Logarithmic Equations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837" name="Google Shape;837;p128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835" name="Google Shape;835;p128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Use like bases to solve exponential equations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Use logarithms to solve exponential equations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Solve logarithmic equations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en-US">
                <a:solidFill>
                  <a:schemeClr val="lt1"/>
                </a:solidFill>
              </a:rPr>
              <a:t> Solve applied problems involving exponential and logarithmic equations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2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The One-to-One Property of Exponentials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43" name="Google Shape;843;p129"/>
              <p:cNvSpPr txBox="1"/>
              <p:nvPr/>
            </p:nvSpPr>
            <p:spPr>
              <a:xfrm>
                <a:off x="831833" y="1384300"/>
                <a:ext cx="10559700" cy="45880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Idea: If the bases are equal, the exponents must be equal!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One-to-One Property: 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0, 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≠1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if and only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Strategy: When solving exponential equations, try to rewrite both sides with the same base, then set the exponents equal.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this works: Exponential functions are one-to-one—each output comes from exactly one input!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43" name="Google Shape;843;p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588075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4" name="Google Shape;844;p1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13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Same Base Already Present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50" name="Google Shape;850;p130"/>
              <p:cNvSpPr txBox="1"/>
              <p:nvPr/>
            </p:nvSpPr>
            <p:spPr>
              <a:xfrm>
                <a:off x="831833" y="1384300"/>
                <a:ext cx="10559700" cy="4348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bases are already the same (both base 2), so set exponents equal: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− 1 = 2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 − 4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 for x: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− 1 = 2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− 4</m:t>
                      </m:r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−1 + 4 = 2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 − 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3 = 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</a:p>
              <a:p/>
              <a:p/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 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3−1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−4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✓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50" name="Google Shape;850;p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4813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1" name="Google Shape;851;p1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3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Same Base Equations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7" name="Google Shape;857;p131"/>
              <p:cNvSpPr txBox="1"/>
              <p:nvPr/>
            </p:nvSpPr>
            <p:spPr>
              <a:xfrm>
                <a:off x="831833" y="1384200"/>
                <a:ext cx="8568900" cy="2835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Solve each equation: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57" name="Google Shape;857;p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200"/>
                <a:ext cx="8568900" cy="2835095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8" name="Google Shape;858;p1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13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Rewriting with a Common Base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4" name="Google Shape;864;p132"/>
              <p:cNvSpPr txBox="1"/>
              <p:nvPr/>
            </p:nvSpPr>
            <p:spPr>
              <a:xfrm>
                <a:off x="831833" y="1135755"/>
                <a:ext cx="10559700" cy="50113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Strategy: When bases look different, rewrite them as powers of the same base!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Common rewrites to remember: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8=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16=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32=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27=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81=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25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125=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ad>
                      <m:ra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ra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Once you have the same base, use the power rule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err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err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i="1" dirty="0" err="1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err="1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𝑚𝑛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to simplify.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64" name="Google Shape;864;p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135755"/>
                <a:ext cx="10559700" cy="501139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5" name="Google Shape;865;p1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3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How to: Use the One-to-One Property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1" name="Google Shape;871;p133"/>
              <p:cNvSpPr txBox="1"/>
              <p:nvPr/>
            </p:nvSpPr>
            <p:spPr>
              <a:xfrm>
                <a:off x="831833" y="1384300"/>
                <a:ext cx="10559700" cy="3216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Steps: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Rewrite each side in the equation as a power with a common base.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Use the rules of exponents to simplify, if necessary, so that the resulting equation has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Use the one-to-one property to set the exponents equal to each other.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Solve the resulting equation,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for the unknown.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71" name="Google Shape;871;p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21600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2" name="Google Shape;872;p13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3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Finding a Common Base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8" name="Google Shape;878;p134"/>
              <p:cNvSpPr txBox="1"/>
              <p:nvPr/>
            </p:nvSpPr>
            <p:spPr>
              <a:xfrm>
                <a:off x="831833" y="1384300"/>
                <a:ext cx="10559700" cy="3344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16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Rewrite both sides as powers of 2: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Apply power rule: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,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+6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Set exponents equal: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+6=4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,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−4=4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, 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878" name="Google Shape;878;p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34410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9" name="Google Shape;879;p1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13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Watch Out! No Solution Cases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5" name="Google Shape;885;p135"/>
              <p:cNvSpPr txBox="1"/>
              <p:nvPr/>
            </p:nvSpPr>
            <p:spPr>
              <a:xfrm>
                <a:off x="831833" y="1335868"/>
                <a:ext cx="10559700" cy="4204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Not all exponential equations have solutions!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there's no 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 range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— always positive!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 positive number raised to any power can never equal a negative number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Therefore, this equation has no real solution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takeaway: If you get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negative</m:t>
                        </m:r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number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there's no solution!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85" name="Google Shape;885;p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35868"/>
                <a:ext cx="10559700" cy="420418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6" name="Google Shape;886;p1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13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Rewriting with Common Bases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2" name="Google Shape;892;p136"/>
              <p:cNvSpPr txBox="1"/>
              <p:nvPr/>
            </p:nvSpPr>
            <p:spPr>
              <a:xfrm>
                <a:off x="831833" y="1384200"/>
                <a:ext cx="8568900" cy="288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Solve each equation: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92" name="Google Shape;892;p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200"/>
                <a:ext cx="8568900" cy="2882480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3" name="Google Shape;893;p1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1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Logarithmic Properties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703" name="Google Shape;703;p110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701" name="Google Shape;701;p110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Expand logarithmic expressions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Condense logarithmic expressions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Use the change-of-base formula for logarithms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13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Property of Logarithmic Equality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9" name="Google Shape;899;p137"/>
              <p:cNvSpPr txBox="1"/>
              <p:nvPr/>
            </p:nvSpPr>
            <p:spPr>
              <a:xfrm>
                <a:off x="831826" y="1384300"/>
                <a:ext cx="9771000" cy="42041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What if we can't find a common base? Take the log of both sides!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Property of Logarithmic Equality: 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General Strategy: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Take ln or log of both sides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Use the power rule: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Solve the resulting linear equation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 tip: Use ln for equations with base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log for equations with base 10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899" name="Google Shape;899;p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" y="1384300"/>
                <a:ext cx="9771000" cy="4204187"/>
              </a:xfrm>
              <a:prstGeom prst="rect">
                <a:avLst/>
              </a:prstGeom>
              <a:blipFill>
                <a:blip r:embed="rId3"/>
                <a:stretch>
                  <a:fillRect l="-5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0" name="Google Shape;900;p13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3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Taking Logs of Both Sides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6" name="Google Shape;906;p138"/>
              <p:cNvSpPr txBox="1"/>
              <p:nvPr/>
            </p:nvSpPr>
            <p:spPr>
              <a:xfrm>
                <a:off x="824917" y="1091065"/>
                <a:ext cx="10559700" cy="47601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Take natural log of both sides: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Apply power rule: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Distribute and collect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terms: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+2</m:t>
                      </m:r>
                      <m:func>
                        <m:func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</m:oMath>
                  </m:oMathPara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20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 i="0" dirty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20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1" dirty="0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200" i="1" dirty="0" smtClean="0">
                          <a:latin typeface="Cambria Math" panose="02040503050406030204" pitchFamily="18" charset="0"/>
                        </a:rPr>
                        <m:t>=−2</m:t>
                      </m:r>
                      <m:func>
                        <m:funcPr>
                          <m:ctrlPr>
                            <a:rPr lang="en-US" sz="220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200" i="0" dirty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</m:func>
                    </m:oMath>
                  </m:oMathPara>
                </a14:m>
              </a:p>
              <a:p/>
              <a:p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</a:t>
                </a: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Use quotient rule and solve: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>
                  <a:lnSpc>
                    <a:spcPct val="112000"/>
                  </a:lnSpc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unc>
                      <m:func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     ,      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lit/>
                                  </m:r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2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lit/>
                                  </m:r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−14.4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06" name="Google Shape;906;p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917" y="1091065"/>
                <a:ext cx="10559700" cy="4760109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7" name="Google Shape;907;p13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3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Equations with Base 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13" name="Google Shape;913;p139"/>
              <p:cNvSpPr txBox="1"/>
              <p:nvPr/>
            </p:nvSpPr>
            <p:spPr>
              <a:xfrm>
                <a:off x="831833" y="1239003"/>
                <a:ext cx="10559700" cy="433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Special case: When the base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use the natural logarithm!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are inverse functions, so: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200" i="1" dirty="0" err="1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func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Standard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solve: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Divide both sides of the equation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Apply the natural logarithm to both sides of the equation.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Divide both sides of the equation by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913" name="Google Shape;913;p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39003"/>
                <a:ext cx="10559700" cy="4330248"/>
              </a:xfrm>
              <a:prstGeom prst="rect">
                <a:avLst/>
              </a:prstGeom>
              <a:blipFill>
                <a:blip r:embed="rId3"/>
                <a:stretch>
                  <a:fillRect l="-480" b="-2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4" name="Google Shape;914;p13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4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Solving with Base 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0" name="Google Shape;920;p140"/>
              <p:cNvSpPr txBox="1"/>
              <p:nvPr/>
            </p:nvSpPr>
            <p:spPr>
              <a:xfrm>
                <a:off x="831833" y="1384300"/>
                <a:ext cx="10559700" cy="4513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100=20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Divide by 20: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5=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Take natural log of both sides: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 for t: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0.805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Alternative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e>
                    </m:func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20" name="Google Shape;920;p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51324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" name="Google Shape;921;p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2" name="Google Shape;922;p1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77400" y="1635775"/>
            <a:ext cx="4626900" cy="462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4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Exponential Equations with Logs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8" name="Google Shape;928;p141"/>
              <p:cNvSpPr txBox="1"/>
              <p:nvPr/>
            </p:nvSpPr>
            <p:spPr>
              <a:xfrm>
                <a:off x="831833" y="1730871"/>
                <a:ext cx="10162232" cy="2835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Solve each equation (round to 3 decimals if needed):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+5=12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28" name="Google Shape;928;p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730871"/>
                <a:ext cx="10162232" cy="2835095"/>
              </a:xfrm>
              <a:prstGeom prst="rect">
                <a:avLst/>
              </a:prstGeom>
              <a:blipFill>
                <a:blip r:embed="rId3"/>
                <a:stretch>
                  <a:fillRect l="-8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9" name="Google Shape;929;p14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4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Definition of a Logarithm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5" name="Google Shape;935;p142"/>
              <p:cNvSpPr txBox="1"/>
              <p:nvPr/>
            </p:nvSpPr>
            <p:spPr>
              <a:xfrm>
                <a:off x="831825" y="1384300"/>
                <a:ext cx="5936700" cy="35651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If you can’t use the one-to-one property, you can convert the logarithmic to exponential form using the definition: 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means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This is best when you have a single logarithm equal to a number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35" name="Google Shape;935;p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5936700" cy="3565166"/>
              </a:xfrm>
              <a:prstGeom prst="rect">
                <a:avLst/>
              </a:prstGeom>
              <a:blipFill>
                <a:blip r:embed="rId3"/>
                <a:stretch>
                  <a:fillRect l="-855" r="-14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6" name="Google Shape;936;p1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7" name="Google Shape;937;p14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39600" y="1180850"/>
            <a:ext cx="6002800" cy="600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4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Using the Definition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3" name="Google Shape;943;p143"/>
              <p:cNvSpPr txBox="1"/>
              <p:nvPr/>
            </p:nvSpPr>
            <p:spPr>
              <a:xfrm>
                <a:off x="831833" y="1384300"/>
                <a:ext cx="10559700" cy="4454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Solve: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+3=7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Isolate the logarithm: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Convert to exponential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7.389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Alternative approach: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can also be written as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giving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(taking positive root)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43" name="Google Shape;943;p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45412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4" name="Google Shape;944;p14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4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Extraneous Solutions: Be Careful!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0" name="Google Shape;950;p144"/>
              <p:cNvSpPr txBox="1"/>
              <p:nvPr/>
            </p:nvSpPr>
            <p:spPr>
              <a:xfrm>
                <a:off x="831825" y="1384300"/>
                <a:ext cx="10683000" cy="44541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The argument of a logarithm must be positive!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Example: 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Using one-to-one property: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−3=0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 both solutions: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=3: 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 Valid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=−1: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200" b="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 Valid (because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+3=1&gt;0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Both solutions work! Always check that arguments are positive.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50" name="Google Shape;950;p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5" y="1384300"/>
                <a:ext cx="10683000" cy="4454128"/>
              </a:xfrm>
              <a:prstGeom prst="rect">
                <a:avLst/>
              </a:prstGeom>
              <a:blipFill>
                <a:blip r:embed="rId3"/>
                <a:stretch>
                  <a:fillRect l="-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1" name="Google Shape;951;p1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4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Logarithmic Equations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7" name="Google Shape;957;p145"/>
              <p:cNvSpPr txBox="1"/>
              <p:nvPr/>
            </p:nvSpPr>
            <p:spPr>
              <a:xfrm>
                <a:off x="831833" y="1346986"/>
                <a:ext cx="8568900" cy="2835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Solve each equation: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3</m:t>
                    </m:r>
                    <m:func>
                      <m:funcPr>
                        <m:ctrlPr>
                          <a:rPr lang="en-US" sz="28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8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57" name="Google Shape;957;p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46986"/>
                <a:ext cx="8568900" cy="2835095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8" name="Google Shape;958;p1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p1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Exponential and Logarithmic Models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966" name="Google Shape;966;p14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964" name="Google Shape;964;p146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Model exponential growth and decay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Use Newton’s Law of Cooling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Use logistic-growth models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111"/>
          <p:cNvSpPr txBox="1">
            <a:spLocks noGrp="1"/>
          </p:cNvSpPr>
          <p:nvPr>
            <p:ph type="title"/>
          </p:nvPr>
        </p:nvSpPr>
        <p:spPr>
          <a:xfrm>
            <a:off x="4748979" y="791038"/>
            <a:ext cx="6859200" cy="10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/>
              <a:t>Recall: Logarithms and Exponentials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9" name="Google Shape;709;p111"/>
              <p:cNvSpPr txBox="1">
                <a:spLocks noGrp="1"/>
              </p:cNvSpPr>
              <p:nvPr>
                <p:ph type="body" idx="2"/>
              </p:nvPr>
            </p:nvSpPr>
            <p:spPr>
              <a:xfrm>
                <a:off x="4748975" y="2066350"/>
                <a:ext cx="6859200" cy="2128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None/>
                </a:pPr>
                <a:r>
                  <a:rPr lang="en-US" dirty="0">
                    <a:solidFill>
                      <a:schemeClr val="dk1"/>
                    </a:solidFill>
                  </a:rPr>
                  <a:t>Remember:</a:t>
                </a:r>
              </a:p>
              <a:p>
                <a:pPr marL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2"/>
                  </a:buClr>
                  <a:buSzPts val="2400"/>
                  <a:buNone/>
                </a:pPr>
                <a:r>
                  <a:rPr lang="en-US" dirty="0">
                    <a:solidFill>
                      <a:schemeClr val="dk1"/>
                    </a:solidFill>
                  </a:rPr>
                  <a:t>Logarithms and exponentials are inverses</a:t>
                </a:r>
                <a:br>
                  <a:rPr lang="en-US" dirty="0">
                    <a:solidFill>
                      <a:schemeClr val="dk1"/>
                    </a:solidFill>
                  </a:rPr>
                </a:br>
                <a:endParaRPr dirty="0">
                  <a:solidFill>
                    <a:schemeClr val="dk1"/>
                  </a:solidFill>
                </a:endParaRPr>
              </a:p>
              <a:p>
                <a:pPr marL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2"/>
                  </a:buClr>
                  <a:buSzPts val="2400"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dk1"/>
                    </a:solidFill>
                  </a:rPr>
                  <a:t> 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&gt; 0,  </m:t>
                    </m:r>
                    <m:r>
                      <a:rPr lang="en-US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≠1</m:t>
                    </m:r>
                  </m:oMath>
                </a14:m>
                <a:endParaRPr dirty="0"/>
              </a:p>
            </p:txBody>
          </p:sp>
        </mc:Choice>
        <mc:Fallback>
          <p:sp>
            <p:nvSpPr>
              <p:cNvPr id="709" name="Google Shape;709;p1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2"/>
              </p:nvPr>
            </p:nvSpPr>
            <p:spPr>
              <a:xfrm>
                <a:off x="4748975" y="2066350"/>
                <a:ext cx="6859200" cy="2128800"/>
              </a:xfrm>
              <a:prstGeom prst="rect">
                <a:avLst/>
              </a:prstGeom>
              <a:blipFill>
                <a:blip r:embed="rId3"/>
                <a:stretch>
                  <a:fillRect l="-1294" t="-17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6" name="Google Shape;716;p1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1653" y="791051"/>
            <a:ext cx="3775380" cy="377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4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Exponential Growth and Decay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" name="Google Shape;972;p147"/>
              <p:cNvSpPr txBox="1"/>
              <p:nvPr/>
            </p:nvSpPr>
            <p:spPr>
              <a:xfrm>
                <a:off x="831833" y="1384300"/>
                <a:ext cx="105597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Standard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initial amount (value at time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Euler's constant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≈2.718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growth/decay rate (continuous rate)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= time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Key Insight: The sign of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determines everything!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Exponential Growth (population, investments, bacteria)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Exponential Decay (radioactivity, cooling, drug concentration)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72" name="Google Shape;972;p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20200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3" name="Google Shape;973;p14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14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sz="4000" dirty="0"/>
              <a:t>Characteristics of Exponential Functions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9" name="Google Shape;979;p148"/>
              <p:cNvSpPr txBox="1"/>
              <p:nvPr/>
            </p:nvSpPr>
            <p:spPr>
              <a:xfrm>
                <a:off x="831833" y="1384300"/>
                <a:ext cx="10559700" cy="4211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Domain: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−∞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,∞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(all real numbers)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Range: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0,∞</m:t>
                        </m:r>
                      </m:e>
                    </m:d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(always positive!)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Horizontal asymptote: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y-intercept: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x-intercept: None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One-to-one function: Each output has exactly one input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Increasing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Decreasing if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Remember: Exponential functions can get close to zero but never reach it!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79" name="Google Shape;979;p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21170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0" name="Google Shape;980;p1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4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Exponential Growth: Doubling Time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6" name="Google Shape;986;p149"/>
              <p:cNvSpPr txBox="1"/>
              <p:nvPr/>
            </p:nvSpPr>
            <p:spPr>
              <a:xfrm>
                <a:off x="831833" y="1335868"/>
                <a:ext cx="10559700" cy="46460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Doubling Time: How long it takes for a quantity to double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doubling time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growth rate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≈0.693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this works: Set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simplify to get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2=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then solve!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Real-world examples: Bacterial growth, population doubling, Moore's Law (computer chips)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86" name="Google Shape;986;p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35868"/>
                <a:ext cx="10559700" cy="4646040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7" name="Google Shape;987;p14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5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Bacteria Growth with Doubling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3" name="Google Shape;993;p150"/>
              <p:cNvSpPr txBox="1"/>
              <p:nvPr/>
            </p:nvSpPr>
            <p:spPr>
              <a:xfrm>
                <a:off x="831833" y="1384300"/>
                <a:ext cx="10559700" cy="43917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A bacteria culture doubles every hour. Starting with 10 bacteria, find the growth model and predict the population after 5 hours.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Given: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doubling time = 1 hour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k using doubling 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0.693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Growth model: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20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ln</m:t>
                                </m:r>
                              </m:fName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e>
                        </m:d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=10⋅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After 5 hours: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=10⋅32=320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bacteria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Check: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=1: 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=10⋅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2=20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✓ (doubled!)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993" name="Google Shape;993;p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391739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4" name="Google Shape;994;p15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5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Exponential Growth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0" name="Google Shape;1000;p151"/>
              <p:cNvSpPr txBox="1"/>
              <p:nvPr/>
            </p:nvSpPr>
            <p:spPr>
              <a:xfrm>
                <a:off x="831833" y="1384200"/>
                <a:ext cx="10394400" cy="3147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Moore's Law states that computer chip transistor count doubles approximately every 2 years.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1.  Write a function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that models this growth (where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 is in years)</a:t>
                </a: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endParaRPr lang="en-US"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2.  If a chip had 1 billion transistors in 2020, predict the count in 2026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00" name="Google Shape;1000;p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200"/>
                <a:ext cx="10394400" cy="3147937"/>
              </a:xfrm>
              <a:prstGeom prst="rect">
                <a:avLst/>
              </a:prstGeom>
              <a:blipFill>
                <a:blip r:embed="rId3"/>
                <a:stretch>
                  <a:fillRect l="-732" r="-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1" name="Google Shape;1001;p15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5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Exponential Decay: Half-Life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7" name="Google Shape;1007;p152"/>
              <p:cNvSpPr txBox="1"/>
              <p:nvPr/>
            </p:nvSpPr>
            <p:spPr>
              <a:xfrm>
                <a:off x="831833" y="1384300"/>
                <a:ext cx="10559700" cy="44883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Half-Life: Time it takes for a quantity to decay to half its original amount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Formula: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lit/>
                                  </m:r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Alternative form: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fun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half-life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decay rate (negative!)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Note: Since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we use the negative sign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application: Radioactive decay (carbon-14, uranium-235, etc.)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07" name="Google Shape;1007;p1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48836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8" name="Google Shape;1008;p15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15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Radioactive Decay Formula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4" name="Google Shape;1014;p153"/>
              <p:cNvSpPr txBox="1"/>
              <p:nvPr/>
            </p:nvSpPr>
            <p:spPr>
              <a:xfrm>
                <a:off x="800467" y="1156724"/>
                <a:ext cx="10559700" cy="4771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Using half-life T directly: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amount remaining after time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initial amount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half-life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elapsed time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Watch this! Both formulas work: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(need to find k first)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200" b="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m:rPr>
                            <m:lit/>
                          </m:r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 (plug in half-life directly)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14" name="Google Shape;1014;p1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1156724"/>
                <a:ext cx="10559700" cy="4771009"/>
              </a:xfrm>
              <a:prstGeom prst="rect">
                <a:avLst/>
              </a:prstGeom>
              <a:blipFill>
                <a:blip r:embed="rId3"/>
                <a:stretch>
                  <a:fillRect l="-3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5" name="Google Shape;1015;p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6" name="Google Shape;1016;p15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9925" y="2190225"/>
            <a:ext cx="4225100" cy="422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5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Half-Life Calculations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22" name="Google Shape;1022;p154"/>
          <p:cNvSpPr txBox="1"/>
          <p:nvPr/>
        </p:nvSpPr>
        <p:spPr>
          <a:xfrm>
            <a:off x="831833" y="1550811"/>
            <a:ext cx="8568900" cy="256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 dirty="0">
                <a:solidFill>
                  <a:schemeClr val="dk1"/>
                </a:solidFill>
              </a:rPr>
              <a:t>Cobalt-60 has a half-life of 5.3 years.</a:t>
            </a:r>
            <a:endParaRPr sz="2600" dirty="0">
              <a:solidFill>
                <a:schemeClr val="dk1"/>
              </a:solidFill>
            </a:endParaRPr>
          </a:p>
          <a:p>
            <a:pPr marL="635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dirty="0">
                <a:solidFill>
                  <a:schemeClr val="dk1"/>
                </a:solidFill>
              </a:rPr>
              <a:t>1. Write the decay function for a 100-gram sample</a:t>
            </a:r>
            <a:endParaRPr sz="2600" dirty="0">
              <a:solidFill>
                <a:schemeClr val="dk1"/>
              </a:solidFill>
            </a:endParaRPr>
          </a:p>
          <a:p>
            <a:pPr marL="63500" marR="0" lvl="0" algn="l" rtl="0">
              <a:lnSpc>
                <a:spcPct val="113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</a:pPr>
            <a:r>
              <a:rPr lang="en-US" sz="2600" dirty="0">
                <a:solidFill>
                  <a:schemeClr val="dk1"/>
                </a:solidFill>
              </a:rPr>
              <a:t>2. How much remains after 10 years?</a:t>
            </a:r>
            <a:endParaRPr sz="2600" dirty="0">
              <a:solidFill>
                <a:schemeClr val="dk1"/>
              </a:solidFill>
            </a:endParaRPr>
          </a:p>
          <a:p>
            <a:pPr marL="63500" marR="0" lvl="0" algn="l" rtl="0">
              <a:lnSpc>
                <a:spcPct val="113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600"/>
            </a:pPr>
            <a:r>
              <a:rPr lang="en-US" sz="2600" dirty="0">
                <a:solidFill>
                  <a:schemeClr val="dk1"/>
                </a:solidFill>
              </a:rPr>
              <a:t>3. When will only 25 grams remain?</a:t>
            </a:r>
            <a:endParaRPr sz="2600" dirty="0">
              <a:solidFill>
                <a:schemeClr val="dk1"/>
              </a:solidFill>
            </a:endParaRPr>
          </a:p>
        </p:txBody>
      </p:sp>
      <p:sp>
        <p:nvSpPr>
          <p:cNvPr id="1023" name="Google Shape;1023;p15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5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Newton’s Law of Cooling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9" name="Google Shape;1029;p155"/>
              <p:cNvSpPr txBox="1"/>
              <p:nvPr/>
            </p:nvSpPr>
            <p:spPr>
              <a:xfrm>
                <a:off x="831833" y="1384300"/>
                <a:ext cx="105597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Model: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temperature at time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difference between initial temp and surrounding temp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cooling rate (negative)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surrounding (ambient) temperature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difference from basic decay: The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term shifts the asymptote!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Object cools toward room temperature, not toward zero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Creates horizontal asymptote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29" name="Google Shape;1029;p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20200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0" name="Google Shape;1030;p15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5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Cooling Coffee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36" name="Google Shape;1036;p156"/>
              <p:cNvSpPr txBox="1"/>
              <p:nvPr/>
            </p:nvSpPr>
            <p:spPr>
              <a:xfrm>
                <a:off x="816150" y="1070763"/>
                <a:ext cx="10559700" cy="48509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A cup of coffee at 200°F is left in a room at 72°F. After 5 minutes, the coffee has cooled to 180°F. How long until the coffee reaches a drinkable 120°F?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𝑘𝑡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+72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128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Use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=180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find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180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=128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+72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108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=128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108</m:t>
                                </m:r>
                                <m:r>
                                  <m:rPr>
                                    <m:lit/>
                                  </m:r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≈−0.0338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Model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=128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−0.0338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+72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Solve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120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=128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−0.0338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+72:48=128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−0.0338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2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48</m:t>
                                </m:r>
                                <m:r>
                                  <m:rPr>
                                    <m:lit/>
                                  </m:rP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2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128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−0.0338</m:t>
                        </m:r>
                      </m:den>
                    </m:f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≈27.8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minutes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36" name="Google Shape;1036;p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1070763"/>
                <a:ext cx="10559700" cy="4850903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7" name="Google Shape;1037;p1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EF67C6-8F4E-83F1-89DC-BE7438A173DF}"/>
              </a:ext>
            </a:extLst>
          </p:cNvPr>
          <p:cNvSpPr txBox="1"/>
          <p:nvPr/>
        </p:nvSpPr>
        <p:spPr>
          <a:xfrm>
            <a:off x="1709938" y="6097312"/>
            <a:ext cx="9236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Answer: About 28 minutes until the coffee is drinkable (cool enough to enjoy safely!)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1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Basic Properties of Logarithms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2" name="Google Shape;722;p112"/>
              <p:cNvSpPr txBox="1"/>
              <p:nvPr/>
            </p:nvSpPr>
            <p:spPr>
              <a:xfrm>
                <a:off x="831833" y="1384300"/>
                <a:ext cx="10559700" cy="4101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Zero Property</a:t>
                </a:r>
                <a:r>
                  <a:rPr lang="en-US" sz="2200" dirty="0">
                    <a:solidFill>
                      <a:schemeClr val="dk1"/>
                    </a:solidFill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Any base raised to the zero power equals 1: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Identity Property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:</m:t>
                    </m:r>
                    <m:func>
                      <m:func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Any base raised to the first power equals itself: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Inverse Property</a:t>
                </a:r>
                <a:r>
                  <a:rPr lang="en-US" sz="2200" dirty="0">
                    <a:solidFill>
                      <a:schemeClr val="dk1"/>
                    </a:solidFill>
                  </a:rPr>
                  <a:t> (two forms):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endParaRPr sz="2200" dirty="0">
                  <a:solidFill>
                    <a:schemeClr val="dk1"/>
                  </a:solidFill>
                </a:endParaRPr>
              </a:p>
              <a:p>
                <a:pPr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</a:pPr>
                <a:r>
                  <a:rPr lang="en-US" sz="2200" dirty="0">
                    <a:solidFill>
                      <a:schemeClr val="dk1"/>
                    </a:solidFill>
                  </a:rPr>
                  <a:t>Why these work: Logarithms and exponentials undo each other!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22" name="Google Shape;722;p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101916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3" name="Google Shape;723;p1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5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Logistic Growth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43" name="Google Shape;1043;p157"/>
              <p:cNvSpPr txBox="1"/>
              <p:nvPr/>
            </p:nvSpPr>
            <p:spPr>
              <a:xfrm>
                <a:off x="800467" y="859681"/>
                <a:ext cx="7568618" cy="50990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Logistic Model: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sup>
                        </m:sSup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Where: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carrying capacity (maximum population)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initial value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growth rate constant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features: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S-shaped curve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Starts exponential, then slows as it approaches c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Horizontal asymptote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Point of maximum growth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43" name="Google Shape;1043;p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67" y="859681"/>
                <a:ext cx="7568618" cy="5099048"/>
              </a:xfrm>
              <a:prstGeom prst="rect">
                <a:avLst/>
              </a:prstGeom>
              <a:blipFill>
                <a:blip r:embed="rId3"/>
                <a:stretch>
                  <a:fillRect l="-5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5" name="Google Shape;1045;p157" descr="Graph of a logistic growth function labeled f(x) = c divided by the quantity 1 plus a times e to the negative b x. The curve is S-shaped, starting near zero, increasing rapidly in the middle, and leveling off at a horizontal dashed line labeled “Carrying capacity” at y = c. The y-intercept is marked at (0, c divided by 1 plus a) and labeled “Initial value of population.” The point of maximum growth (the inflection point) is marked at (natural log of a divided by b, c divided by 2). The vertical axis is labeled f(x) and the horizontal axis is labeled x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86338" y="2060313"/>
            <a:ext cx="4638675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4" name="Google Shape;1044;p15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0A14A5-8782-C800-53A1-AC5113BB7179}"/>
              </a:ext>
            </a:extLst>
          </p:cNvPr>
          <p:cNvSpPr txBox="1"/>
          <p:nvPr/>
        </p:nvSpPr>
        <p:spPr>
          <a:xfrm>
            <a:off x="2678439" y="6160082"/>
            <a:ext cx="6803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Exponential growth can't continue forever—populations hit limits!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58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Invasive Species Spread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1" name="Google Shape;1051;p158"/>
              <p:cNvSpPr txBox="1"/>
              <p:nvPr/>
            </p:nvSpPr>
            <p:spPr>
              <a:xfrm>
                <a:off x="676676" y="1173780"/>
                <a:ext cx="11148357" cy="47539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Problem: A lake can support a max of 5,000 invasive fish. Initially, 50 fish are introduced; the logistic constant is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=0.45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 How many fish will there be after 8 weeks?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Carrying capacity: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5000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Initial: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so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=50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Solving: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thus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=99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Model: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5000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1+99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−0.45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After 8 weeks: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</m:d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5000</m:t>
                          </m:r>
                        </m:num>
                        <m:den>
                          <m: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1+99</m:t>
                          </m:r>
                          <m:sSup>
                            <m:sSupPr>
                              <m:ctrlP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 dirty="0" smtClean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−3.6</m:t>
                              </m:r>
                            </m:sup>
                          </m:sSup>
                        </m:den>
                      </m:f>
                      <m:r>
                        <a:rPr lang="en-US" sz="2200" i="1" dirty="0" smtClean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5000</m:t>
                          </m:r>
                        </m:num>
                        <m:den>
                          <m:r>
                            <a:rPr lang="en-US" sz="2200" i="1" dirty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  <m:t>1+2.725</m:t>
                          </m:r>
                        </m:den>
                      </m:f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≈1,342</m:t>
                      </m:r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About 1,342 fish after 8 weeks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Long-term: Population will eventually approach 5,000 fish (carrying capacity)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51" name="Google Shape;1051;p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6" y="1173780"/>
                <a:ext cx="11148357" cy="4753953"/>
              </a:xfrm>
              <a:prstGeom prst="rect">
                <a:avLst/>
              </a:prstGeom>
              <a:blipFill>
                <a:blip r:embed="rId3"/>
                <a:stretch>
                  <a:fillRect l="-4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2" name="Google Shape;1052;p15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5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Logistic Growth Application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8" name="Google Shape;1058;p159"/>
              <p:cNvSpPr txBox="1"/>
              <p:nvPr/>
            </p:nvSpPr>
            <p:spPr>
              <a:xfrm>
                <a:off x="831833" y="1240985"/>
                <a:ext cx="10157009" cy="437602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600" dirty="0">
                    <a:solidFill>
                      <a:schemeClr val="dk1"/>
                    </a:solidFill>
                  </a:rPr>
                  <a:t>A social media post goes viral in a school of 2,400 students. Initially, 10 students have seen it. The growth constant is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6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0.8</m:t>
                    </m:r>
                  </m:oMath>
                </a14:m>
                <a:r>
                  <a:rPr lang="en-US" sz="2600" dirty="0">
                    <a:solidFill>
                      <a:schemeClr val="dk1"/>
                    </a:solidFill>
                  </a:rPr>
                  <a:t>.</a:t>
                </a:r>
                <a:br>
                  <a:rPr lang="en-US" sz="2600" dirty="0">
                    <a:solidFill>
                      <a:schemeClr val="dk1"/>
                    </a:solidFill>
                  </a:rPr>
                </a:b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1. Write the logistic model</a:t>
                </a:r>
                <a:br>
                  <a:rPr lang="en-US" sz="2600" dirty="0">
                    <a:solidFill>
                      <a:schemeClr val="dk1"/>
                    </a:solidFill>
                  </a:rPr>
                </a:b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2. How many students will have seen the post after 5 hours?</a:t>
                </a:r>
                <a:br>
                  <a:rPr lang="en-US" sz="2600" dirty="0">
                    <a:solidFill>
                      <a:schemeClr val="dk1"/>
                    </a:solidFill>
                  </a:rPr>
                </a:br>
                <a:endParaRPr sz="2600" dirty="0">
                  <a:solidFill>
                    <a:schemeClr val="dk1"/>
                  </a:solidFill>
                </a:endParaRPr>
              </a:p>
              <a:p>
                <a:pPr marL="635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600"/>
                </a:pPr>
                <a:r>
                  <a:rPr lang="en-US" sz="2600" dirty="0">
                    <a:solidFill>
                      <a:schemeClr val="dk1"/>
                    </a:solidFill>
                  </a:rPr>
                  <a:t>3. When will 1,200 students (half the school) have seen it?</a:t>
                </a:r>
                <a:endParaRPr sz="26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58" name="Google Shape;1058;p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240985"/>
                <a:ext cx="10157009" cy="4376029"/>
              </a:xfrm>
              <a:prstGeom prst="rect">
                <a:avLst/>
              </a:prstGeom>
              <a:blipFill>
                <a:blip r:embed="rId3"/>
                <a:stretch>
                  <a:fillRect l="-7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59" name="Google Shape;1059;p15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6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Choosing the Right Model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65" name="Google Shape;1065;p160"/>
          <p:cNvSpPr txBox="1"/>
          <p:nvPr/>
        </p:nvSpPr>
        <p:spPr>
          <a:xfrm>
            <a:off x="831833" y="1670925"/>
            <a:ext cx="8568900" cy="2750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Look at the data pattern and choose: Linear, Exponential, Logarithmic, or Logistic?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67" name="Google Shape;1067;p160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90025387"/>
                  </p:ext>
                </p:extLst>
              </p:nvPr>
            </p:nvGraphicFramePr>
            <p:xfrm>
              <a:off x="1276532" y="2953612"/>
              <a:ext cx="6774775" cy="109722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9678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3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4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5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6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dirty="0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sz="24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9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18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36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72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144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288</a:t>
                          </a:r>
                          <a:endParaRPr sz="24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67" name="Google Shape;1067;p160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90025387"/>
                  </p:ext>
                </p:extLst>
              </p:nvPr>
            </p:nvGraphicFramePr>
            <p:xfrm>
              <a:off x="1276532" y="2953612"/>
              <a:ext cx="6774775" cy="109722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9678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678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16" t="-2273" r="-606579" b="-11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2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3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4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5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6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4861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316" t="-104651" r="-606579" b="-16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9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18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36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72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/>
                            <a:t>144</a:t>
                          </a:r>
                          <a:endParaRPr sz="24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400" dirty="0"/>
                            <a:t>288</a:t>
                          </a:r>
                          <a:endParaRPr sz="24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chemeClr val="dk2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4C521E5-460B-8C36-B9B6-C53333C0E723}"/>
              </a:ext>
            </a:extLst>
          </p:cNvPr>
          <p:cNvSpPr txBox="1"/>
          <p:nvPr/>
        </p:nvSpPr>
        <p:spPr>
          <a:xfrm>
            <a:off x="831833" y="4477284"/>
            <a:ext cx="7664174" cy="47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Hint: Check if the data doubles at regular intervals!</a:t>
            </a:r>
          </a:p>
        </p:txBody>
      </p:sp>
      <p:sp>
        <p:nvSpPr>
          <p:cNvPr id="1066" name="Google Shape;1066;p16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6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00" y="2860633"/>
            <a:ext cx="12192000" cy="3997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Learning Goals: Fitting Exponential Models to Data 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075" name="Google Shape;1075;p161"/>
          <p:cNvSpPr txBox="1">
            <a:spLocks noGrp="1"/>
          </p:cNvSpPr>
          <p:nvPr>
            <p:ph type="body" idx="2"/>
          </p:nvPr>
        </p:nvSpPr>
        <p:spPr>
          <a:xfrm>
            <a:off x="838200" y="1973725"/>
            <a:ext cx="106221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400"/>
              <a:t>Deepen your understanding and form connections within these skills:</a:t>
            </a:r>
            <a:endParaRPr sz="2400"/>
          </a:p>
        </p:txBody>
      </p:sp>
      <p:sp>
        <p:nvSpPr>
          <p:cNvPr id="1073" name="Google Shape;1073;p161"/>
          <p:cNvSpPr txBox="1">
            <a:spLocks noGrp="1"/>
          </p:cNvSpPr>
          <p:nvPr>
            <p:ph type="body" idx="2"/>
          </p:nvPr>
        </p:nvSpPr>
        <p:spPr>
          <a:xfrm>
            <a:off x="727367" y="3226400"/>
            <a:ext cx="10832700" cy="3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r>
              <a:rPr lang="en-US">
                <a:solidFill>
                  <a:schemeClr val="lt1"/>
                </a:solidFill>
              </a:rPr>
              <a:t> Build an exponential model from data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r>
              <a:rPr lang="en-US">
                <a:solidFill>
                  <a:schemeClr val="lt1"/>
                </a:solidFill>
              </a:rPr>
              <a:t> Build a logarithmic model from data</a:t>
            </a:r>
            <a:endParaRPr>
              <a:solidFill>
                <a:schemeClr val="lt1"/>
              </a:solidFill>
            </a:endParaRPr>
          </a:p>
          <a:p>
            <a:pPr marL="24130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SzPts val="2714"/>
              <a:buNone/>
            </a:pPr>
            <a:r>
              <a:rPr lang="en-US" sz="4400" b="1">
                <a:solidFill>
                  <a:schemeClr val="accent6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r>
              <a:rPr lang="en-US">
                <a:solidFill>
                  <a:schemeClr val="lt1"/>
                </a:solidFill>
              </a:rPr>
              <a:t> Build a logistic model from data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6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Regression: From Data to Models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1" name="Google Shape;1081;p162"/>
              <p:cNvSpPr txBox="1"/>
              <p:nvPr/>
            </p:nvSpPr>
            <p:spPr>
              <a:xfrm>
                <a:off x="831833" y="1384300"/>
                <a:ext cx="10559700" cy="382164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Real-world data is messy, but patterns exist!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b="1" dirty="0">
                    <a:solidFill>
                      <a:schemeClr val="dk1"/>
                    </a:solidFill>
                  </a:rPr>
                  <a:t>Regression analysis</a:t>
                </a:r>
                <a:r>
                  <a:rPr lang="en-US" sz="2200" dirty="0">
                    <a:solidFill>
                      <a:schemeClr val="dk1"/>
                    </a:solidFill>
                  </a:rPr>
                  <a:t> finds the "best-fit" curve through scattered data points.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Three key questions to ask: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What pattern does the data follow? (Linear? Curved? S-shaped?)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Which model type fits best? (Exponential? Logarithmic? Logistic?)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762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4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How good is the fit? (Check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value—closer to 1 is better!)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081" name="Google Shape;1081;p1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82164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2" name="Google Shape;1082;p16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6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When to Use Exponential Regression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88" name="Google Shape;1088;p163"/>
              <p:cNvSpPr txBox="1"/>
              <p:nvPr/>
            </p:nvSpPr>
            <p:spPr>
              <a:xfrm>
                <a:off x="831833" y="1303060"/>
                <a:ext cx="105597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Exponential Model: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Use exponential regression when: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556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Char char="●"/>
                </a:pPr>
                <a:r>
                  <a:rPr lang="en-US" sz="2200" dirty="0">
                    <a:solidFill>
                      <a:schemeClr val="dk1"/>
                    </a:solidFill>
                  </a:rPr>
                  <a:t>Data increases/decreases at an increasing rate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556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Char char="●"/>
                </a:pPr>
                <a:r>
                  <a:rPr lang="en-US" sz="2200" dirty="0">
                    <a:solidFill>
                      <a:schemeClr val="dk1"/>
                    </a:solidFill>
                  </a:rPr>
                  <a:t>Growth starts slow, then accelerates rapidly (or vice versa for decay)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556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Char char="●"/>
                </a:pPr>
                <a:r>
                  <a:rPr lang="en-US" sz="2200" dirty="0">
                    <a:solidFill>
                      <a:schemeClr val="dk1"/>
                    </a:solidFill>
                  </a:rPr>
                  <a:t>Pattern suggests constant percentage change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parameters: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5560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Char char="●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initial value (y-intercept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556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Char char="●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exponential growth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-35560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Char char="●"/>
                </a:pP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exponential decay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88" name="Google Shape;1088;p1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03060"/>
                <a:ext cx="10559700" cy="420200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9" name="Google Shape;1089;p16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12657-63AD-1F84-CE48-7126E4ECE3C8}"/>
              </a:ext>
            </a:extLst>
          </p:cNvPr>
          <p:cNvSpPr txBox="1"/>
          <p:nvPr/>
        </p:nvSpPr>
        <p:spPr>
          <a:xfrm>
            <a:off x="1392264" y="6066534"/>
            <a:ext cx="9407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Real-world examples: Compound interest, viral spread, radioactive decay, bacterial growth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164"/>
          <p:cNvSpPr txBox="1">
            <a:spLocks noGrp="1"/>
          </p:cNvSpPr>
          <p:nvPr>
            <p:ph type="title"/>
          </p:nvPr>
        </p:nvSpPr>
        <p:spPr>
          <a:xfrm>
            <a:off x="831827" y="468300"/>
            <a:ext cx="10885252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Exponential Regression with a Calculator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95" name="Google Shape;1095;p164"/>
              <p:cNvSpPr txBox="1"/>
              <p:nvPr/>
            </p:nvSpPr>
            <p:spPr>
              <a:xfrm>
                <a:off x="816150" y="1214945"/>
                <a:ext cx="10559700" cy="47127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1: Enter data (STAT → EDIT)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Put x-values in L1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Put y-values in L2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2: Create scatter plot (STATPLOT)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Verify the data curves upward or downward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3: Perform regression (STAT → CALC →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ExpReg</a:t>
                </a:r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Calculator returns values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(closer to 1 = better fit)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Step 4: Graph the model with data to verify fit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Pro tip: Always plot first—let your eyes guide your choice!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095" name="Google Shape;1095;p1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1214945"/>
                <a:ext cx="10559700" cy="4712788"/>
              </a:xfrm>
              <a:prstGeom prst="rect">
                <a:avLst/>
              </a:prstGeom>
              <a:blipFill>
                <a:blip r:embed="rId3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6" name="Google Shape;1096;p1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7" name="Google Shape;1097;p16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962900" y="1384200"/>
            <a:ext cx="5072700" cy="50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6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App Downloads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F24450-E60B-3BBD-60C2-BB7AF9E01833}"/>
              </a:ext>
            </a:extLst>
          </p:cNvPr>
          <p:cNvSpPr txBox="1"/>
          <p:nvPr/>
        </p:nvSpPr>
        <p:spPr>
          <a:xfrm>
            <a:off x="831832" y="1187091"/>
            <a:ext cx="1009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dk1"/>
                </a:solidFill>
              </a:rPr>
              <a:t>Problem: A tech company tracks new app downloads per week after launch:</a:t>
            </a:r>
          </a:p>
          <a:p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05" name="Google Shape;1105;p165"/>
              <p:cNvGraphicFramePr/>
              <p:nvPr>
                <p:extLst>
                  <p:ext uri="{D42A27DB-BD31-4B8C-83A1-F6EECF244321}">
                    <p14:modId xmlns:p14="http://schemas.microsoft.com/office/powerpoint/2010/main" val="3950289206"/>
                  </p:ext>
                </p:extLst>
              </p:nvPr>
            </p:nvGraphicFramePr>
            <p:xfrm>
              <a:off x="1691939" y="1757399"/>
              <a:ext cx="8372625" cy="97530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2665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9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20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70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77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4955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Week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b="1" dirty="0"/>
                            <a:t>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Downloads (1000s)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2.1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4.3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8.9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17.8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35.2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71.5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05" name="Google Shape;1105;p165"/>
              <p:cNvGraphicFramePr/>
              <p:nvPr>
                <p:extLst>
                  <p:ext uri="{D42A27DB-BD31-4B8C-83A1-F6EECF244321}">
                    <p14:modId xmlns:p14="http://schemas.microsoft.com/office/powerpoint/2010/main" val="3950289206"/>
                  </p:ext>
                </p:extLst>
              </p:nvPr>
            </p:nvGraphicFramePr>
            <p:xfrm>
              <a:off x="1691939" y="1757399"/>
              <a:ext cx="8372625" cy="97530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26655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095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96202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470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9620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97700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94955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76" t="-5128" r="-215238" b="-1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Downloads (1000s)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2.1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4.3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8.9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17.8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35.2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71.5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03" name="Google Shape;1103;p165"/>
              <p:cNvSpPr txBox="1"/>
              <p:nvPr/>
            </p:nvSpPr>
            <p:spPr>
              <a:xfrm>
                <a:off x="816150" y="2732699"/>
                <a:ext cx="10559700" cy="33086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an exponential model and predict downloads in week 8.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Enter data and perform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ExpReg</a:t>
                </a:r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=1.04⋅</m:t>
                    </m:r>
                    <m:sSup>
                      <m:sSupPr>
                        <m:ctrlP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2.01</m:t>
                            </m:r>
                          </m:e>
                        </m:d>
                      </m:e>
                      <m:sup>
                        <m:r>
                          <a:rPr lang="en-US" sz="2200" i="1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For week 8: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=1.04</m:t>
                    </m:r>
                    <m:sSup>
                      <m:sSup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2.01</m:t>
                            </m:r>
                          </m:e>
                        </m:d>
                      </m:e>
                      <m:sup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287.3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About 287,000 downloads in week 8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Analysis: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=2.01&gt;1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confirms exponential growth. Downloads roughly double each week!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103" name="Google Shape;1103;p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2732699"/>
                <a:ext cx="10559700" cy="3308686"/>
              </a:xfrm>
              <a:prstGeom prst="rect">
                <a:avLst/>
              </a:prstGeom>
              <a:blipFill>
                <a:blip r:embed="rId4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4" name="Google Shape;1104;p16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16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Exponential Regression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11" name="Google Shape;1111;p166"/>
          <p:cNvSpPr txBox="1"/>
          <p:nvPr/>
        </p:nvSpPr>
        <p:spPr>
          <a:xfrm>
            <a:off x="831833" y="1329093"/>
            <a:ext cx="8568900" cy="108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A savings account earns compound interest. The balance over 5 years:</a:t>
            </a:r>
            <a:endParaRPr sz="24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13" name="Google Shape;1113;p166"/>
              <p:cNvGraphicFramePr/>
              <p:nvPr>
                <p:extLst>
                  <p:ext uri="{D42A27DB-BD31-4B8C-83A1-F6EECF244321}">
                    <p14:modId xmlns:p14="http://schemas.microsoft.com/office/powerpoint/2010/main" val="255815164"/>
                  </p:ext>
                </p:extLst>
              </p:nvPr>
            </p:nvGraphicFramePr>
            <p:xfrm>
              <a:off x="991956" y="2453702"/>
              <a:ext cx="9623650" cy="97530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3063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54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5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85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57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229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91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Year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b="1" dirty="0"/>
                            <a:t>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Balance ($)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5000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5250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5513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5789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6078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6382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13" name="Google Shape;1113;p166"/>
              <p:cNvGraphicFramePr/>
              <p:nvPr>
                <p:extLst>
                  <p:ext uri="{D42A27DB-BD31-4B8C-83A1-F6EECF244321}">
                    <p14:modId xmlns:p14="http://schemas.microsoft.com/office/powerpoint/2010/main" val="255815164"/>
                  </p:ext>
                </p:extLst>
              </p:nvPr>
            </p:nvGraphicFramePr>
            <p:xfrm>
              <a:off x="991956" y="2453702"/>
              <a:ext cx="9623650" cy="97530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306377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04542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105775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08852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10575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122975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1091425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830" t="-2564" r="-215768" b="-1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Balance ($)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5000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5250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5513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5789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6078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6382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3F90A21-A228-1A1A-02A7-F1034572EEBC}"/>
              </a:ext>
            </a:extLst>
          </p:cNvPr>
          <p:cNvSpPr txBox="1"/>
          <p:nvPr/>
        </p:nvSpPr>
        <p:spPr>
          <a:xfrm>
            <a:off x="1363516" y="3641634"/>
            <a:ext cx="8880529" cy="254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lnSpc>
                <a:spcPct val="113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1. Find an exponential regression model</a:t>
            </a:r>
          </a:p>
          <a:p>
            <a:pPr marL="76200" lvl="0">
              <a:lnSpc>
                <a:spcPct val="113000"/>
              </a:lnSpc>
              <a:buClr>
                <a:schemeClr val="dk1"/>
              </a:buClr>
              <a:buSzPts val="2400"/>
            </a:pPr>
            <a:br>
              <a:rPr lang="en-US" sz="2400" dirty="0">
                <a:solidFill>
                  <a:schemeClr val="dk1"/>
                </a:solidFill>
              </a:rPr>
            </a:br>
            <a:r>
              <a:rPr lang="en-US" sz="2400" dirty="0">
                <a:solidFill>
                  <a:schemeClr val="dk1"/>
                </a:solidFill>
              </a:rPr>
              <a:t>2. Predict the balance after 10 years</a:t>
            </a:r>
          </a:p>
          <a:p>
            <a:pPr marL="76200" lvl="0">
              <a:lnSpc>
                <a:spcPct val="113000"/>
              </a:lnSpc>
              <a:buClr>
                <a:schemeClr val="dk1"/>
              </a:buClr>
              <a:buSzPts val="2400"/>
            </a:pPr>
            <a:br>
              <a:rPr lang="en-US" sz="2400" dirty="0">
                <a:solidFill>
                  <a:schemeClr val="dk1"/>
                </a:solidFill>
              </a:rPr>
            </a:br>
            <a:r>
              <a:rPr lang="en-US" sz="2400" dirty="0">
                <a:solidFill>
                  <a:schemeClr val="dk1"/>
                </a:solidFill>
              </a:rPr>
              <a:t>3. What is the approximate annual growth rate?</a:t>
            </a:r>
          </a:p>
          <a:p>
            <a:endParaRPr lang="en-US" sz="2400" dirty="0"/>
          </a:p>
        </p:txBody>
      </p:sp>
      <p:sp>
        <p:nvSpPr>
          <p:cNvPr id="1112" name="Google Shape;1112;p16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113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Properties of Logarithms</a:t>
            </a:r>
            <a:endParaRPr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29" name="Google Shape;729;p113"/>
              <p:cNvSpPr txBox="1"/>
              <p:nvPr/>
            </p:nvSpPr>
            <p:spPr>
              <a:xfrm>
                <a:off x="831833" y="1859850"/>
                <a:ext cx="8568900" cy="3360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4400"/>
                  <a:buFont typeface="Arial"/>
                  <a:buNone/>
                </a:pPr>
                <a:r>
                  <a:rPr lang="en-US" sz="2800" dirty="0">
                    <a:solidFill>
                      <a:schemeClr val="dk1"/>
                    </a:solidFill>
                  </a:rPr>
                  <a:t>Evaluate each without a calculator:</a:t>
                </a:r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1.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2.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e>
                    </m:func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3.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unc>
                          <m:func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endParaRPr lang="en-US" sz="2800" dirty="0">
                  <a:solidFill>
                    <a:schemeClr val="dk1"/>
                  </a:solidFill>
                </a:endParaRPr>
              </a:p>
              <a:p>
                <a:pPr marL="508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chemeClr val="dk1"/>
                  </a:buClr>
                  <a:buSzPts val="2800"/>
                </a:pPr>
                <a:r>
                  <a:rPr lang="en-US" sz="2800" dirty="0">
                    <a:solidFill>
                      <a:schemeClr val="dk1"/>
                    </a:solidFill>
                  </a:rPr>
                  <a:t>4.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i="0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8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lang="en-US" sz="28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sz="28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729" name="Google Shape;729;p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859850"/>
                <a:ext cx="8568900" cy="3360238"/>
              </a:xfrm>
              <a:prstGeom prst="rect">
                <a:avLst/>
              </a:prstGeom>
              <a:blipFill>
                <a:blip r:embed="rId3"/>
                <a:stretch>
                  <a:fillRect l="-10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0" name="Google Shape;730;p1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167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When to Use Logarithmic Regression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19" name="Google Shape;1119;p167"/>
              <p:cNvSpPr txBox="1"/>
              <p:nvPr/>
            </p:nvSpPr>
            <p:spPr>
              <a:xfrm>
                <a:off x="831833" y="1327996"/>
                <a:ext cx="105597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Logarithmic Model: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Use logarithmic regression when: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Data increases/decreases rapidly at first, then levels off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Growth/decay rate slows over time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Curve is concave down (for positive data)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parameters: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y-value when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(since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model is increasing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: model is decreasing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119" name="Google Shape;1119;p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27996"/>
                <a:ext cx="10559700" cy="420200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0" name="Google Shape;1120;p16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4D35B1-8DA2-5D64-2A8C-C53A9BDD5C59}"/>
              </a:ext>
            </a:extLst>
          </p:cNvPr>
          <p:cNvSpPr txBox="1"/>
          <p:nvPr/>
        </p:nvSpPr>
        <p:spPr>
          <a:xfrm>
            <a:off x="1632533" y="6066534"/>
            <a:ext cx="8958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Real-world examples: Learning curves, diminishing returns, pH levels, sound intensity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168"/>
          <p:cNvSpPr txBox="1">
            <a:spLocks noGrp="1"/>
          </p:cNvSpPr>
          <p:nvPr>
            <p:ph type="title"/>
          </p:nvPr>
        </p:nvSpPr>
        <p:spPr>
          <a:xfrm>
            <a:off x="831827" y="468300"/>
            <a:ext cx="10558068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Logarithmic Regression with a Calculator</a:t>
            </a: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26" name="Google Shape;1126;p168"/>
              <p:cNvSpPr txBox="1"/>
              <p:nvPr/>
            </p:nvSpPr>
            <p:spPr>
              <a:xfrm>
                <a:off x="831827" y="1091065"/>
                <a:ext cx="10859700" cy="48366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Use the STAT then EDIT menu to enter given data.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a. Clear any existing data from the lists.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b. List the input values in the L1 column.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c. List the output values in the L2 column.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Graph and observe a scatter plot of the data using the STATPLOT feature.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a. Use ZOOM [9] to adjust axes to fit the data.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b. Verify the data follow a logarithmic pattern.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Find the equation that models the data.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a. Select "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LnReg</a:t>
                </a:r>
                <a:r>
                  <a:rPr lang="en-US" sz="2200" dirty="0">
                    <a:solidFill>
                      <a:schemeClr val="dk1"/>
                    </a:solidFill>
                  </a:rPr>
                  <a:t>" from the STAT then CALC menu.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b. Use the values returned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record the model,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Graph the model in the same window as the scatterplot to verify it is a good fit for the data.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126" name="Google Shape;1126;p1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7" y="1091065"/>
                <a:ext cx="10859700" cy="48366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" name="Google Shape;1127;p16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169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Learning a New Skill</a:t>
            </a:r>
            <a:endParaRPr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996F3A-6529-F369-498E-FF423B1A23D8}"/>
              </a:ext>
            </a:extLst>
          </p:cNvPr>
          <p:cNvSpPr txBox="1"/>
          <p:nvPr/>
        </p:nvSpPr>
        <p:spPr>
          <a:xfrm>
            <a:off x="831833" y="1232921"/>
            <a:ext cx="10108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dk1"/>
                </a:solidFill>
              </a:rPr>
              <a:t>Problem: Students learn vocabulary words over time. Average words mastered:</a:t>
            </a:r>
          </a:p>
          <a:p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35" name="Google Shape;1135;p169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76268802"/>
                  </p:ext>
                </p:extLst>
              </p:nvPr>
            </p:nvGraphicFramePr>
            <p:xfrm>
              <a:off x="1251639" y="1930455"/>
              <a:ext cx="8998050" cy="101795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23350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67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2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95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427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5585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303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Week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b="1" dirty="0"/>
                            <a:t>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7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8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Words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oMath>
                          </a14:m>
                          <a:r>
                            <a:rPr lang="en-US" sz="2000" b="1" dirty="0"/>
                            <a:t>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37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39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40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35" name="Google Shape;1135;p169">
                <a:extLst>
                  <a:ext uri="{C183D7F6-B498-43B3-948B-1728B52AA6E4}">
                    <adec:decorative xmlns:adec="http://schemas.microsoft.com/office/drawing/2017/decorative" val="0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76268802"/>
                  </p:ext>
                </p:extLst>
              </p:nvPr>
            </p:nvGraphicFramePr>
            <p:xfrm>
              <a:off x="1251639" y="1930455"/>
              <a:ext cx="8998050" cy="101795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23350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675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2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957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427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5585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30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87" t="-4762" r="-286957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7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8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 algn="ctr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87" t="-112821" r="-286957" b="-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37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39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40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33" name="Google Shape;1133;p169"/>
              <p:cNvSpPr txBox="1"/>
              <p:nvPr/>
            </p:nvSpPr>
            <p:spPr>
              <a:xfrm>
                <a:off x="816150" y="2948405"/>
                <a:ext cx="10559700" cy="27979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Find a logarithmic model and predict words mastered after 12 weeks.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Enter data and perform </a:t>
                </a:r>
                <a:r>
                  <a:rPr lang="en-US" sz="2200" dirty="0" err="1">
                    <a:solidFill>
                      <a:schemeClr val="dk1"/>
                    </a:solidFill>
                  </a:rPr>
                  <a:t>LnReg</a:t>
                </a:r>
                <a:r>
                  <a:rPr lang="en-US" sz="2200" dirty="0">
                    <a:solidFill>
                      <a:schemeClr val="dk1"/>
                    </a:solidFill>
                  </a:rPr>
                  <a:t> →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=15.2+10.8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	For week 12: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=15.2+10.8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12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42.0</m:t>
                    </m:r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Answer: About 42 words after 12 weeks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Analysis: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 = 10.8 &gt; 0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confirms growth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133" name="Google Shape;1133;p1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50" y="2948405"/>
                <a:ext cx="10559700" cy="2797905"/>
              </a:xfrm>
              <a:prstGeom prst="rect">
                <a:avLst/>
              </a:prstGeom>
              <a:blipFill>
                <a:blip r:embed="rId4"/>
                <a:stretch>
                  <a:fillRect l="-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4" name="Google Shape;1134;p1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FDDB81-8AAD-52B3-86EA-DBA47543F942}"/>
              </a:ext>
            </a:extLst>
          </p:cNvPr>
          <p:cNvSpPr txBox="1"/>
          <p:nvPr/>
        </p:nvSpPr>
        <p:spPr>
          <a:xfrm>
            <a:off x="2285396" y="6115008"/>
            <a:ext cx="72014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dk1"/>
                </a:solidFill>
              </a:rPr>
              <a:t>But notice it's slowing down—classic logarithmic pattern!</a:t>
            </a:r>
            <a:endParaRPr lang="en-US" sz="2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p170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dirty="0">
                <a:solidFill>
                  <a:schemeClr val="accent5"/>
                </a:solidFill>
              </a:rPr>
              <a:t>Try It: Logarithmic Regression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D79792-6561-3E65-5AC2-6CCAB0DAACDB}"/>
              </a:ext>
            </a:extLst>
          </p:cNvPr>
          <p:cNvSpPr txBox="1"/>
          <p:nvPr/>
        </p:nvSpPr>
        <p:spPr>
          <a:xfrm>
            <a:off x="896061" y="1595209"/>
            <a:ext cx="8951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dk1"/>
                </a:solidFill>
              </a:rPr>
              <a:t>A new medication's effectiveness (% pain relief) over hours:</a:t>
            </a:r>
          </a:p>
        </p:txBody>
      </p:sp>
      <p:graphicFrame>
        <p:nvGraphicFramePr>
          <p:cNvPr id="1143" name="Google Shape;1143;p170"/>
          <p:cNvGraphicFramePr/>
          <p:nvPr>
            <p:extLst>
              <p:ext uri="{D42A27DB-BD31-4B8C-83A1-F6EECF244321}">
                <p14:modId xmlns:p14="http://schemas.microsoft.com/office/powerpoint/2010/main" val="1171087850"/>
              </p:ext>
            </p:extLst>
          </p:nvPr>
        </p:nvGraphicFramePr>
        <p:xfrm>
          <a:off x="988200" y="2496027"/>
          <a:ext cx="8998050" cy="1017950"/>
        </p:xfrm>
        <a:graphic>
          <a:graphicData uri="http://schemas.openxmlformats.org/drawingml/2006/table">
            <a:tbl>
              <a:tblPr firstCol="1">
                <a:noFill/>
                <a:tableStyleId>{F0328EED-2F97-455F-8183-E68D85EDF46B}</a:tableStyleId>
              </a:tblPr>
              <a:tblGrid>
                <a:gridCol w="233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9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1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1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0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Hour (x)</a:t>
                      </a:r>
                      <a:endParaRPr sz="20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6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8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/>
                        <a:t>Relief (%)</a:t>
                      </a:r>
                      <a:endParaRPr sz="2000" b="1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32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39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44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47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52</a:t>
                      </a:r>
                      <a:endParaRPr sz="200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/>
                        <a:t>53</a:t>
                      </a:r>
                      <a:endParaRPr sz="2000"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41" name="Google Shape;1141;p170"/>
          <p:cNvSpPr txBox="1"/>
          <p:nvPr/>
        </p:nvSpPr>
        <p:spPr>
          <a:xfrm>
            <a:off x="831833" y="3429000"/>
            <a:ext cx="8568900" cy="1915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1. Find a logarithmic regression model</a:t>
            </a:r>
            <a:endParaRPr sz="24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2. Predict pain relief after 10 hours</a:t>
            </a:r>
            <a:endParaRPr sz="2400" dirty="0">
              <a:solidFill>
                <a:schemeClr val="dk1"/>
              </a:solidFill>
            </a:endParaRPr>
          </a:p>
          <a:p>
            <a:pPr marL="76200" marR="0" lvl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3. Why does a logarithmic model make sense here?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142" name="Google Shape;1142;p17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171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Comparing Exponential vs. Logarithmic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9" name="Google Shape;1149;p171"/>
              <p:cNvSpPr txBox="1"/>
              <p:nvPr/>
            </p:nvSpPr>
            <p:spPr>
              <a:xfrm>
                <a:off x="831833" y="980014"/>
                <a:ext cx="10559700" cy="5223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How to tell them apart visually: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Exponential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err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Always concave up (curves upward)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No upper bound—grows without limit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Rate of change increases over time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Logarithmic (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i="0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):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Always concave down (curves downward)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Increases but slows down significantly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Approaches a horizontal behavior (though no asymptote)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Quick test: Draw a line between two data points. If most points are above the line, think logarithmic. If below, think exponential.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1149" name="Google Shape;1149;p1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980014"/>
                <a:ext cx="10559700" cy="5223569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0" name="Google Shape;1150;p17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172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When to Use Logistic Regression</a:t>
            </a:r>
            <a:endParaRPr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56" name="Google Shape;1156;p172"/>
              <p:cNvSpPr txBox="1"/>
              <p:nvPr/>
            </p:nvSpPr>
            <p:spPr>
              <a:xfrm>
                <a:off x="831833" y="1007267"/>
                <a:ext cx="10559700" cy="49708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Logistic Model: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sup>
                        </m:sSup>
                      </m:den>
                    </m:f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Use logistic regression when: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Data shows S-shaped curve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Growth starts exponential, then slows to approach a limit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There's a clear carrying capacity or maximum value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Key parameters: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carrying capacity (upper limit)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initial value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= growth rate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	Point of maximum growth at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b="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156" name="Google Shape;1156;p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007267"/>
                <a:ext cx="10559700" cy="4970808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7" name="Google Shape;1157;p17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8D31A7-7B68-2EE6-0556-A2776E7E2C1A}"/>
              </a:ext>
            </a:extLst>
          </p:cNvPr>
          <p:cNvSpPr txBox="1"/>
          <p:nvPr/>
        </p:nvSpPr>
        <p:spPr>
          <a:xfrm>
            <a:off x="1663669" y="6149847"/>
            <a:ext cx="9329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</a:rPr>
              <a:t>Real-world examples: Population with limited resources, disease spread, product adoption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73"/>
          <p:cNvSpPr txBox="1">
            <a:spLocks noGrp="1"/>
          </p:cNvSpPr>
          <p:nvPr>
            <p:ph type="title"/>
          </p:nvPr>
        </p:nvSpPr>
        <p:spPr>
          <a:xfrm>
            <a:off x="831828" y="468300"/>
            <a:ext cx="9547414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r>
              <a:rPr lang="en-US" dirty="0"/>
              <a:t>Logistic Regression with a Calculator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None/>
            </a:pPr>
            <a:endParaRPr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63" name="Google Shape;1163;p173"/>
              <p:cNvSpPr txBox="1"/>
              <p:nvPr/>
            </p:nvSpPr>
            <p:spPr>
              <a:xfrm>
                <a:off x="800472" y="1073900"/>
                <a:ext cx="10559700" cy="49661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1. Use the STAT then EDIT menu to enter given data.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a. Clear any existing data from the lists.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b. List the input values in the L1 column.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c. List the output values in the L2 column.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2. Graph and observe a scatter plot of the data using the STATPLOT feature.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a. Use ZOOM [9] to adjust axes to fit the data.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b. Verify the data follow a logistic pattern.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3. Find the equation that models the data.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a. Select "Logistic" from the STAT then CALC menu.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558800" marR="0" lvl="1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b. Use the values returned for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to record the model,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101600" marR="0" lvl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</a:pPr>
                <a:r>
                  <a:rPr lang="en-US" sz="2200" dirty="0">
                    <a:solidFill>
                      <a:schemeClr val="dk1"/>
                    </a:solidFill>
                  </a:rPr>
                  <a:t>4. Graph the model in the same window as the scatterplot to verify it is a good fit for the data.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>
          <p:sp>
            <p:nvSpPr>
              <p:cNvPr id="1163" name="Google Shape;1163;p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472" y="1073900"/>
                <a:ext cx="10559700" cy="49661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64" name="Google Shape;1164;p1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17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>
                <a:solidFill>
                  <a:schemeClr val="accent5"/>
                </a:solidFill>
              </a:rPr>
              <a:t>Try It: Logistic Regression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170" name="Google Shape;1170;p174"/>
          <p:cNvSpPr txBox="1"/>
          <p:nvPr/>
        </p:nvSpPr>
        <p:spPr>
          <a:xfrm>
            <a:off x="831833" y="1283662"/>
            <a:ext cx="8568900" cy="1080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400" dirty="0">
                <a:solidFill>
                  <a:schemeClr val="dk1"/>
                </a:solidFill>
              </a:rPr>
              <a:t>A social media platform tracks user growth (millions):</a:t>
            </a: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72" name="Google Shape;1172;p174"/>
              <p:cNvGraphicFramePr/>
              <p:nvPr>
                <p:extLst>
                  <p:ext uri="{D42A27DB-BD31-4B8C-83A1-F6EECF244321}">
                    <p14:modId xmlns:p14="http://schemas.microsoft.com/office/powerpoint/2010/main" val="2121016044"/>
                  </p:ext>
                </p:extLst>
              </p:nvPr>
            </p:nvGraphicFramePr>
            <p:xfrm>
              <a:off x="916375" y="2063372"/>
              <a:ext cx="8998050" cy="101795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23350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6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2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9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427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5585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303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Month (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1" i="1" dirty="0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oMath>
                          </a14:m>
                          <a:r>
                            <a:rPr lang="en-US" sz="2000" b="1" dirty="0"/>
                            <a:t>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8100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Users (M)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0.5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2.1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7.8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22.4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45.3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68.2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82.1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89.5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172" name="Google Shape;1172;p174"/>
              <p:cNvGraphicFramePr/>
              <p:nvPr>
                <p:extLst>
                  <p:ext uri="{D42A27DB-BD31-4B8C-83A1-F6EECF244321}">
                    <p14:modId xmlns:p14="http://schemas.microsoft.com/office/powerpoint/2010/main" val="2121016044"/>
                  </p:ext>
                </p:extLst>
              </p:nvPr>
            </p:nvGraphicFramePr>
            <p:xfrm>
              <a:off x="916375" y="2063372"/>
              <a:ext cx="8998050" cy="1017950"/>
            </p:xfrm>
            <a:graphic>
              <a:graphicData uri="http://schemas.openxmlformats.org/drawingml/2006/table">
                <a:tbl>
                  <a:tblPr firstCol="1">
                    <a:noFill/>
                    <a:tableStyleId>{F0328EED-2F97-455F-8183-E68D85EDF46B}</a:tableStyleId>
                  </a:tblPr>
                  <a:tblGrid>
                    <a:gridCol w="23350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9675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84275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29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42700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85585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  <a:gridCol w="831800">
                      <a:extLst>
                        <a:ext uri="{9D8B030D-6E8A-4147-A177-3AD203B41FA5}">
                          <a16:colId xmlns:a16="http://schemas.microsoft.com/office/drawing/2014/main" val="20008"/>
                        </a:ext>
                      </a:extLst>
                    </a:gridCol>
                  </a:tblGrid>
                  <a:tr h="5303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87" t="-2381" r="-286957" b="-104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10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14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87650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b="1" dirty="0"/>
                            <a:t>Users (M)</a:t>
                          </a:r>
                          <a:endParaRPr sz="2000" b="1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0.5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2.1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7.8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22.4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45.3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68.2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/>
                            <a:t>82.1</a:t>
                          </a:r>
                          <a:endParaRPr sz="200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US" sz="2000" dirty="0"/>
                            <a:t>89.5</a:t>
                          </a:r>
                          <a:endParaRPr sz="2000" dirty="0"/>
                        </a:p>
                      </a:txBody>
                      <a:tcPr marL="91425" marR="91425" marT="91425" marB="91425">
                        <a:lnL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28575" cap="flat" cmpd="sng">
                          <a:solidFill>
                            <a:srgbClr val="9E9E9E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2F365C03-456A-37CE-5A87-D511116516E4}"/>
              </a:ext>
            </a:extLst>
          </p:cNvPr>
          <p:cNvSpPr txBox="1"/>
          <p:nvPr/>
        </p:nvSpPr>
        <p:spPr>
          <a:xfrm>
            <a:off x="1246915" y="3429000"/>
            <a:ext cx="7966129" cy="2548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lvl="0">
              <a:lnSpc>
                <a:spcPct val="113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1. Find a logistic regression model</a:t>
            </a:r>
          </a:p>
          <a:p>
            <a:pPr marL="76200" lvl="0">
              <a:lnSpc>
                <a:spcPct val="113000"/>
              </a:lnSpc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</a:endParaRPr>
          </a:p>
          <a:p>
            <a:pPr marL="76200" lvl="0">
              <a:lnSpc>
                <a:spcPct val="113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2. What is the predicted maximum user base?</a:t>
            </a:r>
          </a:p>
          <a:p>
            <a:pPr marL="76200" lvl="0">
              <a:lnSpc>
                <a:spcPct val="113000"/>
              </a:lnSpc>
              <a:buClr>
                <a:schemeClr val="dk1"/>
              </a:buClr>
              <a:buSzPts val="2400"/>
            </a:pPr>
            <a:endParaRPr lang="en-US" sz="2400" dirty="0">
              <a:solidFill>
                <a:schemeClr val="dk1"/>
              </a:solidFill>
            </a:endParaRPr>
          </a:p>
          <a:p>
            <a:pPr marL="76200" lvl="0">
              <a:lnSpc>
                <a:spcPct val="113000"/>
              </a:lnSpc>
              <a:buClr>
                <a:schemeClr val="dk1"/>
              </a:buClr>
              <a:buSzPts val="2400"/>
            </a:pPr>
            <a:r>
              <a:rPr lang="en-US" sz="2400" dirty="0">
                <a:solidFill>
                  <a:schemeClr val="dk1"/>
                </a:solidFill>
              </a:rPr>
              <a:t>3. When will the platform reach 50 million users?</a:t>
            </a:r>
          </a:p>
          <a:p>
            <a:endParaRPr lang="en-US" sz="2400" dirty="0"/>
          </a:p>
        </p:txBody>
      </p:sp>
      <p:sp>
        <p:nvSpPr>
          <p:cNvPr id="1171" name="Google Shape;1171;p17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175"/>
          <p:cNvSpPr txBox="1">
            <a:spLocks noGrp="1"/>
          </p:cNvSpPr>
          <p:nvPr>
            <p:ph type="title"/>
          </p:nvPr>
        </p:nvSpPr>
        <p:spPr>
          <a:xfrm>
            <a:off x="831850" y="1452282"/>
            <a:ext cx="105156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Before we finish up…</a:t>
            </a:r>
            <a:endParaRPr/>
          </a:p>
        </p:txBody>
      </p:sp>
      <p:sp>
        <p:nvSpPr>
          <p:cNvPr id="1178" name="Google Shape;1178;p175"/>
          <p:cNvSpPr txBox="1">
            <a:spLocks noGrp="1"/>
          </p:cNvSpPr>
          <p:nvPr>
            <p:ph type="body" idx="1"/>
          </p:nvPr>
        </p:nvSpPr>
        <p:spPr>
          <a:xfrm>
            <a:off x="831850" y="2913079"/>
            <a:ext cx="105156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1</a:t>
            </a:r>
            <a:endParaRPr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Questions…..</a:t>
            </a:r>
            <a:endParaRPr/>
          </a:p>
        </p:txBody>
      </p:sp>
      <p:sp>
        <p:nvSpPr>
          <p:cNvPr id="1179" name="Google Shape;1179;p175"/>
          <p:cNvSpPr txBox="1">
            <a:spLocks noGrp="1"/>
          </p:cNvSpPr>
          <p:nvPr>
            <p:ph type="body" idx="4294967295"/>
          </p:nvPr>
        </p:nvSpPr>
        <p:spPr>
          <a:xfrm>
            <a:off x="4374538" y="2913069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2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Next steps…..</a:t>
            </a:r>
            <a:endParaRPr/>
          </a:p>
        </p:txBody>
      </p:sp>
      <p:sp>
        <p:nvSpPr>
          <p:cNvPr id="1180" name="Google Shape;1180;p175"/>
          <p:cNvSpPr txBox="1">
            <a:spLocks noGrp="1"/>
          </p:cNvSpPr>
          <p:nvPr>
            <p:ph type="body" idx="4294967295"/>
          </p:nvPr>
        </p:nvSpPr>
        <p:spPr>
          <a:xfrm>
            <a:off x="7328475" y="2913074"/>
            <a:ext cx="4146300" cy="58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None/>
            </a:pPr>
            <a:r>
              <a:rPr lang="en-US" sz="4400" b="1">
                <a:solidFill>
                  <a:schemeClr val="accent5"/>
                </a:solidFill>
                <a:latin typeface="Arial Black"/>
                <a:ea typeface="Arial Black"/>
                <a:cs typeface="Arial Black"/>
                <a:sym typeface="Arial Black"/>
              </a:rPr>
              <a:t>3</a:t>
            </a:r>
            <a:endParaRPr sz="4400"/>
          </a:p>
          <a:p>
            <a:pPr marL="0" lvl="0" indent="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Reminders about student hours, upcoming deadlines, campus activities ….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76"/>
          <p:cNvSpPr txBox="1">
            <a:spLocks noGrp="1"/>
          </p:cNvSpPr>
          <p:nvPr>
            <p:ph type="title"/>
          </p:nvPr>
        </p:nvSpPr>
        <p:spPr>
          <a:xfrm>
            <a:off x="831850" y="634135"/>
            <a:ext cx="5139900" cy="11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Arial"/>
              <a:buNone/>
            </a:pPr>
            <a:r>
              <a:rPr lang="en-US"/>
              <a:t>Attributions</a:t>
            </a:r>
            <a:endParaRPr/>
          </a:p>
        </p:txBody>
      </p:sp>
      <p:sp>
        <p:nvSpPr>
          <p:cNvPr id="1185" name="Google Shape;1185;p176"/>
          <p:cNvSpPr txBox="1">
            <a:spLocks noGrp="1"/>
          </p:cNvSpPr>
          <p:nvPr>
            <p:ph type="body" idx="1"/>
          </p:nvPr>
        </p:nvSpPr>
        <p:spPr>
          <a:xfrm>
            <a:off x="831850" y="2094932"/>
            <a:ext cx="5139900" cy="32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41300" lvl="0" indent="-254000" algn="l" rtl="0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Illustrations are from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Storyset</a:t>
            </a:r>
            <a:endParaRPr/>
          </a:p>
          <a:p>
            <a:pPr marL="241300" lvl="0" indent="-254000" algn="l" rtl="0">
              <a:lnSpc>
                <a:spcPct val="124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Authored by: Lumen Learning. License: </a:t>
            </a:r>
            <a:r>
              <a:rPr lang="en-US" i="1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BY: Attribution</a:t>
            </a:r>
            <a:endParaRPr>
              <a:solidFill>
                <a:schemeClr val="accent2"/>
              </a:solidFill>
            </a:endParaRPr>
          </a:p>
          <a:p>
            <a:pPr marL="241300" lvl="0" indent="-76200" algn="l" rtl="0">
              <a:lnSpc>
                <a:spcPct val="113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187" name="Google Shape;1187;p1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99523" y="634125"/>
            <a:ext cx="5723825" cy="572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14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Product Rule for Logarithms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6" name="Google Shape;736;p114"/>
              <p:cNvSpPr txBox="1"/>
              <p:nvPr/>
            </p:nvSpPr>
            <p:spPr>
              <a:xfrm>
                <a:off x="831833" y="1384300"/>
                <a:ext cx="10559700" cy="42020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product rule for logarithms can be used to simplify a logarithm of a product by rewriting it as a sum of individual logarithms.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d>
                        </m:e>
                      </m:func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dirty="0" err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200" i="1" dirty="0" err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it works: Because logs are exponents, multiplying with the same base means we ADD the exponents!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Example: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𝑤𝑥𝑦𝑧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2200" i="1" dirty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err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err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36" name="Google Shape;736;p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4202007"/>
              </a:xfrm>
              <a:prstGeom prst="rect">
                <a:avLst/>
              </a:prstGeom>
              <a:blipFill>
                <a:blip r:embed="rId3"/>
                <a:stretch>
                  <a:fillRect l="-4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" name="Google Shape;737;p1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15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Example: Using the Product Rule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3" name="Google Shape;743;p115"/>
              <p:cNvSpPr txBox="1"/>
              <p:nvPr/>
            </p:nvSpPr>
            <p:spPr>
              <a:xfrm>
                <a:off x="831826" y="1326244"/>
                <a:ext cx="8661000" cy="46853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Expand: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Solution: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Apply product rule to all factors:</a:t>
                </a: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200" i="1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</a:rPr>
                                  <m:t>+4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We can expand further: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45720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 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200" i="1" dirty="0" smtClean="0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</m:func>
                  </m:oMath>
                </a14:m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Note: We cannot simplify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200" i="1" dirty="0" smtClean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i="0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200" i="1" dirty="0" smtClean="0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+4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further because of the addition inside!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43" name="Google Shape;743;p1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26" y="1326244"/>
                <a:ext cx="8661000" cy="4685345"/>
              </a:xfrm>
              <a:prstGeom prst="rect">
                <a:avLst/>
              </a:prstGeom>
              <a:blipFill>
                <a:blip r:embed="rId3"/>
                <a:stretch>
                  <a:fillRect l="-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4" name="Google Shape;744;p1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116"/>
          <p:cNvSpPr txBox="1">
            <a:spLocks noGrp="1"/>
          </p:cNvSpPr>
          <p:nvPr>
            <p:ph type="title"/>
          </p:nvPr>
        </p:nvSpPr>
        <p:spPr>
          <a:xfrm>
            <a:off x="831833" y="468300"/>
            <a:ext cx="109932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400"/>
              <a:buFont typeface="Arial"/>
              <a:buNone/>
            </a:pPr>
            <a:r>
              <a:rPr lang="en-US" sz="4000" dirty="0"/>
              <a:t>The Quotient Rule for Logarithms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0" name="Google Shape;750;p116"/>
              <p:cNvSpPr txBox="1"/>
              <p:nvPr/>
            </p:nvSpPr>
            <p:spPr>
              <a:xfrm>
                <a:off x="831833" y="1384300"/>
                <a:ext cx="10559700" cy="37788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t" anchorCtr="0">
                <a:spAutoFit/>
              </a:bodyPr>
              <a:lstStyle/>
              <a:p>
                <a:pPr marL="0" marR="0" lvl="0" indent="0" algn="l" rtl="0">
                  <a:lnSpc>
                    <a:spcPct val="113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The quotient rule for logarithms can be used to simplify a logarithm or a quotient by rewriting it as the difference of individual logarithms.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200" i="1" dirty="0" smtClean="0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num>
                                <m:den>
                                  <m:r>
                                    <a:rPr lang="en-US" sz="2200" i="1" dirty="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200" i="1" dirty="0" err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200" i="1" dirty="0">
                          <a:solidFill>
                            <a:schemeClr val="dk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2200" i="1" dirty="0" err="1">
                              <a:solidFill>
                                <a:schemeClr val="dk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200" i="0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200" i="1" dirty="0" err="1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 dirty="0">
                                  <a:solidFill>
                                    <a:schemeClr val="dk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endParaRPr lang="en-US"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r>
                  <a:rPr lang="en-US" sz="2200" dirty="0">
                    <a:solidFill>
                      <a:schemeClr val="dk1"/>
                    </a:solidFill>
                  </a:rPr>
                  <a:t>Why it works: Dividing with the same base means we SUBTRACT the exponents!</a:t>
                </a:r>
                <a:endParaRPr sz="2200" dirty="0">
                  <a:solidFill>
                    <a:schemeClr val="dk1"/>
                  </a:solidFill>
                </a:endParaRPr>
              </a:p>
              <a:p>
                <a:pPr marL="0" marR="0" lvl="0" indent="0" algn="l" rtl="0">
                  <a:lnSpc>
                    <a:spcPct val="113000"/>
                  </a:lnSpc>
                  <a:spcBef>
                    <a:spcPts val="1000"/>
                  </a:spcBef>
                  <a:spcAft>
                    <a:spcPts val="1000"/>
                  </a:spcAft>
                  <a:buClr>
                    <a:srgbClr val="000000"/>
                  </a:buClr>
                  <a:buSzPts val="2800"/>
                  <a:buFont typeface="Arial"/>
                  <a:buNone/>
                </a:pPr>
                <a:br>
                  <a:rPr lang="en-US" sz="2200" dirty="0">
                    <a:solidFill>
                      <a:schemeClr val="dk1"/>
                    </a:solidFill>
                  </a:rPr>
                </a:br>
                <a:r>
                  <a:rPr lang="en-US" sz="2200" dirty="0">
                    <a:solidFill>
                      <a:schemeClr val="dk1"/>
                    </a:solidFill>
                  </a:rPr>
                  <a:t>Key Strategy: Always factor and simplify the quotient FIRST, then apply the rule</a:t>
                </a:r>
                <a:endParaRPr sz="2200" dirty="0">
                  <a:solidFill>
                    <a:schemeClr val="dk1"/>
                  </a:solidFill>
                </a:endParaRPr>
              </a:p>
            </p:txBody>
          </p:sp>
        </mc:Choice>
        <mc:Fallback xmlns="">
          <p:sp>
            <p:nvSpPr>
              <p:cNvPr id="750" name="Google Shape;750;p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3" y="1384300"/>
                <a:ext cx="10559700" cy="3778815"/>
              </a:xfrm>
              <a:prstGeom prst="rect">
                <a:avLst/>
              </a:prstGeom>
              <a:blipFill>
                <a:blip r:embed="rId3"/>
                <a:stretch>
                  <a:fillRect l="-480" r="-6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1" name="Google Shape;751;p1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767" y="5927733"/>
            <a:ext cx="12192000" cy="930000"/>
          </a:xfrm>
          <a:prstGeom prst="rect">
            <a:avLst/>
          </a:prstGeom>
          <a:solidFill>
            <a:srgbClr val="B9C1F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ustom 1">
      <a:dk1>
        <a:srgbClr val="202324"/>
      </a:dk1>
      <a:lt1>
        <a:srgbClr val="FFFFFF"/>
      </a:lt1>
      <a:dk2>
        <a:srgbClr val="636566"/>
      </a:dk2>
      <a:lt2>
        <a:srgbClr val="F3F3EF"/>
      </a:lt2>
      <a:accent1>
        <a:srgbClr val="EAE8E3"/>
      </a:accent1>
      <a:accent2>
        <a:srgbClr val="5367EA"/>
      </a:accent2>
      <a:accent3>
        <a:srgbClr val="9FEDF9"/>
      </a:accent3>
      <a:accent4>
        <a:srgbClr val="990099"/>
      </a:accent4>
      <a:accent5>
        <a:srgbClr val="400792"/>
      </a:accent5>
      <a:accent6>
        <a:srgbClr val="F3BE36"/>
      </a:accent6>
      <a:hlink>
        <a:srgbClr val="5367EA"/>
      </a:hlink>
      <a:folHlink>
        <a:srgbClr val="4007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5241</Words>
  <Application>Microsoft Macintosh PowerPoint</Application>
  <PresentationFormat>Widescreen</PresentationFormat>
  <Paragraphs>677</Paragraphs>
  <Slides>69</Slides>
  <Notes>69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69</vt:i4>
      </vt:variant>
    </vt:vector>
  </HeadingPairs>
  <TitlesOfParts>
    <vt:vector size="80" baseType="lpstr">
      <vt:lpstr>Roboto Mono</vt:lpstr>
      <vt:lpstr>Cambria Math</vt:lpstr>
      <vt:lpstr>Calibri</vt:lpstr>
      <vt:lpstr>Arial</vt:lpstr>
      <vt:lpstr>Arial Black</vt:lpstr>
      <vt:lpstr>Georgia</vt:lpstr>
      <vt:lpstr>Office Theme</vt:lpstr>
      <vt:lpstr>Office Theme</vt:lpstr>
      <vt:lpstr>Office Theme</vt:lpstr>
      <vt:lpstr>Office Theme</vt:lpstr>
      <vt:lpstr>Office Theme</vt:lpstr>
      <vt:lpstr>Precalculus</vt:lpstr>
      <vt:lpstr>Affirmations </vt:lpstr>
      <vt:lpstr>Learning Goals: Logarithmic Properties</vt:lpstr>
      <vt:lpstr>Recall: Logarithms and Exponentials</vt:lpstr>
      <vt:lpstr>Basic Properties of Logarithms</vt:lpstr>
      <vt:lpstr>Try It: Properties of Logarithms</vt:lpstr>
      <vt:lpstr>The Product Rule for Logarithms</vt:lpstr>
      <vt:lpstr>Example: Using the Product Rule</vt:lpstr>
      <vt:lpstr>The Quotient Rule for Logarithms</vt:lpstr>
      <vt:lpstr>How to: Use the Quotient Rule for Log</vt:lpstr>
      <vt:lpstr>Try It: Product and Quotient Rules</vt:lpstr>
      <vt:lpstr>The Power Rule for Logarithms</vt:lpstr>
      <vt:lpstr>Example: Expanding with All Three Rules</vt:lpstr>
      <vt:lpstr>Example: Complex Expansion</vt:lpstr>
      <vt:lpstr>Try It: Condensing Logarithms</vt:lpstr>
      <vt:lpstr>Condensing Logarithms</vt:lpstr>
      <vt:lpstr>Example: Condensing with Powers</vt:lpstr>
      <vt:lpstr>The Change-of-Base Formula</vt:lpstr>
      <vt:lpstr>How to: Use the Change of Base Formula</vt:lpstr>
      <vt:lpstr>Try It!</vt:lpstr>
      <vt:lpstr>Learning Goals: Exponential and Logarithmic Equations</vt:lpstr>
      <vt:lpstr>The One-to-One Property of Exponentials</vt:lpstr>
      <vt:lpstr>Example: Same Base Already Present</vt:lpstr>
      <vt:lpstr>Try It: Same Base Equations</vt:lpstr>
      <vt:lpstr>Rewriting with a Common Base</vt:lpstr>
      <vt:lpstr>How to: Use the One-to-One Property</vt:lpstr>
      <vt:lpstr>Example: Finding a Common Base</vt:lpstr>
      <vt:lpstr>Watch Out! No Solution Cases</vt:lpstr>
      <vt:lpstr>Try It: Rewriting with Common Bases</vt:lpstr>
      <vt:lpstr>Property of Logarithmic Equality</vt:lpstr>
      <vt:lpstr>Example: Taking Logs of Both Sides</vt:lpstr>
      <vt:lpstr>Equations with Base e</vt:lpstr>
      <vt:lpstr>Example: Solving with Base e</vt:lpstr>
      <vt:lpstr>Try It: Exponential Equations with Logs</vt:lpstr>
      <vt:lpstr>Definition of a Logarithm</vt:lpstr>
      <vt:lpstr>Example: Using the Definition</vt:lpstr>
      <vt:lpstr>Extraneous Solutions: Be Careful!</vt:lpstr>
      <vt:lpstr>Try It: Logarithmic Equations</vt:lpstr>
      <vt:lpstr>Learning Goals: Exponential and Logarithmic Models</vt:lpstr>
      <vt:lpstr>Exponential Growth and Decay</vt:lpstr>
      <vt:lpstr>Characteristics of Exponential Functions</vt:lpstr>
      <vt:lpstr>Exponential Growth: Doubling Time</vt:lpstr>
      <vt:lpstr>Example: Bacteria Growth with Doubling</vt:lpstr>
      <vt:lpstr>Try It: Exponential Growth</vt:lpstr>
      <vt:lpstr>Exponential Decay: Half-Life</vt:lpstr>
      <vt:lpstr>Radioactive Decay Formula</vt:lpstr>
      <vt:lpstr>Try It: Half-Life Calculations</vt:lpstr>
      <vt:lpstr>Newton’s Law of Cooling</vt:lpstr>
      <vt:lpstr>Example: Cooling Coffee</vt:lpstr>
      <vt:lpstr>Logistic Growth</vt:lpstr>
      <vt:lpstr>Example: Invasive Species Spread</vt:lpstr>
      <vt:lpstr>Try It: Logistic Growth Application</vt:lpstr>
      <vt:lpstr>Try It: Choosing the Right Model</vt:lpstr>
      <vt:lpstr>Learning Goals: Fitting Exponential Models to Data </vt:lpstr>
      <vt:lpstr>Regression: From Data to Models</vt:lpstr>
      <vt:lpstr>When to Use Exponential Regression</vt:lpstr>
      <vt:lpstr>Exponential Regression with a Calculator</vt:lpstr>
      <vt:lpstr>Example: App Downloads</vt:lpstr>
      <vt:lpstr>Try It: Exponential Regression</vt:lpstr>
      <vt:lpstr>When to Use Logarithmic Regression</vt:lpstr>
      <vt:lpstr>Logarithmic Regression with a Calculator</vt:lpstr>
      <vt:lpstr>Example: Learning a New Skill</vt:lpstr>
      <vt:lpstr>Try It: Logarithmic Regression</vt:lpstr>
      <vt:lpstr>Comparing Exponential vs. Logarithmic</vt:lpstr>
      <vt:lpstr>When to Use Logistic Regression</vt:lpstr>
      <vt:lpstr>Logistic Regression with a Calculator </vt:lpstr>
      <vt:lpstr>Try It: Logistic Regression</vt:lpstr>
      <vt:lpstr>Before we finish up…</vt:lpstr>
      <vt:lpstr>Attributions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Tobias Eld</cp:lastModifiedBy>
  <cp:revision>7</cp:revision>
  <dcterms:modified xsi:type="dcterms:W3CDTF">2026-02-26T17:55:39Z</dcterms:modified>
</cp:coreProperties>
</file>