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45" r:id="rId1"/>
    <p:sldMasterId id="2147483746" r:id="rId2"/>
    <p:sldMasterId id="2147483747" r:id="rId3"/>
    <p:sldMasterId id="2147483748" r:id="rId4"/>
    <p:sldMasterId id="2147483749" r:id="rId5"/>
  </p:sldMasterIdLst>
  <p:notesMasterIdLst>
    <p:notesMasterId r:id="rId5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x="12192000" cy="6858000"/>
  <p:notesSz cx="6858000" cy="9144000"/>
  <p:embeddedFontLst>
    <p:embeddedFont>
      <p:font typeface="Arial Black" panose="020B0604020202020204" pitchFamily="34" charset="0"/>
      <p:regular r:id="rId58"/>
      <p:bold r:id="rId59"/>
    </p:embeddedFont>
    <p:embeddedFont>
      <p:font typeface="Cambria Math" panose="02040503050406030204" pitchFamily="18" charset="0"/>
      <p:regular r:id="rId60"/>
    </p:embeddedFont>
    <p:embeddedFont>
      <p:font typeface="Georgia" panose="02040502050405020303" pitchFamily="18"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DE5073-53F3-4833-B693-6E343D5B54B5}">
  <a:tblStyle styleId="{E5DE5073-53F3-4833-B693-6E343D5B54B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83"/>
    <p:restoredTop sz="94649"/>
  </p:normalViewPr>
  <p:slideViewPr>
    <p:cSldViewPr snapToGrid="0">
      <p:cViewPr>
        <p:scale>
          <a:sx n="71" d="100"/>
          <a:sy n="71" d="100"/>
        </p:scale>
        <p:origin x="272"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font" Target="fonts/font6.fntdata"/><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1.fntdata"/><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font" Target="fonts/font4.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7.fntdata"/><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2.fntdata"/><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3.fntdata"/><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3a007cb080a_0_1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3a007cb080a_0_14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3b0d0bf389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g3b0d0bf3896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3b0d0bf3896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g3b0d0bf3896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3b0d0bf389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g3b0d0bf3896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3b0d0bf389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g3b0d0bf3896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Right 2 units, up 1 unit</a:t>
            </a:r>
            <a:endParaRPr/>
          </a:p>
          <a:p>
            <a:pPr marL="0" lvl="0" indent="0" algn="l" rtl="0">
              <a:lnSpc>
                <a:spcPct val="100000"/>
              </a:lnSpc>
              <a:spcBef>
                <a:spcPts val="0"/>
              </a:spcBef>
              <a:spcAft>
                <a:spcPts val="0"/>
              </a:spcAft>
              <a:buSzPts val="1400"/>
              <a:buNone/>
            </a:pPr>
            <a:r>
              <a:rPr lang="en-US"/>
              <a:t>Horizontal asymptote: y = 1</a:t>
            </a:r>
            <a:endParaRPr/>
          </a:p>
          <a:p>
            <a:pPr marL="0" lvl="0" indent="0" algn="l" rtl="0">
              <a:lnSpc>
                <a:spcPct val="100000"/>
              </a:lnSpc>
              <a:spcBef>
                <a:spcPts val="0"/>
              </a:spcBef>
              <a:spcAft>
                <a:spcPts val="0"/>
              </a:spcAft>
              <a:buSzPts val="1400"/>
              <a:buNone/>
            </a:pPr>
            <a:r>
              <a:rPr lang="en-US"/>
              <a:t>y-intercept: (0, 3^{-2} + 1) = (0, \frac{10}{9})</a:t>
            </a:r>
            <a:endParaRPr/>
          </a:p>
          <a:p>
            <a:pPr marL="0" lvl="0" indent="0" algn="l" rtl="0">
              <a:lnSpc>
                <a:spcPct val="100000"/>
              </a:lnSpc>
              <a:spcBef>
                <a:spcPts val="0"/>
              </a:spcBef>
              <a:spcAft>
                <a:spcPts val="0"/>
              </a:spcAft>
              <a:buSzPts val="1400"/>
              <a:buNone/>
            </a:pPr>
            <a:r>
              <a:rPr lang="en-US"/>
              <a:t>Domain: (-\infty, \infty)</a:t>
            </a:r>
            <a:endParaRPr/>
          </a:p>
          <a:p>
            <a:pPr marL="0" lvl="0" indent="0" algn="l" rtl="0">
              <a:lnSpc>
                <a:spcPct val="100000"/>
              </a:lnSpc>
              <a:spcBef>
                <a:spcPts val="0"/>
              </a:spcBef>
              <a:spcAft>
                <a:spcPts val="0"/>
              </a:spcAft>
              <a:buSzPts val="1400"/>
              <a:buNone/>
            </a:pPr>
            <a:r>
              <a:rPr lang="en-US"/>
              <a:t>Range: (1, \infty)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3b0d0bf389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g3b0d0bf3896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3b0d0bf389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g3b0d0bf3896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32bfea5b9d0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1" name="Google Shape;741;g32bfea5b9d0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3adfb343e3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9" name="Google Shape;749;g3adfb343e3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3b0d0bf3896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g3b0d0bf3896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3b0d0bf3896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g3b0d0bf3896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c73850ce0a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637" name="Google Shape;637;g1c73850ce0a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3b0d0bf3896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g3b0d0bf3896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t>
            </a:r>
            <a:endParaRPr/>
          </a:p>
          <a:p>
            <a:pPr marL="457200" lvl="0" indent="-317500" algn="l" rtl="0">
              <a:lnSpc>
                <a:spcPct val="100000"/>
              </a:lnSpc>
              <a:spcBef>
                <a:spcPts val="0"/>
              </a:spcBef>
              <a:spcAft>
                <a:spcPts val="0"/>
              </a:spcAft>
              <a:buSzPts val="1400"/>
              <a:buAutoNum type="arabicPeriod"/>
            </a:pPr>
            <a:r>
              <a:rPr lang="en-US"/>
              <a:t>Point (0, 5) gives a = 5. Substitute (2, 45): 45 = 5b^2 → b^2 = 9 → b = 3.</a:t>
            </a:r>
            <a:endParaRPr/>
          </a:p>
          <a:p>
            <a:pPr marL="457200" lvl="0" indent="0" algn="l" rtl="0">
              <a:lnSpc>
                <a:spcPct val="100000"/>
              </a:lnSpc>
              <a:spcBef>
                <a:spcPts val="0"/>
              </a:spcBef>
              <a:spcAft>
                <a:spcPts val="0"/>
              </a:spcAft>
              <a:buNone/>
            </a:pPr>
            <a:r>
              <a:rPr lang="en-US"/>
              <a:t>Answer: f(x) = 5(3)^x</a:t>
            </a:r>
            <a:endParaRPr/>
          </a:p>
          <a:p>
            <a:pPr marL="457200" lvl="0" indent="-317500" algn="l" rtl="0">
              <a:lnSpc>
                <a:spcPct val="100000"/>
              </a:lnSpc>
              <a:spcBef>
                <a:spcPts val="0"/>
              </a:spcBef>
              <a:spcAft>
                <a:spcPts val="0"/>
              </a:spcAft>
              <a:buSzPts val="1400"/>
              <a:buAutoNum type="arabicPeriod"/>
            </a:pPr>
            <a:r>
              <a:rPr lang="en-US"/>
              <a:t>Set up system: 12 = ab^1 and 48 = ab^3. Divide second by first: \frac{48}{12} = \frac{ab^3}{ab} → 4 = b^2 → b = 2.</a:t>
            </a:r>
            <a:endParaRPr/>
          </a:p>
          <a:p>
            <a:pPr marL="457200" lvl="0" indent="0" algn="l" rtl="0">
              <a:lnSpc>
                <a:spcPct val="100000"/>
              </a:lnSpc>
              <a:spcBef>
                <a:spcPts val="0"/>
              </a:spcBef>
              <a:spcAft>
                <a:spcPts val="0"/>
              </a:spcAft>
              <a:buNone/>
            </a:pPr>
            <a:r>
              <a:rPr lang="en-US"/>
              <a:t>Substitute back: 12 = a(2) → a = 6.</a:t>
            </a:r>
            <a:endParaRPr/>
          </a:p>
          <a:p>
            <a:pPr marL="457200" lvl="0" indent="0" algn="l" rtl="0">
              <a:lnSpc>
                <a:spcPct val="100000"/>
              </a:lnSpc>
              <a:spcBef>
                <a:spcPts val="0"/>
              </a:spcBef>
              <a:spcAft>
                <a:spcPts val="0"/>
              </a:spcAft>
              <a:buNone/>
            </a:pPr>
            <a:r>
              <a:rPr lang="en-US"/>
              <a:t>Answer: g(x) = 6(2)^x</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3b0d0bf3896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g3b0d0bf3896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3b0d0bf3896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6" name="Google Shape;786;g3b0d0bf3896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3b0d0bf3896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g3b0d0bf3896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3adfb343e39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g3adfb343e39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t>
            </a:r>
            <a:endParaRPr/>
          </a:p>
          <a:p>
            <a:pPr marL="457200" lvl="0" indent="-317500" algn="l" rtl="0">
              <a:lnSpc>
                <a:spcPct val="100000"/>
              </a:lnSpc>
              <a:spcBef>
                <a:spcPts val="0"/>
              </a:spcBef>
              <a:spcAft>
                <a:spcPts val="0"/>
              </a:spcAft>
              <a:buSzPts val="1400"/>
              <a:buAutoNum type="arabicPeriod"/>
            </a:pPr>
            <a:r>
              <a:rPr lang="en-US"/>
              <a:t>e^2 \approx 7.38906</a:t>
            </a:r>
            <a:endParaRPr/>
          </a:p>
          <a:p>
            <a:pPr marL="457200" lvl="0" indent="-317500" algn="l" rtl="0">
              <a:lnSpc>
                <a:spcPct val="100000"/>
              </a:lnSpc>
              <a:spcBef>
                <a:spcPts val="0"/>
              </a:spcBef>
              <a:spcAft>
                <a:spcPts val="0"/>
              </a:spcAft>
              <a:buSzPts val="1400"/>
              <a:buAutoNum type="arabicPeriod"/>
            </a:pPr>
            <a:r>
              <a:rPr lang="en-US"/>
              <a:t>e^{-1} \approx 0.36788</a:t>
            </a:r>
            <a:endParaRPr/>
          </a:p>
          <a:p>
            <a:pPr marL="457200" lvl="0" indent="-317500" algn="l" rtl="0">
              <a:lnSpc>
                <a:spcPct val="100000"/>
              </a:lnSpc>
              <a:spcBef>
                <a:spcPts val="0"/>
              </a:spcBef>
              <a:spcAft>
                <a:spcPts val="0"/>
              </a:spcAft>
              <a:buSzPts val="1400"/>
              <a:buAutoNum type="arabicPeriod"/>
            </a:pPr>
            <a:r>
              <a:rPr lang="en-US"/>
              <a:t>f(2) = 5e^2 = 5(7.38906) \approx 36.945</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32bfea5b9d0_0_2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7" name="Google Shape;807;g32bfea5b9d0_0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3b0d0bf3896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5" name="Google Shape;815;g3b0d0bf3896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3b0d0bf3896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g3b0d0bf3896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3adfb343e3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g3adfb343e39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3adfb343e3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9" name="Google Shape;839;g3adfb343e39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3a007cb080a_0_15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3" name="Google Shape;643;g3a007cb080a_0_15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3b0d0bf3896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6" name="Google Shape;846;g3b0d0bf3896_0_1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3b0d0bf389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g3b0d0bf3896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t>
            </a:r>
            <a:endParaRPr/>
          </a:p>
          <a:p>
            <a:pPr marL="457200" lvl="0" indent="-317500" algn="l" rtl="0">
              <a:lnSpc>
                <a:spcPct val="100000"/>
              </a:lnSpc>
              <a:spcBef>
                <a:spcPts val="0"/>
              </a:spcBef>
              <a:spcAft>
                <a:spcPts val="0"/>
              </a:spcAft>
              <a:buSzPts val="1400"/>
              <a:buAutoNum type="arabicPeriod"/>
            </a:pPr>
            <a:r>
              <a:rPr lang="en-US"/>
              <a:t>4^2 = 16</a:t>
            </a:r>
            <a:endParaRPr/>
          </a:p>
          <a:p>
            <a:pPr marL="457200" lvl="0" indent="-317500" algn="l" rtl="0">
              <a:lnSpc>
                <a:spcPct val="100000"/>
              </a:lnSpc>
              <a:spcBef>
                <a:spcPts val="0"/>
              </a:spcBef>
              <a:spcAft>
                <a:spcPts val="0"/>
              </a:spcAft>
              <a:buSzPts val="1400"/>
              <a:buAutoNum type="arabicPeriod"/>
            </a:pPr>
            <a:r>
              <a:rPr lang="en-US"/>
              <a:t>\log_7(343) = 3</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3adfb343e3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0" name="Google Shape;860;g3adfb343e39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3b0d0bf3896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7" name="Google Shape;867;g3b0d0bf3896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3b0d0bf3896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5" name="Google Shape;875;g3b0d0bf3896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t>
            </a:r>
            <a:endParaRPr/>
          </a:p>
          <a:p>
            <a:pPr marL="457200" lvl="0" indent="-317500" algn="l" rtl="0">
              <a:lnSpc>
                <a:spcPct val="100000"/>
              </a:lnSpc>
              <a:spcBef>
                <a:spcPts val="0"/>
              </a:spcBef>
              <a:spcAft>
                <a:spcPts val="0"/>
              </a:spcAft>
              <a:buSzPts val="1400"/>
              <a:buAutoNum type="arabicPeriod"/>
            </a:pPr>
            <a:r>
              <a:rPr lang="en-US"/>
              <a:t>5^3 = 125, so \log_5(125) = 3</a:t>
            </a:r>
            <a:endParaRPr/>
          </a:p>
          <a:p>
            <a:pPr marL="457200" lvl="0" indent="-317500" algn="l" rtl="0">
              <a:lnSpc>
                <a:spcPct val="100000"/>
              </a:lnSpc>
              <a:spcBef>
                <a:spcPts val="0"/>
              </a:spcBef>
              <a:spcAft>
                <a:spcPts val="0"/>
              </a:spcAft>
              <a:buSzPts val="1400"/>
              <a:buAutoNum type="arabicPeriod"/>
            </a:pPr>
            <a:r>
              <a:rPr lang="en-US"/>
              <a:t>2^4 = 16, so 2^{-4} = \frac{1}{16}, thus \log_2(\frac{1}{16}) = -4</a:t>
            </a:r>
            <a:endParaRPr/>
          </a:p>
          <a:p>
            <a:pPr marL="457200" lvl="0" indent="-317500" algn="l" rtl="0">
              <a:lnSpc>
                <a:spcPct val="100000"/>
              </a:lnSpc>
              <a:spcBef>
                <a:spcPts val="0"/>
              </a:spcBef>
              <a:spcAft>
                <a:spcPts val="0"/>
              </a:spcAft>
              <a:buSzPts val="1400"/>
              <a:buAutoNum type="arabicPeriod"/>
            </a:pPr>
            <a:r>
              <a:rPr lang="en-US"/>
              <a:t>9^2 = 81, so \log_9(81) = 2</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3b0d0bf3896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2" name="Google Shape;882;g3b0d0bf3896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3b0d0bf3896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g3b0d0bf3896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3adfb343e39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6" name="Google Shape;896;g3adfb343e39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t>
            </a:r>
            <a:endParaRPr/>
          </a:p>
          <a:p>
            <a:pPr marL="457200" lvl="0" indent="-317500" algn="l" rtl="0">
              <a:lnSpc>
                <a:spcPct val="100000"/>
              </a:lnSpc>
              <a:spcBef>
                <a:spcPts val="0"/>
              </a:spcBef>
              <a:spcAft>
                <a:spcPts val="0"/>
              </a:spcAft>
              <a:buSzPts val="1400"/>
              <a:buAutoNum type="arabicPeriod"/>
            </a:pPr>
            <a:r>
              <a:rPr lang="en-US"/>
              <a:t>\log(10000) = 4 because 10^4 = 10000</a:t>
            </a:r>
            <a:endParaRPr/>
          </a:p>
          <a:p>
            <a:pPr marL="457200" lvl="0" indent="-317500" algn="l" rtl="0">
              <a:lnSpc>
                <a:spcPct val="100000"/>
              </a:lnSpc>
              <a:spcBef>
                <a:spcPts val="0"/>
              </a:spcBef>
              <a:spcAft>
                <a:spcPts val="0"/>
              </a:spcAft>
              <a:buSzPts val="1400"/>
              <a:buAutoNum type="arabicPeriod"/>
            </a:pPr>
            <a:r>
              <a:rPr lang="en-US"/>
              <a:t>\ln(e^5) = 5 (inverse property)</a:t>
            </a:r>
            <a:endParaRPr/>
          </a:p>
          <a:p>
            <a:pPr marL="457200" lvl="0" indent="-317500" algn="l" rtl="0">
              <a:lnSpc>
                <a:spcPct val="100000"/>
              </a:lnSpc>
              <a:spcBef>
                <a:spcPts val="0"/>
              </a:spcBef>
              <a:spcAft>
                <a:spcPts val="0"/>
              </a:spcAft>
              <a:buSzPts val="1400"/>
              <a:buAutoNum type="arabicPeriod"/>
            </a:pPr>
            <a:r>
              <a:rPr lang="en-US"/>
              <a:t>\ln(250) \approx 5.5215</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32bfea5b9d0_0_2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3" name="Google Shape;903;g32bfea5b9d0_0_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3adfb343e3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g3adfb343e39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252f158b3da_0_2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g252f158b3da_0_24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3b0d0bf3896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8" name="Google Shape;918;g3b0d0bf3896_0_1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3b0d0bf3896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6" name="Google Shape;926;g3b0d0bf3896_0_1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t>
            </a:r>
            <a:endParaRPr/>
          </a:p>
          <a:p>
            <a:pPr marL="457200" lvl="0" indent="-317500" algn="l" rtl="0">
              <a:lnSpc>
                <a:spcPct val="100000"/>
              </a:lnSpc>
              <a:spcBef>
                <a:spcPts val="0"/>
              </a:spcBef>
              <a:spcAft>
                <a:spcPts val="0"/>
              </a:spcAft>
              <a:buSzPts val="1400"/>
              <a:buAutoNum type="arabicPeriod"/>
            </a:pPr>
            <a:r>
              <a:rPr lang="en-US"/>
              <a:t>Set x + 3 &gt; 0 → x &gt; -3. Domain: (-3, \infty)</a:t>
            </a:r>
            <a:endParaRPr/>
          </a:p>
          <a:p>
            <a:pPr marL="457200" lvl="0" indent="-317500" algn="l" rtl="0">
              <a:lnSpc>
                <a:spcPct val="100000"/>
              </a:lnSpc>
              <a:spcBef>
                <a:spcPts val="0"/>
              </a:spcBef>
              <a:spcAft>
                <a:spcPts val="0"/>
              </a:spcAft>
              <a:buSzPts val="1400"/>
              <a:buAutoNum type="arabicPeriod"/>
            </a:pPr>
            <a:r>
              <a:rPr lang="en-US"/>
              <a:t>Set 5 - 2x &gt; 0 → -2x &gt; -5 → x &lt; \frac{5}{2}. Domain: (-\infty, \frac{5}{2})</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3b0d0bf3896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3" name="Google Shape;933;g3b0d0bf3896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3000"/>
              </a:lnSpc>
              <a:spcBef>
                <a:spcPts val="0"/>
              </a:spcBef>
              <a:spcAft>
                <a:spcPts val="0"/>
              </a:spcAft>
              <a:buClr>
                <a:schemeClr val="dk1"/>
              </a:buClr>
              <a:buSzPts val="1100"/>
              <a:buFont typeface="Arial"/>
              <a:buNone/>
            </a:pPr>
            <a:r>
              <a:rPr lang="en-US" sz="2200">
                <a:solidFill>
                  <a:srgbClr val="202324"/>
                </a:solidFill>
                <a:latin typeface="Arial"/>
                <a:ea typeface="Arial"/>
                <a:cs typeface="Arial"/>
                <a:sym typeface="Arial"/>
              </a:rPr>
              <a:t>Inverse Relationship: \log_b(x) and b^x are reflections across y = x</a:t>
            </a:r>
            <a:endParaRPr sz="2200">
              <a:solidFill>
                <a:srgbClr val="202324"/>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3b0d0bf389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Google Shape;941;g3b0d0bf3896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3b0d0bf3896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8" name="Google Shape;948;g3b0d0bf3896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3adfb343e3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6" name="Google Shape;956;g3adfb343e39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Vertical asymptote: x = 0</a:t>
            </a:r>
            <a:endParaRPr/>
          </a:p>
          <a:p>
            <a:pPr marL="0" lvl="0" indent="0" algn="l" rtl="0">
              <a:lnSpc>
                <a:spcPct val="100000"/>
              </a:lnSpc>
              <a:spcBef>
                <a:spcPts val="0"/>
              </a:spcBef>
              <a:spcAft>
                <a:spcPts val="0"/>
              </a:spcAft>
              <a:buSzPts val="1400"/>
              <a:buNone/>
            </a:pPr>
            <a:r>
              <a:rPr lang="en-US"/>
              <a:t>x-intercept: (1, 0)</a:t>
            </a:r>
            <a:endParaRPr/>
          </a:p>
          <a:p>
            <a:pPr marL="0" lvl="0" indent="0" algn="l" rtl="0">
              <a:lnSpc>
                <a:spcPct val="100000"/>
              </a:lnSpc>
              <a:spcBef>
                <a:spcPts val="0"/>
              </a:spcBef>
              <a:spcAft>
                <a:spcPts val="0"/>
              </a:spcAft>
              <a:buSzPts val="1400"/>
              <a:buNone/>
            </a:pPr>
            <a:r>
              <a:rPr lang="en-US"/>
              <a:t>Key point: (3, 1)</a:t>
            </a:r>
            <a:endParaRPr/>
          </a:p>
          <a:p>
            <a:pPr marL="0" lvl="0" indent="0" algn="l" rtl="0">
              <a:lnSpc>
                <a:spcPct val="100000"/>
              </a:lnSpc>
              <a:spcBef>
                <a:spcPts val="0"/>
              </a:spcBef>
              <a:spcAft>
                <a:spcPts val="0"/>
              </a:spcAft>
              <a:buSzPts val="1400"/>
              <a:buNone/>
            </a:pPr>
            <a:r>
              <a:rPr lang="en-US"/>
              <a:t>Domain: (0, \infty)</a:t>
            </a:r>
            <a:endParaRPr/>
          </a:p>
          <a:p>
            <a:pPr marL="0" lvl="0" indent="0" algn="l" rtl="0">
              <a:lnSpc>
                <a:spcPct val="100000"/>
              </a:lnSpc>
              <a:spcBef>
                <a:spcPts val="0"/>
              </a:spcBef>
              <a:spcAft>
                <a:spcPts val="0"/>
              </a:spcAft>
              <a:buSzPts val="1400"/>
              <a:buNone/>
            </a:pPr>
            <a:r>
              <a:rPr lang="en-US"/>
              <a:t>Range: (-\infty, \infty)</a:t>
            </a:r>
            <a:endParaRPr/>
          </a:p>
          <a:p>
            <a:pPr marL="0" lvl="0" indent="0" algn="l" rtl="0">
              <a:lnSpc>
                <a:spcPct val="100000"/>
              </a:lnSpc>
              <a:spcBef>
                <a:spcPts val="0"/>
              </a:spcBef>
              <a:spcAft>
                <a:spcPts val="0"/>
              </a:spcAft>
              <a:buSzPts val="1400"/>
              <a:buNone/>
            </a:pPr>
            <a:r>
              <a:rPr lang="en-US"/>
              <a:t>Function is increasing (base &gt; 1)</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3b0d0bf389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3" name="Google Shape;963;g3b0d0bf3896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3b0d0bf389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1" name="Google Shape;971;g3b0d0bf3896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3adfb343e3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g3adfb343e39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3b0d0bf3896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7" name="Google Shape;987;g3b0d0bf3896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t>
            </a:r>
            <a:endParaRPr/>
          </a:p>
          <a:p>
            <a:pPr marL="457200" lvl="0" indent="-317500" algn="l" rtl="0">
              <a:lnSpc>
                <a:spcPct val="100000"/>
              </a:lnSpc>
              <a:spcBef>
                <a:spcPts val="0"/>
              </a:spcBef>
              <a:spcAft>
                <a:spcPts val="0"/>
              </a:spcAft>
              <a:buSzPts val="1400"/>
              <a:buAutoNum type="arabicPeriod"/>
            </a:pPr>
            <a:r>
              <a:rPr lang="en-US"/>
              <a:t>Left 4 units; Asymptote: x = -4; Domain: (-4, \infty)</a:t>
            </a:r>
            <a:endParaRPr/>
          </a:p>
          <a:p>
            <a:pPr marL="457200" lvl="0" indent="-317500" algn="l" rtl="0">
              <a:lnSpc>
                <a:spcPct val="100000"/>
              </a:lnSpc>
              <a:spcBef>
                <a:spcPts val="0"/>
              </a:spcBef>
              <a:spcAft>
                <a:spcPts val="0"/>
              </a:spcAft>
              <a:buSzPts val="1400"/>
              <a:buAutoNum type="arabicPeriod"/>
            </a:pPr>
            <a:r>
              <a:rPr lang="en-US"/>
              <a:t>Reflection across x-axis, up 3 units; Asymptote: x = 0; Domain: (0, \infty)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adfb343e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g3adfb343e3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32bf7bc1459_0_2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4" name="Google Shape;994;g32bf7bc1459_0_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3a007cb080a_0_10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2" name="Google Shape;1002;g3a007cb080a_0_10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3b0d0bf389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g3b0d0bf3896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t>
            </a:r>
            <a:endParaRPr/>
          </a:p>
          <a:p>
            <a:pPr marL="457200" lvl="0" indent="-317500" algn="l" rtl="0">
              <a:lnSpc>
                <a:spcPct val="100000"/>
              </a:lnSpc>
              <a:spcBef>
                <a:spcPts val="0"/>
              </a:spcBef>
              <a:spcAft>
                <a:spcPts val="0"/>
              </a:spcAft>
              <a:buSzPts val="1400"/>
              <a:buAutoNum type="arabicPeriod"/>
            </a:pPr>
            <a:r>
              <a:rPr lang="en-US"/>
              <a:t>Growth (base 3 &gt; 1)</a:t>
            </a:r>
            <a:endParaRPr/>
          </a:p>
          <a:p>
            <a:pPr marL="457200" lvl="0" indent="-317500" algn="l" rtl="0">
              <a:lnSpc>
                <a:spcPct val="100000"/>
              </a:lnSpc>
              <a:spcBef>
                <a:spcPts val="0"/>
              </a:spcBef>
              <a:spcAft>
                <a:spcPts val="0"/>
              </a:spcAft>
              <a:buSzPts val="1400"/>
              <a:buAutoNum type="arabicPeriod"/>
            </a:pPr>
            <a:r>
              <a:rPr lang="en-US"/>
              <a:t>Decay (base 0.8 &lt; 1)</a:t>
            </a:r>
            <a:endParaRPr/>
          </a:p>
          <a:p>
            <a:pPr marL="457200" lvl="0" indent="-317500" algn="l" rtl="0">
              <a:lnSpc>
                <a:spcPct val="100000"/>
              </a:lnSpc>
              <a:spcBef>
                <a:spcPts val="0"/>
              </a:spcBef>
              <a:spcAft>
                <a:spcPts val="0"/>
              </a:spcAft>
              <a:buSzPts val="1400"/>
              <a:buAutoNum type="arabicPeriod"/>
            </a:pPr>
            <a:r>
              <a:rPr lang="en-US"/>
              <a:t>Growth (base \frac{5}{4} = 1.25 &gt; 1)</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3b0d0bf3896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g3b0d0bf3896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3b0d0bf389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g3b0d0bf389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252f158b3da_0_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g252f158b3da_0_8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Table: x = -1: f(x) = \frac{1}{3}; x = 0: f(x) = 1; x = 1: f(x) = 3; x = 2: f(x) = 9</a:t>
            </a:r>
            <a:endParaRPr/>
          </a:p>
          <a:p>
            <a:pPr marL="0" lvl="0" indent="0" algn="l" rtl="0">
              <a:lnSpc>
                <a:spcPct val="100000"/>
              </a:lnSpc>
              <a:spcBef>
                <a:spcPts val="0"/>
              </a:spcBef>
              <a:spcAft>
                <a:spcPts val="0"/>
              </a:spcAft>
              <a:buSzPts val="1400"/>
              <a:buNone/>
            </a:pPr>
            <a:r>
              <a:rPr lang="en-US"/>
              <a:t>Domain: (-\infty, \infty)</a:t>
            </a:r>
            <a:endParaRPr/>
          </a:p>
          <a:p>
            <a:pPr marL="0" lvl="0" indent="0" algn="l" rtl="0">
              <a:lnSpc>
                <a:spcPct val="100000"/>
              </a:lnSpc>
              <a:spcBef>
                <a:spcPts val="0"/>
              </a:spcBef>
              <a:spcAft>
                <a:spcPts val="0"/>
              </a:spcAft>
              <a:buSzPts val="1400"/>
              <a:buNone/>
            </a:pPr>
            <a:r>
              <a:rPr lang="en-US"/>
              <a:t>Range: (0, \infty)</a:t>
            </a:r>
            <a:endParaRPr/>
          </a:p>
          <a:p>
            <a:pPr marL="0" lvl="0" indent="0" algn="l" rtl="0">
              <a:lnSpc>
                <a:spcPct val="100000"/>
              </a:lnSpc>
              <a:spcBef>
                <a:spcPts val="0"/>
              </a:spcBef>
              <a:spcAft>
                <a:spcPts val="0"/>
              </a:spcAft>
              <a:buSzPts val="1400"/>
              <a:buNone/>
            </a:pPr>
            <a:r>
              <a:rPr lang="en-US"/>
              <a:t>Horizontal asymptote: y = 0</a:t>
            </a:r>
            <a:endParaRPr/>
          </a:p>
          <a:p>
            <a:pPr marL="0" lvl="0" indent="0" algn="l" rtl="0">
              <a:lnSpc>
                <a:spcPct val="100000"/>
              </a:lnSpc>
              <a:spcBef>
                <a:spcPts val="0"/>
              </a:spcBef>
              <a:spcAft>
                <a:spcPts val="0"/>
              </a:spcAft>
              <a:buSzPts val="1400"/>
              <a:buNone/>
            </a:pPr>
            <a:r>
              <a:rPr lang="en-US"/>
              <a:t>Graph is increasing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ull Width Content">
  <p:cSld name="Full Width Content">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 name="Google Shape;16;p2"/>
          <p:cNvSpPr txBox="1">
            <a:spLocks noGrp="1"/>
          </p:cNvSpPr>
          <p:nvPr>
            <p:ph type="body" idx="1"/>
          </p:nvPr>
        </p:nvSpPr>
        <p:spPr>
          <a:xfrm>
            <a:off x="838199" y="3429000"/>
            <a:ext cx="10515600" cy="30639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7" name="Google Shape;17;p2"/>
          <p:cNvSpPr txBox="1">
            <a:spLocks noGrp="1"/>
          </p:cNvSpPr>
          <p:nvPr>
            <p:ph type="body" idx="2"/>
          </p:nvPr>
        </p:nvSpPr>
        <p:spPr>
          <a:xfrm>
            <a:off x="838200" y="1520043"/>
            <a:ext cx="10515600" cy="1615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69"/>
        <p:cNvGrpSpPr/>
        <p:nvPr/>
      </p:nvGrpSpPr>
      <p:grpSpPr>
        <a:xfrm>
          <a:off x="0" y="0"/>
          <a:ext cx="0" cy="0"/>
          <a:chOff x="0" y="0"/>
          <a:chExt cx="0" cy="0"/>
        </a:xfrm>
      </p:grpSpPr>
      <p:sp>
        <p:nvSpPr>
          <p:cNvPr id="70" name="Google Shape;70;p11"/>
          <p:cNvSpPr>
            <a:spLocks noGrp="1"/>
          </p:cNvSpPr>
          <p:nvPr>
            <p:ph type="body" idx="1"/>
          </p:nvPr>
        </p:nvSpPr>
        <p:spPr>
          <a:xfrm>
            <a:off x="1066800" y="1026318"/>
            <a:ext cx="10058400" cy="480090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457200" tIns="182875" rIns="457200" bIns="182875" anchor="ctr" anchorCtr="1">
            <a:normAutofit/>
          </a:bodyPr>
          <a:lstStyle>
            <a:lvl1pPr marL="457200" lvl="0" indent="-228600" algn="ctr">
              <a:lnSpc>
                <a:spcPct val="114000"/>
              </a:lnSpc>
              <a:spcBef>
                <a:spcPts val="1100"/>
              </a:spcBef>
              <a:spcAft>
                <a:spcPts val="0"/>
              </a:spcAft>
              <a:buClr>
                <a:schemeClr val="dk2"/>
              </a:buClr>
              <a:buSzPts val="2800"/>
              <a:buNone/>
              <a:defRPr sz="2800" b="0" i="1">
                <a:solidFill>
                  <a:schemeClr val="dk2"/>
                </a:solidFill>
                <a:latin typeface="Georgia"/>
                <a:ea typeface="Georgia"/>
                <a:cs typeface="Georgia"/>
                <a:sym typeface="Georgia"/>
              </a:defRPr>
            </a:lvl1pPr>
            <a:lvl2pPr marL="914400" lvl="1" indent="-406400" algn="ctr">
              <a:lnSpc>
                <a:spcPct val="113000"/>
              </a:lnSpc>
              <a:spcBef>
                <a:spcPts val="1100"/>
              </a:spcBef>
              <a:spcAft>
                <a:spcPts val="0"/>
              </a:spcAft>
              <a:buClr>
                <a:schemeClr val="dk2"/>
              </a:buClr>
              <a:buSzPts val="2800"/>
              <a:buChar char="•"/>
              <a:defRPr sz="2800" b="0" i="1">
                <a:solidFill>
                  <a:schemeClr val="dk2"/>
                </a:solidFill>
                <a:latin typeface="Georgia"/>
                <a:ea typeface="Georgia"/>
                <a:cs typeface="Georgia"/>
                <a:sym typeface="Georgia"/>
              </a:defRPr>
            </a:lvl2pPr>
            <a:lvl3pPr marL="1371600" lvl="2" indent="-406400" algn="ctr">
              <a:lnSpc>
                <a:spcPct val="113000"/>
              </a:lnSpc>
              <a:spcBef>
                <a:spcPts val="1100"/>
              </a:spcBef>
              <a:spcAft>
                <a:spcPts val="0"/>
              </a:spcAft>
              <a:buClr>
                <a:schemeClr val="dk2"/>
              </a:buClr>
              <a:buSzPts val="2800"/>
              <a:buChar char="•"/>
              <a:defRPr sz="2800" b="0" i="1">
                <a:solidFill>
                  <a:schemeClr val="dk2"/>
                </a:solidFill>
                <a:latin typeface="Georgia"/>
                <a:ea typeface="Georgia"/>
                <a:cs typeface="Georgia"/>
                <a:sym typeface="Georgia"/>
              </a:defRPr>
            </a:lvl3pPr>
            <a:lvl4pPr marL="1828800" lvl="3" indent="-406400" algn="ctr">
              <a:lnSpc>
                <a:spcPct val="113000"/>
              </a:lnSpc>
              <a:spcBef>
                <a:spcPts val="1100"/>
              </a:spcBef>
              <a:spcAft>
                <a:spcPts val="0"/>
              </a:spcAft>
              <a:buClr>
                <a:schemeClr val="dk2"/>
              </a:buClr>
              <a:buSzPts val="2800"/>
              <a:buChar char="•"/>
              <a:defRPr sz="2800" b="0" i="1">
                <a:solidFill>
                  <a:schemeClr val="dk2"/>
                </a:solidFill>
                <a:latin typeface="Georgia"/>
                <a:ea typeface="Georgia"/>
                <a:cs typeface="Georgia"/>
                <a:sym typeface="Georgia"/>
              </a:defRPr>
            </a:lvl4pPr>
            <a:lvl5pPr marL="2286000" lvl="4" indent="-406400" algn="ctr">
              <a:lnSpc>
                <a:spcPct val="113000"/>
              </a:lnSpc>
              <a:spcBef>
                <a:spcPts val="1100"/>
              </a:spcBef>
              <a:spcAft>
                <a:spcPts val="0"/>
              </a:spcAft>
              <a:buClr>
                <a:schemeClr val="dk2"/>
              </a:buClr>
              <a:buSzPts val="2800"/>
              <a:buChar char="•"/>
              <a:defRPr sz="2800" b="0" i="1">
                <a:solidFill>
                  <a:schemeClr val="dk2"/>
                </a:solidFill>
                <a:latin typeface="Georgia"/>
                <a:ea typeface="Georgia"/>
                <a:cs typeface="Georgia"/>
                <a:sym typeface="Georgia"/>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llout for Dark Background Image">
  <p:cSld name="Callout for Dark Background Image">
    <p:bg>
      <p:bgPr>
        <a:solidFill>
          <a:schemeClr val="dk1"/>
        </a:solidFill>
        <a:effectLst/>
      </p:bgPr>
    </p:bg>
    <p:spTree>
      <p:nvGrpSpPr>
        <p:cNvPr id="1" name="Shape 71"/>
        <p:cNvGrpSpPr/>
        <p:nvPr/>
      </p:nvGrpSpPr>
      <p:grpSpPr>
        <a:xfrm>
          <a:off x="0" y="0"/>
          <a:ext cx="0" cy="0"/>
          <a:chOff x="0" y="0"/>
          <a:chExt cx="0" cy="0"/>
        </a:xfrm>
      </p:grpSpPr>
      <p:sp>
        <p:nvSpPr>
          <p:cNvPr id="72" name="Google Shape;72;p12"/>
          <p:cNvSpPr/>
          <p:nvPr/>
        </p:nvSpPr>
        <p:spPr>
          <a:xfrm>
            <a:off x="5627912" y="1027253"/>
            <a:ext cx="5551500" cy="4803600"/>
          </a:xfrm>
          <a:prstGeom prst="rect">
            <a:avLst/>
          </a:prstGeom>
          <a:solidFill>
            <a:schemeClr val="lt1">
              <a:alpha val="88235"/>
            </a:schemeClr>
          </a:solidFill>
          <a:ln>
            <a:noFill/>
          </a:ln>
        </p:spPr>
        <p:txBody>
          <a:bodyPr spcFirstLastPara="1" wrap="square" lIns="457200" tIns="182875" rIns="457200" bIns="182875" anchor="ctr" anchorCtr="0">
            <a:noAutofit/>
          </a:bodyPr>
          <a:lstStyle/>
          <a:p>
            <a:pPr marL="0" marR="0" lvl="0" indent="0" algn="ctr" rtl="0">
              <a:lnSpc>
                <a:spcPct val="150000"/>
              </a:lnSpc>
              <a:spcBef>
                <a:spcPts val="0"/>
              </a:spcBef>
              <a:spcAft>
                <a:spcPts val="0"/>
              </a:spcAft>
              <a:buClr>
                <a:srgbClr val="000000"/>
              </a:buClr>
              <a:buSzPts val="2800"/>
              <a:buFont typeface="Arial"/>
              <a:buNone/>
            </a:pPr>
            <a:r>
              <a:rPr lang="en-US" sz="2800" b="1" i="0" u="none" strike="noStrike" cap="none">
                <a:solidFill>
                  <a:schemeClr val="accent5"/>
                </a:solidFill>
                <a:latin typeface="Arial"/>
                <a:ea typeface="Arial"/>
                <a:cs typeface="Arial"/>
                <a:sym typeface="Arial"/>
              </a:rPr>
              <a:t>FUN FACT</a:t>
            </a:r>
            <a:endParaRPr sz="15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Fun Fact / Hint / Callout Block. In the toolbar, go to Design &gt; Format Background to place an image that uses dark, saturated colors as the background on this slide.</a:t>
            </a:r>
            <a:endParaRPr sz="15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icky Notes">
  <p:cSld name="Sticky Notes">
    <p:spTree>
      <p:nvGrpSpPr>
        <p:cNvPr id="1" name="Shape 73"/>
        <p:cNvGrpSpPr/>
        <p:nvPr/>
      </p:nvGrpSpPr>
      <p:grpSpPr>
        <a:xfrm>
          <a:off x="0" y="0"/>
          <a:ext cx="0" cy="0"/>
          <a:chOff x="0" y="0"/>
          <a:chExt cx="0" cy="0"/>
        </a:xfrm>
      </p:grpSpPr>
      <p:sp>
        <p:nvSpPr>
          <p:cNvPr id="74" name="Google Shape;74;p13"/>
          <p:cNvSpPr/>
          <p:nvPr/>
        </p:nvSpPr>
        <p:spPr>
          <a:xfrm>
            <a:off x="1" y="5242956"/>
            <a:ext cx="12192000" cy="1615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75" name="Google Shape;75;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6" name="Google Shape;76;p13"/>
          <p:cNvSpPr txBox="1">
            <a:spLocks noGrp="1"/>
          </p:cNvSpPr>
          <p:nvPr>
            <p:ph type="body" idx="1"/>
          </p:nvPr>
        </p:nvSpPr>
        <p:spPr>
          <a:xfrm>
            <a:off x="838200" y="1520043"/>
            <a:ext cx="10515600" cy="16152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100"/>
              </a:spcBef>
              <a:spcAft>
                <a:spcPts val="0"/>
              </a:spcAft>
              <a:buClr>
                <a:schemeClr val="dk1"/>
              </a:buClr>
              <a:buSzPts val="28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7" name="Google Shape;77;p13"/>
          <p:cNvSpPr txBox="1">
            <a:spLocks noGrp="1"/>
          </p:cNvSpPr>
          <p:nvPr>
            <p:ph type="body" idx="2"/>
          </p:nvPr>
        </p:nvSpPr>
        <p:spPr>
          <a:xfrm>
            <a:off x="8974237" y="3563752"/>
            <a:ext cx="2379600" cy="23739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8" name="Google Shape;78;p13"/>
          <p:cNvSpPr txBox="1">
            <a:spLocks noGrp="1"/>
          </p:cNvSpPr>
          <p:nvPr>
            <p:ph type="body" idx="3"/>
          </p:nvPr>
        </p:nvSpPr>
        <p:spPr>
          <a:xfrm>
            <a:off x="6262225" y="3563752"/>
            <a:ext cx="2379600" cy="23739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9" name="Google Shape;79;p13"/>
          <p:cNvSpPr txBox="1">
            <a:spLocks noGrp="1"/>
          </p:cNvSpPr>
          <p:nvPr>
            <p:ph type="body" idx="4"/>
          </p:nvPr>
        </p:nvSpPr>
        <p:spPr>
          <a:xfrm>
            <a:off x="3550213" y="3563752"/>
            <a:ext cx="2379600" cy="23739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0" name="Google Shape;80;p13"/>
          <p:cNvSpPr txBox="1">
            <a:spLocks noGrp="1"/>
          </p:cNvSpPr>
          <p:nvPr>
            <p:ph type="body" idx="5"/>
          </p:nvPr>
        </p:nvSpPr>
        <p:spPr>
          <a:xfrm>
            <a:off x="838200" y="3563751"/>
            <a:ext cx="2379600" cy="23739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1" name="Google Shape;81;p13"/>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lumn Content">
  <p:cSld name="Three Column Content">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4" name="Google Shape;84;p14"/>
          <p:cNvSpPr txBox="1">
            <a:spLocks noGrp="1"/>
          </p:cNvSpPr>
          <p:nvPr>
            <p:ph type="body" idx="1"/>
          </p:nvPr>
        </p:nvSpPr>
        <p:spPr>
          <a:xfrm>
            <a:off x="838200" y="1848374"/>
            <a:ext cx="31101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5" name="Google Shape;85;p14"/>
          <p:cNvSpPr txBox="1">
            <a:spLocks noGrp="1"/>
          </p:cNvSpPr>
          <p:nvPr>
            <p:ph type="body" idx="2"/>
          </p:nvPr>
        </p:nvSpPr>
        <p:spPr>
          <a:xfrm>
            <a:off x="4541072" y="1854164"/>
            <a:ext cx="31101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6" name="Google Shape;86;p14"/>
          <p:cNvSpPr txBox="1">
            <a:spLocks noGrp="1"/>
          </p:cNvSpPr>
          <p:nvPr>
            <p:ph type="body" idx="3"/>
          </p:nvPr>
        </p:nvSpPr>
        <p:spPr>
          <a:xfrm>
            <a:off x="8243944" y="1848374"/>
            <a:ext cx="31101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87"/>
        <p:cNvGrpSpPr/>
        <p:nvPr/>
      </p:nvGrpSpPr>
      <p:grpSpPr>
        <a:xfrm>
          <a:off x="0" y="0"/>
          <a:ext cx="0" cy="0"/>
          <a:chOff x="0" y="0"/>
          <a:chExt cx="0" cy="0"/>
        </a:xfrm>
      </p:grpSpPr>
      <p:sp>
        <p:nvSpPr>
          <p:cNvPr id="88" name="Google Shape;88;p15"/>
          <p:cNvSpPr/>
          <p:nvPr/>
        </p:nvSpPr>
        <p:spPr>
          <a:xfrm>
            <a:off x="-4" y="6221691"/>
            <a:ext cx="12192000" cy="636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89" name="Google Shape;89;p15"/>
          <p:cNvSpPr/>
          <p:nvPr/>
        </p:nvSpPr>
        <p:spPr>
          <a:xfrm>
            <a:off x="4032793" y="2752780"/>
            <a:ext cx="1373700" cy="1373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90" name="Google Shape;90;p15"/>
          <p:cNvSpPr/>
          <p:nvPr/>
        </p:nvSpPr>
        <p:spPr>
          <a:xfrm>
            <a:off x="6785790" y="2760689"/>
            <a:ext cx="1373700" cy="1373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91" name="Google Shape;91;p15"/>
          <p:cNvSpPr/>
          <p:nvPr/>
        </p:nvSpPr>
        <p:spPr>
          <a:xfrm>
            <a:off x="9536303" y="2742291"/>
            <a:ext cx="1373700" cy="1373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92" name="Google Shape;92;p15"/>
          <p:cNvSpPr/>
          <p:nvPr/>
        </p:nvSpPr>
        <p:spPr>
          <a:xfrm>
            <a:off x="1281354" y="2742291"/>
            <a:ext cx="1373700" cy="1373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93" name="Google Shape;93;p15"/>
          <p:cNvSpPr txBox="1">
            <a:spLocks noGrp="1"/>
          </p:cNvSpPr>
          <p:nvPr>
            <p:ph type="body" idx="1"/>
          </p:nvPr>
        </p:nvSpPr>
        <p:spPr>
          <a:xfrm>
            <a:off x="838196" y="1559859"/>
            <a:ext cx="10515600" cy="9408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dk1"/>
              </a:buClr>
              <a:buSzPts val="2400"/>
              <a:buNone/>
              <a:defRPr sz="2400"/>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94" name="Google Shape;94;p15"/>
          <p:cNvSpPr txBox="1">
            <a:spLocks noGrp="1"/>
          </p:cNvSpPr>
          <p:nvPr>
            <p:ph type="body" idx="2"/>
          </p:nvPr>
        </p:nvSpPr>
        <p:spPr>
          <a:xfrm>
            <a:off x="839750" y="4353345"/>
            <a:ext cx="22569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100"/>
              </a:spcBef>
              <a:spcAft>
                <a:spcPts val="0"/>
              </a:spcAft>
              <a:buClr>
                <a:schemeClr val="dk2"/>
              </a:buClr>
              <a:buSzPts val="1600"/>
              <a:buNone/>
              <a:defRPr sz="1600" b="1"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95" name="Google Shape;95;p15"/>
          <p:cNvSpPr txBox="1">
            <a:spLocks noGrp="1"/>
          </p:cNvSpPr>
          <p:nvPr>
            <p:ph type="body" idx="3"/>
          </p:nvPr>
        </p:nvSpPr>
        <p:spPr>
          <a:xfrm>
            <a:off x="839750" y="4703910"/>
            <a:ext cx="2256900" cy="940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10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96" name="Google Shape;96;p15"/>
          <p:cNvSpPr txBox="1">
            <a:spLocks noGrp="1"/>
          </p:cNvSpPr>
          <p:nvPr>
            <p:ph type="body" idx="4"/>
          </p:nvPr>
        </p:nvSpPr>
        <p:spPr>
          <a:xfrm>
            <a:off x="3579902" y="4353345"/>
            <a:ext cx="22569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100"/>
              </a:spcBef>
              <a:spcAft>
                <a:spcPts val="0"/>
              </a:spcAft>
              <a:buClr>
                <a:schemeClr val="dk2"/>
              </a:buClr>
              <a:buSzPts val="1600"/>
              <a:buNone/>
              <a:defRPr sz="1600" b="1"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97" name="Google Shape;97;p15"/>
          <p:cNvSpPr txBox="1">
            <a:spLocks noGrp="1"/>
          </p:cNvSpPr>
          <p:nvPr>
            <p:ph type="body" idx="5"/>
          </p:nvPr>
        </p:nvSpPr>
        <p:spPr>
          <a:xfrm>
            <a:off x="3579902" y="4703910"/>
            <a:ext cx="2256900" cy="940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10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98" name="Google Shape;98;p15"/>
          <p:cNvSpPr txBox="1">
            <a:spLocks noGrp="1"/>
          </p:cNvSpPr>
          <p:nvPr>
            <p:ph type="body" idx="6"/>
          </p:nvPr>
        </p:nvSpPr>
        <p:spPr>
          <a:xfrm>
            <a:off x="6355474" y="4353345"/>
            <a:ext cx="22569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100"/>
              </a:spcBef>
              <a:spcAft>
                <a:spcPts val="0"/>
              </a:spcAft>
              <a:buClr>
                <a:schemeClr val="dk2"/>
              </a:buClr>
              <a:buSzPts val="1600"/>
              <a:buNone/>
              <a:defRPr sz="1600" b="1"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99" name="Google Shape;99;p15"/>
          <p:cNvSpPr txBox="1">
            <a:spLocks noGrp="1"/>
          </p:cNvSpPr>
          <p:nvPr>
            <p:ph type="body" idx="7"/>
          </p:nvPr>
        </p:nvSpPr>
        <p:spPr>
          <a:xfrm>
            <a:off x="6355474" y="4703910"/>
            <a:ext cx="2256900" cy="940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10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00" name="Google Shape;100;p15"/>
          <p:cNvSpPr txBox="1">
            <a:spLocks noGrp="1"/>
          </p:cNvSpPr>
          <p:nvPr>
            <p:ph type="body" idx="8"/>
          </p:nvPr>
        </p:nvSpPr>
        <p:spPr>
          <a:xfrm>
            <a:off x="9131046" y="4353345"/>
            <a:ext cx="22569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100"/>
              </a:spcBef>
              <a:spcAft>
                <a:spcPts val="0"/>
              </a:spcAft>
              <a:buClr>
                <a:schemeClr val="dk2"/>
              </a:buClr>
              <a:buSzPts val="1600"/>
              <a:buNone/>
              <a:defRPr sz="1600" b="1"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01" name="Google Shape;101;p15"/>
          <p:cNvSpPr txBox="1">
            <a:spLocks noGrp="1"/>
          </p:cNvSpPr>
          <p:nvPr>
            <p:ph type="body" idx="9"/>
          </p:nvPr>
        </p:nvSpPr>
        <p:spPr>
          <a:xfrm>
            <a:off x="9131046" y="4703910"/>
            <a:ext cx="2256900" cy="940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10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02" name="Google Shape;102;p15"/>
          <p:cNvSpPr>
            <a:spLocks noGrp="1"/>
          </p:cNvSpPr>
          <p:nvPr>
            <p:ph type="pic" idx="13"/>
          </p:nvPr>
        </p:nvSpPr>
        <p:spPr>
          <a:xfrm>
            <a:off x="1482767" y="2990198"/>
            <a:ext cx="969900" cy="940800"/>
          </a:xfrm>
          <a:prstGeom prst="rect">
            <a:avLst/>
          </a:prstGeom>
          <a:noFill/>
          <a:ln>
            <a:noFill/>
          </a:ln>
        </p:spPr>
      </p:sp>
      <p:sp>
        <p:nvSpPr>
          <p:cNvPr id="103" name="Google Shape;103;p15"/>
          <p:cNvSpPr>
            <a:spLocks noGrp="1"/>
          </p:cNvSpPr>
          <p:nvPr>
            <p:ph type="pic" idx="14"/>
          </p:nvPr>
        </p:nvSpPr>
        <p:spPr>
          <a:xfrm>
            <a:off x="4223234" y="2976910"/>
            <a:ext cx="969900" cy="940800"/>
          </a:xfrm>
          <a:prstGeom prst="rect">
            <a:avLst/>
          </a:prstGeom>
          <a:noFill/>
          <a:ln>
            <a:noFill/>
          </a:ln>
        </p:spPr>
      </p:sp>
      <p:sp>
        <p:nvSpPr>
          <p:cNvPr id="104" name="Google Shape;104;p15"/>
          <p:cNvSpPr>
            <a:spLocks noGrp="1"/>
          </p:cNvSpPr>
          <p:nvPr>
            <p:ph type="pic" idx="15"/>
          </p:nvPr>
        </p:nvSpPr>
        <p:spPr>
          <a:xfrm>
            <a:off x="6998806" y="2990197"/>
            <a:ext cx="969900" cy="940800"/>
          </a:xfrm>
          <a:prstGeom prst="rect">
            <a:avLst/>
          </a:prstGeom>
          <a:noFill/>
          <a:ln>
            <a:noFill/>
          </a:ln>
        </p:spPr>
      </p:sp>
      <p:sp>
        <p:nvSpPr>
          <p:cNvPr id="105" name="Google Shape;105;p15"/>
          <p:cNvSpPr>
            <a:spLocks noGrp="1"/>
          </p:cNvSpPr>
          <p:nvPr>
            <p:ph type="pic" idx="16"/>
          </p:nvPr>
        </p:nvSpPr>
        <p:spPr>
          <a:xfrm>
            <a:off x="9738031" y="2989116"/>
            <a:ext cx="969900" cy="940800"/>
          </a:xfrm>
          <a:prstGeom prst="rect">
            <a:avLst/>
          </a:prstGeom>
          <a:noFill/>
          <a:ln>
            <a:noFill/>
          </a:ln>
        </p:spPr>
      </p:sp>
      <p:sp>
        <p:nvSpPr>
          <p:cNvPr id="106" name="Google Shape;106;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7" name="Google Shape;107;p15"/>
          <p:cNvSpPr txBox="1"/>
          <p:nvPr/>
        </p:nvSpPr>
        <p:spPr>
          <a:xfrm>
            <a:off x="11198352" y="6372663"/>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rge Image">
  <p:cSld name="Large Image">
    <p:spTree>
      <p:nvGrpSpPr>
        <p:cNvPr id="1" name="Shape 108"/>
        <p:cNvGrpSpPr/>
        <p:nvPr/>
      </p:nvGrpSpPr>
      <p:grpSpPr>
        <a:xfrm>
          <a:off x="0" y="0"/>
          <a:ext cx="0" cy="0"/>
          <a:chOff x="0" y="0"/>
          <a:chExt cx="0" cy="0"/>
        </a:xfrm>
      </p:grpSpPr>
      <p:sp>
        <p:nvSpPr>
          <p:cNvPr id="109" name="Google Shape;109;p16"/>
          <p:cNvSpPr>
            <a:spLocks noGrp="1"/>
          </p:cNvSpPr>
          <p:nvPr>
            <p:ph type="pic" idx="2"/>
          </p:nvPr>
        </p:nvSpPr>
        <p:spPr>
          <a:xfrm>
            <a:off x="5010387" y="0"/>
            <a:ext cx="7181700" cy="6858000"/>
          </a:xfrm>
          <a:prstGeom prst="rect">
            <a:avLst/>
          </a:prstGeom>
          <a:noFill/>
          <a:ln>
            <a:noFill/>
          </a:ln>
        </p:spPr>
      </p:sp>
      <p:sp>
        <p:nvSpPr>
          <p:cNvPr id="110" name="Google Shape;110;p16"/>
          <p:cNvSpPr txBox="1">
            <a:spLocks noGrp="1"/>
          </p:cNvSpPr>
          <p:nvPr>
            <p:ph type="title"/>
          </p:nvPr>
        </p:nvSpPr>
        <p:spPr>
          <a:xfrm>
            <a:off x="838199" y="548464"/>
            <a:ext cx="3807300" cy="1839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1" name="Google Shape;111;p16"/>
          <p:cNvSpPr txBox="1">
            <a:spLocks noGrp="1"/>
          </p:cNvSpPr>
          <p:nvPr>
            <p:ph type="body" idx="1"/>
          </p:nvPr>
        </p:nvSpPr>
        <p:spPr>
          <a:xfrm>
            <a:off x="838201" y="2485016"/>
            <a:ext cx="3799500" cy="38244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12" name="Google Shape;112;p16"/>
          <p:cNvSpPr/>
          <p:nvPr/>
        </p:nvSpPr>
        <p:spPr>
          <a:xfrm>
            <a:off x="2" y="0"/>
            <a:ext cx="465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ight Border - Full Width" type="obj">
  <p:cSld name="OBJECT">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1" i="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5" name="Google Shape;115;p1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16" name="Google Shape;116;p17"/>
          <p:cNvSpPr/>
          <p:nvPr/>
        </p:nvSpPr>
        <p:spPr>
          <a:xfrm>
            <a:off x="2" y="0"/>
            <a:ext cx="465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llustration Slide">
  <p:cSld name="Illustration Slide">
    <p:spTree>
      <p:nvGrpSpPr>
        <p:cNvPr id="1" name="Shape 117"/>
        <p:cNvGrpSpPr/>
        <p:nvPr/>
      </p:nvGrpSpPr>
      <p:grpSpPr>
        <a:xfrm>
          <a:off x="0" y="0"/>
          <a:ext cx="0" cy="0"/>
          <a:chOff x="0" y="0"/>
          <a:chExt cx="0" cy="0"/>
        </a:xfrm>
      </p:grpSpPr>
      <p:sp>
        <p:nvSpPr>
          <p:cNvPr id="118" name="Google Shape;118;p18"/>
          <p:cNvSpPr/>
          <p:nvPr/>
        </p:nvSpPr>
        <p:spPr>
          <a:xfrm>
            <a:off x="0" y="4324573"/>
            <a:ext cx="12192000" cy="253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119" name="Google Shape;119;p18"/>
          <p:cNvSpPr txBox="1">
            <a:spLocks noGrp="1"/>
          </p:cNvSpPr>
          <p:nvPr>
            <p:ph type="title"/>
          </p:nvPr>
        </p:nvSpPr>
        <p:spPr>
          <a:xfrm>
            <a:off x="831849" y="468313"/>
            <a:ext cx="6018900" cy="162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Arial"/>
              <a:buNone/>
              <a:defRPr>
                <a:solidFill>
                  <a:schemeClr val="accent5"/>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0" name="Google Shape;120;p18"/>
          <p:cNvSpPr txBox="1">
            <a:spLocks noGrp="1"/>
          </p:cNvSpPr>
          <p:nvPr>
            <p:ph type="body" idx="1"/>
          </p:nvPr>
        </p:nvSpPr>
        <p:spPr>
          <a:xfrm>
            <a:off x="831851" y="4526280"/>
            <a:ext cx="6018900" cy="18279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lt1"/>
              </a:buClr>
              <a:buSzPts val="2400"/>
              <a:buNone/>
              <a:defRPr sz="2400">
                <a:solidFill>
                  <a:schemeClr val="lt1"/>
                </a:solidFill>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1" name="Google Shape;121;p18"/>
          <p:cNvSpPr txBox="1"/>
          <p:nvPr/>
        </p:nvSpPr>
        <p:spPr>
          <a:xfrm>
            <a:off x="2125980" y="-46863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122" name="Google Shape;122;p18"/>
          <p:cNvSpPr txBox="1"/>
          <p:nvPr/>
        </p:nvSpPr>
        <p:spPr>
          <a:xfrm>
            <a:off x="2903220" y="-51435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123" name="Google Shape;123;p18"/>
          <p:cNvSpPr txBox="1">
            <a:spLocks noGrp="1"/>
          </p:cNvSpPr>
          <p:nvPr>
            <p:ph type="body" idx="2"/>
          </p:nvPr>
        </p:nvSpPr>
        <p:spPr>
          <a:xfrm>
            <a:off x="831170" y="2290257"/>
            <a:ext cx="6018900" cy="18816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dk2"/>
              </a:buClr>
              <a:buSzPts val="2400"/>
              <a:buNone/>
              <a:defRPr sz="240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4" name="Google Shape;124;p18"/>
          <p:cNvSpPr>
            <a:spLocks noGrp="1"/>
          </p:cNvSpPr>
          <p:nvPr>
            <p:ph type="pic" idx="3"/>
          </p:nvPr>
        </p:nvSpPr>
        <p:spPr>
          <a:xfrm>
            <a:off x="7040880" y="468313"/>
            <a:ext cx="4651200" cy="5730900"/>
          </a:xfrm>
          <a:prstGeom prst="rect">
            <a:avLst/>
          </a:prstGeom>
          <a:noFill/>
          <a:ln>
            <a:noFill/>
          </a:ln>
        </p:spPr>
      </p:sp>
      <p:sp>
        <p:nvSpPr>
          <p:cNvPr id="125" name="Google Shape;125;p18"/>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1" i="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8" name="Google Shape;128;p19"/>
          <p:cNvSpPr txBox="1">
            <a:spLocks noGrp="1"/>
          </p:cNvSpPr>
          <p:nvPr>
            <p:ph type="body" idx="1"/>
          </p:nvPr>
        </p:nvSpPr>
        <p:spPr>
          <a:xfrm>
            <a:off x="831850" y="4589463"/>
            <a:ext cx="10515600" cy="1500000"/>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1100"/>
              </a:spcBef>
              <a:spcAft>
                <a:spcPts val="0"/>
              </a:spcAft>
              <a:buClr>
                <a:srgbClr val="8A8A8A"/>
              </a:buClr>
              <a:buSzPts val="2400"/>
              <a:buNone/>
              <a:defRPr sz="2400">
                <a:solidFill>
                  <a:srgbClr val="8A8A8A"/>
                </a:solidFill>
              </a:defRPr>
            </a:lvl1pPr>
            <a:lvl2pPr marL="914400" lvl="1" indent="-228600" algn="l">
              <a:lnSpc>
                <a:spcPct val="113000"/>
              </a:lnSpc>
              <a:spcBef>
                <a:spcPts val="1100"/>
              </a:spcBef>
              <a:spcAft>
                <a:spcPts val="0"/>
              </a:spcAft>
              <a:buClr>
                <a:srgbClr val="8A8A8A"/>
              </a:buClr>
              <a:buSzPts val="2000"/>
              <a:buNone/>
              <a:defRPr sz="2000">
                <a:solidFill>
                  <a:srgbClr val="8A8A8A"/>
                </a:solidFill>
              </a:defRPr>
            </a:lvl2pPr>
            <a:lvl3pPr marL="1371600" lvl="2" indent="-228600" algn="l">
              <a:lnSpc>
                <a:spcPct val="113000"/>
              </a:lnSpc>
              <a:spcBef>
                <a:spcPts val="1100"/>
              </a:spcBef>
              <a:spcAft>
                <a:spcPts val="0"/>
              </a:spcAft>
              <a:buClr>
                <a:srgbClr val="8A8A8A"/>
              </a:buClr>
              <a:buSzPts val="1900"/>
              <a:buNone/>
              <a:defRPr sz="1900">
                <a:solidFill>
                  <a:srgbClr val="8A8A8A"/>
                </a:solidFill>
              </a:defRPr>
            </a:lvl3pPr>
            <a:lvl4pPr marL="1828800" lvl="3" indent="-228600" algn="l">
              <a:lnSpc>
                <a:spcPct val="113000"/>
              </a:lnSpc>
              <a:spcBef>
                <a:spcPts val="1100"/>
              </a:spcBef>
              <a:spcAft>
                <a:spcPts val="0"/>
              </a:spcAft>
              <a:buClr>
                <a:srgbClr val="8A8A8A"/>
              </a:buClr>
              <a:buSzPts val="1600"/>
              <a:buNone/>
              <a:defRPr sz="1600">
                <a:solidFill>
                  <a:srgbClr val="8A8A8A"/>
                </a:solidFill>
              </a:defRPr>
            </a:lvl4pPr>
            <a:lvl5pPr marL="2286000" lvl="4" indent="-228600" algn="l">
              <a:lnSpc>
                <a:spcPct val="113000"/>
              </a:lnSpc>
              <a:spcBef>
                <a:spcPts val="1100"/>
              </a:spcBef>
              <a:spcAft>
                <a:spcPts val="0"/>
              </a:spcAft>
              <a:buClr>
                <a:srgbClr val="8A8A8A"/>
              </a:buClr>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sic Title Slide" type="title">
  <p:cSld name="TITLE">
    <p:spTree>
      <p:nvGrpSpPr>
        <p:cNvPr id="1" name="Shape 129"/>
        <p:cNvGrpSpPr/>
        <p:nvPr/>
      </p:nvGrpSpPr>
      <p:grpSpPr>
        <a:xfrm>
          <a:off x="0" y="0"/>
          <a:ext cx="0" cy="0"/>
          <a:chOff x="0" y="0"/>
          <a:chExt cx="0" cy="0"/>
        </a:xfrm>
      </p:grpSpPr>
      <p:sp>
        <p:nvSpPr>
          <p:cNvPr id="130" name="Google Shape;130;p2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1" i="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1" name="Google Shape;131;p2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114000"/>
              </a:lnSpc>
              <a:spcBef>
                <a:spcPts val="1100"/>
              </a:spcBef>
              <a:spcAft>
                <a:spcPts val="0"/>
              </a:spcAft>
              <a:buClr>
                <a:schemeClr val="dk1"/>
              </a:buClr>
              <a:buSzPts val="2400"/>
              <a:buNone/>
              <a:defRPr sz="2400"/>
            </a:lvl1pPr>
            <a:lvl2pPr lvl="1" algn="ctr">
              <a:lnSpc>
                <a:spcPct val="113000"/>
              </a:lnSpc>
              <a:spcBef>
                <a:spcPts val="1100"/>
              </a:spcBef>
              <a:spcAft>
                <a:spcPts val="0"/>
              </a:spcAft>
              <a:buClr>
                <a:schemeClr val="dk1"/>
              </a:buClr>
              <a:buSzPts val="2000"/>
              <a:buNone/>
              <a:defRPr sz="2000"/>
            </a:lvl2pPr>
            <a:lvl3pPr lvl="2" algn="ctr">
              <a:lnSpc>
                <a:spcPct val="113000"/>
              </a:lnSpc>
              <a:spcBef>
                <a:spcPts val="1100"/>
              </a:spcBef>
              <a:spcAft>
                <a:spcPts val="0"/>
              </a:spcAft>
              <a:buClr>
                <a:schemeClr val="dk1"/>
              </a:buClr>
              <a:buSzPts val="1900"/>
              <a:buNone/>
              <a:defRPr sz="1900"/>
            </a:lvl3pPr>
            <a:lvl4pPr lvl="3" algn="ctr">
              <a:lnSpc>
                <a:spcPct val="113000"/>
              </a:lnSpc>
              <a:spcBef>
                <a:spcPts val="1100"/>
              </a:spcBef>
              <a:spcAft>
                <a:spcPts val="0"/>
              </a:spcAft>
              <a:buClr>
                <a:schemeClr val="dk1"/>
              </a:buClr>
              <a:buSzPts val="1600"/>
              <a:buNone/>
              <a:defRPr sz="1600"/>
            </a:lvl4pPr>
            <a:lvl5pPr lvl="4" algn="ctr">
              <a:lnSpc>
                <a:spcPct val="113000"/>
              </a:lnSpc>
              <a:spcBef>
                <a:spcPts val="11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2" name="Google Shape;132;p20"/>
          <p:cNvSpPr/>
          <p:nvPr/>
        </p:nvSpPr>
        <p:spPr>
          <a:xfrm>
            <a:off x="2" y="0"/>
            <a:ext cx="465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18"/>
        <p:cNvGrpSpPr/>
        <p:nvPr/>
      </p:nvGrpSpPr>
      <p:grpSpPr>
        <a:xfrm>
          <a:off x="0" y="0"/>
          <a:ext cx="0" cy="0"/>
          <a:chOff x="0" y="0"/>
          <a:chExt cx="0" cy="0"/>
        </a:xfrm>
      </p:grpSpPr>
      <p:sp>
        <p:nvSpPr>
          <p:cNvPr id="19" name="Google Shape;19;p3"/>
          <p:cNvSpPr/>
          <p:nvPr/>
        </p:nvSpPr>
        <p:spPr>
          <a:xfrm>
            <a:off x="5675968" y="0"/>
            <a:ext cx="6616390" cy="68580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rgbClr val="B9C1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20" name="Google Shape;20;p3"/>
          <p:cNvSpPr txBox="1">
            <a:spLocks noGrp="1"/>
          </p:cNvSpPr>
          <p:nvPr>
            <p:ph type="body" idx="1"/>
          </p:nvPr>
        </p:nvSpPr>
        <p:spPr>
          <a:xfrm>
            <a:off x="831850" y="2913079"/>
            <a:ext cx="5139900" cy="32640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 name="Google Shape;21;p3"/>
          <p:cNvSpPr txBox="1">
            <a:spLocks noGrp="1"/>
          </p:cNvSpPr>
          <p:nvPr>
            <p:ph type="title"/>
          </p:nvPr>
        </p:nvSpPr>
        <p:spPr>
          <a:xfrm>
            <a:off x="831850" y="1452282"/>
            <a:ext cx="5139900" cy="119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 name="Google Shape;22;p3"/>
          <p:cNvSpPr>
            <a:spLocks noGrp="1"/>
          </p:cNvSpPr>
          <p:nvPr>
            <p:ph type="pic" idx="2"/>
          </p:nvPr>
        </p:nvSpPr>
        <p:spPr>
          <a:xfrm>
            <a:off x="6332434" y="598206"/>
            <a:ext cx="5359500" cy="5578800"/>
          </a:xfrm>
          <a:prstGeom prst="rect">
            <a:avLst/>
          </a:prstGeom>
          <a:noFill/>
          <a:ln>
            <a:noFill/>
          </a:ln>
        </p:spPr>
      </p:sp>
      <p:sp>
        <p:nvSpPr>
          <p:cNvPr id="23" name="Google Shape;23;p3"/>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ight Border - Two Column" type="twoTxTwoObj">
  <p:cSld name="TWO_OBJECTS_WITH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5" name="Google Shape;135;p21"/>
          <p:cNvSpPr txBox="1">
            <a:spLocks noGrp="1"/>
          </p:cNvSpPr>
          <p:nvPr>
            <p:ph type="body" idx="1"/>
          </p:nvPr>
        </p:nvSpPr>
        <p:spPr>
          <a:xfrm>
            <a:off x="839788" y="1681163"/>
            <a:ext cx="51576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114000"/>
              </a:lnSpc>
              <a:spcBef>
                <a:spcPts val="1100"/>
              </a:spcBef>
              <a:spcAft>
                <a:spcPts val="0"/>
              </a:spcAft>
              <a:buClr>
                <a:schemeClr val="dk1"/>
              </a:buClr>
              <a:buSzPts val="2400"/>
              <a:buNone/>
              <a:defRPr sz="2400" b="1"/>
            </a:lvl1pPr>
            <a:lvl2pPr marL="914400" lvl="1" indent="-228600" algn="l">
              <a:lnSpc>
                <a:spcPct val="113000"/>
              </a:lnSpc>
              <a:spcBef>
                <a:spcPts val="1100"/>
              </a:spcBef>
              <a:spcAft>
                <a:spcPts val="0"/>
              </a:spcAft>
              <a:buClr>
                <a:schemeClr val="dk1"/>
              </a:buClr>
              <a:buSzPts val="2000"/>
              <a:buNone/>
              <a:defRPr sz="2000" b="1"/>
            </a:lvl2pPr>
            <a:lvl3pPr marL="1371600" lvl="2" indent="-228600" algn="l">
              <a:lnSpc>
                <a:spcPct val="113000"/>
              </a:lnSpc>
              <a:spcBef>
                <a:spcPts val="1100"/>
              </a:spcBef>
              <a:spcAft>
                <a:spcPts val="0"/>
              </a:spcAft>
              <a:buClr>
                <a:schemeClr val="dk1"/>
              </a:buClr>
              <a:buSzPts val="1900"/>
              <a:buNone/>
              <a:defRPr sz="1900" b="1"/>
            </a:lvl3pPr>
            <a:lvl4pPr marL="1828800" lvl="3" indent="-228600" algn="l">
              <a:lnSpc>
                <a:spcPct val="113000"/>
              </a:lnSpc>
              <a:spcBef>
                <a:spcPts val="1100"/>
              </a:spcBef>
              <a:spcAft>
                <a:spcPts val="0"/>
              </a:spcAft>
              <a:buClr>
                <a:schemeClr val="dk1"/>
              </a:buClr>
              <a:buSzPts val="1600"/>
              <a:buNone/>
              <a:defRPr sz="1600" b="1"/>
            </a:lvl4pPr>
            <a:lvl5pPr marL="2286000" lvl="4" indent="-228600" algn="l">
              <a:lnSpc>
                <a:spcPct val="113000"/>
              </a:lnSpc>
              <a:spcBef>
                <a:spcPts val="11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6" name="Google Shape;136;p21"/>
          <p:cNvSpPr txBox="1">
            <a:spLocks noGrp="1"/>
          </p:cNvSpPr>
          <p:nvPr>
            <p:ph type="body" idx="2"/>
          </p:nvPr>
        </p:nvSpPr>
        <p:spPr>
          <a:xfrm>
            <a:off x="839788" y="2505075"/>
            <a:ext cx="5157600" cy="36843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7" name="Google Shape;137;p21"/>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114000"/>
              </a:lnSpc>
              <a:spcBef>
                <a:spcPts val="1100"/>
              </a:spcBef>
              <a:spcAft>
                <a:spcPts val="0"/>
              </a:spcAft>
              <a:buClr>
                <a:schemeClr val="dk1"/>
              </a:buClr>
              <a:buSzPts val="2400"/>
              <a:buNone/>
              <a:defRPr sz="2400" b="1"/>
            </a:lvl1pPr>
            <a:lvl2pPr marL="914400" lvl="1" indent="-228600" algn="l">
              <a:lnSpc>
                <a:spcPct val="113000"/>
              </a:lnSpc>
              <a:spcBef>
                <a:spcPts val="1100"/>
              </a:spcBef>
              <a:spcAft>
                <a:spcPts val="0"/>
              </a:spcAft>
              <a:buClr>
                <a:schemeClr val="dk1"/>
              </a:buClr>
              <a:buSzPts val="2000"/>
              <a:buNone/>
              <a:defRPr sz="2000" b="1"/>
            </a:lvl2pPr>
            <a:lvl3pPr marL="1371600" lvl="2" indent="-228600" algn="l">
              <a:lnSpc>
                <a:spcPct val="113000"/>
              </a:lnSpc>
              <a:spcBef>
                <a:spcPts val="1100"/>
              </a:spcBef>
              <a:spcAft>
                <a:spcPts val="0"/>
              </a:spcAft>
              <a:buClr>
                <a:schemeClr val="dk1"/>
              </a:buClr>
              <a:buSzPts val="1900"/>
              <a:buNone/>
              <a:defRPr sz="1900" b="1"/>
            </a:lvl3pPr>
            <a:lvl4pPr marL="1828800" lvl="3" indent="-228600" algn="l">
              <a:lnSpc>
                <a:spcPct val="113000"/>
              </a:lnSpc>
              <a:spcBef>
                <a:spcPts val="1100"/>
              </a:spcBef>
              <a:spcAft>
                <a:spcPts val="0"/>
              </a:spcAft>
              <a:buClr>
                <a:schemeClr val="dk1"/>
              </a:buClr>
              <a:buSzPts val="1600"/>
              <a:buNone/>
              <a:defRPr sz="1600" b="1"/>
            </a:lvl4pPr>
            <a:lvl5pPr marL="2286000" lvl="4" indent="-228600" algn="l">
              <a:lnSpc>
                <a:spcPct val="113000"/>
              </a:lnSpc>
              <a:spcBef>
                <a:spcPts val="11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8" name="Google Shape;138;p21"/>
          <p:cNvSpPr txBox="1">
            <a:spLocks noGrp="1"/>
          </p:cNvSpPr>
          <p:nvPr>
            <p:ph type="body" idx="4"/>
          </p:nvPr>
        </p:nvSpPr>
        <p:spPr>
          <a:xfrm>
            <a:off x="6172200" y="2505075"/>
            <a:ext cx="5183100" cy="36843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9" name="Google Shape;139;p21"/>
          <p:cNvSpPr/>
          <p:nvPr/>
        </p:nvSpPr>
        <p:spPr>
          <a:xfrm>
            <a:off x="2" y="0"/>
            <a:ext cx="465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D">
  <p:cSld name="Title Slide D">
    <p:spTree>
      <p:nvGrpSpPr>
        <p:cNvPr id="1" name="Shape 145"/>
        <p:cNvGrpSpPr/>
        <p:nvPr/>
      </p:nvGrpSpPr>
      <p:grpSpPr>
        <a:xfrm>
          <a:off x="0" y="0"/>
          <a:ext cx="0" cy="0"/>
          <a:chOff x="0" y="0"/>
          <a:chExt cx="0" cy="0"/>
        </a:xfrm>
      </p:grpSpPr>
      <p:sp>
        <p:nvSpPr>
          <p:cNvPr id="146" name="Google Shape;146;p23"/>
          <p:cNvSpPr/>
          <p:nvPr/>
        </p:nvSpPr>
        <p:spPr>
          <a:xfrm>
            <a:off x="0" y="2646382"/>
            <a:ext cx="12191999" cy="421161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7" name="Google Shape;147;p23"/>
          <p:cNvSpPr txBox="1">
            <a:spLocks noGrp="1"/>
          </p:cNvSpPr>
          <p:nvPr>
            <p:ph type="body" idx="1"/>
          </p:nvPr>
        </p:nvSpPr>
        <p:spPr>
          <a:xfrm>
            <a:off x="831850" y="2913079"/>
            <a:ext cx="10515600" cy="3263883"/>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23"/>
          <p:cNvSpPr txBox="1">
            <a:spLocks noGrp="1"/>
          </p:cNvSpPr>
          <p:nvPr>
            <p:ph type="title"/>
          </p:nvPr>
        </p:nvSpPr>
        <p:spPr>
          <a:xfrm>
            <a:off x="831850" y="1452282"/>
            <a:ext cx="10515600" cy="119409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3"/>
          <p:cNvSpPr txBox="1"/>
          <p:nvPr/>
        </p:nvSpPr>
        <p:spPr>
          <a:xfrm>
            <a:off x="11198352" y="6354375"/>
            <a:ext cx="69627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llustration Slide">
  <p:cSld name="Illustration Slide">
    <p:spTree>
      <p:nvGrpSpPr>
        <p:cNvPr id="1" name="Shape 150"/>
        <p:cNvGrpSpPr/>
        <p:nvPr/>
      </p:nvGrpSpPr>
      <p:grpSpPr>
        <a:xfrm>
          <a:off x="0" y="0"/>
          <a:ext cx="0" cy="0"/>
          <a:chOff x="0" y="0"/>
          <a:chExt cx="0" cy="0"/>
        </a:xfrm>
      </p:grpSpPr>
      <p:sp>
        <p:nvSpPr>
          <p:cNvPr id="151" name="Google Shape;151;p24"/>
          <p:cNvSpPr/>
          <p:nvPr/>
        </p:nvSpPr>
        <p:spPr>
          <a:xfrm>
            <a:off x="0" y="4324573"/>
            <a:ext cx="12191999" cy="253342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2" name="Google Shape;152;p24"/>
          <p:cNvSpPr txBox="1">
            <a:spLocks noGrp="1"/>
          </p:cNvSpPr>
          <p:nvPr>
            <p:ph type="title"/>
          </p:nvPr>
        </p:nvSpPr>
        <p:spPr>
          <a:xfrm>
            <a:off x="831849" y="468313"/>
            <a:ext cx="6018893" cy="16202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Arial"/>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4"/>
          <p:cNvSpPr txBox="1">
            <a:spLocks noGrp="1"/>
          </p:cNvSpPr>
          <p:nvPr>
            <p:ph type="body" idx="1"/>
          </p:nvPr>
        </p:nvSpPr>
        <p:spPr>
          <a:xfrm>
            <a:off x="831851" y="4526280"/>
            <a:ext cx="6018892" cy="1828095"/>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000"/>
              </a:spcBef>
              <a:spcAft>
                <a:spcPts val="0"/>
              </a:spcAft>
              <a:buClr>
                <a:schemeClr val="lt1"/>
              </a:buClr>
              <a:buSzPts val="2400"/>
              <a:buNone/>
              <a:defRPr sz="2400">
                <a:solidFill>
                  <a:schemeClr val="lt1"/>
                </a:solidFill>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24"/>
          <p:cNvSpPr txBox="1"/>
          <p:nvPr/>
        </p:nvSpPr>
        <p:spPr>
          <a:xfrm>
            <a:off x="2125980" y="-46863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155" name="Google Shape;155;p24"/>
          <p:cNvSpPr txBox="1"/>
          <p:nvPr/>
        </p:nvSpPr>
        <p:spPr>
          <a:xfrm>
            <a:off x="2903220" y="-51435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156" name="Google Shape;156;p24"/>
          <p:cNvSpPr txBox="1">
            <a:spLocks noGrp="1"/>
          </p:cNvSpPr>
          <p:nvPr>
            <p:ph type="body" idx="2"/>
          </p:nvPr>
        </p:nvSpPr>
        <p:spPr>
          <a:xfrm>
            <a:off x="831170" y="2290257"/>
            <a:ext cx="6018893" cy="1881693"/>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000"/>
              </a:spcBef>
              <a:spcAft>
                <a:spcPts val="0"/>
              </a:spcAft>
              <a:buClr>
                <a:schemeClr val="dk2"/>
              </a:buClr>
              <a:buSzPts val="2400"/>
              <a:buNone/>
              <a:defRPr sz="240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24"/>
          <p:cNvSpPr>
            <a:spLocks noGrp="1"/>
          </p:cNvSpPr>
          <p:nvPr>
            <p:ph type="pic" idx="3"/>
          </p:nvPr>
        </p:nvSpPr>
        <p:spPr>
          <a:xfrm>
            <a:off x="7040880" y="468313"/>
            <a:ext cx="4651058" cy="5730875"/>
          </a:xfrm>
          <a:prstGeom prst="rect">
            <a:avLst/>
          </a:prstGeom>
          <a:noFill/>
          <a:ln>
            <a:noFill/>
          </a:ln>
        </p:spPr>
      </p:sp>
      <p:sp>
        <p:nvSpPr>
          <p:cNvPr id="158" name="Google Shape;158;p24"/>
          <p:cNvSpPr txBox="1"/>
          <p:nvPr/>
        </p:nvSpPr>
        <p:spPr>
          <a:xfrm>
            <a:off x="11198352" y="6354375"/>
            <a:ext cx="69627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ull Width Content">
  <p:cSld name="Full Width Content">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25"/>
          <p:cNvSpPr txBox="1">
            <a:spLocks noGrp="1"/>
          </p:cNvSpPr>
          <p:nvPr>
            <p:ph type="body" idx="1"/>
          </p:nvPr>
        </p:nvSpPr>
        <p:spPr>
          <a:xfrm>
            <a:off x="838199" y="3429000"/>
            <a:ext cx="10515599" cy="3063875"/>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25"/>
          <p:cNvSpPr txBox="1">
            <a:spLocks noGrp="1"/>
          </p:cNvSpPr>
          <p:nvPr>
            <p:ph type="body" idx="2"/>
          </p:nvPr>
        </p:nvSpPr>
        <p:spPr>
          <a:xfrm>
            <a:off x="838200" y="1520043"/>
            <a:ext cx="10515600" cy="1615043"/>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ticky Notes">
  <p:cSld name="Sticky Notes">
    <p:spTree>
      <p:nvGrpSpPr>
        <p:cNvPr id="1" name="Shape 163"/>
        <p:cNvGrpSpPr/>
        <p:nvPr/>
      </p:nvGrpSpPr>
      <p:grpSpPr>
        <a:xfrm>
          <a:off x="0" y="0"/>
          <a:ext cx="0" cy="0"/>
          <a:chOff x="0" y="0"/>
          <a:chExt cx="0" cy="0"/>
        </a:xfrm>
      </p:grpSpPr>
      <p:sp>
        <p:nvSpPr>
          <p:cNvPr id="164" name="Google Shape;164;p26"/>
          <p:cNvSpPr/>
          <p:nvPr/>
        </p:nvSpPr>
        <p:spPr>
          <a:xfrm>
            <a:off x="1" y="5242956"/>
            <a:ext cx="12191999" cy="161504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6"/>
          <p:cNvSpPr txBox="1">
            <a:spLocks noGrp="1"/>
          </p:cNvSpPr>
          <p:nvPr>
            <p:ph type="body" idx="1"/>
          </p:nvPr>
        </p:nvSpPr>
        <p:spPr>
          <a:xfrm>
            <a:off x="838200" y="1520043"/>
            <a:ext cx="10515600" cy="1615043"/>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000"/>
              </a:spcBef>
              <a:spcAft>
                <a:spcPts val="0"/>
              </a:spcAft>
              <a:buClr>
                <a:schemeClr val="dk1"/>
              </a:buClr>
              <a:buSzPts val="2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26"/>
          <p:cNvSpPr txBox="1">
            <a:spLocks noGrp="1"/>
          </p:cNvSpPr>
          <p:nvPr>
            <p:ph type="body" idx="2"/>
          </p:nvPr>
        </p:nvSpPr>
        <p:spPr>
          <a:xfrm>
            <a:off x="8974237" y="3563752"/>
            <a:ext cx="2379562" cy="2374059"/>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26"/>
          <p:cNvSpPr txBox="1">
            <a:spLocks noGrp="1"/>
          </p:cNvSpPr>
          <p:nvPr>
            <p:ph type="body" idx="3"/>
          </p:nvPr>
        </p:nvSpPr>
        <p:spPr>
          <a:xfrm>
            <a:off x="6262225" y="3563752"/>
            <a:ext cx="2379562" cy="2374059"/>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26"/>
          <p:cNvSpPr txBox="1">
            <a:spLocks noGrp="1"/>
          </p:cNvSpPr>
          <p:nvPr>
            <p:ph type="body" idx="4"/>
          </p:nvPr>
        </p:nvSpPr>
        <p:spPr>
          <a:xfrm>
            <a:off x="3550213" y="3563752"/>
            <a:ext cx="2379562" cy="2374059"/>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26"/>
          <p:cNvSpPr txBox="1">
            <a:spLocks noGrp="1"/>
          </p:cNvSpPr>
          <p:nvPr>
            <p:ph type="body" idx="5"/>
          </p:nvPr>
        </p:nvSpPr>
        <p:spPr>
          <a:xfrm>
            <a:off x="838200" y="3563751"/>
            <a:ext cx="2379562" cy="2374059"/>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26"/>
          <p:cNvSpPr txBox="1"/>
          <p:nvPr/>
        </p:nvSpPr>
        <p:spPr>
          <a:xfrm>
            <a:off x="11198352" y="6354375"/>
            <a:ext cx="69627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
        <p:nvSpPr>
          <p:cNvPr id="172" name="Google Shape;172;p26"/>
          <p:cNvSpPr txBox="1"/>
          <p:nvPr/>
        </p:nvSpPr>
        <p:spPr>
          <a:xfrm>
            <a:off x="578788" y="6355009"/>
            <a:ext cx="288678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©2022 Lumen Learning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173"/>
        <p:cNvGrpSpPr/>
        <p:nvPr/>
      </p:nvGrpSpPr>
      <p:grpSpPr>
        <a:xfrm>
          <a:off x="0" y="0"/>
          <a:ext cx="0" cy="0"/>
          <a:chOff x="0" y="0"/>
          <a:chExt cx="0" cy="0"/>
        </a:xfrm>
      </p:grpSpPr>
      <p:sp>
        <p:nvSpPr>
          <p:cNvPr id="174" name="Google Shape;174;p27"/>
          <p:cNvSpPr/>
          <p:nvPr/>
        </p:nvSpPr>
        <p:spPr>
          <a:xfrm>
            <a:off x="5675968" y="0"/>
            <a:ext cx="6616390" cy="68580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rgbClr val="B9C1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5" name="Google Shape;175;p27"/>
          <p:cNvSpPr txBox="1">
            <a:spLocks noGrp="1"/>
          </p:cNvSpPr>
          <p:nvPr>
            <p:ph type="body" idx="1"/>
          </p:nvPr>
        </p:nvSpPr>
        <p:spPr>
          <a:xfrm>
            <a:off x="831850" y="2913079"/>
            <a:ext cx="5139845" cy="3263883"/>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27"/>
          <p:cNvSpPr txBox="1">
            <a:spLocks noGrp="1"/>
          </p:cNvSpPr>
          <p:nvPr>
            <p:ph type="title"/>
          </p:nvPr>
        </p:nvSpPr>
        <p:spPr>
          <a:xfrm>
            <a:off x="831850" y="1452282"/>
            <a:ext cx="5139845" cy="11940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27"/>
          <p:cNvSpPr>
            <a:spLocks noGrp="1"/>
          </p:cNvSpPr>
          <p:nvPr>
            <p:ph type="pic" idx="2"/>
          </p:nvPr>
        </p:nvSpPr>
        <p:spPr>
          <a:xfrm>
            <a:off x="6332434" y="598206"/>
            <a:ext cx="5359504" cy="5578757"/>
          </a:xfrm>
          <a:prstGeom prst="rect">
            <a:avLst/>
          </a:prstGeom>
          <a:noFill/>
          <a:ln>
            <a:noFill/>
          </a:ln>
        </p:spPr>
      </p:sp>
      <p:sp>
        <p:nvSpPr>
          <p:cNvPr id="178" name="Google Shape;178;p27"/>
          <p:cNvSpPr txBox="1"/>
          <p:nvPr/>
        </p:nvSpPr>
        <p:spPr>
          <a:xfrm>
            <a:off x="11198352" y="6354375"/>
            <a:ext cx="69627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ight Border - Full Width" type="obj">
  <p:cSld name="OBJECT">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1"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28"/>
          <p:cNvSpPr/>
          <p:nvPr/>
        </p:nvSpPr>
        <p:spPr>
          <a:xfrm>
            <a:off x="2" y="0"/>
            <a:ext cx="465438"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Data">
  <p:cSld name="Big Data">
    <p:spTree>
      <p:nvGrpSpPr>
        <p:cNvPr id="1" name="Shape 183"/>
        <p:cNvGrpSpPr/>
        <p:nvPr/>
      </p:nvGrpSpPr>
      <p:grpSpPr>
        <a:xfrm>
          <a:off x="0" y="0"/>
          <a:ext cx="0" cy="0"/>
          <a:chOff x="0" y="0"/>
          <a:chExt cx="0" cy="0"/>
        </a:xfrm>
      </p:grpSpPr>
      <p:sp>
        <p:nvSpPr>
          <p:cNvPr id="184" name="Google Shape;184;p29"/>
          <p:cNvSpPr/>
          <p:nvPr/>
        </p:nvSpPr>
        <p:spPr>
          <a:xfrm>
            <a:off x="-1" y="1"/>
            <a:ext cx="8736227" cy="6858000"/>
          </a:xfrm>
          <a:prstGeom prst="rect">
            <a:avLst/>
          </a:prstGeom>
          <a:solidFill>
            <a:srgbClr val="D3B9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5" name="Google Shape;185;p29"/>
          <p:cNvSpPr txBox="1">
            <a:spLocks noGrp="1"/>
          </p:cNvSpPr>
          <p:nvPr>
            <p:ph type="body" idx="1"/>
          </p:nvPr>
        </p:nvSpPr>
        <p:spPr>
          <a:xfrm>
            <a:off x="594139" y="3585882"/>
            <a:ext cx="7147562" cy="1254471"/>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000"/>
              </a:spcBef>
              <a:spcAft>
                <a:spcPts val="0"/>
              </a:spcAft>
              <a:buClr>
                <a:schemeClr val="dk1"/>
              </a:buClr>
              <a:buSzPts val="2800"/>
              <a:buNone/>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29"/>
          <p:cNvSpPr txBox="1">
            <a:spLocks noGrp="1"/>
          </p:cNvSpPr>
          <p:nvPr>
            <p:ph type="title"/>
          </p:nvPr>
        </p:nvSpPr>
        <p:spPr>
          <a:xfrm>
            <a:off x="594139" y="2099196"/>
            <a:ext cx="8736227"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0349"/>
              </a:buClr>
              <a:buSzPts val="10000"/>
              <a:buFont typeface="Arial Black"/>
              <a:buNone/>
              <a:defRPr sz="10000">
                <a:solidFill>
                  <a:srgbClr val="1F0349"/>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29"/>
          <p:cNvSpPr>
            <a:spLocks noGrp="1"/>
          </p:cNvSpPr>
          <p:nvPr>
            <p:ph type="pic" idx="2"/>
          </p:nvPr>
        </p:nvSpPr>
        <p:spPr>
          <a:xfrm>
            <a:off x="7410994" y="671804"/>
            <a:ext cx="4280944" cy="5505159"/>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188"/>
        <p:cNvGrpSpPr/>
        <p:nvPr/>
      </p:nvGrpSpPr>
      <p:grpSpPr>
        <a:xfrm>
          <a:off x="0" y="0"/>
          <a:ext cx="0" cy="0"/>
          <a:chOff x="0" y="0"/>
          <a:chExt cx="0" cy="0"/>
        </a:xfrm>
      </p:grpSpPr>
      <p:sp>
        <p:nvSpPr>
          <p:cNvPr id="189" name="Google Shape;189;p30"/>
          <p:cNvSpPr/>
          <p:nvPr/>
        </p:nvSpPr>
        <p:spPr>
          <a:xfrm>
            <a:off x="-4" y="6221691"/>
            <a:ext cx="12191999" cy="63630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0" name="Google Shape;190;p30"/>
          <p:cNvSpPr/>
          <p:nvPr/>
        </p:nvSpPr>
        <p:spPr>
          <a:xfrm>
            <a:off x="4032793" y="2752780"/>
            <a:ext cx="1373419" cy="137341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1" name="Google Shape;191;p30"/>
          <p:cNvSpPr/>
          <p:nvPr/>
        </p:nvSpPr>
        <p:spPr>
          <a:xfrm>
            <a:off x="6785790" y="2760689"/>
            <a:ext cx="1373419" cy="137341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2" name="Google Shape;192;p30"/>
          <p:cNvSpPr/>
          <p:nvPr/>
        </p:nvSpPr>
        <p:spPr>
          <a:xfrm>
            <a:off x="9536303" y="2742291"/>
            <a:ext cx="1373419" cy="137341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p30"/>
          <p:cNvSpPr/>
          <p:nvPr/>
        </p:nvSpPr>
        <p:spPr>
          <a:xfrm>
            <a:off x="1281354" y="2742291"/>
            <a:ext cx="1373419" cy="137341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4" name="Google Shape;194;p30"/>
          <p:cNvSpPr txBox="1">
            <a:spLocks noGrp="1"/>
          </p:cNvSpPr>
          <p:nvPr>
            <p:ph type="body" idx="1"/>
          </p:nvPr>
        </p:nvSpPr>
        <p:spPr>
          <a:xfrm>
            <a:off x="838196" y="1559859"/>
            <a:ext cx="10515601" cy="940975"/>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000"/>
              </a:spcBef>
              <a:spcAft>
                <a:spcPts val="0"/>
              </a:spcAft>
              <a:buClr>
                <a:schemeClr val="dk1"/>
              </a:buClr>
              <a:buSzPts val="2400"/>
              <a:buNone/>
              <a:defRPr sz="2400"/>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30"/>
          <p:cNvSpPr txBox="1">
            <a:spLocks noGrp="1"/>
          </p:cNvSpPr>
          <p:nvPr>
            <p:ph type="body" idx="2"/>
          </p:nvPr>
        </p:nvSpPr>
        <p:spPr>
          <a:xfrm>
            <a:off x="839750" y="4353345"/>
            <a:ext cx="2256626" cy="339171"/>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000"/>
              </a:spcBef>
              <a:spcAft>
                <a:spcPts val="0"/>
              </a:spcAft>
              <a:buClr>
                <a:schemeClr val="dk2"/>
              </a:buClr>
              <a:buSzPts val="1600"/>
              <a:buNone/>
              <a:defRPr sz="1600" b="1"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30"/>
          <p:cNvSpPr txBox="1">
            <a:spLocks noGrp="1"/>
          </p:cNvSpPr>
          <p:nvPr>
            <p:ph type="body" idx="3"/>
          </p:nvPr>
        </p:nvSpPr>
        <p:spPr>
          <a:xfrm>
            <a:off x="839750" y="4703910"/>
            <a:ext cx="2256626" cy="94097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30"/>
          <p:cNvSpPr txBox="1">
            <a:spLocks noGrp="1"/>
          </p:cNvSpPr>
          <p:nvPr>
            <p:ph type="body" idx="4"/>
          </p:nvPr>
        </p:nvSpPr>
        <p:spPr>
          <a:xfrm>
            <a:off x="3579902" y="4353345"/>
            <a:ext cx="2256626" cy="339171"/>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000"/>
              </a:spcBef>
              <a:spcAft>
                <a:spcPts val="0"/>
              </a:spcAft>
              <a:buClr>
                <a:schemeClr val="dk2"/>
              </a:buClr>
              <a:buSzPts val="1600"/>
              <a:buNone/>
              <a:defRPr sz="1600" b="1"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30"/>
          <p:cNvSpPr txBox="1">
            <a:spLocks noGrp="1"/>
          </p:cNvSpPr>
          <p:nvPr>
            <p:ph type="body" idx="5"/>
          </p:nvPr>
        </p:nvSpPr>
        <p:spPr>
          <a:xfrm>
            <a:off x="3579902" y="4703910"/>
            <a:ext cx="2256626" cy="94097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30"/>
          <p:cNvSpPr txBox="1">
            <a:spLocks noGrp="1"/>
          </p:cNvSpPr>
          <p:nvPr>
            <p:ph type="body" idx="6"/>
          </p:nvPr>
        </p:nvSpPr>
        <p:spPr>
          <a:xfrm>
            <a:off x="6355474" y="4353345"/>
            <a:ext cx="2256626" cy="339171"/>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000"/>
              </a:spcBef>
              <a:spcAft>
                <a:spcPts val="0"/>
              </a:spcAft>
              <a:buClr>
                <a:schemeClr val="dk2"/>
              </a:buClr>
              <a:buSzPts val="1600"/>
              <a:buNone/>
              <a:defRPr sz="1600" b="1"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30"/>
          <p:cNvSpPr txBox="1">
            <a:spLocks noGrp="1"/>
          </p:cNvSpPr>
          <p:nvPr>
            <p:ph type="body" idx="7"/>
          </p:nvPr>
        </p:nvSpPr>
        <p:spPr>
          <a:xfrm>
            <a:off x="6355474" y="4703910"/>
            <a:ext cx="2256626" cy="94097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30"/>
          <p:cNvSpPr txBox="1">
            <a:spLocks noGrp="1"/>
          </p:cNvSpPr>
          <p:nvPr>
            <p:ph type="body" idx="8"/>
          </p:nvPr>
        </p:nvSpPr>
        <p:spPr>
          <a:xfrm>
            <a:off x="9131046" y="4353345"/>
            <a:ext cx="2256626" cy="339171"/>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000"/>
              </a:spcBef>
              <a:spcAft>
                <a:spcPts val="0"/>
              </a:spcAft>
              <a:buClr>
                <a:schemeClr val="dk2"/>
              </a:buClr>
              <a:buSzPts val="1600"/>
              <a:buNone/>
              <a:defRPr sz="1600" b="1"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30"/>
          <p:cNvSpPr txBox="1">
            <a:spLocks noGrp="1"/>
          </p:cNvSpPr>
          <p:nvPr>
            <p:ph type="body" idx="9"/>
          </p:nvPr>
        </p:nvSpPr>
        <p:spPr>
          <a:xfrm>
            <a:off x="9131046" y="4703910"/>
            <a:ext cx="2256626" cy="94097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30"/>
          <p:cNvSpPr>
            <a:spLocks noGrp="1"/>
          </p:cNvSpPr>
          <p:nvPr>
            <p:ph type="pic" idx="13"/>
          </p:nvPr>
        </p:nvSpPr>
        <p:spPr>
          <a:xfrm>
            <a:off x="1482767" y="2990198"/>
            <a:ext cx="969962" cy="940975"/>
          </a:xfrm>
          <a:prstGeom prst="rect">
            <a:avLst/>
          </a:prstGeom>
          <a:noFill/>
          <a:ln>
            <a:noFill/>
          </a:ln>
        </p:spPr>
      </p:sp>
      <p:sp>
        <p:nvSpPr>
          <p:cNvPr id="204" name="Google Shape;204;p30"/>
          <p:cNvSpPr>
            <a:spLocks noGrp="1"/>
          </p:cNvSpPr>
          <p:nvPr>
            <p:ph type="pic" idx="14"/>
          </p:nvPr>
        </p:nvSpPr>
        <p:spPr>
          <a:xfrm>
            <a:off x="4223234" y="2976910"/>
            <a:ext cx="969962" cy="940975"/>
          </a:xfrm>
          <a:prstGeom prst="rect">
            <a:avLst/>
          </a:prstGeom>
          <a:noFill/>
          <a:ln>
            <a:noFill/>
          </a:ln>
        </p:spPr>
      </p:sp>
      <p:sp>
        <p:nvSpPr>
          <p:cNvPr id="205" name="Google Shape;205;p30"/>
          <p:cNvSpPr>
            <a:spLocks noGrp="1"/>
          </p:cNvSpPr>
          <p:nvPr>
            <p:ph type="pic" idx="15"/>
          </p:nvPr>
        </p:nvSpPr>
        <p:spPr>
          <a:xfrm>
            <a:off x="6998806" y="2990197"/>
            <a:ext cx="969962" cy="940975"/>
          </a:xfrm>
          <a:prstGeom prst="rect">
            <a:avLst/>
          </a:prstGeom>
          <a:noFill/>
          <a:ln>
            <a:noFill/>
          </a:ln>
        </p:spPr>
      </p:sp>
      <p:sp>
        <p:nvSpPr>
          <p:cNvPr id="206" name="Google Shape;206;p30"/>
          <p:cNvSpPr>
            <a:spLocks noGrp="1"/>
          </p:cNvSpPr>
          <p:nvPr>
            <p:ph type="pic" idx="16"/>
          </p:nvPr>
        </p:nvSpPr>
        <p:spPr>
          <a:xfrm>
            <a:off x="9738031" y="2989116"/>
            <a:ext cx="969962" cy="940975"/>
          </a:xfrm>
          <a:prstGeom prst="rect">
            <a:avLst/>
          </a:prstGeom>
          <a:noFill/>
          <a:ln>
            <a:noFill/>
          </a:ln>
        </p:spPr>
      </p:sp>
      <p:sp>
        <p:nvSpPr>
          <p:cNvPr id="207" name="Google Shape;20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30"/>
          <p:cNvSpPr txBox="1"/>
          <p:nvPr/>
        </p:nvSpPr>
        <p:spPr>
          <a:xfrm>
            <a:off x="11198352" y="6372663"/>
            <a:ext cx="69627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
        <p:nvSpPr>
          <p:cNvPr id="209" name="Google Shape;209;p30"/>
          <p:cNvSpPr txBox="1"/>
          <p:nvPr/>
        </p:nvSpPr>
        <p:spPr>
          <a:xfrm>
            <a:off x="578788" y="6355009"/>
            <a:ext cx="288678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©2022 Lumen Learning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0"/>
        <p:cNvGrpSpPr/>
        <p:nvPr/>
      </p:nvGrpSpPr>
      <p:grpSpPr>
        <a:xfrm>
          <a:off x="0" y="0"/>
          <a:ext cx="0" cy="0"/>
          <a:chOff x="0" y="0"/>
          <a:chExt cx="0" cy="0"/>
        </a:xfrm>
      </p:grpSpPr>
      <p:sp>
        <p:nvSpPr>
          <p:cNvPr id="211" name="Google Shape;211;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1"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1000"/>
              </a:spcBef>
              <a:spcAft>
                <a:spcPts val="0"/>
              </a:spcAft>
              <a:buClr>
                <a:srgbClr val="8A8A8A"/>
              </a:buClr>
              <a:buSzPts val="2400"/>
              <a:buNone/>
              <a:defRPr sz="2400">
                <a:solidFill>
                  <a:srgbClr val="8A8A8A"/>
                </a:solidFill>
              </a:defRPr>
            </a:lvl1pPr>
            <a:lvl2pPr marL="914400" lvl="1" indent="-228600" algn="l">
              <a:lnSpc>
                <a:spcPct val="113000"/>
              </a:lnSpc>
              <a:spcBef>
                <a:spcPts val="1000"/>
              </a:spcBef>
              <a:spcAft>
                <a:spcPts val="0"/>
              </a:spcAft>
              <a:buClr>
                <a:srgbClr val="8A8A8A"/>
              </a:buClr>
              <a:buSzPts val="2000"/>
              <a:buNone/>
              <a:defRPr sz="2000">
                <a:solidFill>
                  <a:srgbClr val="8A8A8A"/>
                </a:solidFill>
              </a:defRPr>
            </a:lvl2pPr>
            <a:lvl3pPr marL="1371600" lvl="2" indent="-228600" algn="l">
              <a:lnSpc>
                <a:spcPct val="113000"/>
              </a:lnSpc>
              <a:spcBef>
                <a:spcPts val="1000"/>
              </a:spcBef>
              <a:spcAft>
                <a:spcPts val="0"/>
              </a:spcAft>
              <a:buClr>
                <a:srgbClr val="8A8A8A"/>
              </a:buClr>
              <a:buSzPts val="1800"/>
              <a:buNone/>
              <a:defRPr sz="1800">
                <a:solidFill>
                  <a:srgbClr val="8A8A8A"/>
                </a:solidFill>
              </a:defRPr>
            </a:lvl3pPr>
            <a:lvl4pPr marL="1828800" lvl="3" indent="-228600" algn="l">
              <a:lnSpc>
                <a:spcPct val="113000"/>
              </a:lnSpc>
              <a:spcBef>
                <a:spcPts val="1000"/>
              </a:spcBef>
              <a:spcAft>
                <a:spcPts val="0"/>
              </a:spcAft>
              <a:buClr>
                <a:srgbClr val="8A8A8A"/>
              </a:buClr>
              <a:buSzPts val="1600"/>
              <a:buNone/>
              <a:defRPr sz="1600">
                <a:solidFill>
                  <a:srgbClr val="8A8A8A"/>
                </a:solidFill>
              </a:defRPr>
            </a:lvl4pPr>
            <a:lvl5pPr marL="2286000" lvl="4" indent="-228600" algn="l">
              <a:lnSpc>
                <a:spcPct val="113000"/>
              </a:lnSpc>
              <a:spcBef>
                <a:spcPts val="1000"/>
              </a:spcBef>
              <a:spcAft>
                <a:spcPts val="0"/>
              </a:spcAft>
              <a:buClr>
                <a:srgbClr val="8A8A8A"/>
              </a:buClr>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 name="Google Shape;26;p4"/>
          <p:cNvSpPr txBox="1">
            <a:spLocks noGrp="1"/>
          </p:cNvSpPr>
          <p:nvPr>
            <p:ph type="body" idx="1"/>
          </p:nvPr>
        </p:nvSpPr>
        <p:spPr>
          <a:xfrm>
            <a:off x="838200" y="1825625"/>
            <a:ext cx="49173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100"/>
              </a:spcBef>
              <a:spcAft>
                <a:spcPts val="0"/>
              </a:spcAft>
              <a:buClr>
                <a:schemeClr val="dk1"/>
              </a:buClr>
              <a:buSzPts val="2800"/>
              <a:buChar char="•"/>
              <a:defRPr>
                <a:latin typeface="Arial"/>
                <a:ea typeface="Arial"/>
                <a:cs typeface="Arial"/>
                <a:sym typeface="Arial"/>
              </a:defRPr>
            </a:lvl1pPr>
            <a:lvl2pPr marL="914400" lvl="1" indent="-381000" algn="l">
              <a:lnSpc>
                <a:spcPct val="113000"/>
              </a:lnSpc>
              <a:spcBef>
                <a:spcPts val="1100"/>
              </a:spcBef>
              <a:spcAft>
                <a:spcPts val="0"/>
              </a:spcAft>
              <a:buClr>
                <a:schemeClr val="dk1"/>
              </a:buClr>
              <a:buSzPts val="2400"/>
              <a:buChar char="•"/>
              <a:defRPr>
                <a:latin typeface="Arial"/>
                <a:ea typeface="Arial"/>
                <a:cs typeface="Arial"/>
                <a:sym typeface="Arial"/>
              </a:defRPr>
            </a:lvl2pPr>
            <a:lvl3pPr marL="1371600" lvl="2" indent="-355600" algn="l">
              <a:lnSpc>
                <a:spcPct val="113000"/>
              </a:lnSpc>
              <a:spcBef>
                <a:spcPts val="1100"/>
              </a:spcBef>
              <a:spcAft>
                <a:spcPts val="0"/>
              </a:spcAft>
              <a:buClr>
                <a:schemeClr val="dk1"/>
              </a:buClr>
              <a:buSzPts val="2000"/>
              <a:buChar char="•"/>
              <a:defRPr>
                <a:latin typeface="Arial"/>
                <a:ea typeface="Arial"/>
                <a:cs typeface="Arial"/>
                <a:sym typeface="Arial"/>
              </a:defRPr>
            </a:lvl3pPr>
            <a:lvl4pPr marL="1828800" lvl="3" indent="-349250" algn="l">
              <a:lnSpc>
                <a:spcPct val="113000"/>
              </a:lnSpc>
              <a:spcBef>
                <a:spcPts val="1100"/>
              </a:spcBef>
              <a:spcAft>
                <a:spcPts val="0"/>
              </a:spcAft>
              <a:buClr>
                <a:schemeClr val="dk1"/>
              </a:buClr>
              <a:buSzPts val="1900"/>
              <a:buChar char="•"/>
              <a:defRPr>
                <a:latin typeface="Arial"/>
                <a:ea typeface="Arial"/>
                <a:cs typeface="Arial"/>
                <a:sym typeface="Arial"/>
              </a:defRPr>
            </a:lvl4pPr>
            <a:lvl5pPr marL="2286000" lvl="4" indent="-349250" algn="l">
              <a:lnSpc>
                <a:spcPct val="113000"/>
              </a:lnSpc>
              <a:spcBef>
                <a:spcPts val="1100"/>
              </a:spcBef>
              <a:spcAft>
                <a:spcPts val="0"/>
              </a:spcAft>
              <a:buClr>
                <a:schemeClr val="dk1"/>
              </a:buClr>
              <a:buSzPts val="1900"/>
              <a:buChar char="•"/>
              <a:defRPr>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7" name="Google Shape;27;p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100"/>
              </a:spcBef>
              <a:spcAft>
                <a:spcPts val="0"/>
              </a:spcAft>
              <a:buClr>
                <a:schemeClr val="dk1"/>
              </a:buClr>
              <a:buSzPts val="2800"/>
              <a:buChar char="•"/>
              <a:defRPr>
                <a:latin typeface="Arial"/>
                <a:ea typeface="Arial"/>
                <a:cs typeface="Arial"/>
                <a:sym typeface="Arial"/>
              </a:defRPr>
            </a:lvl1pPr>
            <a:lvl2pPr marL="914400" lvl="1" indent="-381000" algn="l">
              <a:lnSpc>
                <a:spcPct val="113000"/>
              </a:lnSpc>
              <a:spcBef>
                <a:spcPts val="1100"/>
              </a:spcBef>
              <a:spcAft>
                <a:spcPts val="0"/>
              </a:spcAft>
              <a:buClr>
                <a:schemeClr val="dk1"/>
              </a:buClr>
              <a:buSzPts val="2400"/>
              <a:buChar char="•"/>
              <a:defRPr>
                <a:latin typeface="Arial"/>
                <a:ea typeface="Arial"/>
                <a:cs typeface="Arial"/>
                <a:sym typeface="Arial"/>
              </a:defRPr>
            </a:lvl2pPr>
            <a:lvl3pPr marL="1371600" lvl="2" indent="-355600" algn="l">
              <a:lnSpc>
                <a:spcPct val="113000"/>
              </a:lnSpc>
              <a:spcBef>
                <a:spcPts val="1100"/>
              </a:spcBef>
              <a:spcAft>
                <a:spcPts val="0"/>
              </a:spcAft>
              <a:buClr>
                <a:schemeClr val="dk1"/>
              </a:buClr>
              <a:buSzPts val="2000"/>
              <a:buChar char="•"/>
              <a:defRPr>
                <a:latin typeface="Arial"/>
                <a:ea typeface="Arial"/>
                <a:cs typeface="Arial"/>
                <a:sym typeface="Arial"/>
              </a:defRPr>
            </a:lvl3pPr>
            <a:lvl4pPr marL="1828800" lvl="3" indent="-349250" algn="l">
              <a:lnSpc>
                <a:spcPct val="113000"/>
              </a:lnSpc>
              <a:spcBef>
                <a:spcPts val="1100"/>
              </a:spcBef>
              <a:spcAft>
                <a:spcPts val="0"/>
              </a:spcAft>
              <a:buClr>
                <a:schemeClr val="dk1"/>
              </a:buClr>
              <a:buSzPts val="1900"/>
              <a:buChar char="•"/>
              <a:defRPr>
                <a:latin typeface="Arial"/>
                <a:ea typeface="Arial"/>
                <a:cs typeface="Arial"/>
                <a:sym typeface="Arial"/>
              </a:defRPr>
            </a:lvl4pPr>
            <a:lvl5pPr marL="2286000" lvl="4" indent="-349250" algn="l">
              <a:lnSpc>
                <a:spcPct val="113000"/>
              </a:lnSpc>
              <a:spcBef>
                <a:spcPts val="1100"/>
              </a:spcBef>
              <a:spcAft>
                <a:spcPts val="0"/>
              </a:spcAft>
              <a:buClr>
                <a:schemeClr val="dk1"/>
              </a:buClr>
              <a:buSzPts val="1900"/>
              <a:buChar char="•"/>
              <a:defRPr>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32"/>
          <p:cNvSpPr txBox="1">
            <a:spLocks noGrp="1"/>
          </p:cNvSpPr>
          <p:nvPr>
            <p:ph type="body" idx="1"/>
          </p:nvPr>
        </p:nvSpPr>
        <p:spPr>
          <a:xfrm>
            <a:off x="838200" y="1825625"/>
            <a:ext cx="4917141"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113000"/>
              </a:lnSpc>
              <a:spcBef>
                <a:spcPts val="1000"/>
              </a:spcBef>
              <a:spcAft>
                <a:spcPts val="0"/>
              </a:spcAft>
              <a:buClr>
                <a:schemeClr val="dk1"/>
              </a:buClr>
              <a:buSzPts val="2400"/>
              <a:buChar char="•"/>
              <a:defRPr>
                <a:latin typeface="Arial"/>
                <a:ea typeface="Arial"/>
                <a:cs typeface="Arial"/>
                <a:sym typeface="Arial"/>
              </a:defRPr>
            </a:lvl2pPr>
            <a:lvl3pPr marL="1371600" lvl="2" indent="-355600" algn="l">
              <a:lnSpc>
                <a:spcPct val="113000"/>
              </a:lnSpc>
              <a:spcBef>
                <a:spcPts val="1000"/>
              </a:spcBef>
              <a:spcAft>
                <a:spcPts val="0"/>
              </a:spcAft>
              <a:buClr>
                <a:schemeClr val="dk1"/>
              </a:buClr>
              <a:buSzPts val="2000"/>
              <a:buChar char="•"/>
              <a:defRPr>
                <a:latin typeface="Arial"/>
                <a:ea typeface="Arial"/>
                <a:cs typeface="Arial"/>
                <a:sym typeface="Arial"/>
              </a:defRPr>
            </a:lvl3pPr>
            <a:lvl4pPr marL="1828800" lvl="3" indent="-342900" algn="l">
              <a:lnSpc>
                <a:spcPct val="113000"/>
              </a:lnSpc>
              <a:spcBef>
                <a:spcPts val="1000"/>
              </a:spcBef>
              <a:spcAft>
                <a:spcPts val="0"/>
              </a:spcAft>
              <a:buClr>
                <a:schemeClr val="dk1"/>
              </a:buClr>
              <a:buSzPts val="1800"/>
              <a:buChar char="•"/>
              <a:defRPr>
                <a:latin typeface="Arial"/>
                <a:ea typeface="Arial"/>
                <a:cs typeface="Arial"/>
                <a:sym typeface="Arial"/>
              </a:defRPr>
            </a:lvl4pPr>
            <a:lvl5pPr marL="2286000" lvl="4" indent="-342900" algn="l">
              <a:lnSpc>
                <a:spcPct val="113000"/>
              </a:lnSpc>
              <a:spcBef>
                <a:spcPts val="10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113000"/>
              </a:lnSpc>
              <a:spcBef>
                <a:spcPts val="1000"/>
              </a:spcBef>
              <a:spcAft>
                <a:spcPts val="0"/>
              </a:spcAft>
              <a:buClr>
                <a:schemeClr val="dk1"/>
              </a:buClr>
              <a:buSzPts val="2400"/>
              <a:buChar char="•"/>
              <a:defRPr>
                <a:latin typeface="Arial"/>
                <a:ea typeface="Arial"/>
                <a:cs typeface="Arial"/>
                <a:sym typeface="Arial"/>
              </a:defRPr>
            </a:lvl2pPr>
            <a:lvl3pPr marL="1371600" lvl="2" indent="-355600" algn="l">
              <a:lnSpc>
                <a:spcPct val="113000"/>
              </a:lnSpc>
              <a:spcBef>
                <a:spcPts val="1000"/>
              </a:spcBef>
              <a:spcAft>
                <a:spcPts val="0"/>
              </a:spcAft>
              <a:buClr>
                <a:schemeClr val="dk1"/>
              </a:buClr>
              <a:buSzPts val="2000"/>
              <a:buChar char="•"/>
              <a:defRPr>
                <a:latin typeface="Arial"/>
                <a:ea typeface="Arial"/>
                <a:cs typeface="Arial"/>
                <a:sym typeface="Arial"/>
              </a:defRPr>
            </a:lvl3pPr>
            <a:lvl4pPr marL="1828800" lvl="3" indent="-342900" algn="l">
              <a:lnSpc>
                <a:spcPct val="113000"/>
              </a:lnSpc>
              <a:spcBef>
                <a:spcPts val="1000"/>
              </a:spcBef>
              <a:spcAft>
                <a:spcPts val="0"/>
              </a:spcAft>
              <a:buClr>
                <a:schemeClr val="dk1"/>
              </a:buClr>
              <a:buSzPts val="1800"/>
              <a:buChar char="•"/>
              <a:defRPr>
                <a:latin typeface="Arial"/>
                <a:ea typeface="Arial"/>
                <a:cs typeface="Arial"/>
                <a:sym typeface="Arial"/>
              </a:defRPr>
            </a:lvl4pPr>
            <a:lvl5pPr marL="2286000" lvl="4" indent="-342900" algn="l">
              <a:lnSpc>
                <a:spcPct val="113000"/>
              </a:lnSpc>
              <a:spcBef>
                <a:spcPts val="10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A">
  <p:cSld name="Title Slide A">
    <p:spTree>
      <p:nvGrpSpPr>
        <p:cNvPr id="1" name="Shape 217"/>
        <p:cNvGrpSpPr/>
        <p:nvPr/>
      </p:nvGrpSpPr>
      <p:grpSpPr>
        <a:xfrm>
          <a:off x="0" y="0"/>
          <a:ext cx="0" cy="0"/>
          <a:chOff x="0" y="0"/>
          <a:chExt cx="0" cy="0"/>
        </a:xfrm>
      </p:grpSpPr>
      <p:sp>
        <p:nvSpPr>
          <p:cNvPr id="218" name="Google Shape;218;p33"/>
          <p:cNvSpPr/>
          <p:nvPr/>
        </p:nvSpPr>
        <p:spPr>
          <a:xfrm>
            <a:off x="5575610" y="0"/>
            <a:ext cx="6616390" cy="68580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9" name="Google Shape;219;p33"/>
          <p:cNvSpPr txBox="1">
            <a:spLocks noGrp="1"/>
          </p:cNvSpPr>
          <p:nvPr>
            <p:ph type="body" idx="1"/>
          </p:nvPr>
        </p:nvSpPr>
        <p:spPr>
          <a:xfrm>
            <a:off x="831850" y="2913079"/>
            <a:ext cx="5139845" cy="3263883"/>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33"/>
          <p:cNvSpPr txBox="1">
            <a:spLocks noGrp="1"/>
          </p:cNvSpPr>
          <p:nvPr>
            <p:ph type="title"/>
          </p:nvPr>
        </p:nvSpPr>
        <p:spPr>
          <a:xfrm>
            <a:off x="831850" y="1452282"/>
            <a:ext cx="5139845" cy="11940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33"/>
          <p:cNvSpPr>
            <a:spLocks noGrp="1"/>
          </p:cNvSpPr>
          <p:nvPr>
            <p:ph type="pic" idx="2"/>
          </p:nvPr>
        </p:nvSpPr>
        <p:spPr>
          <a:xfrm>
            <a:off x="6332434" y="598206"/>
            <a:ext cx="5359504" cy="5578757"/>
          </a:xfrm>
          <a:prstGeom prst="rect">
            <a:avLst/>
          </a:prstGeom>
          <a:noFill/>
          <a:ln>
            <a:noFill/>
          </a:ln>
        </p:spPr>
      </p:sp>
      <p:sp>
        <p:nvSpPr>
          <p:cNvPr id="222" name="Google Shape;222;p33"/>
          <p:cNvSpPr txBox="1"/>
          <p:nvPr/>
        </p:nvSpPr>
        <p:spPr>
          <a:xfrm>
            <a:off x="11198352" y="6354375"/>
            <a:ext cx="69627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earning Outcomes">
  <p:cSld name="Learning Outcomes">
    <p:spTree>
      <p:nvGrpSpPr>
        <p:cNvPr id="1" name="Shape 223"/>
        <p:cNvGrpSpPr/>
        <p:nvPr/>
      </p:nvGrpSpPr>
      <p:grpSpPr>
        <a:xfrm>
          <a:off x="0" y="0"/>
          <a:ext cx="0" cy="0"/>
          <a:chOff x="0" y="0"/>
          <a:chExt cx="0" cy="0"/>
        </a:xfrm>
      </p:grpSpPr>
      <p:sp>
        <p:nvSpPr>
          <p:cNvPr id="224" name="Google Shape;224;p34"/>
          <p:cNvSpPr/>
          <p:nvPr/>
        </p:nvSpPr>
        <p:spPr>
          <a:xfrm>
            <a:off x="0" y="1"/>
            <a:ext cx="12191999" cy="2351041"/>
          </a:xfrm>
          <a:prstGeom prst="rect">
            <a:avLst/>
          </a:prstGeom>
          <a:solidFill>
            <a:srgbClr val="D3B9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5" name="Google Shape;225;p34"/>
          <p:cNvSpPr txBox="1">
            <a:spLocks noGrp="1"/>
          </p:cNvSpPr>
          <p:nvPr>
            <p:ph type="title"/>
          </p:nvPr>
        </p:nvSpPr>
        <p:spPr>
          <a:xfrm>
            <a:off x="838200" y="158297"/>
            <a:ext cx="10515600" cy="10860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0349"/>
              </a:buClr>
              <a:buSzPts val="4400"/>
              <a:buFont typeface="Arial"/>
              <a:buNone/>
              <a:defRPr>
                <a:solidFill>
                  <a:srgbClr val="1F03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34"/>
          <p:cNvSpPr txBox="1">
            <a:spLocks noGrp="1"/>
          </p:cNvSpPr>
          <p:nvPr>
            <p:ph type="body" idx="1"/>
          </p:nvPr>
        </p:nvSpPr>
        <p:spPr>
          <a:xfrm>
            <a:off x="838199" y="1253724"/>
            <a:ext cx="10515600" cy="913404"/>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000"/>
              </a:spcBef>
              <a:spcAft>
                <a:spcPts val="0"/>
              </a:spcAft>
              <a:buClr>
                <a:schemeClr val="dk1"/>
              </a:buClr>
              <a:buSzPts val="2000"/>
              <a:buNone/>
              <a:defRPr sz="2000"/>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34"/>
          <p:cNvSpPr txBox="1">
            <a:spLocks noGrp="1"/>
          </p:cNvSpPr>
          <p:nvPr>
            <p:ph type="body" idx="2"/>
          </p:nvPr>
        </p:nvSpPr>
        <p:spPr>
          <a:xfrm>
            <a:off x="7446345" y="2608820"/>
            <a:ext cx="2965839" cy="870224"/>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dk1"/>
              </a:buClr>
              <a:buSzPts val="2400"/>
              <a:buNone/>
              <a:defRPr sz="2400" b="1"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34"/>
          <p:cNvSpPr txBox="1">
            <a:spLocks noGrp="1"/>
          </p:cNvSpPr>
          <p:nvPr>
            <p:ph type="body" idx="3"/>
          </p:nvPr>
        </p:nvSpPr>
        <p:spPr>
          <a:xfrm>
            <a:off x="6096001" y="3519383"/>
            <a:ext cx="4316184" cy="923329"/>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34"/>
          <p:cNvSpPr txBox="1">
            <a:spLocks noGrp="1"/>
          </p:cNvSpPr>
          <p:nvPr>
            <p:ph type="body" idx="4"/>
          </p:nvPr>
        </p:nvSpPr>
        <p:spPr>
          <a:xfrm>
            <a:off x="6095999" y="2714939"/>
            <a:ext cx="1342862" cy="870224"/>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34"/>
          <p:cNvSpPr txBox="1">
            <a:spLocks noGrp="1"/>
          </p:cNvSpPr>
          <p:nvPr>
            <p:ph type="body" idx="5"/>
          </p:nvPr>
        </p:nvSpPr>
        <p:spPr>
          <a:xfrm>
            <a:off x="2182582" y="2608277"/>
            <a:ext cx="2965839" cy="870224"/>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dk1"/>
              </a:buClr>
              <a:buSzPts val="2400"/>
              <a:buNone/>
              <a:defRPr sz="2400" b="1"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34"/>
          <p:cNvSpPr txBox="1">
            <a:spLocks noGrp="1"/>
          </p:cNvSpPr>
          <p:nvPr>
            <p:ph type="body" idx="6"/>
          </p:nvPr>
        </p:nvSpPr>
        <p:spPr>
          <a:xfrm>
            <a:off x="832238" y="3518840"/>
            <a:ext cx="4316184" cy="923329"/>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34"/>
          <p:cNvSpPr txBox="1">
            <a:spLocks noGrp="1"/>
          </p:cNvSpPr>
          <p:nvPr>
            <p:ph type="body" idx="7"/>
          </p:nvPr>
        </p:nvSpPr>
        <p:spPr>
          <a:xfrm>
            <a:off x="832236" y="2714396"/>
            <a:ext cx="1342862" cy="870224"/>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 name="Google Shape;233;p34"/>
          <p:cNvSpPr txBox="1">
            <a:spLocks noGrp="1"/>
          </p:cNvSpPr>
          <p:nvPr>
            <p:ph type="body" idx="8"/>
          </p:nvPr>
        </p:nvSpPr>
        <p:spPr>
          <a:xfrm>
            <a:off x="2182582" y="4660526"/>
            <a:ext cx="2965839" cy="870224"/>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dk1"/>
              </a:buClr>
              <a:buSzPts val="2400"/>
              <a:buNone/>
              <a:defRPr sz="2400" b="1"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34"/>
          <p:cNvSpPr txBox="1">
            <a:spLocks noGrp="1"/>
          </p:cNvSpPr>
          <p:nvPr>
            <p:ph type="body" idx="9"/>
          </p:nvPr>
        </p:nvSpPr>
        <p:spPr>
          <a:xfrm>
            <a:off x="832238" y="5571089"/>
            <a:ext cx="4316184" cy="923329"/>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34"/>
          <p:cNvSpPr txBox="1">
            <a:spLocks noGrp="1"/>
          </p:cNvSpPr>
          <p:nvPr>
            <p:ph type="body" idx="13"/>
          </p:nvPr>
        </p:nvSpPr>
        <p:spPr>
          <a:xfrm>
            <a:off x="832236" y="4766645"/>
            <a:ext cx="1342862" cy="870224"/>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34"/>
          <p:cNvSpPr txBox="1">
            <a:spLocks noGrp="1"/>
          </p:cNvSpPr>
          <p:nvPr>
            <p:ph type="body" idx="14"/>
          </p:nvPr>
        </p:nvSpPr>
        <p:spPr>
          <a:xfrm>
            <a:off x="7438861" y="4660526"/>
            <a:ext cx="2965839" cy="870224"/>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dk1"/>
              </a:buClr>
              <a:buSzPts val="2400"/>
              <a:buNone/>
              <a:defRPr sz="2400" b="1"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34"/>
          <p:cNvSpPr txBox="1">
            <a:spLocks noGrp="1"/>
          </p:cNvSpPr>
          <p:nvPr>
            <p:ph type="body" idx="15"/>
          </p:nvPr>
        </p:nvSpPr>
        <p:spPr>
          <a:xfrm>
            <a:off x="6088517" y="5571089"/>
            <a:ext cx="4316184" cy="923329"/>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34"/>
          <p:cNvSpPr txBox="1">
            <a:spLocks noGrp="1"/>
          </p:cNvSpPr>
          <p:nvPr>
            <p:ph type="body" idx="16"/>
          </p:nvPr>
        </p:nvSpPr>
        <p:spPr>
          <a:xfrm>
            <a:off x="6088515" y="4766645"/>
            <a:ext cx="1342862" cy="870224"/>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C">
  <p:cSld name="Title Slide C">
    <p:spTree>
      <p:nvGrpSpPr>
        <p:cNvPr id="1" name="Shape 239"/>
        <p:cNvGrpSpPr/>
        <p:nvPr/>
      </p:nvGrpSpPr>
      <p:grpSpPr>
        <a:xfrm>
          <a:off x="0" y="0"/>
          <a:ext cx="0" cy="0"/>
          <a:chOff x="0" y="0"/>
          <a:chExt cx="0" cy="0"/>
        </a:xfrm>
      </p:grpSpPr>
      <p:sp>
        <p:nvSpPr>
          <p:cNvPr id="240" name="Google Shape;240;p35"/>
          <p:cNvSpPr/>
          <p:nvPr/>
        </p:nvSpPr>
        <p:spPr>
          <a:xfrm>
            <a:off x="1" y="0"/>
            <a:ext cx="5873674"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1" name="Google Shape;241;p35"/>
          <p:cNvSpPr txBox="1">
            <a:spLocks noGrp="1"/>
          </p:cNvSpPr>
          <p:nvPr>
            <p:ph type="title"/>
          </p:nvPr>
        </p:nvSpPr>
        <p:spPr>
          <a:xfrm>
            <a:off x="648971" y="1247160"/>
            <a:ext cx="4794398" cy="178540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35"/>
          <p:cNvSpPr txBox="1">
            <a:spLocks noGrp="1"/>
          </p:cNvSpPr>
          <p:nvPr>
            <p:ph type="body" idx="1"/>
          </p:nvPr>
        </p:nvSpPr>
        <p:spPr>
          <a:xfrm>
            <a:off x="648971" y="3201726"/>
            <a:ext cx="4794398" cy="1500187"/>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000"/>
              </a:spcBef>
              <a:spcAft>
                <a:spcPts val="0"/>
              </a:spcAft>
              <a:buClr>
                <a:schemeClr val="lt1"/>
              </a:buClr>
              <a:buSzPts val="2800"/>
              <a:buChar char="•"/>
              <a:defRPr>
                <a:solidFill>
                  <a:schemeClr val="lt1"/>
                </a:solidFill>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35"/>
          <p:cNvSpPr>
            <a:spLocks noGrp="1"/>
          </p:cNvSpPr>
          <p:nvPr>
            <p:ph type="pic" idx="2"/>
          </p:nvPr>
        </p:nvSpPr>
        <p:spPr>
          <a:xfrm>
            <a:off x="6318327" y="671804"/>
            <a:ext cx="5373611" cy="5505159"/>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3 2/3 2 Column Content">
  <p:cSld name="1/3 2/3 2 Column Content">
    <p:spTree>
      <p:nvGrpSpPr>
        <p:cNvPr id="1" name="Shape 244"/>
        <p:cNvGrpSpPr/>
        <p:nvPr/>
      </p:nvGrpSpPr>
      <p:grpSpPr>
        <a:xfrm>
          <a:off x="0" y="0"/>
          <a:ext cx="0" cy="0"/>
          <a:chOff x="0" y="0"/>
          <a:chExt cx="0" cy="0"/>
        </a:xfrm>
      </p:grpSpPr>
      <p:sp>
        <p:nvSpPr>
          <p:cNvPr id="245" name="Google Shape;24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36"/>
          <p:cNvSpPr txBox="1">
            <a:spLocks noGrp="1"/>
          </p:cNvSpPr>
          <p:nvPr>
            <p:ph type="body" idx="1"/>
          </p:nvPr>
        </p:nvSpPr>
        <p:spPr>
          <a:xfrm>
            <a:off x="838200" y="1825625"/>
            <a:ext cx="310985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36"/>
          <p:cNvSpPr txBox="1">
            <a:spLocks noGrp="1"/>
          </p:cNvSpPr>
          <p:nvPr>
            <p:ph type="body" idx="2"/>
          </p:nvPr>
        </p:nvSpPr>
        <p:spPr>
          <a:xfrm>
            <a:off x="4249271" y="1825625"/>
            <a:ext cx="710452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248"/>
        <p:cNvGrpSpPr/>
        <p:nvPr/>
      </p:nvGrpSpPr>
      <p:grpSpPr>
        <a:xfrm>
          <a:off x="0" y="0"/>
          <a:ext cx="0" cy="0"/>
          <a:chOff x="0" y="0"/>
          <a:chExt cx="0" cy="0"/>
        </a:xfrm>
      </p:grpSpPr>
      <p:sp>
        <p:nvSpPr>
          <p:cNvPr id="249" name="Google Shape;249;p37"/>
          <p:cNvSpPr>
            <a:spLocks noGrp="1"/>
          </p:cNvSpPr>
          <p:nvPr>
            <p:ph type="body" idx="1"/>
          </p:nvPr>
        </p:nvSpPr>
        <p:spPr>
          <a:xfrm>
            <a:off x="1066800" y="1026318"/>
            <a:ext cx="10058400" cy="480060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457200" tIns="182875" rIns="457200" bIns="182875" anchor="ctr" anchorCtr="1">
            <a:normAutofit/>
          </a:bodyPr>
          <a:lstStyle>
            <a:lvl1pPr marL="457200" lvl="0" indent="-228600" algn="ctr">
              <a:lnSpc>
                <a:spcPct val="114000"/>
              </a:lnSpc>
              <a:spcBef>
                <a:spcPts val="1000"/>
              </a:spcBef>
              <a:spcAft>
                <a:spcPts val="0"/>
              </a:spcAft>
              <a:buClr>
                <a:schemeClr val="dk2"/>
              </a:buClr>
              <a:buSzPts val="2800"/>
              <a:buNone/>
              <a:defRPr sz="2800" b="0" i="1">
                <a:solidFill>
                  <a:schemeClr val="dk2"/>
                </a:solidFill>
                <a:latin typeface="Georgia"/>
                <a:ea typeface="Georgia"/>
                <a:cs typeface="Georgia"/>
                <a:sym typeface="Georgia"/>
              </a:defRPr>
            </a:lvl1pPr>
            <a:lvl2pPr marL="914400" lvl="1" indent="-406400" algn="ctr">
              <a:lnSpc>
                <a:spcPct val="113000"/>
              </a:lnSpc>
              <a:spcBef>
                <a:spcPts val="1000"/>
              </a:spcBef>
              <a:spcAft>
                <a:spcPts val="0"/>
              </a:spcAft>
              <a:buClr>
                <a:schemeClr val="dk2"/>
              </a:buClr>
              <a:buSzPts val="2800"/>
              <a:buChar char="•"/>
              <a:defRPr sz="2800" b="0" i="1">
                <a:solidFill>
                  <a:schemeClr val="dk2"/>
                </a:solidFill>
                <a:latin typeface="Georgia"/>
                <a:ea typeface="Georgia"/>
                <a:cs typeface="Georgia"/>
                <a:sym typeface="Georgia"/>
              </a:defRPr>
            </a:lvl2pPr>
            <a:lvl3pPr marL="1371600" lvl="2" indent="-406400" algn="ctr">
              <a:lnSpc>
                <a:spcPct val="113000"/>
              </a:lnSpc>
              <a:spcBef>
                <a:spcPts val="1000"/>
              </a:spcBef>
              <a:spcAft>
                <a:spcPts val="0"/>
              </a:spcAft>
              <a:buClr>
                <a:schemeClr val="dk2"/>
              </a:buClr>
              <a:buSzPts val="2800"/>
              <a:buChar char="•"/>
              <a:defRPr sz="2800" b="0" i="1">
                <a:solidFill>
                  <a:schemeClr val="dk2"/>
                </a:solidFill>
                <a:latin typeface="Georgia"/>
                <a:ea typeface="Georgia"/>
                <a:cs typeface="Georgia"/>
                <a:sym typeface="Georgia"/>
              </a:defRPr>
            </a:lvl3pPr>
            <a:lvl4pPr marL="1828800" lvl="3" indent="-406400" algn="ctr">
              <a:lnSpc>
                <a:spcPct val="113000"/>
              </a:lnSpc>
              <a:spcBef>
                <a:spcPts val="1000"/>
              </a:spcBef>
              <a:spcAft>
                <a:spcPts val="0"/>
              </a:spcAft>
              <a:buClr>
                <a:schemeClr val="dk2"/>
              </a:buClr>
              <a:buSzPts val="2800"/>
              <a:buChar char="•"/>
              <a:defRPr sz="2800" b="0" i="1">
                <a:solidFill>
                  <a:schemeClr val="dk2"/>
                </a:solidFill>
                <a:latin typeface="Georgia"/>
                <a:ea typeface="Georgia"/>
                <a:cs typeface="Georgia"/>
                <a:sym typeface="Georgia"/>
              </a:defRPr>
            </a:lvl4pPr>
            <a:lvl5pPr marL="2286000" lvl="4" indent="-406400" algn="ctr">
              <a:lnSpc>
                <a:spcPct val="113000"/>
              </a:lnSpc>
              <a:spcBef>
                <a:spcPts val="1000"/>
              </a:spcBef>
              <a:spcAft>
                <a:spcPts val="0"/>
              </a:spcAft>
              <a:buClr>
                <a:schemeClr val="dk2"/>
              </a:buClr>
              <a:buSzPts val="2800"/>
              <a:buChar char="•"/>
              <a:defRPr sz="2800" b="0" i="1">
                <a:solidFill>
                  <a:schemeClr val="dk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llout for Dark Background Image">
  <p:cSld name="Callout for Dark Background Image">
    <p:bg>
      <p:bgPr>
        <a:solidFill>
          <a:schemeClr val="dk1"/>
        </a:solidFill>
        <a:effectLst/>
      </p:bgPr>
    </p:bg>
    <p:spTree>
      <p:nvGrpSpPr>
        <p:cNvPr id="1" name="Shape 250"/>
        <p:cNvGrpSpPr/>
        <p:nvPr/>
      </p:nvGrpSpPr>
      <p:grpSpPr>
        <a:xfrm>
          <a:off x="0" y="0"/>
          <a:ext cx="0" cy="0"/>
          <a:chOff x="0" y="0"/>
          <a:chExt cx="0" cy="0"/>
        </a:xfrm>
      </p:grpSpPr>
      <p:sp>
        <p:nvSpPr>
          <p:cNvPr id="251" name="Google Shape;251;p38"/>
          <p:cNvSpPr/>
          <p:nvPr/>
        </p:nvSpPr>
        <p:spPr>
          <a:xfrm>
            <a:off x="5627912" y="1027253"/>
            <a:ext cx="5551714" cy="4803493"/>
          </a:xfrm>
          <a:prstGeom prst="rect">
            <a:avLst/>
          </a:prstGeom>
          <a:solidFill>
            <a:schemeClr val="lt1">
              <a:alpha val="87058"/>
            </a:schemeClr>
          </a:solidFill>
          <a:ln>
            <a:noFill/>
          </a:ln>
        </p:spPr>
        <p:txBody>
          <a:bodyPr spcFirstLastPara="1" wrap="square" lIns="457200" tIns="182875" rIns="457200" bIns="182875" anchor="ctr" anchorCtr="0">
            <a:noAutofit/>
          </a:bodyPr>
          <a:lstStyle/>
          <a:p>
            <a:pPr marL="0" marR="0" lvl="0" indent="0" algn="ctr" rtl="0">
              <a:lnSpc>
                <a:spcPct val="150000"/>
              </a:lnSpc>
              <a:spcBef>
                <a:spcPts val="0"/>
              </a:spcBef>
              <a:spcAft>
                <a:spcPts val="0"/>
              </a:spcAft>
              <a:buClr>
                <a:srgbClr val="000000"/>
              </a:buClr>
              <a:buSzPts val="2800"/>
              <a:buFont typeface="Arial"/>
              <a:buNone/>
            </a:pPr>
            <a:r>
              <a:rPr lang="en-US" sz="2800" b="1" i="0" u="none" strike="noStrike" cap="none">
                <a:solidFill>
                  <a:schemeClr val="accent5"/>
                </a:solidFill>
                <a:latin typeface="Arial"/>
                <a:ea typeface="Arial"/>
                <a:cs typeface="Arial"/>
                <a:sym typeface="Arial"/>
              </a:rPr>
              <a:t>FUN FACT</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Fun Fact / Hint / Callout Block. In the toolbar, go to Design &gt; Format Background to place an image that uses dark, saturated colors as the background on this slide.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ree Column Content">
  <p:cSld name="Three Column Content">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39"/>
          <p:cNvSpPr txBox="1">
            <a:spLocks noGrp="1"/>
          </p:cNvSpPr>
          <p:nvPr>
            <p:ph type="body" idx="1"/>
          </p:nvPr>
        </p:nvSpPr>
        <p:spPr>
          <a:xfrm>
            <a:off x="838200" y="1848374"/>
            <a:ext cx="310985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39"/>
          <p:cNvSpPr txBox="1">
            <a:spLocks noGrp="1"/>
          </p:cNvSpPr>
          <p:nvPr>
            <p:ph type="body" idx="2"/>
          </p:nvPr>
        </p:nvSpPr>
        <p:spPr>
          <a:xfrm>
            <a:off x="4541072" y="1854164"/>
            <a:ext cx="310985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6" name="Google Shape;256;p39"/>
          <p:cNvSpPr txBox="1">
            <a:spLocks noGrp="1"/>
          </p:cNvSpPr>
          <p:nvPr>
            <p:ph type="body" idx="3"/>
          </p:nvPr>
        </p:nvSpPr>
        <p:spPr>
          <a:xfrm>
            <a:off x="8243944" y="1848374"/>
            <a:ext cx="310985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Large Image">
  <p:cSld name="Large Image">
    <p:spTree>
      <p:nvGrpSpPr>
        <p:cNvPr id="1" name="Shape 257"/>
        <p:cNvGrpSpPr/>
        <p:nvPr/>
      </p:nvGrpSpPr>
      <p:grpSpPr>
        <a:xfrm>
          <a:off x="0" y="0"/>
          <a:ext cx="0" cy="0"/>
          <a:chOff x="0" y="0"/>
          <a:chExt cx="0" cy="0"/>
        </a:xfrm>
      </p:grpSpPr>
      <p:sp>
        <p:nvSpPr>
          <p:cNvPr id="258" name="Google Shape;258;p40"/>
          <p:cNvSpPr>
            <a:spLocks noGrp="1"/>
          </p:cNvSpPr>
          <p:nvPr>
            <p:ph type="pic" idx="2"/>
          </p:nvPr>
        </p:nvSpPr>
        <p:spPr>
          <a:xfrm>
            <a:off x="5010387" y="0"/>
            <a:ext cx="7181611" cy="6858000"/>
          </a:xfrm>
          <a:prstGeom prst="rect">
            <a:avLst/>
          </a:prstGeom>
          <a:noFill/>
          <a:ln>
            <a:noFill/>
          </a:ln>
        </p:spPr>
      </p:sp>
      <p:sp>
        <p:nvSpPr>
          <p:cNvPr id="259" name="Google Shape;259;p40"/>
          <p:cNvSpPr txBox="1">
            <a:spLocks noGrp="1"/>
          </p:cNvSpPr>
          <p:nvPr>
            <p:ph type="title"/>
          </p:nvPr>
        </p:nvSpPr>
        <p:spPr>
          <a:xfrm>
            <a:off x="838199" y="548464"/>
            <a:ext cx="3807187" cy="18397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40"/>
          <p:cNvSpPr txBox="1">
            <a:spLocks noGrp="1"/>
          </p:cNvSpPr>
          <p:nvPr>
            <p:ph type="body" idx="1"/>
          </p:nvPr>
        </p:nvSpPr>
        <p:spPr>
          <a:xfrm>
            <a:off x="838201" y="2485016"/>
            <a:ext cx="3799425" cy="382452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40"/>
          <p:cNvSpPr/>
          <p:nvPr/>
        </p:nvSpPr>
        <p:spPr>
          <a:xfrm>
            <a:off x="2" y="0"/>
            <a:ext cx="465438"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sic Title Slide" type="title">
  <p:cSld name="TITLE">
    <p:spTree>
      <p:nvGrpSpPr>
        <p:cNvPr id="1" name="Shape 262"/>
        <p:cNvGrpSpPr/>
        <p:nvPr/>
      </p:nvGrpSpPr>
      <p:grpSpPr>
        <a:xfrm>
          <a:off x="0" y="0"/>
          <a:ext cx="0" cy="0"/>
          <a:chOff x="0" y="0"/>
          <a:chExt cx="0" cy="0"/>
        </a:xfrm>
      </p:grpSpPr>
      <p:sp>
        <p:nvSpPr>
          <p:cNvPr id="263" name="Google Shape;263;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1"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14000"/>
              </a:lnSpc>
              <a:spcBef>
                <a:spcPts val="1000"/>
              </a:spcBef>
              <a:spcAft>
                <a:spcPts val="0"/>
              </a:spcAft>
              <a:buClr>
                <a:schemeClr val="dk1"/>
              </a:buClr>
              <a:buSzPts val="2400"/>
              <a:buNone/>
              <a:defRPr sz="2400"/>
            </a:lvl1pPr>
            <a:lvl2pPr lvl="1" algn="ctr">
              <a:lnSpc>
                <a:spcPct val="113000"/>
              </a:lnSpc>
              <a:spcBef>
                <a:spcPts val="1000"/>
              </a:spcBef>
              <a:spcAft>
                <a:spcPts val="0"/>
              </a:spcAft>
              <a:buClr>
                <a:schemeClr val="dk1"/>
              </a:buClr>
              <a:buSzPts val="2000"/>
              <a:buNone/>
              <a:defRPr sz="2000"/>
            </a:lvl2pPr>
            <a:lvl3pPr lvl="2" algn="ctr">
              <a:lnSpc>
                <a:spcPct val="113000"/>
              </a:lnSpc>
              <a:spcBef>
                <a:spcPts val="1000"/>
              </a:spcBef>
              <a:spcAft>
                <a:spcPts val="0"/>
              </a:spcAft>
              <a:buClr>
                <a:schemeClr val="dk1"/>
              </a:buClr>
              <a:buSzPts val="1800"/>
              <a:buNone/>
              <a:defRPr sz="1800"/>
            </a:lvl3pPr>
            <a:lvl4pPr lvl="3" algn="ctr">
              <a:lnSpc>
                <a:spcPct val="113000"/>
              </a:lnSpc>
              <a:spcBef>
                <a:spcPts val="1000"/>
              </a:spcBef>
              <a:spcAft>
                <a:spcPts val="0"/>
              </a:spcAft>
              <a:buClr>
                <a:schemeClr val="dk1"/>
              </a:buClr>
              <a:buSzPts val="1600"/>
              <a:buNone/>
              <a:defRPr sz="1600"/>
            </a:lvl4pPr>
            <a:lvl5pPr lvl="4" algn="ctr">
              <a:lnSpc>
                <a:spcPct val="113000"/>
              </a:lnSpc>
              <a:spcBef>
                <a:spcPts val="10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5" name="Google Shape;265;p41"/>
          <p:cNvSpPr/>
          <p:nvPr/>
        </p:nvSpPr>
        <p:spPr>
          <a:xfrm>
            <a:off x="2" y="0"/>
            <a:ext cx="465438"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A">
  <p:cSld name="Title Slide A">
    <p:spTree>
      <p:nvGrpSpPr>
        <p:cNvPr id="1" name="Shape 28"/>
        <p:cNvGrpSpPr/>
        <p:nvPr/>
      </p:nvGrpSpPr>
      <p:grpSpPr>
        <a:xfrm>
          <a:off x="0" y="0"/>
          <a:ext cx="0" cy="0"/>
          <a:chOff x="0" y="0"/>
          <a:chExt cx="0" cy="0"/>
        </a:xfrm>
      </p:grpSpPr>
      <p:sp>
        <p:nvSpPr>
          <p:cNvPr id="29" name="Google Shape;29;p5"/>
          <p:cNvSpPr/>
          <p:nvPr/>
        </p:nvSpPr>
        <p:spPr>
          <a:xfrm>
            <a:off x="5575610" y="0"/>
            <a:ext cx="6616390" cy="68580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30" name="Google Shape;30;p5"/>
          <p:cNvSpPr txBox="1">
            <a:spLocks noGrp="1"/>
          </p:cNvSpPr>
          <p:nvPr>
            <p:ph type="body" idx="1"/>
          </p:nvPr>
        </p:nvSpPr>
        <p:spPr>
          <a:xfrm>
            <a:off x="831850" y="2913079"/>
            <a:ext cx="5139900" cy="32640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1" name="Google Shape;31;p5"/>
          <p:cNvSpPr txBox="1">
            <a:spLocks noGrp="1"/>
          </p:cNvSpPr>
          <p:nvPr>
            <p:ph type="title"/>
          </p:nvPr>
        </p:nvSpPr>
        <p:spPr>
          <a:xfrm>
            <a:off x="831850" y="1452282"/>
            <a:ext cx="5139900" cy="119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 name="Google Shape;32;p5"/>
          <p:cNvSpPr>
            <a:spLocks noGrp="1"/>
          </p:cNvSpPr>
          <p:nvPr>
            <p:ph type="pic" idx="2"/>
          </p:nvPr>
        </p:nvSpPr>
        <p:spPr>
          <a:xfrm>
            <a:off x="6332434" y="598206"/>
            <a:ext cx="5359500" cy="5578800"/>
          </a:xfrm>
          <a:prstGeom prst="rect">
            <a:avLst/>
          </a:prstGeom>
          <a:noFill/>
          <a:ln>
            <a:noFill/>
          </a:ln>
        </p:spPr>
      </p:sp>
      <p:sp>
        <p:nvSpPr>
          <p:cNvPr id="33" name="Google Shape;33;p5"/>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Right Border - Two Column" type="twoTxTwoObj">
  <p:cSld name="TWO_OBJECTS_WITH_TEXT">
    <p:spTree>
      <p:nvGrpSpPr>
        <p:cNvPr id="1" name="Shape 266"/>
        <p:cNvGrpSpPr/>
        <p:nvPr/>
      </p:nvGrpSpPr>
      <p:grpSpPr>
        <a:xfrm>
          <a:off x="0" y="0"/>
          <a:ext cx="0" cy="0"/>
          <a:chOff x="0" y="0"/>
          <a:chExt cx="0" cy="0"/>
        </a:xfrm>
      </p:grpSpPr>
      <p:sp>
        <p:nvSpPr>
          <p:cNvPr id="267" name="Google Shape;267;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4000"/>
              </a:lnSpc>
              <a:spcBef>
                <a:spcPts val="1000"/>
              </a:spcBef>
              <a:spcAft>
                <a:spcPts val="0"/>
              </a:spcAft>
              <a:buClr>
                <a:schemeClr val="dk1"/>
              </a:buClr>
              <a:buSzPts val="2400"/>
              <a:buNone/>
              <a:defRPr sz="2400" b="1"/>
            </a:lvl1pPr>
            <a:lvl2pPr marL="914400" lvl="1" indent="-228600" algn="l">
              <a:lnSpc>
                <a:spcPct val="113000"/>
              </a:lnSpc>
              <a:spcBef>
                <a:spcPts val="1000"/>
              </a:spcBef>
              <a:spcAft>
                <a:spcPts val="0"/>
              </a:spcAft>
              <a:buClr>
                <a:schemeClr val="dk1"/>
              </a:buClr>
              <a:buSzPts val="2000"/>
              <a:buNone/>
              <a:defRPr sz="2000" b="1"/>
            </a:lvl2pPr>
            <a:lvl3pPr marL="1371600" lvl="2" indent="-228600" algn="l">
              <a:lnSpc>
                <a:spcPct val="113000"/>
              </a:lnSpc>
              <a:spcBef>
                <a:spcPts val="1000"/>
              </a:spcBef>
              <a:spcAft>
                <a:spcPts val="0"/>
              </a:spcAft>
              <a:buClr>
                <a:schemeClr val="dk1"/>
              </a:buClr>
              <a:buSzPts val="1800"/>
              <a:buNone/>
              <a:defRPr sz="1800" b="1"/>
            </a:lvl3pPr>
            <a:lvl4pPr marL="1828800" lvl="3" indent="-228600" algn="l">
              <a:lnSpc>
                <a:spcPct val="113000"/>
              </a:lnSpc>
              <a:spcBef>
                <a:spcPts val="1000"/>
              </a:spcBef>
              <a:spcAft>
                <a:spcPts val="0"/>
              </a:spcAft>
              <a:buClr>
                <a:schemeClr val="dk1"/>
              </a:buClr>
              <a:buSzPts val="1600"/>
              <a:buNone/>
              <a:defRPr sz="1600" b="1"/>
            </a:lvl4pPr>
            <a:lvl5pPr marL="2286000" lvl="4" indent="-228600" algn="l">
              <a:lnSpc>
                <a:spcPct val="113000"/>
              </a:lnSpc>
              <a:spcBef>
                <a:spcPts val="10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9" name="Google Shape;269;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4000"/>
              </a:lnSpc>
              <a:spcBef>
                <a:spcPts val="1000"/>
              </a:spcBef>
              <a:spcAft>
                <a:spcPts val="0"/>
              </a:spcAft>
              <a:buClr>
                <a:schemeClr val="dk1"/>
              </a:buClr>
              <a:buSzPts val="2400"/>
              <a:buNone/>
              <a:defRPr sz="2400" b="1"/>
            </a:lvl1pPr>
            <a:lvl2pPr marL="914400" lvl="1" indent="-228600" algn="l">
              <a:lnSpc>
                <a:spcPct val="113000"/>
              </a:lnSpc>
              <a:spcBef>
                <a:spcPts val="1000"/>
              </a:spcBef>
              <a:spcAft>
                <a:spcPts val="0"/>
              </a:spcAft>
              <a:buClr>
                <a:schemeClr val="dk1"/>
              </a:buClr>
              <a:buSzPts val="2000"/>
              <a:buNone/>
              <a:defRPr sz="2000" b="1"/>
            </a:lvl2pPr>
            <a:lvl3pPr marL="1371600" lvl="2" indent="-228600" algn="l">
              <a:lnSpc>
                <a:spcPct val="113000"/>
              </a:lnSpc>
              <a:spcBef>
                <a:spcPts val="1000"/>
              </a:spcBef>
              <a:spcAft>
                <a:spcPts val="0"/>
              </a:spcAft>
              <a:buClr>
                <a:schemeClr val="dk1"/>
              </a:buClr>
              <a:buSzPts val="1800"/>
              <a:buNone/>
              <a:defRPr sz="1800" b="1"/>
            </a:lvl3pPr>
            <a:lvl4pPr marL="1828800" lvl="3" indent="-228600" algn="l">
              <a:lnSpc>
                <a:spcPct val="113000"/>
              </a:lnSpc>
              <a:spcBef>
                <a:spcPts val="1000"/>
              </a:spcBef>
              <a:spcAft>
                <a:spcPts val="0"/>
              </a:spcAft>
              <a:buClr>
                <a:schemeClr val="dk1"/>
              </a:buClr>
              <a:buSzPts val="1600"/>
              <a:buNone/>
              <a:defRPr sz="1600" b="1"/>
            </a:lvl4pPr>
            <a:lvl5pPr marL="2286000" lvl="4" indent="-228600" algn="l">
              <a:lnSpc>
                <a:spcPct val="113000"/>
              </a:lnSpc>
              <a:spcBef>
                <a:spcPts val="10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1" name="Google Shape;271;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42"/>
          <p:cNvSpPr/>
          <p:nvPr/>
        </p:nvSpPr>
        <p:spPr>
          <a:xfrm>
            <a:off x="2" y="0"/>
            <a:ext cx="465438"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3"/>
        <p:cNvGrpSpPr/>
        <p:nvPr/>
      </p:nvGrpSpPr>
      <p:grpSpPr>
        <a:xfrm>
          <a:off x="0" y="0"/>
          <a:ext cx="0" cy="0"/>
          <a:chOff x="0" y="0"/>
          <a:chExt cx="0" cy="0"/>
        </a:xfrm>
      </p:grpSpPr>
      <p:sp>
        <p:nvSpPr>
          <p:cNvPr id="274" name="Google Shape;274;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43"/>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560"/>
              </a:spcBef>
              <a:spcAft>
                <a:spcPts val="0"/>
              </a:spcAft>
              <a:buClr>
                <a:schemeClr val="dk1"/>
              </a:buClr>
              <a:buSzPts val="2800"/>
              <a:buChar char="•"/>
              <a:defRPr sz="2800"/>
            </a:lvl1pPr>
            <a:lvl2pPr marL="914400" lvl="1" indent="-381000" algn="l">
              <a:lnSpc>
                <a:spcPct val="113000"/>
              </a:lnSpc>
              <a:spcBef>
                <a:spcPts val="480"/>
              </a:spcBef>
              <a:spcAft>
                <a:spcPts val="0"/>
              </a:spcAft>
              <a:buClr>
                <a:schemeClr val="dk1"/>
              </a:buClr>
              <a:buSzPts val="2400"/>
              <a:buChar char="•"/>
              <a:defRPr sz="2400"/>
            </a:lvl2pPr>
            <a:lvl3pPr marL="1371600" lvl="2" indent="-355600" algn="l">
              <a:lnSpc>
                <a:spcPct val="113000"/>
              </a:lnSpc>
              <a:spcBef>
                <a:spcPts val="400"/>
              </a:spcBef>
              <a:spcAft>
                <a:spcPts val="0"/>
              </a:spcAft>
              <a:buClr>
                <a:schemeClr val="dk1"/>
              </a:buClr>
              <a:buSzPts val="2000"/>
              <a:buChar char="•"/>
              <a:defRPr sz="2000"/>
            </a:lvl3pPr>
            <a:lvl4pPr marL="1828800" lvl="3" indent="-342900" algn="l">
              <a:lnSpc>
                <a:spcPct val="113000"/>
              </a:lnSpc>
              <a:spcBef>
                <a:spcPts val="360"/>
              </a:spcBef>
              <a:spcAft>
                <a:spcPts val="0"/>
              </a:spcAft>
              <a:buClr>
                <a:schemeClr val="dk1"/>
              </a:buClr>
              <a:buSzPts val="1800"/>
              <a:buChar char="•"/>
              <a:defRPr sz="1800"/>
            </a:lvl4pPr>
            <a:lvl5pPr marL="2286000" lvl="4" indent="-342900" algn="l">
              <a:lnSpc>
                <a:spcPct val="113000"/>
              </a:lnSpc>
              <a:spcBef>
                <a:spcPts val="360"/>
              </a:spcBef>
              <a:spcAft>
                <a:spcPts val="0"/>
              </a:spcAft>
              <a:buClr>
                <a:schemeClr val="dk1"/>
              </a:buClr>
              <a:buSzPts val="1800"/>
              <a:buChar char="•"/>
              <a:defRPr sz="1800"/>
            </a:lvl5pPr>
            <a:lvl6pPr marL="2743200" lvl="5" indent="-342900" algn="l">
              <a:lnSpc>
                <a:spcPct val="90000"/>
              </a:lnSpc>
              <a:spcBef>
                <a:spcPts val="360"/>
              </a:spcBef>
              <a:spcAft>
                <a:spcPts val="0"/>
              </a:spcAft>
              <a:buClr>
                <a:schemeClr val="dk1"/>
              </a:buClr>
              <a:buSzPts val="1800"/>
              <a:buChar char="•"/>
              <a:defRPr sz="1800"/>
            </a:lvl6pPr>
            <a:lvl7pPr marL="3200400" lvl="6" indent="-342900" algn="l">
              <a:lnSpc>
                <a:spcPct val="90000"/>
              </a:lnSpc>
              <a:spcBef>
                <a:spcPts val="360"/>
              </a:spcBef>
              <a:spcAft>
                <a:spcPts val="0"/>
              </a:spcAft>
              <a:buClr>
                <a:schemeClr val="dk1"/>
              </a:buClr>
              <a:buSzPts val="1800"/>
              <a:buChar char="•"/>
              <a:defRPr sz="1800"/>
            </a:lvl7pPr>
            <a:lvl8pPr marL="3657600" lvl="7" indent="-342900" algn="l">
              <a:lnSpc>
                <a:spcPct val="90000"/>
              </a:lnSpc>
              <a:spcBef>
                <a:spcPts val="360"/>
              </a:spcBef>
              <a:spcAft>
                <a:spcPts val="0"/>
              </a:spcAft>
              <a:buClr>
                <a:schemeClr val="dk1"/>
              </a:buClr>
              <a:buSzPts val="1800"/>
              <a:buChar char="•"/>
              <a:defRPr sz="1800"/>
            </a:lvl8pPr>
            <a:lvl9pPr marL="4114800" lvl="8" indent="-342900" algn="l">
              <a:lnSpc>
                <a:spcPct val="90000"/>
              </a:lnSpc>
              <a:spcBef>
                <a:spcPts val="360"/>
              </a:spcBef>
              <a:spcAft>
                <a:spcPts val="0"/>
              </a:spcAft>
              <a:buClr>
                <a:schemeClr val="dk1"/>
              </a:buClr>
              <a:buSzPts val="1800"/>
              <a:buChar char="•"/>
              <a:defRPr sz="1800"/>
            </a:lvl9pPr>
          </a:lstStyle>
          <a:p>
            <a:endParaRPr/>
          </a:p>
        </p:txBody>
      </p:sp>
      <p:sp>
        <p:nvSpPr>
          <p:cNvPr id="276" name="Google Shape;276;p43"/>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560"/>
              </a:spcBef>
              <a:spcAft>
                <a:spcPts val="0"/>
              </a:spcAft>
              <a:buClr>
                <a:schemeClr val="dk1"/>
              </a:buClr>
              <a:buSzPts val="2800"/>
              <a:buChar char="•"/>
              <a:defRPr sz="2800"/>
            </a:lvl1pPr>
            <a:lvl2pPr marL="914400" lvl="1" indent="-381000" algn="l">
              <a:lnSpc>
                <a:spcPct val="113000"/>
              </a:lnSpc>
              <a:spcBef>
                <a:spcPts val="480"/>
              </a:spcBef>
              <a:spcAft>
                <a:spcPts val="0"/>
              </a:spcAft>
              <a:buClr>
                <a:schemeClr val="dk1"/>
              </a:buClr>
              <a:buSzPts val="2400"/>
              <a:buChar char="•"/>
              <a:defRPr sz="2400"/>
            </a:lvl2pPr>
            <a:lvl3pPr marL="1371600" lvl="2" indent="-355600" algn="l">
              <a:lnSpc>
                <a:spcPct val="113000"/>
              </a:lnSpc>
              <a:spcBef>
                <a:spcPts val="400"/>
              </a:spcBef>
              <a:spcAft>
                <a:spcPts val="0"/>
              </a:spcAft>
              <a:buClr>
                <a:schemeClr val="dk1"/>
              </a:buClr>
              <a:buSzPts val="2000"/>
              <a:buChar char="•"/>
              <a:defRPr sz="2000"/>
            </a:lvl3pPr>
            <a:lvl4pPr marL="1828800" lvl="3" indent="-342900" algn="l">
              <a:lnSpc>
                <a:spcPct val="113000"/>
              </a:lnSpc>
              <a:spcBef>
                <a:spcPts val="360"/>
              </a:spcBef>
              <a:spcAft>
                <a:spcPts val="0"/>
              </a:spcAft>
              <a:buClr>
                <a:schemeClr val="dk1"/>
              </a:buClr>
              <a:buSzPts val="1800"/>
              <a:buChar char="•"/>
              <a:defRPr sz="1800"/>
            </a:lvl4pPr>
            <a:lvl5pPr marL="2286000" lvl="4" indent="-342900" algn="l">
              <a:lnSpc>
                <a:spcPct val="113000"/>
              </a:lnSpc>
              <a:spcBef>
                <a:spcPts val="360"/>
              </a:spcBef>
              <a:spcAft>
                <a:spcPts val="0"/>
              </a:spcAft>
              <a:buClr>
                <a:schemeClr val="dk1"/>
              </a:buClr>
              <a:buSzPts val="1800"/>
              <a:buChar char="•"/>
              <a:defRPr sz="1800"/>
            </a:lvl5pPr>
            <a:lvl6pPr marL="2743200" lvl="5" indent="-342900" algn="l">
              <a:lnSpc>
                <a:spcPct val="90000"/>
              </a:lnSpc>
              <a:spcBef>
                <a:spcPts val="360"/>
              </a:spcBef>
              <a:spcAft>
                <a:spcPts val="0"/>
              </a:spcAft>
              <a:buClr>
                <a:schemeClr val="dk1"/>
              </a:buClr>
              <a:buSzPts val="1800"/>
              <a:buChar char="•"/>
              <a:defRPr sz="1800"/>
            </a:lvl6pPr>
            <a:lvl7pPr marL="3200400" lvl="6" indent="-342900" algn="l">
              <a:lnSpc>
                <a:spcPct val="90000"/>
              </a:lnSpc>
              <a:spcBef>
                <a:spcPts val="360"/>
              </a:spcBef>
              <a:spcAft>
                <a:spcPts val="0"/>
              </a:spcAft>
              <a:buClr>
                <a:schemeClr val="dk1"/>
              </a:buClr>
              <a:buSzPts val="1800"/>
              <a:buChar char="•"/>
              <a:defRPr sz="1800"/>
            </a:lvl7pPr>
            <a:lvl8pPr marL="3657600" lvl="7" indent="-342900" algn="l">
              <a:lnSpc>
                <a:spcPct val="90000"/>
              </a:lnSpc>
              <a:spcBef>
                <a:spcPts val="360"/>
              </a:spcBef>
              <a:spcAft>
                <a:spcPts val="0"/>
              </a:spcAft>
              <a:buClr>
                <a:schemeClr val="dk1"/>
              </a:buClr>
              <a:buSzPts val="1800"/>
              <a:buChar char="•"/>
              <a:defRPr sz="1800"/>
            </a:lvl8pPr>
            <a:lvl9pPr marL="4114800" lvl="8" indent="-342900" algn="l">
              <a:lnSpc>
                <a:spcPct val="90000"/>
              </a:lnSpc>
              <a:spcBef>
                <a:spcPts val="360"/>
              </a:spcBef>
              <a:spcAft>
                <a:spcPts val="0"/>
              </a:spcAft>
              <a:buClr>
                <a:schemeClr val="dk1"/>
              </a:buClr>
              <a:buSzPts val="1800"/>
              <a:buChar char="•"/>
              <a:defRPr sz="1800"/>
            </a:lvl9pPr>
          </a:lstStyle>
          <a:p>
            <a:endParaRPr/>
          </a:p>
        </p:txBody>
      </p:sp>
      <p:sp>
        <p:nvSpPr>
          <p:cNvPr id="277" name="Google Shape;277;p43"/>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8" name="Google Shape;278;p43"/>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9" name="Google Shape;279;p43"/>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D">
  <p:cSld name="Title Slide D">
    <p:spTree>
      <p:nvGrpSpPr>
        <p:cNvPr id="1" name="Shape 285"/>
        <p:cNvGrpSpPr/>
        <p:nvPr/>
      </p:nvGrpSpPr>
      <p:grpSpPr>
        <a:xfrm>
          <a:off x="0" y="0"/>
          <a:ext cx="0" cy="0"/>
          <a:chOff x="0" y="0"/>
          <a:chExt cx="0" cy="0"/>
        </a:xfrm>
      </p:grpSpPr>
      <p:sp>
        <p:nvSpPr>
          <p:cNvPr id="286" name="Google Shape;286;p45"/>
          <p:cNvSpPr/>
          <p:nvPr/>
        </p:nvSpPr>
        <p:spPr>
          <a:xfrm>
            <a:off x="0" y="2646382"/>
            <a:ext cx="12192000" cy="4211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7" name="Google Shape;287;p45"/>
          <p:cNvSpPr txBox="1">
            <a:spLocks noGrp="1"/>
          </p:cNvSpPr>
          <p:nvPr>
            <p:ph type="body" idx="1"/>
          </p:nvPr>
        </p:nvSpPr>
        <p:spPr>
          <a:xfrm>
            <a:off x="831850" y="2913079"/>
            <a:ext cx="10515600" cy="32640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45"/>
          <p:cNvSpPr txBox="1">
            <a:spLocks noGrp="1"/>
          </p:cNvSpPr>
          <p:nvPr>
            <p:ph type="title"/>
          </p:nvPr>
        </p:nvSpPr>
        <p:spPr>
          <a:xfrm>
            <a:off x="831850" y="1452282"/>
            <a:ext cx="10515600" cy="119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45"/>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Full Width Content">
  <p:cSld name="Full Width Content">
    <p:spTree>
      <p:nvGrpSpPr>
        <p:cNvPr id="1" name="Shape 290"/>
        <p:cNvGrpSpPr/>
        <p:nvPr/>
      </p:nvGrpSpPr>
      <p:grpSpPr>
        <a:xfrm>
          <a:off x="0" y="0"/>
          <a:ext cx="0" cy="0"/>
          <a:chOff x="0" y="0"/>
          <a:chExt cx="0" cy="0"/>
        </a:xfrm>
      </p:grpSpPr>
      <p:sp>
        <p:nvSpPr>
          <p:cNvPr id="291" name="Google Shape;291;p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46"/>
          <p:cNvSpPr txBox="1">
            <a:spLocks noGrp="1"/>
          </p:cNvSpPr>
          <p:nvPr>
            <p:ph type="body" idx="1"/>
          </p:nvPr>
        </p:nvSpPr>
        <p:spPr>
          <a:xfrm>
            <a:off x="838199" y="3429000"/>
            <a:ext cx="10515600" cy="30639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46"/>
          <p:cNvSpPr txBox="1">
            <a:spLocks noGrp="1"/>
          </p:cNvSpPr>
          <p:nvPr>
            <p:ph type="body" idx="2"/>
          </p:nvPr>
        </p:nvSpPr>
        <p:spPr>
          <a:xfrm>
            <a:off x="838200" y="1520043"/>
            <a:ext cx="10515600" cy="16149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294"/>
        <p:cNvGrpSpPr/>
        <p:nvPr/>
      </p:nvGrpSpPr>
      <p:grpSpPr>
        <a:xfrm>
          <a:off x="0" y="0"/>
          <a:ext cx="0" cy="0"/>
          <a:chOff x="0" y="0"/>
          <a:chExt cx="0" cy="0"/>
        </a:xfrm>
      </p:grpSpPr>
      <p:sp>
        <p:nvSpPr>
          <p:cNvPr id="295" name="Google Shape;295;p47"/>
          <p:cNvSpPr/>
          <p:nvPr/>
        </p:nvSpPr>
        <p:spPr>
          <a:xfrm>
            <a:off x="5675968" y="0"/>
            <a:ext cx="6616390" cy="68580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rgbClr val="B9C1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6" name="Google Shape;296;p47"/>
          <p:cNvSpPr txBox="1">
            <a:spLocks noGrp="1"/>
          </p:cNvSpPr>
          <p:nvPr>
            <p:ph type="body" idx="1"/>
          </p:nvPr>
        </p:nvSpPr>
        <p:spPr>
          <a:xfrm>
            <a:off x="831850" y="2913079"/>
            <a:ext cx="5139900" cy="32640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47"/>
          <p:cNvSpPr txBox="1">
            <a:spLocks noGrp="1"/>
          </p:cNvSpPr>
          <p:nvPr>
            <p:ph type="title"/>
          </p:nvPr>
        </p:nvSpPr>
        <p:spPr>
          <a:xfrm>
            <a:off x="831850" y="1452282"/>
            <a:ext cx="5139900" cy="119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47"/>
          <p:cNvSpPr>
            <a:spLocks noGrp="1"/>
          </p:cNvSpPr>
          <p:nvPr>
            <p:ph type="pic" idx="2"/>
          </p:nvPr>
        </p:nvSpPr>
        <p:spPr>
          <a:xfrm>
            <a:off x="6332434" y="598206"/>
            <a:ext cx="5359500" cy="5578800"/>
          </a:xfrm>
          <a:prstGeom prst="rect">
            <a:avLst/>
          </a:prstGeom>
          <a:noFill/>
          <a:ln>
            <a:noFill/>
          </a:ln>
        </p:spPr>
        <p:txBody>
          <a:bodyPr/>
          <a:lstStyle/>
          <a:p>
            <a:endParaRPr lang="en-US"/>
          </a:p>
        </p:txBody>
      </p:sp>
      <p:sp>
        <p:nvSpPr>
          <p:cNvPr id="299" name="Google Shape;299;p47"/>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300"/>
        <p:cNvGrpSpPr/>
        <p:nvPr/>
      </p:nvGrpSpPr>
      <p:grpSpPr>
        <a:xfrm>
          <a:off x="0" y="0"/>
          <a:ext cx="0" cy="0"/>
          <a:chOff x="0" y="0"/>
          <a:chExt cx="0" cy="0"/>
        </a:xfrm>
      </p:grpSpPr>
      <p:sp>
        <p:nvSpPr>
          <p:cNvPr id="301" name="Google Shape;301;p48"/>
          <p:cNvSpPr/>
          <p:nvPr/>
        </p:nvSpPr>
        <p:spPr>
          <a:xfrm>
            <a:off x="-4" y="6221691"/>
            <a:ext cx="12192000" cy="636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2" name="Google Shape;302;p48"/>
          <p:cNvSpPr/>
          <p:nvPr/>
        </p:nvSpPr>
        <p:spPr>
          <a:xfrm>
            <a:off x="4032793" y="2752780"/>
            <a:ext cx="1373400" cy="1373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3" name="Google Shape;303;p48"/>
          <p:cNvSpPr/>
          <p:nvPr/>
        </p:nvSpPr>
        <p:spPr>
          <a:xfrm>
            <a:off x="6785790" y="2760689"/>
            <a:ext cx="1373400" cy="1373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4" name="Google Shape;304;p48"/>
          <p:cNvSpPr/>
          <p:nvPr/>
        </p:nvSpPr>
        <p:spPr>
          <a:xfrm>
            <a:off x="9536303" y="2742291"/>
            <a:ext cx="1373400" cy="1373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5" name="Google Shape;305;p48"/>
          <p:cNvSpPr/>
          <p:nvPr/>
        </p:nvSpPr>
        <p:spPr>
          <a:xfrm>
            <a:off x="1281354" y="2742291"/>
            <a:ext cx="1373400" cy="1373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6" name="Google Shape;306;p48"/>
          <p:cNvSpPr txBox="1">
            <a:spLocks noGrp="1"/>
          </p:cNvSpPr>
          <p:nvPr>
            <p:ph type="body" idx="1"/>
          </p:nvPr>
        </p:nvSpPr>
        <p:spPr>
          <a:xfrm>
            <a:off x="838196" y="1559859"/>
            <a:ext cx="10515600" cy="9411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000"/>
              </a:spcBef>
              <a:spcAft>
                <a:spcPts val="0"/>
              </a:spcAft>
              <a:buClr>
                <a:schemeClr val="dk1"/>
              </a:buClr>
              <a:buSzPts val="2400"/>
              <a:buNone/>
              <a:defRPr sz="2400"/>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48"/>
          <p:cNvSpPr txBox="1">
            <a:spLocks noGrp="1"/>
          </p:cNvSpPr>
          <p:nvPr>
            <p:ph type="body" idx="2"/>
          </p:nvPr>
        </p:nvSpPr>
        <p:spPr>
          <a:xfrm>
            <a:off x="839750" y="4353345"/>
            <a:ext cx="22566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000"/>
              </a:spcBef>
              <a:spcAft>
                <a:spcPts val="0"/>
              </a:spcAft>
              <a:buClr>
                <a:schemeClr val="dk2"/>
              </a:buClr>
              <a:buSzPts val="1600"/>
              <a:buNone/>
              <a:defRPr sz="1600" b="1"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48"/>
          <p:cNvSpPr txBox="1">
            <a:spLocks noGrp="1"/>
          </p:cNvSpPr>
          <p:nvPr>
            <p:ph type="body" idx="3"/>
          </p:nvPr>
        </p:nvSpPr>
        <p:spPr>
          <a:xfrm>
            <a:off x="839750" y="4703910"/>
            <a:ext cx="2256600" cy="9411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48"/>
          <p:cNvSpPr txBox="1">
            <a:spLocks noGrp="1"/>
          </p:cNvSpPr>
          <p:nvPr>
            <p:ph type="body" idx="4"/>
          </p:nvPr>
        </p:nvSpPr>
        <p:spPr>
          <a:xfrm>
            <a:off x="3579902" y="4353345"/>
            <a:ext cx="22566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000"/>
              </a:spcBef>
              <a:spcAft>
                <a:spcPts val="0"/>
              </a:spcAft>
              <a:buClr>
                <a:schemeClr val="dk2"/>
              </a:buClr>
              <a:buSzPts val="1600"/>
              <a:buNone/>
              <a:defRPr sz="1600" b="1"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48"/>
          <p:cNvSpPr txBox="1">
            <a:spLocks noGrp="1"/>
          </p:cNvSpPr>
          <p:nvPr>
            <p:ph type="body" idx="5"/>
          </p:nvPr>
        </p:nvSpPr>
        <p:spPr>
          <a:xfrm>
            <a:off x="3579902" y="4703910"/>
            <a:ext cx="2256600" cy="9411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1" name="Google Shape;311;p48"/>
          <p:cNvSpPr txBox="1">
            <a:spLocks noGrp="1"/>
          </p:cNvSpPr>
          <p:nvPr>
            <p:ph type="body" idx="6"/>
          </p:nvPr>
        </p:nvSpPr>
        <p:spPr>
          <a:xfrm>
            <a:off x="6355474" y="4353345"/>
            <a:ext cx="22566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000"/>
              </a:spcBef>
              <a:spcAft>
                <a:spcPts val="0"/>
              </a:spcAft>
              <a:buClr>
                <a:schemeClr val="dk2"/>
              </a:buClr>
              <a:buSzPts val="1600"/>
              <a:buNone/>
              <a:defRPr sz="1600" b="1"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2" name="Google Shape;312;p48"/>
          <p:cNvSpPr txBox="1">
            <a:spLocks noGrp="1"/>
          </p:cNvSpPr>
          <p:nvPr>
            <p:ph type="body" idx="7"/>
          </p:nvPr>
        </p:nvSpPr>
        <p:spPr>
          <a:xfrm>
            <a:off x="6355474" y="4703910"/>
            <a:ext cx="2256600" cy="9411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3" name="Google Shape;313;p48"/>
          <p:cNvSpPr txBox="1">
            <a:spLocks noGrp="1"/>
          </p:cNvSpPr>
          <p:nvPr>
            <p:ph type="body" idx="8"/>
          </p:nvPr>
        </p:nvSpPr>
        <p:spPr>
          <a:xfrm>
            <a:off x="9131046" y="4353345"/>
            <a:ext cx="22566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000"/>
              </a:spcBef>
              <a:spcAft>
                <a:spcPts val="0"/>
              </a:spcAft>
              <a:buClr>
                <a:schemeClr val="dk2"/>
              </a:buClr>
              <a:buSzPts val="1600"/>
              <a:buNone/>
              <a:defRPr sz="1600" b="1"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48"/>
          <p:cNvSpPr txBox="1">
            <a:spLocks noGrp="1"/>
          </p:cNvSpPr>
          <p:nvPr>
            <p:ph type="body" idx="9"/>
          </p:nvPr>
        </p:nvSpPr>
        <p:spPr>
          <a:xfrm>
            <a:off x="9131046" y="4703910"/>
            <a:ext cx="2256600" cy="9411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48"/>
          <p:cNvSpPr>
            <a:spLocks noGrp="1"/>
          </p:cNvSpPr>
          <p:nvPr>
            <p:ph type="pic" idx="13"/>
          </p:nvPr>
        </p:nvSpPr>
        <p:spPr>
          <a:xfrm>
            <a:off x="1482767" y="2990198"/>
            <a:ext cx="969900" cy="941100"/>
          </a:xfrm>
          <a:prstGeom prst="rect">
            <a:avLst/>
          </a:prstGeom>
          <a:noFill/>
          <a:ln>
            <a:noFill/>
          </a:ln>
        </p:spPr>
      </p:sp>
      <p:sp>
        <p:nvSpPr>
          <p:cNvPr id="316" name="Google Shape;316;p48"/>
          <p:cNvSpPr>
            <a:spLocks noGrp="1"/>
          </p:cNvSpPr>
          <p:nvPr>
            <p:ph type="pic" idx="14"/>
          </p:nvPr>
        </p:nvSpPr>
        <p:spPr>
          <a:xfrm>
            <a:off x="4223234" y="2976910"/>
            <a:ext cx="969900" cy="941100"/>
          </a:xfrm>
          <a:prstGeom prst="rect">
            <a:avLst/>
          </a:prstGeom>
          <a:noFill/>
          <a:ln>
            <a:noFill/>
          </a:ln>
        </p:spPr>
      </p:sp>
      <p:sp>
        <p:nvSpPr>
          <p:cNvPr id="317" name="Google Shape;317;p48"/>
          <p:cNvSpPr>
            <a:spLocks noGrp="1"/>
          </p:cNvSpPr>
          <p:nvPr>
            <p:ph type="pic" idx="15"/>
          </p:nvPr>
        </p:nvSpPr>
        <p:spPr>
          <a:xfrm>
            <a:off x="6998806" y="2990197"/>
            <a:ext cx="969900" cy="941100"/>
          </a:xfrm>
          <a:prstGeom prst="rect">
            <a:avLst/>
          </a:prstGeom>
          <a:noFill/>
          <a:ln>
            <a:noFill/>
          </a:ln>
        </p:spPr>
      </p:sp>
      <p:sp>
        <p:nvSpPr>
          <p:cNvPr id="318" name="Google Shape;318;p48"/>
          <p:cNvSpPr>
            <a:spLocks noGrp="1"/>
          </p:cNvSpPr>
          <p:nvPr>
            <p:ph type="pic" idx="16"/>
          </p:nvPr>
        </p:nvSpPr>
        <p:spPr>
          <a:xfrm>
            <a:off x="9738031" y="2989116"/>
            <a:ext cx="969900" cy="941100"/>
          </a:xfrm>
          <a:prstGeom prst="rect">
            <a:avLst/>
          </a:prstGeom>
          <a:noFill/>
          <a:ln>
            <a:noFill/>
          </a:ln>
        </p:spPr>
      </p:sp>
      <p:sp>
        <p:nvSpPr>
          <p:cNvPr id="319" name="Google Shape;319;p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48"/>
          <p:cNvSpPr txBox="1"/>
          <p:nvPr/>
        </p:nvSpPr>
        <p:spPr>
          <a:xfrm>
            <a:off x="11198352" y="6372663"/>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
        <p:nvSpPr>
          <p:cNvPr id="321" name="Google Shape;321;p48"/>
          <p:cNvSpPr txBox="1"/>
          <p:nvPr/>
        </p:nvSpPr>
        <p:spPr>
          <a:xfrm>
            <a:off x="578788" y="6355009"/>
            <a:ext cx="2886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©2022 Lumen Learning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Illustration Slide">
  <p:cSld name="Illustration Slide">
    <p:spTree>
      <p:nvGrpSpPr>
        <p:cNvPr id="1" name="Shape 322"/>
        <p:cNvGrpSpPr/>
        <p:nvPr/>
      </p:nvGrpSpPr>
      <p:grpSpPr>
        <a:xfrm>
          <a:off x="0" y="0"/>
          <a:ext cx="0" cy="0"/>
          <a:chOff x="0" y="0"/>
          <a:chExt cx="0" cy="0"/>
        </a:xfrm>
      </p:grpSpPr>
      <p:sp>
        <p:nvSpPr>
          <p:cNvPr id="323" name="Google Shape;323;p49"/>
          <p:cNvSpPr/>
          <p:nvPr/>
        </p:nvSpPr>
        <p:spPr>
          <a:xfrm>
            <a:off x="0" y="4324573"/>
            <a:ext cx="12192000" cy="253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4" name="Google Shape;324;p49"/>
          <p:cNvSpPr txBox="1">
            <a:spLocks noGrp="1"/>
          </p:cNvSpPr>
          <p:nvPr>
            <p:ph type="title"/>
          </p:nvPr>
        </p:nvSpPr>
        <p:spPr>
          <a:xfrm>
            <a:off x="831849" y="468313"/>
            <a:ext cx="6018900" cy="162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Arial"/>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49"/>
          <p:cNvSpPr txBox="1">
            <a:spLocks noGrp="1"/>
          </p:cNvSpPr>
          <p:nvPr>
            <p:ph type="body" idx="1"/>
          </p:nvPr>
        </p:nvSpPr>
        <p:spPr>
          <a:xfrm>
            <a:off x="831851" y="4526280"/>
            <a:ext cx="6018900" cy="18282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000"/>
              </a:spcBef>
              <a:spcAft>
                <a:spcPts val="0"/>
              </a:spcAft>
              <a:buClr>
                <a:schemeClr val="lt1"/>
              </a:buClr>
              <a:buSzPts val="2400"/>
              <a:buNone/>
              <a:defRPr sz="2400">
                <a:solidFill>
                  <a:schemeClr val="lt1"/>
                </a:solidFill>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49"/>
          <p:cNvSpPr txBox="1"/>
          <p:nvPr/>
        </p:nvSpPr>
        <p:spPr>
          <a:xfrm>
            <a:off x="2125980" y="-46863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327" name="Google Shape;327;p49"/>
          <p:cNvSpPr txBox="1"/>
          <p:nvPr/>
        </p:nvSpPr>
        <p:spPr>
          <a:xfrm>
            <a:off x="2903220" y="-51435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328" name="Google Shape;328;p49"/>
          <p:cNvSpPr txBox="1">
            <a:spLocks noGrp="1"/>
          </p:cNvSpPr>
          <p:nvPr>
            <p:ph type="body" idx="2"/>
          </p:nvPr>
        </p:nvSpPr>
        <p:spPr>
          <a:xfrm>
            <a:off x="831170" y="2290257"/>
            <a:ext cx="6018900" cy="18816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000"/>
              </a:spcBef>
              <a:spcAft>
                <a:spcPts val="0"/>
              </a:spcAft>
              <a:buClr>
                <a:schemeClr val="dk2"/>
              </a:buClr>
              <a:buSzPts val="2400"/>
              <a:buNone/>
              <a:defRPr sz="240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9" name="Google Shape;329;p49"/>
          <p:cNvSpPr>
            <a:spLocks noGrp="1"/>
          </p:cNvSpPr>
          <p:nvPr>
            <p:ph type="pic" idx="3"/>
          </p:nvPr>
        </p:nvSpPr>
        <p:spPr>
          <a:xfrm>
            <a:off x="7040880" y="468313"/>
            <a:ext cx="4651200" cy="5730900"/>
          </a:xfrm>
          <a:prstGeom prst="rect">
            <a:avLst/>
          </a:prstGeom>
          <a:noFill/>
          <a:ln>
            <a:noFill/>
          </a:ln>
        </p:spPr>
      </p:sp>
      <p:sp>
        <p:nvSpPr>
          <p:cNvPr id="330" name="Google Shape;330;p49"/>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1"/>
        <p:cNvGrpSpPr/>
        <p:nvPr/>
      </p:nvGrpSpPr>
      <p:grpSpPr>
        <a:xfrm>
          <a:off x="0" y="0"/>
          <a:ext cx="0" cy="0"/>
          <a:chOff x="0" y="0"/>
          <a:chExt cx="0" cy="0"/>
        </a:xfrm>
      </p:grpSpPr>
      <p:sp>
        <p:nvSpPr>
          <p:cNvPr id="332" name="Google Shape;332;p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1"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p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1000"/>
              </a:spcBef>
              <a:spcAft>
                <a:spcPts val="0"/>
              </a:spcAft>
              <a:buClr>
                <a:srgbClr val="8A8A8A"/>
              </a:buClr>
              <a:buSzPts val="2400"/>
              <a:buNone/>
              <a:defRPr sz="2400">
                <a:solidFill>
                  <a:srgbClr val="8A8A8A"/>
                </a:solidFill>
              </a:defRPr>
            </a:lvl1pPr>
            <a:lvl2pPr marL="914400" lvl="1" indent="-228600" algn="l">
              <a:lnSpc>
                <a:spcPct val="113000"/>
              </a:lnSpc>
              <a:spcBef>
                <a:spcPts val="1000"/>
              </a:spcBef>
              <a:spcAft>
                <a:spcPts val="0"/>
              </a:spcAft>
              <a:buClr>
                <a:srgbClr val="8A8A8A"/>
              </a:buClr>
              <a:buSzPts val="2000"/>
              <a:buNone/>
              <a:defRPr sz="2000">
                <a:solidFill>
                  <a:srgbClr val="8A8A8A"/>
                </a:solidFill>
              </a:defRPr>
            </a:lvl2pPr>
            <a:lvl3pPr marL="1371600" lvl="2" indent="-228600" algn="l">
              <a:lnSpc>
                <a:spcPct val="113000"/>
              </a:lnSpc>
              <a:spcBef>
                <a:spcPts val="1000"/>
              </a:spcBef>
              <a:spcAft>
                <a:spcPts val="0"/>
              </a:spcAft>
              <a:buClr>
                <a:srgbClr val="8A8A8A"/>
              </a:buClr>
              <a:buSzPts val="1800"/>
              <a:buNone/>
              <a:defRPr sz="1800">
                <a:solidFill>
                  <a:srgbClr val="8A8A8A"/>
                </a:solidFill>
              </a:defRPr>
            </a:lvl3pPr>
            <a:lvl4pPr marL="1828800" lvl="3" indent="-228600" algn="l">
              <a:lnSpc>
                <a:spcPct val="113000"/>
              </a:lnSpc>
              <a:spcBef>
                <a:spcPts val="1000"/>
              </a:spcBef>
              <a:spcAft>
                <a:spcPts val="0"/>
              </a:spcAft>
              <a:buClr>
                <a:srgbClr val="8A8A8A"/>
              </a:buClr>
              <a:buSzPts val="1600"/>
              <a:buNone/>
              <a:defRPr sz="1600">
                <a:solidFill>
                  <a:srgbClr val="8A8A8A"/>
                </a:solidFill>
              </a:defRPr>
            </a:lvl4pPr>
            <a:lvl5pPr marL="2286000" lvl="4" indent="-228600" algn="l">
              <a:lnSpc>
                <a:spcPct val="113000"/>
              </a:lnSpc>
              <a:spcBef>
                <a:spcPts val="1000"/>
              </a:spcBef>
              <a:spcAft>
                <a:spcPts val="0"/>
              </a:spcAft>
              <a:buClr>
                <a:srgbClr val="8A8A8A"/>
              </a:buClr>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334"/>
        <p:cNvGrpSpPr/>
        <p:nvPr/>
      </p:nvGrpSpPr>
      <p:grpSpPr>
        <a:xfrm>
          <a:off x="0" y="0"/>
          <a:ext cx="0" cy="0"/>
          <a:chOff x="0" y="0"/>
          <a:chExt cx="0" cy="0"/>
        </a:xfrm>
      </p:grpSpPr>
      <p:sp>
        <p:nvSpPr>
          <p:cNvPr id="335" name="Google Shape;335;p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p51"/>
          <p:cNvSpPr txBox="1">
            <a:spLocks noGrp="1"/>
          </p:cNvSpPr>
          <p:nvPr>
            <p:ph type="body" idx="1"/>
          </p:nvPr>
        </p:nvSpPr>
        <p:spPr>
          <a:xfrm>
            <a:off x="838200" y="1825625"/>
            <a:ext cx="49170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113000"/>
              </a:lnSpc>
              <a:spcBef>
                <a:spcPts val="1000"/>
              </a:spcBef>
              <a:spcAft>
                <a:spcPts val="0"/>
              </a:spcAft>
              <a:buClr>
                <a:schemeClr val="dk1"/>
              </a:buClr>
              <a:buSzPts val="2400"/>
              <a:buChar char="•"/>
              <a:defRPr>
                <a:latin typeface="Arial"/>
                <a:ea typeface="Arial"/>
                <a:cs typeface="Arial"/>
                <a:sym typeface="Arial"/>
              </a:defRPr>
            </a:lvl2pPr>
            <a:lvl3pPr marL="1371600" lvl="2" indent="-355600" algn="l">
              <a:lnSpc>
                <a:spcPct val="113000"/>
              </a:lnSpc>
              <a:spcBef>
                <a:spcPts val="1000"/>
              </a:spcBef>
              <a:spcAft>
                <a:spcPts val="0"/>
              </a:spcAft>
              <a:buClr>
                <a:schemeClr val="dk1"/>
              </a:buClr>
              <a:buSzPts val="2000"/>
              <a:buChar char="•"/>
              <a:defRPr>
                <a:latin typeface="Arial"/>
                <a:ea typeface="Arial"/>
                <a:cs typeface="Arial"/>
                <a:sym typeface="Arial"/>
              </a:defRPr>
            </a:lvl3pPr>
            <a:lvl4pPr marL="1828800" lvl="3" indent="-342900" algn="l">
              <a:lnSpc>
                <a:spcPct val="113000"/>
              </a:lnSpc>
              <a:spcBef>
                <a:spcPts val="1000"/>
              </a:spcBef>
              <a:spcAft>
                <a:spcPts val="0"/>
              </a:spcAft>
              <a:buClr>
                <a:schemeClr val="dk1"/>
              </a:buClr>
              <a:buSzPts val="1800"/>
              <a:buChar char="•"/>
              <a:defRPr>
                <a:latin typeface="Arial"/>
                <a:ea typeface="Arial"/>
                <a:cs typeface="Arial"/>
                <a:sym typeface="Arial"/>
              </a:defRPr>
            </a:lvl4pPr>
            <a:lvl5pPr marL="2286000" lvl="4" indent="-342900" algn="l">
              <a:lnSpc>
                <a:spcPct val="113000"/>
              </a:lnSpc>
              <a:spcBef>
                <a:spcPts val="10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p5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113000"/>
              </a:lnSpc>
              <a:spcBef>
                <a:spcPts val="1000"/>
              </a:spcBef>
              <a:spcAft>
                <a:spcPts val="0"/>
              </a:spcAft>
              <a:buClr>
                <a:schemeClr val="dk1"/>
              </a:buClr>
              <a:buSzPts val="2400"/>
              <a:buChar char="•"/>
              <a:defRPr>
                <a:latin typeface="Arial"/>
                <a:ea typeface="Arial"/>
                <a:cs typeface="Arial"/>
                <a:sym typeface="Arial"/>
              </a:defRPr>
            </a:lvl2pPr>
            <a:lvl3pPr marL="1371600" lvl="2" indent="-355600" algn="l">
              <a:lnSpc>
                <a:spcPct val="113000"/>
              </a:lnSpc>
              <a:spcBef>
                <a:spcPts val="1000"/>
              </a:spcBef>
              <a:spcAft>
                <a:spcPts val="0"/>
              </a:spcAft>
              <a:buClr>
                <a:schemeClr val="dk1"/>
              </a:buClr>
              <a:buSzPts val="2000"/>
              <a:buChar char="•"/>
              <a:defRPr>
                <a:latin typeface="Arial"/>
                <a:ea typeface="Arial"/>
                <a:cs typeface="Arial"/>
                <a:sym typeface="Arial"/>
              </a:defRPr>
            </a:lvl3pPr>
            <a:lvl4pPr marL="1828800" lvl="3" indent="-342900" algn="l">
              <a:lnSpc>
                <a:spcPct val="113000"/>
              </a:lnSpc>
              <a:spcBef>
                <a:spcPts val="1000"/>
              </a:spcBef>
              <a:spcAft>
                <a:spcPts val="0"/>
              </a:spcAft>
              <a:buClr>
                <a:schemeClr val="dk1"/>
              </a:buClr>
              <a:buSzPts val="1800"/>
              <a:buChar char="•"/>
              <a:defRPr>
                <a:latin typeface="Arial"/>
                <a:ea typeface="Arial"/>
                <a:cs typeface="Arial"/>
                <a:sym typeface="Arial"/>
              </a:defRPr>
            </a:lvl4pPr>
            <a:lvl5pPr marL="2286000" lvl="4" indent="-342900" algn="l">
              <a:lnSpc>
                <a:spcPct val="113000"/>
              </a:lnSpc>
              <a:spcBef>
                <a:spcPts val="10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ticky Notes">
  <p:cSld name="Sticky Notes">
    <p:spTree>
      <p:nvGrpSpPr>
        <p:cNvPr id="1" name="Shape 338"/>
        <p:cNvGrpSpPr/>
        <p:nvPr/>
      </p:nvGrpSpPr>
      <p:grpSpPr>
        <a:xfrm>
          <a:off x="0" y="0"/>
          <a:ext cx="0" cy="0"/>
          <a:chOff x="0" y="0"/>
          <a:chExt cx="0" cy="0"/>
        </a:xfrm>
      </p:grpSpPr>
      <p:sp>
        <p:nvSpPr>
          <p:cNvPr id="339" name="Google Shape;339;p52"/>
          <p:cNvSpPr/>
          <p:nvPr/>
        </p:nvSpPr>
        <p:spPr>
          <a:xfrm>
            <a:off x="1" y="5242956"/>
            <a:ext cx="12192000" cy="16149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0" name="Google Shape;340;p5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1" name="Google Shape;341;p52"/>
          <p:cNvSpPr txBox="1">
            <a:spLocks noGrp="1"/>
          </p:cNvSpPr>
          <p:nvPr>
            <p:ph type="body" idx="1"/>
          </p:nvPr>
        </p:nvSpPr>
        <p:spPr>
          <a:xfrm>
            <a:off x="838200" y="1520043"/>
            <a:ext cx="10515600" cy="16149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000"/>
              </a:spcBef>
              <a:spcAft>
                <a:spcPts val="0"/>
              </a:spcAft>
              <a:buClr>
                <a:schemeClr val="dk1"/>
              </a:buClr>
              <a:buSzPts val="2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2" name="Google Shape;342;p52"/>
          <p:cNvSpPr txBox="1">
            <a:spLocks noGrp="1"/>
          </p:cNvSpPr>
          <p:nvPr>
            <p:ph type="body" idx="2"/>
          </p:nvPr>
        </p:nvSpPr>
        <p:spPr>
          <a:xfrm>
            <a:off x="8974237" y="3563752"/>
            <a:ext cx="2379600" cy="23742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3" name="Google Shape;343;p52"/>
          <p:cNvSpPr txBox="1">
            <a:spLocks noGrp="1"/>
          </p:cNvSpPr>
          <p:nvPr>
            <p:ph type="body" idx="3"/>
          </p:nvPr>
        </p:nvSpPr>
        <p:spPr>
          <a:xfrm>
            <a:off x="6262225" y="3563752"/>
            <a:ext cx="2379600" cy="23742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4" name="Google Shape;344;p52"/>
          <p:cNvSpPr txBox="1">
            <a:spLocks noGrp="1"/>
          </p:cNvSpPr>
          <p:nvPr>
            <p:ph type="body" idx="4"/>
          </p:nvPr>
        </p:nvSpPr>
        <p:spPr>
          <a:xfrm>
            <a:off x="3550213" y="3563752"/>
            <a:ext cx="2379600" cy="23742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p52"/>
          <p:cNvSpPr txBox="1">
            <a:spLocks noGrp="1"/>
          </p:cNvSpPr>
          <p:nvPr>
            <p:ph type="body" idx="5"/>
          </p:nvPr>
        </p:nvSpPr>
        <p:spPr>
          <a:xfrm>
            <a:off x="838200" y="3563751"/>
            <a:ext cx="2379600" cy="23742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52"/>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
        <p:nvSpPr>
          <p:cNvPr id="347" name="Google Shape;347;p52"/>
          <p:cNvSpPr txBox="1"/>
          <p:nvPr/>
        </p:nvSpPr>
        <p:spPr>
          <a:xfrm>
            <a:off x="578788" y="6355009"/>
            <a:ext cx="2886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©2022 Lumen Learning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C">
  <p:cSld name="Title Slide C">
    <p:spTree>
      <p:nvGrpSpPr>
        <p:cNvPr id="1" name="Shape 34"/>
        <p:cNvGrpSpPr/>
        <p:nvPr/>
      </p:nvGrpSpPr>
      <p:grpSpPr>
        <a:xfrm>
          <a:off x="0" y="0"/>
          <a:ext cx="0" cy="0"/>
          <a:chOff x="0" y="0"/>
          <a:chExt cx="0" cy="0"/>
        </a:xfrm>
      </p:grpSpPr>
      <p:sp>
        <p:nvSpPr>
          <p:cNvPr id="35" name="Google Shape;35;p6"/>
          <p:cNvSpPr/>
          <p:nvPr/>
        </p:nvSpPr>
        <p:spPr>
          <a:xfrm>
            <a:off x="1" y="0"/>
            <a:ext cx="58737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36" name="Google Shape;36;p6"/>
          <p:cNvSpPr txBox="1">
            <a:spLocks noGrp="1"/>
          </p:cNvSpPr>
          <p:nvPr>
            <p:ph type="title"/>
          </p:nvPr>
        </p:nvSpPr>
        <p:spPr>
          <a:xfrm>
            <a:off x="648971" y="1247160"/>
            <a:ext cx="4794300" cy="17856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7" name="Google Shape;37;p6"/>
          <p:cNvSpPr txBox="1">
            <a:spLocks noGrp="1"/>
          </p:cNvSpPr>
          <p:nvPr>
            <p:ph type="body" idx="1"/>
          </p:nvPr>
        </p:nvSpPr>
        <p:spPr>
          <a:xfrm>
            <a:off x="648971" y="3201726"/>
            <a:ext cx="4794300" cy="15000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100"/>
              </a:spcBef>
              <a:spcAft>
                <a:spcPts val="0"/>
              </a:spcAft>
              <a:buClr>
                <a:schemeClr val="lt1"/>
              </a:buClr>
              <a:buSzPts val="2800"/>
              <a:buChar char="•"/>
              <a:defRPr>
                <a:solidFill>
                  <a:schemeClr val="lt1"/>
                </a:solidFill>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8" name="Google Shape;38;p6"/>
          <p:cNvSpPr>
            <a:spLocks noGrp="1"/>
          </p:cNvSpPr>
          <p:nvPr>
            <p:ph type="pic" idx="2"/>
          </p:nvPr>
        </p:nvSpPr>
        <p:spPr>
          <a:xfrm>
            <a:off x="6318327" y="671804"/>
            <a:ext cx="5373600" cy="5505300"/>
          </a:xfrm>
          <a:prstGeom prst="rect">
            <a:avLst/>
          </a:prstGeom>
          <a:no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ight Border - Full Width" type="obj">
  <p:cSld name="OBJECT">
    <p:spTree>
      <p:nvGrpSpPr>
        <p:cNvPr id="1" name="Shape 348"/>
        <p:cNvGrpSpPr/>
        <p:nvPr/>
      </p:nvGrpSpPr>
      <p:grpSpPr>
        <a:xfrm>
          <a:off x="0" y="0"/>
          <a:ext cx="0" cy="0"/>
          <a:chOff x="0" y="0"/>
          <a:chExt cx="0" cy="0"/>
        </a:xfrm>
      </p:grpSpPr>
      <p:sp>
        <p:nvSpPr>
          <p:cNvPr id="349" name="Google Shape;349;p5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1"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5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53"/>
          <p:cNvSpPr/>
          <p:nvPr/>
        </p:nvSpPr>
        <p:spPr>
          <a:xfrm>
            <a:off x="2" y="0"/>
            <a:ext cx="4653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Data">
  <p:cSld name="Big Data">
    <p:spTree>
      <p:nvGrpSpPr>
        <p:cNvPr id="1" name="Shape 352"/>
        <p:cNvGrpSpPr/>
        <p:nvPr/>
      </p:nvGrpSpPr>
      <p:grpSpPr>
        <a:xfrm>
          <a:off x="0" y="0"/>
          <a:ext cx="0" cy="0"/>
          <a:chOff x="0" y="0"/>
          <a:chExt cx="0" cy="0"/>
        </a:xfrm>
      </p:grpSpPr>
      <p:sp>
        <p:nvSpPr>
          <p:cNvPr id="353" name="Google Shape;353;p54"/>
          <p:cNvSpPr/>
          <p:nvPr/>
        </p:nvSpPr>
        <p:spPr>
          <a:xfrm>
            <a:off x="-1" y="1"/>
            <a:ext cx="8736300" cy="6858000"/>
          </a:xfrm>
          <a:prstGeom prst="rect">
            <a:avLst/>
          </a:prstGeom>
          <a:solidFill>
            <a:srgbClr val="D3B9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4" name="Google Shape;354;p54"/>
          <p:cNvSpPr txBox="1">
            <a:spLocks noGrp="1"/>
          </p:cNvSpPr>
          <p:nvPr>
            <p:ph type="body" idx="1"/>
          </p:nvPr>
        </p:nvSpPr>
        <p:spPr>
          <a:xfrm>
            <a:off x="594139" y="3585882"/>
            <a:ext cx="7147500" cy="12546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000"/>
              </a:spcBef>
              <a:spcAft>
                <a:spcPts val="0"/>
              </a:spcAft>
              <a:buClr>
                <a:schemeClr val="dk1"/>
              </a:buClr>
              <a:buSzPts val="2800"/>
              <a:buNone/>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p54"/>
          <p:cNvSpPr txBox="1">
            <a:spLocks noGrp="1"/>
          </p:cNvSpPr>
          <p:nvPr>
            <p:ph type="title"/>
          </p:nvPr>
        </p:nvSpPr>
        <p:spPr>
          <a:xfrm>
            <a:off x="594139" y="2099196"/>
            <a:ext cx="8736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0349"/>
              </a:buClr>
              <a:buSzPts val="10000"/>
              <a:buFont typeface="Arial Black"/>
              <a:buNone/>
              <a:defRPr sz="10000">
                <a:solidFill>
                  <a:srgbClr val="1F0349"/>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54"/>
          <p:cNvSpPr>
            <a:spLocks noGrp="1"/>
          </p:cNvSpPr>
          <p:nvPr>
            <p:ph type="pic" idx="2"/>
          </p:nvPr>
        </p:nvSpPr>
        <p:spPr>
          <a:xfrm>
            <a:off x="7410994" y="671804"/>
            <a:ext cx="4281000" cy="5505300"/>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A">
  <p:cSld name="Title Slide A">
    <p:spTree>
      <p:nvGrpSpPr>
        <p:cNvPr id="1" name="Shape 357"/>
        <p:cNvGrpSpPr/>
        <p:nvPr/>
      </p:nvGrpSpPr>
      <p:grpSpPr>
        <a:xfrm>
          <a:off x="0" y="0"/>
          <a:ext cx="0" cy="0"/>
          <a:chOff x="0" y="0"/>
          <a:chExt cx="0" cy="0"/>
        </a:xfrm>
      </p:grpSpPr>
      <p:sp>
        <p:nvSpPr>
          <p:cNvPr id="358" name="Google Shape;358;p55"/>
          <p:cNvSpPr/>
          <p:nvPr/>
        </p:nvSpPr>
        <p:spPr>
          <a:xfrm>
            <a:off x="5575610" y="0"/>
            <a:ext cx="6616390" cy="68580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9" name="Google Shape;359;p55"/>
          <p:cNvSpPr txBox="1">
            <a:spLocks noGrp="1"/>
          </p:cNvSpPr>
          <p:nvPr>
            <p:ph type="body" idx="1"/>
          </p:nvPr>
        </p:nvSpPr>
        <p:spPr>
          <a:xfrm>
            <a:off x="831850" y="2913079"/>
            <a:ext cx="5139900" cy="32640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55"/>
          <p:cNvSpPr txBox="1">
            <a:spLocks noGrp="1"/>
          </p:cNvSpPr>
          <p:nvPr>
            <p:ph type="title"/>
          </p:nvPr>
        </p:nvSpPr>
        <p:spPr>
          <a:xfrm>
            <a:off x="831850" y="1452282"/>
            <a:ext cx="5139900" cy="119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1" name="Google Shape;361;p55"/>
          <p:cNvSpPr>
            <a:spLocks noGrp="1"/>
          </p:cNvSpPr>
          <p:nvPr>
            <p:ph type="pic" idx="2"/>
          </p:nvPr>
        </p:nvSpPr>
        <p:spPr>
          <a:xfrm>
            <a:off x="6332434" y="598206"/>
            <a:ext cx="5359500" cy="5578800"/>
          </a:xfrm>
          <a:prstGeom prst="rect">
            <a:avLst/>
          </a:prstGeom>
          <a:noFill/>
          <a:ln>
            <a:noFill/>
          </a:ln>
        </p:spPr>
      </p:sp>
      <p:sp>
        <p:nvSpPr>
          <p:cNvPr id="362" name="Google Shape;362;p55"/>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Learning Outcomes">
  <p:cSld name="Learning Outcomes">
    <p:spTree>
      <p:nvGrpSpPr>
        <p:cNvPr id="1" name="Shape 363"/>
        <p:cNvGrpSpPr/>
        <p:nvPr/>
      </p:nvGrpSpPr>
      <p:grpSpPr>
        <a:xfrm>
          <a:off x="0" y="0"/>
          <a:ext cx="0" cy="0"/>
          <a:chOff x="0" y="0"/>
          <a:chExt cx="0" cy="0"/>
        </a:xfrm>
      </p:grpSpPr>
      <p:sp>
        <p:nvSpPr>
          <p:cNvPr id="364" name="Google Shape;364;p56"/>
          <p:cNvSpPr/>
          <p:nvPr/>
        </p:nvSpPr>
        <p:spPr>
          <a:xfrm>
            <a:off x="0" y="1"/>
            <a:ext cx="12192000" cy="2351100"/>
          </a:xfrm>
          <a:prstGeom prst="rect">
            <a:avLst/>
          </a:prstGeom>
          <a:solidFill>
            <a:srgbClr val="D3B9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5" name="Google Shape;365;p56"/>
          <p:cNvSpPr txBox="1">
            <a:spLocks noGrp="1"/>
          </p:cNvSpPr>
          <p:nvPr>
            <p:ph type="title"/>
          </p:nvPr>
        </p:nvSpPr>
        <p:spPr>
          <a:xfrm>
            <a:off x="838200" y="158297"/>
            <a:ext cx="10515600" cy="1086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0349"/>
              </a:buClr>
              <a:buSzPts val="4400"/>
              <a:buFont typeface="Arial"/>
              <a:buNone/>
              <a:defRPr>
                <a:solidFill>
                  <a:srgbClr val="1F03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56"/>
          <p:cNvSpPr txBox="1">
            <a:spLocks noGrp="1"/>
          </p:cNvSpPr>
          <p:nvPr>
            <p:ph type="body" idx="1"/>
          </p:nvPr>
        </p:nvSpPr>
        <p:spPr>
          <a:xfrm>
            <a:off x="838199" y="1253724"/>
            <a:ext cx="10515600" cy="9135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000"/>
              </a:spcBef>
              <a:spcAft>
                <a:spcPts val="0"/>
              </a:spcAft>
              <a:buClr>
                <a:schemeClr val="dk1"/>
              </a:buClr>
              <a:buSzPts val="2000"/>
              <a:buNone/>
              <a:defRPr sz="2000"/>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7" name="Google Shape;367;p56"/>
          <p:cNvSpPr txBox="1">
            <a:spLocks noGrp="1"/>
          </p:cNvSpPr>
          <p:nvPr>
            <p:ph type="body" idx="2"/>
          </p:nvPr>
        </p:nvSpPr>
        <p:spPr>
          <a:xfrm>
            <a:off x="7446345" y="2608820"/>
            <a:ext cx="2965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dk1"/>
              </a:buClr>
              <a:buSzPts val="2400"/>
              <a:buNone/>
              <a:defRPr sz="2400" b="1"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56"/>
          <p:cNvSpPr txBox="1">
            <a:spLocks noGrp="1"/>
          </p:cNvSpPr>
          <p:nvPr>
            <p:ph type="body" idx="3"/>
          </p:nvPr>
        </p:nvSpPr>
        <p:spPr>
          <a:xfrm>
            <a:off x="6096001" y="3519383"/>
            <a:ext cx="4316100" cy="9234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9" name="Google Shape;369;p56"/>
          <p:cNvSpPr txBox="1">
            <a:spLocks noGrp="1"/>
          </p:cNvSpPr>
          <p:nvPr>
            <p:ph type="body" idx="4"/>
          </p:nvPr>
        </p:nvSpPr>
        <p:spPr>
          <a:xfrm>
            <a:off x="6095999" y="2714939"/>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0" name="Google Shape;370;p56"/>
          <p:cNvSpPr txBox="1">
            <a:spLocks noGrp="1"/>
          </p:cNvSpPr>
          <p:nvPr>
            <p:ph type="body" idx="5"/>
          </p:nvPr>
        </p:nvSpPr>
        <p:spPr>
          <a:xfrm>
            <a:off x="2182582" y="2608277"/>
            <a:ext cx="2965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dk1"/>
              </a:buClr>
              <a:buSzPts val="2400"/>
              <a:buNone/>
              <a:defRPr sz="2400" b="1"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1" name="Google Shape;371;p56"/>
          <p:cNvSpPr txBox="1">
            <a:spLocks noGrp="1"/>
          </p:cNvSpPr>
          <p:nvPr>
            <p:ph type="body" idx="6"/>
          </p:nvPr>
        </p:nvSpPr>
        <p:spPr>
          <a:xfrm>
            <a:off x="832238" y="3518840"/>
            <a:ext cx="4316100" cy="9234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2" name="Google Shape;372;p56"/>
          <p:cNvSpPr txBox="1">
            <a:spLocks noGrp="1"/>
          </p:cNvSpPr>
          <p:nvPr>
            <p:ph type="body" idx="7"/>
          </p:nvPr>
        </p:nvSpPr>
        <p:spPr>
          <a:xfrm>
            <a:off x="832236" y="2714396"/>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p56"/>
          <p:cNvSpPr txBox="1">
            <a:spLocks noGrp="1"/>
          </p:cNvSpPr>
          <p:nvPr>
            <p:ph type="body" idx="8"/>
          </p:nvPr>
        </p:nvSpPr>
        <p:spPr>
          <a:xfrm>
            <a:off x="2182582" y="4660526"/>
            <a:ext cx="2965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dk1"/>
              </a:buClr>
              <a:buSzPts val="2400"/>
              <a:buNone/>
              <a:defRPr sz="2400" b="1"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4" name="Google Shape;374;p56"/>
          <p:cNvSpPr txBox="1">
            <a:spLocks noGrp="1"/>
          </p:cNvSpPr>
          <p:nvPr>
            <p:ph type="body" idx="9"/>
          </p:nvPr>
        </p:nvSpPr>
        <p:spPr>
          <a:xfrm>
            <a:off x="832238" y="5571089"/>
            <a:ext cx="4316100" cy="9234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5" name="Google Shape;375;p56"/>
          <p:cNvSpPr txBox="1">
            <a:spLocks noGrp="1"/>
          </p:cNvSpPr>
          <p:nvPr>
            <p:ph type="body" idx="13"/>
          </p:nvPr>
        </p:nvSpPr>
        <p:spPr>
          <a:xfrm>
            <a:off x="832236" y="4766645"/>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6" name="Google Shape;376;p56"/>
          <p:cNvSpPr txBox="1">
            <a:spLocks noGrp="1"/>
          </p:cNvSpPr>
          <p:nvPr>
            <p:ph type="body" idx="14"/>
          </p:nvPr>
        </p:nvSpPr>
        <p:spPr>
          <a:xfrm>
            <a:off x="7438861" y="4660526"/>
            <a:ext cx="2965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dk1"/>
              </a:buClr>
              <a:buSzPts val="2400"/>
              <a:buNone/>
              <a:defRPr sz="2400" b="1"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7" name="Google Shape;377;p56"/>
          <p:cNvSpPr txBox="1">
            <a:spLocks noGrp="1"/>
          </p:cNvSpPr>
          <p:nvPr>
            <p:ph type="body" idx="15"/>
          </p:nvPr>
        </p:nvSpPr>
        <p:spPr>
          <a:xfrm>
            <a:off x="6088517" y="5571089"/>
            <a:ext cx="4316100" cy="9234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8" name="Google Shape;378;p56"/>
          <p:cNvSpPr txBox="1">
            <a:spLocks noGrp="1"/>
          </p:cNvSpPr>
          <p:nvPr>
            <p:ph type="body" idx="16"/>
          </p:nvPr>
        </p:nvSpPr>
        <p:spPr>
          <a:xfrm>
            <a:off x="6088515" y="4766645"/>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C">
  <p:cSld name="Title Slide C">
    <p:spTree>
      <p:nvGrpSpPr>
        <p:cNvPr id="1" name="Shape 379"/>
        <p:cNvGrpSpPr/>
        <p:nvPr/>
      </p:nvGrpSpPr>
      <p:grpSpPr>
        <a:xfrm>
          <a:off x="0" y="0"/>
          <a:ext cx="0" cy="0"/>
          <a:chOff x="0" y="0"/>
          <a:chExt cx="0" cy="0"/>
        </a:xfrm>
      </p:grpSpPr>
      <p:sp>
        <p:nvSpPr>
          <p:cNvPr id="380" name="Google Shape;380;p57"/>
          <p:cNvSpPr/>
          <p:nvPr/>
        </p:nvSpPr>
        <p:spPr>
          <a:xfrm>
            <a:off x="1" y="0"/>
            <a:ext cx="58737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1" name="Google Shape;381;p57"/>
          <p:cNvSpPr txBox="1">
            <a:spLocks noGrp="1"/>
          </p:cNvSpPr>
          <p:nvPr>
            <p:ph type="title"/>
          </p:nvPr>
        </p:nvSpPr>
        <p:spPr>
          <a:xfrm>
            <a:off x="648971" y="1247160"/>
            <a:ext cx="4794300" cy="1785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2" name="Google Shape;382;p57"/>
          <p:cNvSpPr txBox="1">
            <a:spLocks noGrp="1"/>
          </p:cNvSpPr>
          <p:nvPr>
            <p:ph type="body" idx="1"/>
          </p:nvPr>
        </p:nvSpPr>
        <p:spPr>
          <a:xfrm>
            <a:off x="648971" y="3201726"/>
            <a:ext cx="4794300" cy="15003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000"/>
              </a:spcBef>
              <a:spcAft>
                <a:spcPts val="0"/>
              </a:spcAft>
              <a:buClr>
                <a:schemeClr val="lt1"/>
              </a:buClr>
              <a:buSzPts val="2800"/>
              <a:buChar char="•"/>
              <a:defRPr>
                <a:solidFill>
                  <a:schemeClr val="lt1"/>
                </a:solidFill>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3" name="Google Shape;383;p57"/>
          <p:cNvSpPr>
            <a:spLocks noGrp="1"/>
          </p:cNvSpPr>
          <p:nvPr>
            <p:ph type="pic" idx="2"/>
          </p:nvPr>
        </p:nvSpPr>
        <p:spPr>
          <a:xfrm>
            <a:off x="6318327" y="671804"/>
            <a:ext cx="5373600" cy="5505300"/>
          </a:xfrm>
          <a:prstGeom prst="rect">
            <a:avLst/>
          </a:prstGeom>
          <a:no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3 2/3 2 Column Content">
  <p:cSld name="1/3 2/3 2 Column Content">
    <p:spTree>
      <p:nvGrpSpPr>
        <p:cNvPr id="1" name="Shape 384"/>
        <p:cNvGrpSpPr/>
        <p:nvPr/>
      </p:nvGrpSpPr>
      <p:grpSpPr>
        <a:xfrm>
          <a:off x="0" y="0"/>
          <a:ext cx="0" cy="0"/>
          <a:chOff x="0" y="0"/>
          <a:chExt cx="0" cy="0"/>
        </a:xfrm>
      </p:grpSpPr>
      <p:sp>
        <p:nvSpPr>
          <p:cNvPr id="385" name="Google Shape;385;p5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6" name="Google Shape;386;p58"/>
          <p:cNvSpPr txBox="1">
            <a:spLocks noGrp="1"/>
          </p:cNvSpPr>
          <p:nvPr>
            <p:ph type="body" idx="1"/>
          </p:nvPr>
        </p:nvSpPr>
        <p:spPr>
          <a:xfrm>
            <a:off x="838200" y="1825625"/>
            <a:ext cx="31098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7" name="Google Shape;387;p58"/>
          <p:cNvSpPr txBox="1">
            <a:spLocks noGrp="1"/>
          </p:cNvSpPr>
          <p:nvPr>
            <p:ph type="body" idx="2"/>
          </p:nvPr>
        </p:nvSpPr>
        <p:spPr>
          <a:xfrm>
            <a:off x="4249271" y="1825625"/>
            <a:ext cx="7104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388"/>
        <p:cNvGrpSpPr/>
        <p:nvPr/>
      </p:nvGrpSpPr>
      <p:grpSpPr>
        <a:xfrm>
          <a:off x="0" y="0"/>
          <a:ext cx="0" cy="0"/>
          <a:chOff x="0" y="0"/>
          <a:chExt cx="0" cy="0"/>
        </a:xfrm>
      </p:grpSpPr>
      <p:sp>
        <p:nvSpPr>
          <p:cNvPr id="389" name="Google Shape;389;p59"/>
          <p:cNvSpPr>
            <a:spLocks noGrp="1"/>
          </p:cNvSpPr>
          <p:nvPr>
            <p:ph type="body" idx="1"/>
          </p:nvPr>
        </p:nvSpPr>
        <p:spPr>
          <a:xfrm>
            <a:off x="1066800" y="1026318"/>
            <a:ext cx="10058400" cy="480060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457200" tIns="182875" rIns="457200" bIns="182875" anchor="ctr" anchorCtr="1">
            <a:normAutofit/>
          </a:bodyPr>
          <a:lstStyle>
            <a:lvl1pPr marL="457200" lvl="0" indent="-228600" algn="ctr">
              <a:lnSpc>
                <a:spcPct val="114000"/>
              </a:lnSpc>
              <a:spcBef>
                <a:spcPts val="1000"/>
              </a:spcBef>
              <a:spcAft>
                <a:spcPts val="0"/>
              </a:spcAft>
              <a:buClr>
                <a:schemeClr val="dk2"/>
              </a:buClr>
              <a:buSzPts val="2800"/>
              <a:buNone/>
              <a:defRPr sz="2800" b="0" i="1">
                <a:solidFill>
                  <a:schemeClr val="dk2"/>
                </a:solidFill>
                <a:latin typeface="Georgia"/>
                <a:ea typeface="Georgia"/>
                <a:cs typeface="Georgia"/>
                <a:sym typeface="Georgia"/>
              </a:defRPr>
            </a:lvl1pPr>
            <a:lvl2pPr marL="914400" lvl="1" indent="-406400" algn="ctr">
              <a:lnSpc>
                <a:spcPct val="113000"/>
              </a:lnSpc>
              <a:spcBef>
                <a:spcPts val="1000"/>
              </a:spcBef>
              <a:spcAft>
                <a:spcPts val="0"/>
              </a:spcAft>
              <a:buClr>
                <a:schemeClr val="dk2"/>
              </a:buClr>
              <a:buSzPts val="2800"/>
              <a:buChar char="•"/>
              <a:defRPr sz="2800" b="0" i="1">
                <a:solidFill>
                  <a:schemeClr val="dk2"/>
                </a:solidFill>
                <a:latin typeface="Georgia"/>
                <a:ea typeface="Georgia"/>
                <a:cs typeface="Georgia"/>
                <a:sym typeface="Georgia"/>
              </a:defRPr>
            </a:lvl2pPr>
            <a:lvl3pPr marL="1371600" lvl="2" indent="-406400" algn="ctr">
              <a:lnSpc>
                <a:spcPct val="113000"/>
              </a:lnSpc>
              <a:spcBef>
                <a:spcPts val="1000"/>
              </a:spcBef>
              <a:spcAft>
                <a:spcPts val="0"/>
              </a:spcAft>
              <a:buClr>
                <a:schemeClr val="dk2"/>
              </a:buClr>
              <a:buSzPts val="2800"/>
              <a:buChar char="•"/>
              <a:defRPr sz="2800" b="0" i="1">
                <a:solidFill>
                  <a:schemeClr val="dk2"/>
                </a:solidFill>
                <a:latin typeface="Georgia"/>
                <a:ea typeface="Georgia"/>
                <a:cs typeface="Georgia"/>
                <a:sym typeface="Georgia"/>
              </a:defRPr>
            </a:lvl3pPr>
            <a:lvl4pPr marL="1828800" lvl="3" indent="-406400" algn="ctr">
              <a:lnSpc>
                <a:spcPct val="113000"/>
              </a:lnSpc>
              <a:spcBef>
                <a:spcPts val="1000"/>
              </a:spcBef>
              <a:spcAft>
                <a:spcPts val="0"/>
              </a:spcAft>
              <a:buClr>
                <a:schemeClr val="dk2"/>
              </a:buClr>
              <a:buSzPts val="2800"/>
              <a:buChar char="•"/>
              <a:defRPr sz="2800" b="0" i="1">
                <a:solidFill>
                  <a:schemeClr val="dk2"/>
                </a:solidFill>
                <a:latin typeface="Georgia"/>
                <a:ea typeface="Georgia"/>
                <a:cs typeface="Georgia"/>
                <a:sym typeface="Georgia"/>
              </a:defRPr>
            </a:lvl4pPr>
            <a:lvl5pPr marL="2286000" lvl="4" indent="-406400" algn="ctr">
              <a:lnSpc>
                <a:spcPct val="113000"/>
              </a:lnSpc>
              <a:spcBef>
                <a:spcPts val="1000"/>
              </a:spcBef>
              <a:spcAft>
                <a:spcPts val="0"/>
              </a:spcAft>
              <a:buClr>
                <a:schemeClr val="dk2"/>
              </a:buClr>
              <a:buSzPts val="2800"/>
              <a:buChar char="•"/>
              <a:defRPr sz="2800" b="0" i="1">
                <a:solidFill>
                  <a:schemeClr val="dk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allout for Dark Background Image">
  <p:cSld name="Callout for Dark Background Image">
    <p:bg>
      <p:bgPr>
        <a:solidFill>
          <a:schemeClr val="dk1"/>
        </a:solidFill>
        <a:effectLst/>
      </p:bgPr>
    </p:bg>
    <p:spTree>
      <p:nvGrpSpPr>
        <p:cNvPr id="1" name="Shape 390"/>
        <p:cNvGrpSpPr/>
        <p:nvPr/>
      </p:nvGrpSpPr>
      <p:grpSpPr>
        <a:xfrm>
          <a:off x="0" y="0"/>
          <a:ext cx="0" cy="0"/>
          <a:chOff x="0" y="0"/>
          <a:chExt cx="0" cy="0"/>
        </a:xfrm>
      </p:grpSpPr>
      <p:sp>
        <p:nvSpPr>
          <p:cNvPr id="391" name="Google Shape;391;p60"/>
          <p:cNvSpPr/>
          <p:nvPr/>
        </p:nvSpPr>
        <p:spPr>
          <a:xfrm>
            <a:off x="5627912" y="1027253"/>
            <a:ext cx="5551800" cy="4803600"/>
          </a:xfrm>
          <a:prstGeom prst="rect">
            <a:avLst/>
          </a:prstGeom>
          <a:solidFill>
            <a:schemeClr val="lt1">
              <a:alpha val="86670"/>
            </a:schemeClr>
          </a:solidFill>
          <a:ln>
            <a:noFill/>
          </a:ln>
        </p:spPr>
        <p:txBody>
          <a:bodyPr spcFirstLastPara="1" wrap="square" lIns="457200" tIns="182875" rIns="457200" bIns="182875" anchor="ctr" anchorCtr="0">
            <a:noAutofit/>
          </a:bodyPr>
          <a:lstStyle/>
          <a:p>
            <a:pPr marL="0" marR="0" lvl="0" indent="0" algn="ctr" rtl="0">
              <a:lnSpc>
                <a:spcPct val="150000"/>
              </a:lnSpc>
              <a:spcBef>
                <a:spcPts val="0"/>
              </a:spcBef>
              <a:spcAft>
                <a:spcPts val="0"/>
              </a:spcAft>
              <a:buClr>
                <a:srgbClr val="000000"/>
              </a:buClr>
              <a:buSzPts val="2800"/>
              <a:buFont typeface="Arial"/>
              <a:buNone/>
            </a:pPr>
            <a:r>
              <a:rPr lang="en-US" sz="2800" b="1" i="0" u="none" strike="noStrike" cap="none">
                <a:solidFill>
                  <a:schemeClr val="accent5"/>
                </a:solidFill>
                <a:latin typeface="Arial"/>
                <a:ea typeface="Arial"/>
                <a:cs typeface="Arial"/>
                <a:sym typeface="Arial"/>
              </a:rPr>
              <a:t>FUN FACT</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Fun Fact / Hint / Callout Block. In the toolbar, go to Design &gt; Format Background to place an image that uses dark, saturated colors as the background on this slide.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hree Column Content">
  <p:cSld name="Three Column Content">
    <p:spTree>
      <p:nvGrpSpPr>
        <p:cNvPr id="1" name="Shape 392"/>
        <p:cNvGrpSpPr/>
        <p:nvPr/>
      </p:nvGrpSpPr>
      <p:grpSpPr>
        <a:xfrm>
          <a:off x="0" y="0"/>
          <a:ext cx="0" cy="0"/>
          <a:chOff x="0" y="0"/>
          <a:chExt cx="0" cy="0"/>
        </a:xfrm>
      </p:grpSpPr>
      <p:sp>
        <p:nvSpPr>
          <p:cNvPr id="393" name="Google Shape;393;p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 name="Google Shape;394;p61"/>
          <p:cNvSpPr txBox="1">
            <a:spLocks noGrp="1"/>
          </p:cNvSpPr>
          <p:nvPr>
            <p:ph type="body" idx="1"/>
          </p:nvPr>
        </p:nvSpPr>
        <p:spPr>
          <a:xfrm>
            <a:off x="838200" y="1848374"/>
            <a:ext cx="31098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5" name="Google Shape;395;p61"/>
          <p:cNvSpPr txBox="1">
            <a:spLocks noGrp="1"/>
          </p:cNvSpPr>
          <p:nvPr>
            <p:ph type="body" idx="2"/>
          </p:nvPr>
        </p:nvSpPr>
        <p:spPr>
          <a:xfrm>
            <a:off x="4541072" y="1854164"/>
            <a:ext cx="31098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6" name="Google Shape;396;p61"/>
          <p:cNvSpPr txBox="1">
            <a:spLocks noGrp="1"/>
          </p:cNvSpPr>
          <p:nvPr>
            <p:ph type="body" idx="3"/>
          </p:nvPr>
        </p:nvSpPr>
        <p:spPr>
          <a:xfrm>
            <a:off x="8243944" y="1848374"/>
            <a:ext cx="31098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Large Image">
  <p:cSld name="Large Image">
    <p:spTree>
      <p:nvGrpSpPr>
        <p:cNvPr id="1" name="Shape 397"/>
        <p:cNvGrpSpPr/>
        <p:nvPr/>
      </p:nvGrpSpPr>
      <p:grpSpPr>
        <a:xfrm>
          <a:off x="0" y="0"/>
          <a:ext cx="0" cy="0"/>
          <a:chOff x="0" y="0"/>
          <a:chExt cx="0" cy="0"/>
        </a:xfrm>
      </p:grpSpPr>
      <p:sp>
        <p:nvSpPr>
          <p:cNvPr id="398" name="Google Shape;398;p62"/>
          <p:cNvSpPr>
            <a:spLocks noGrp="1"/>
          </p:cNvSpPr>
          <p:nvPr>
            <p:ph type="pic" idx="2"/>
          </p:nvPr>
        </p:nvSpPr>
        <p:spPr>
          <a:xfrm>
            <a:off x="5010387" y="0"/>
            <a:ext cx="7181700" cy="6858000"/>
          </a:xfrm>
          <a:prstGeom prst="rect">
            <a:avLst/>
          </a:prstGeom>
          <a:noFill/>
          <a:ln>
            <a:noFill/>
          </a:ln>
        </p:spPr>
      </p:sp>
      <p:sp>
        <p:nvSpPr>
          <p:cNvPr id="399" name="Google Shape;399;p62"/>
          <p:cNvSpPr txBox="1">
            <a:spLocks noGrp="1"/>
          </p:cNvSpPr>
          <p:nvPr>
            <p:ph type="title"/>
          </p:nvPr>
        </p:nvSpPr>
        <p:spPr>
          <a:xfrm>
            <a:off x="838199" y="548464"/>
            <a:ext cx="3807300" cy="1839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0" name="Google Shape;400;p62"/>
          <p:cNvSpPr txBox="1">
            <a:spLocks noGrp="1"/>
          </p:cNvSpPr>
          <p:nvPr>
            <p:ph type="body" idx="1"/>
          </p:nvPr>
        </p:nvSpPr>
        <p:spPr>
          <a:xfrm>
            <a:off x="838201" y="2485016"/>
            <a:ext cx="3799500" cy="38244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1" name="Google Shape;401;p62"/>
          <p:cNvSpPr/>
          <p:nvPr/>
        </p:nvSpPr>
        <p:spPr>
          <a:xfrm>
            <a:off x="2" y="0"/>
            <a:ext cx="4653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D">
  <p:cSld name="Title Slide D">
    <p:spTree>
      <p:nvGrpSpPr>
        <p:cNvPr id="1" name="Shape 39"/>
        <p:cNvGrpSpPr/>
        <p:nvPr/>
      </p:nvGrpSpPr>
      <p:grpSpPr>
        <a:xfrm>
          <a:off x="0" y="0"/>
          <a:ext cx="0" cy="0"/>
          <a:chOff x="0" y="0"/>
          <a:chExt cx="0" cy="0"/>
        </a:xfrm>
      </p:grpSpPr>
      <p:sp>
        <p:nvSpPr>
          <p:cNvPr id="40" name="Google Shape;40;p7"/>
          <p:cNvSpPr/>
          <p:nvPr/>
        </p:nvSpPr>
        <p:spPr>
          <a:xfrm>
            <a:off x="0" y="2646382"/>
            <a:ext cx="12192000" cy="4211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41" name="Google Shape;41;p7"/>
          <p:cNvSpPr txBox="1">
            <a:spLocks noGrp="1"/>
          </p:cNvSpPr>
          <p:nvPr>
            <p:ph type="body" idx="1"/>
          </p:nvPr>
        </p:nvSpPr>
        <p:spPr>
          <a:xfrm>
            <a:off x="831850" y="2913079"/>
            <a:ext cx="10515600" cy="32640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2" name="Google Shape;42;p7"/>
          <p:cNvSpPr txBox="1">
            <a:spLocks noGrp="1"/>
          </p:cNvSpPr>
          <p:nvPr>
            <p:ph type="title"/>
          </p:nvPr>
        </p:nvSpPr>
        <p:spPr>
          <a:xfrm>
            <a:off x="831850" y="1452282"/>
            <a:ext cx="10515600" cy="119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 name="Google Shape;43;p7"/>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sic Title Slide" type="title">
  <p:cSld name="TITLE">
    <p:spTree>
      <p:nvGrpSpPr>
        <p:cNvPr id="1" name="Shape 402"/>
        <p:cNvGrpSpPr/>
        <p:nvPr/>
      </p:nvGrpSpPr>
      <p:grpSpPr>
        <a:xfrm>
          <a:off x="0" y="0"/>
          <a:ext cx="0" cy="0"/>
          <a:chOff x="0" y="0"/>
          <a:chExt cx="0" cy="0"/>
        </a:xfrm>
      </p:grpSpPr>
      <p:sp>
        <p:nvSpPr>
          <p:cNvPr id="403" name="Google Shape;403;p6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1"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4" name="Google Shape;404;p6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114000"/>
              </a:lnSpc>
              <a:spcBef>
                <a:spcPts val="1000"/>
              </a:spcBef>
              <a:spcAft>
                <a:spcPts val="0"/>
              </a:spcAft>
              <a:buClr>
                <a:schemeClr val="dk1"/>
              </a:buClr>
              <a:buSzPts val="2400"/>
              <a:buNone/>
              <a:defRPr sz="2400"/>
            </a:lvl1pPr>
            <a:lvl2pPr lvl="1" algn="ctr">
              <a:lnSpc>
                <a:spcPct val="113000"/>
              </a:lnSpc>
              <a:spcBef>
                <a:spcPts val="1000"/>
              </a:spcBef>
              <a:spcAft>
                <a:spcPts val="0"/>
              </a:spcAft>
              <a:buClr>
                <a:schemeClr val="dk1"/>
              </a:buClr>
              <a:buSzPts val="2000"/>
              <a:buNone/>
              <a:defRPr sz="2000"/>
            </a:lvl2pPr>
            <a:lvl3pPr lvl="2" algn="ctr">
              <a:lnSpc>
                <a:spcPct val="113000"/>
              </a:lnSpc>
              <a:spcBef>
                <a:spcPts val="1000"/>
              </a:spcBef>
              <a:spcAft>
                <a:spcPts val="0"/>
              </a:spcAft>
              <a:buClr>
                <a:schemeClr val="dk1"/>
              </a:buClr>
              <a:buSzPts val="1800"/>
              <a:buNone/>
              <a:defRPr sz="1800"/>
            </a:lvl3pPr>
            <a:lvl4pPr lvl="3" algn="ctr">
              <a:lnSpc>
                <a:spcPct val="113000"/>
              </a:lnSpc>
              <a:spcBef>
                <a:spcPts val="1000"/>
              </a:spcBef>
              <a:spcAft>
                <a:spcPts val="0"/>
              </a:spcAft>
              <a:buClr>
                <a:schemeClr val="dk1"/>
              </a:buClr>
              <a:buSzPts val="1600"/>
              <a:buNone/>
              <a:defRPr sz="1600"/>
            </a:lvl4pPr>
            <a:lvl5pPr lvl="4" algn="ctr">
              <a:lnSpc>
                <a:spcPct val="113000"/>
              </a:lnSpc>
              <a:spcBef>
                <a:spcPts val="10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05" name="Google Shape;405;p63"/>
          <p:cNvSpPr/>
          <p:nvPr/>
        </p:nvSpPr>
        <p:spPr>
          <a:xfrm>
            <a:off x="2" y="0"/>
            <a:ext cx="4653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Right Border - Two Column" type="twoTxTwoObj">
  <p:cSld name="TWO_OBJECTS_WITH_TEXT">
    <p:spTree>
      <p:nvGrpSpPr>
        <p:cNvPr id="1" name="Shape 406"/>
        <p:cNvGrpSpPr/>
        <p:nvPr/>
      </p:nvGrpSpPr>
      <p:grpSpPr>
        <a:xfrm>
          <a:off x="0" y="0"/>
          <a:ext cx="0" cy="0"/>
          <a:chOff x="0" y="0"/>
          <a:chExt cx="0" cy="0"/>
        </a:xfrm>
      </p:grpSpPr>
      <p:sp>
        <p:nvSpPr>
          <p:cNvPr id="407" name="Google Shape;407;p6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8" name="Google Shape;408;p6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114000"/>
              </a:lnSpc>
              <a:spcBef>
                <a:spcPts val="1000"/>
              </a:spcBef>
              <a:spcAft>
                <a:spcPts val="0"/>
              </a:spcAft>
              <a:buClr>
                <a:schemeClr val="dk1"/>
              </a:buClr>
              <a:buSzPts val="2400"/>
              <a:buNone/>
              <a:defRPr sz="2400" b="1"/>
            </a:lvl1pPr>
            <a:lvl2pPr marL="914400" lvl="1" indent="-228600" algn="l">
              <a:lnSpc>
                <a:spcPct val="113000"/>
              </a:lnSpc>
              <a:spcBef>
                <a:spcPts val="1000"/>
              </a:spcBef>
              <a:spcAft>
                <a:spcPts val="0"/>
              </a:spcAft>
              <a:buClr>
                <a:schemeClr val="dk1"/>
              </a:buClr>
              <a:buSzPts val="2000"/>
              <a:buNone/>
              <a:defRPr sz="2000" b="1"/>
            </a:lvl2pPr>
            <a:lvl3pPr marL="1371600" lvl="2" indent="-228600" algn="l">
              <a:lnSpc>
                <a:spcPct val="113000"/>
              </a:lnSpc>
              <a:spcBef>
                <a:spcPts val="1000"/>
              </a:spcBef>
              <a:spcAft>
                <a:spcPts val="0"/>
              </a:spcAft>
              <a:buClr>
                <a:schemeClr val="dk1"/>
              </a:buClr>
              <a:buSzPts val="1800"/>
              <a:buNone/>
              <a:defRPr sz="1800" b="1"/>
            </a:lvl3pPr>
            <a:lvl4pPr marL="1828800" lvl="3" indent="-228600" algn="l">
              <a:lnSpc>
                <a:spcPct val="113000"/>
              </a:lnSpc>
              <a:spcBef>
                <a:spcPts val="1000"/>
              </a:spcBef>
              <a:spcAft>
                <a:spcPts val="0"/>
              </a:spcAft>
              <a:buClr>
                <a:schemeClr val="dk1"/>
              </a:buClr>
              <a:buSzPts val="1600"/>
              <a:buNone/>
              <a:defRPr sz="1600" b="1"/>
            </a:lvl4pPr>
            <a:lvl5pPr marL="2286000" lvl="4" indent="-228600" algn="l">
              <a:lnSpc>
                <a:spcPct val="113000"/>
              </a:lnSpc>
              <a:spcBef>
                <a:spcPts val="10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9" name="Google Shape;409;p6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0" name="Google Shape;410;p6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114000"/>
              </a:lnSpc>
              <a:spcBef>
                <a:spcPts val="1000"/>
              </a:spcBef>
              <a:spcAft>
                <a:spcPts val="0"/>
              </a:spcAft>
              <a:buClr>
                <a:schemeClr val="dk1"/>
              </a:buClr>
              <a:buSzPts val="2400"/>
              <a:buNone/>
              <a:defRPr sz="2400" b="1"/>
            </a:lvl1pPr>
            <a:lvl2pPr marL="914400" lvl="1" indent="-228600" algn="l">
              <a:lnSpc>
                <a:spcPct val="113000"/>
              </a:lnSpc>
              <a:spcBef>
                <a:spcPts val="1000"/>
              </a:spcBef>
              <a:spcAft>
                <a:spcPts val="0"/>
              </a:spcAft>
              <a:buClr>
                <a:schemeClr val="dk1"/>
              </a:buClr>
              <a:buSzPts val="2000"/>
              <a:buNone/>
              <a:defRPr sz="2000" b="1"/>
            </a:lvl2pPr>
            <a:lvl3pPr marL="1371600" lvl="2" indent="-228600" algn="l">
              <a:lnSpc>
                <a:spcPct val="113000"/>
              </a:lnSpc>
              <a:spcBef>
                <a:spcPts val="1000"/>
              </a:spcBef>
              <a:spcAft>
                <a:spcPts val="0"/>
              </a:spcAft>
              <a:buClr>
                <a:schemeClr val="dk1"/>
              </a:buClr>
              <a:buSzPts val="1800"/>
              <a:buNone/>
              <a:defRPr sz="1800" b="1"/>
            </a:lvl3pPr>
            <a:lvl4pPr marL="1828800" lvl="3" indent="-228600" algn="l">
              <a:lnSpc>
                <a:spcPct val="113000"/>
              </a:lnSpc>
              <a:spcBef>
                <a:spcPts val="1000"/>
              </a:spcBef>
              <a:spcAft>
                <a:spcPts val="0"/>
              </a:spcAft>
              <a:buClr>
                <a:schemeClr val="dk1"/>
              </a:buClr>
              <a:buSzPts val="1600"/>
              <a:buNone/>
              <a:defRPr sz="1600" b="1"/>
            </a:lvl4pPr>
            <a:lvl5pPr marL="2286000" lvl="4" indent="-228600" algn="l">
              <a:lnSpc>
                <a:spcPct val="113000"/>
              </a:lnSpc>
              <a:spcBef>
                <a:spcPts val="10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1" name="Google Shape;411;p6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2" name="Google Shape;412;p64"/>
          <p:cNvSpPr/>
          <p:nvPr/>
        </p:nvSpPr>
        <p:spPr>
          <a:xfrm>
            <a:off x="2" y="0"/>
            <a:ext cx="4653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3"/>
        <p:cNvGrpSpPr/>
        <p:nvPr/>
      </p:nvGrpSpPr>
      <p:grpSpPr>
        <a:xfrm>
          <a:off x="0" y="0"/>
          <a:ext cx="0" cy="0"/>
          <a:chOff x="0" y="0"/>
          <a:chExt cx="0" cy="0"/>
        </a:xfrm>
      </p:grpSpPr>
      <p:sp>
        <p:nvSpPr>
          <p:cNvPr id="414" name="Google Shape;414;p6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5" name="Google Shape;415;p65"/>
          <p:cNvSpPr txBox="1">
            <a:spLocks noGrp="1"/>
          </p:cNvSpPr>
          <p:nvPr>
            <p:ph type="body" idx="1"/>
          </p:nvPr>
        </p:nvSpPr>
        <p:spPr>
          <a:xfrm>
            <a:off x="609600" y="1600200"/>
            <a:ext cx="53847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560"/>
              </a:spcBef>
              <a:spcAft>
                <a:spcPts val="0"/>
              </a:spcAft>
              <a:buClr>
                <a:schemeClr val="dk1"/>
              </a:buClr>
              <a:buSzPts val="2800"/>
              <a:buChar char="•"/>
              <a:defRPr sz="2800"/>
            </a:lvl1pPr>
            <a:lvl2pPr marL="914400" lvl="1" indent="-381000" algn="l">
              <a:lnSpc>
                <a:spcPct val="113000"/>
              </a:lnSpc>
              <a:spcBef>
                <a:spcPts val="480"/>
              </a:spcBef>
              <a:spcAft>
                <a:spcPts val="0"/>
              </a:spcAft>
              <a:buClr>
                <a:schemeClr val="dk1"/>
              </a:buClr>
              <a:buSzPts val="2400"/>
              <a:buChar char="•"/>
              <a:defRPr sz="2400"/>
            </a:lvl2pPr>
            <a:lvl3pPr marL="1371600" lvl="2" indent="-355600" algn="l">
              <a:lnSpc>
                <a:spcPct val="113000"/>
              </a:lnSpc>
              <a:spcBef>
                <a:spcPts val="400"/>
              </a:spcBef>
              <a:spcAft>
                <a:spcPts val="0"/>
              </a:spcAft>
              <a:buClr>
                <a:schemeClr val="dk1"/>
              </a:buClr>
              <a:buSzPts val="2000"/>
              <a:buChar char="•"/>
              <a:defRPr sz="2000"/>
            </a:lvl3pPr>
            <a:lvl4pPr marL="1828800" lvl="3" indent="-342900" algn="l">
              <a:lnSpc>
                <a:spcPct val="113000"/>
              </a:lnSpc>
              <a:spcBef>
                <a:spcPts val="360"/>
              </a:spcBef>
              <a:spcAft>
                <a:spcPts val="0"/>
              </a:spcAft>
              <a:buClr>
                <a:schemeClr val="dk1"/>
              </a:buClr>
              <a:buSzPts val="1800"/>
              <a:buChar char="•"/>
              <a:defRPr sz="1800"/>
            </a:lvl4pPr>
            <a:lvl5pPr marL="2286000" lvl="4" indent="-342900" algn="l">
              <a:lnSpc>
                <a:spcPct val="113000"/>
              </a:lnSpc>
              <a:spcBef>
                <a:spcPts val="360"/>
              </a:spcBef>
              <a:spcAft>
                <a:spcPts val="0"/>
              </a:spcAft>
              <a:buClr>
                <a:schemeClr val="dk1"/>
              </a:buClr>
              <a:buSzPts val="1800"/>
              <a:buChar char="•"/>
              <a:defRPr sz="1800"/>
            </a:lvl5pPr>
            <a:lvl6pPr marL="2743200" lvl="5" indent="-342900" algn="l">
              <a:lnSpc>
                <a:spcPct val="90000"/>
              </a:lnSpc>
              <a:spcBef>
                <a:spcPts val="360"/>
              </a:spcBef>
              <a:spcAft>
                <a:spcPts val="0"/>
              </a:spcAft>
              <a:buClr>
                <a:schemeClr val="dk1"/>
              </a:buClr>
              <a:buSzPts val="1800"/>
              <a:buChar char="•"/>
              <a:defRPr sz="1800"/>
            </a:lvl6pPr>
            <a:lvl7pPr marL="3200400" lvl="6" indent="-342900" algn="l">
              <a:lnSpc>
                <a:spcPct val="90000"/>
              </a:lnSpc>
              <a:spcBef>
                <a:spcPts val="360"/>
              </a:spcBef>
              <a:spcAft>
                <a:spcPts val="0"/>
              </a:spcAft>
              <a:buClr>
                <a:schemeClr val="dk1"/>
              </a:buClr>
              <a:buSzPts val="1800"/>
              <a:buChar char="•"/>
              <a:defRPr sz="1800"/>
            </a:lvl7pPr>
            <a:lvl8pPr marL="3657600" lvl="7" indent="-342900" algn="l">
              <a:lnSpc>
                <a:spcPct val="90000"/>
              </a:lnSpc>
              <a:spcBef>
                <a:spcPts val="360"/>
              </a:spcBef>
              <a:spcAft>
                <a:spcPts val="0"/>
              </a:spcAft>
              <a:buClr>
                <a:schemeClr val="dk1"/>
              </a:buClr>
              <a:buSzPts val="1800"/>
              <a:buChar char="•"/>
              <a:defRPr sz="1800"/>
            </a:lvl8pPr>
            <a:lvl9pPr marL="4114800" lvl="8" indent="-342900" algn="l">
              <a:lnSpc>
                <a:spcPct val="90000"/>
              </a:lnSpc>
              <a:spcBef>
                <a:spcPts val="360"/>
              </a:spcBef>
              <a:spcAft>
                <a:spcPts val="0"/>
              </a:spcAft>
              <a:buClr>
                <a:schemeClr val="dk1"/>
              </a:buClr>
              <a:buSzPts val="1800"/>
              <a:buChar char="•"/>
              <a:defRPr sz="1800"/>
            </a:lvl9pPr>
          </a:lstStyle>
          <a:p>
            <a:endParaRPr/>
          </a:p>
        </p:txBody>
      </p:sp>
      <p:sp>
        <p:nvSpPr>
          <p:cNvPr id="416" name="Google Shape;416;p65"/>
          <p:cNvSpPr txBox="1">
            <a:spLocks noGrp="1"/>
          </p:cNvSpPr>
          <p:nvPr>
            <p:ph type="body" idx="2"/>
          </p:nvPr>
        </p:nvSpPr>
        <p:spPr>
          <a:xfrm>
            <a:off x="6197600" y="1600200"/>
            <a:ext cx="53847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560"/>
              </a:spcBef>
              <a:spcAft>
                <a:spcPts val="0"/>
              </a:spcAft>
              <a:buClr>
                <a:schemeClr val="dk1"/>
              </a:buClr>
              <a:buSzPts val="2800"/>
              <a:buChar char="•"/>
              <a:defRPr sz="2800"/>
            </a:lvl1pPr>
            <a:lvl2pPr marL="914400" lvl="1" indent="-381000" algn="l">
              <a:lnSpc>
                <a:spcPct val="113000"/>
              </a:lnSpc>
              <a:spcBef>
                <a:spcPts val="480"/>
              </a:spcBef>
              <a:spcAft>
                <a:spcPts val="0"/>
              </a:spcAft>
              <a:buClr>
                <a:schemeClr val="dk1"/>
              </a:buClr>
              <a:buSzPts val="2400"/>
              <a:buChar char="•"/>
              <a:defRPr sz="2400"/>
            </a:lvl2pPr>
            <a:lvl3pPr marL="1371600" lvl="2" indent="-355600" algn="l">
              <a:lnSpc>
                <a:spcPct val="113000"/>
              </a:lnSpc>
              <a:spcBef>
                <a:spcPts val="400"/>
              </a:spcBef>
              <a:spcAft>
                <a:spcPts val="0"/>
              </a:spcAft>
              <a:buClr>
                <a:schemeClr val="dk1"/>
              </a:buClr>
              <a:buSzPts val="2000"/>
              <a:buChar char="•"/>
              <a:defRPr sz="2000"/>
            </a:lvl3pPr>
            <a:lvl4pPr marL="1828800" lvl="3" indent="-342900" algn="l">
              <a:lnSpc>
                <a:spcPct val="113000"/>
              </a:lnSpc>
              <a:spcBef>
                <a:spcPts val="360"/>
              </a:spcBef>
              <a:spcAft>
                <a:spcPts val="0"/>
              </a:spcAft>
              <a:buClr>
                <a:schemeClr val="dk1"/>
              </a:buClr>
              <a:buSzPts val="1800"/>
              <a:buChar char="•"/>
              <a:defRPr sz="1800"/>
            </a:lvl4pPr>
            <a:lvl5pPr marL="2286000" lvl="4" indent="-342900" algn="l">
              <a:lnSpc>
                <a:spcPct val="113000"/>
              </a:lnSpc>
              <a:spcBef>
                <a:spcPts val="360"/>
              </a:spcBef>
              <a:spcAft>
                <a:spcPts val="0"/>
              </a:spcAft>
              <a:buClr>
                <a:schemeClr val="dk1"/>
              </a:buClr>
              <a:buSzPts val="1800"/>
              <a:buChar char="•"/>
              <a:defRPr sz="1800"/>
            </a:lvl5pPr>
            <a:lvl6pPr marL="2743200" lvl="5" indent="-342900" algn="l">
              <a:lnSpc>
                <a:spcPct val="90000"/>
              </a:lnSpc>
              <a:spcBef>
                <a:spcPts val="360"/>
              </a:spcBef>
              <a:spcAft>
                <a:spcPts val="0"/>
              </a:spcAft>
              <a:buClr>
                <a:schemeClr val="dk1"/>
              </a:buClr>
              <a:buSzPts val="1800"/>
              <a:buChar char="•"/>
              <a:defRPr sz="1800"/>
            </a:lvl6pPr>
            <a:lvl7pPr marL="3200400" lvl="6" indent="-342900" algn="l">
              <a:lnSpc>
                <a:spcPct val="90000"/>
              </a:lnSpc>
              <a:spcBef>
                <a:spcPts val="360"/>
              </a:spcBef>
              <a:spcAft>
                <a:spcPts val="0"/>
              </a:spcAft>
              <a:buClr>
                <a:schemeClr val="dk1"/>
              </a:buClr>
              <a:buSzPts val="1800"/>
              <a:buChar char="•"/>
              <a:defRPr sz="1800"/>
            </a:lvl7pPr>
            <a:lvl8pPr marL="3657600" lvl="7" indent="-342900" algn="l">
              <a:lnSpc>
                <a:spcPct val="90000"/>
              </a:lnSpc>
              <a:spcBef>
                <a:spcPts val="360"/>
              </a:spcBef>
              <a:spcAft>
                <a:spcPts val="0"/>
              </a:spcAft>
              <a:buClr>
                <a:schemeClr val="dk1"/>
              </a:buClr>
              <a:buSzPts val="1800"/>
              <a:buChar char="•"/>
              <a:defRPr sz="1800"/>
            </a:lvl8pPr>
            <a:lvl9pPr marL="4114800" lvl="8" indent="-342900" algn="l">
              <a:lnSpc>
                <a:spcPct val="90000"/>
              </a:lnSpc>
              <a:spcBef>
                <a:spcPts val="360"/>
              </a:spcBef>
              <a:spcAft>
                <a:spcPts val="0"/>
              </a:spcAft>
              <a:buClr>
                <a:schemeClr val="dk1"/>
              </a:buClr>
              <a:buSzPts val="1800"/>
              <a:buChar char="•"/>
              <a:defRPr sz="1800"/>
            </a:lvl9pPr>
          </a:lstStyle>
          <a:p>
            <a:endParaRPr/>
          </a:p>
        </p:txBody>
      </p:sp>
      <p:sp>
        <p:nvSpPr>
          <p:cNvPr id="417" name="Google Shape;417;p65"/>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8" name="Google Shape;418;p65"/>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9" name="Google Shape;419;p65"/>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Full Width Content">
  <p:cSld name="Full Width Content">
    <p:spTree>
      <p:nvGrpSpPr>
        <p:cNvPr id="1" name="Shape 425"/>
        <p:cNvGrpSpPr/>
        <p:nvPr/>
      </p:nvGrpSpPr>
      <p:grpSpPr>
        <a:xfrm>
          <a:off x="0" y="0"/>
          <a:ext cx="0" cy="0"/>
          <a:chOff x="0" y="0"/>
          <a:chExt cx="0" cy="0"/>
        </a:xfrm>
      </p:grpSpPr>
      <p:sp>
        <p:nvSpPr>
          <p:cNvPr id="426" name="Google Shape;426;p6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27" name="Google Shape;427;p67"/>
          <p:cNvSpPr txBox="1">
            <a:spLocks noGrp="1"/>
          </p:cNvSpPr>
          <p:nvPr>
            <p:ph type="body" idx="1"/>
          </p:nvPr>
        </p:nvSpPr>
        <p:spPr>
          <a:xfrm>
            <a:off x="838199" y="3429000"/>
            <a:ext cx="10515600" cy="30639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28" name="Google Shape;428;p67"/>
          <p:cNvSpPr txBox="1">
            <a:spLocks noGrp="1"/>
          </p:cNvSpPr>
          <p:nvPr>
            <p:ph type="body" idx="2"/>
          </p:nvPr>
        </p:nvSpPr>
        <p:spPr>
          <a:xfrm>
            <a:off x="838200" y="1520043"/>
            <a:ext cx="10515600" cy="1615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429"/>
        <p:cNvGrpSpPr/>
        <p:nvPr/>
      </p:nvGrpSpPr>
      <p:grpSpPr>
        <a:xfrm>
          <a:off x="0" y="0"/>
          <a:ext cx="0" cy="0"/>
          <a:chOff x="0" y="0"/>
          <a:chExt cx="0" cy="0"/>
        </a:xfrm>
      </p:grpSpPr>
      <p:sp>
        <p:nvSpPr>
          <p:cNvPr id="430" name="Google Shape;430;p68"/>
          <p:cNvSpPr/>
          <p:nvPr/>
        </p:nvSpPr>
        <p:spPr>
          <a:xfrm>
            <a:off x="5675968" y="0"/>
            <a:ext cx="6616390" cy="68580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rgbClr val="B9C1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431" name="Google Shape;431;p68"/>
          <p:cNvSpPr txBox="1">
            <a:spLocks noGrp="1"/>
          </p:cNvSpPr>
          <p:nvPr>
            <p:ph type="body" idx="1"/>
          </p:nvPr>
        </p:nvSpPr>
        <p:spPr>
          <a:xfrm>
            <a:off x="831850" y="2913079"/>
            <a:ext cx="5139900" cy="32640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32" name="Google Shape;432;p68"/>
          <p:cNvSpPr txBox="1">
            <a:spLocks noGrp="1"/>
          </p:cNvSpPr>
          <p:nvPr>
            <p:ph type="title"/>
          </p:nvPr>
        </p:nvSpPr>
        <p:spPr>
          <a:xfrm>
            <a:off x="831850" y="1452282"/>
            <a:ext cx="5139900" cy="119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3" name="Google Shape;433;p68"/>
          <p:cNvSpPr>
            <a:spLocks noGrp="1"/>
          </p:cNvSpPr>
          <p:nvPr>
            <p:ph type="pic" idx="2"/>
          </p:nvPr>
        </p:nvSpPr>
        <p:spPr>
          <a:xfrm>
            <a:off x="6332434" y="598206"/>
            <a:ext cx="5359500" cy="5578800"/>
          </a:xfrm>
          <a:prstGeom prst="rect">
            <a:avLst/>
          </a:prstGeom>
          <a:noFill/>
          <a:ln>
            <a:noFill/>
          </a:ln>
        </p:spPr>
      </p:sp>
      <p:sp>
        <p:nvSpPr>
          <p:cNvPr id="434" name="Google Shape;434;p68"/>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Right Border - Full Width" type="obj">
  <p:cSld name="OBJECT">
    <p:spTree>
      <p:nvGrpSpPr>
        <p:cNvPr id="1" name="Shape 435"/>
        <p:cNvGrpSpPr/>
        <p:nvPr/>
      </p:nvGrpSpPr>
      <p:grpSpPr>
        <a:xfrm>
          <a:off x="0" y="0"/>
          <a:ext cx="0" cy="0"/>
          <a:chOff x="0" y="0"/>
          <a:chExt cx="0" cy="0"/>
        </a:xfrm>
      </p:grpSpPr>
      <p:sp>
        <p:nvSpPr>
          <p:cNvPr id="436" name="Google Shape;436;p6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1" i="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7" name="Google Shape;437;p6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38" name="Google Shape;438;p69"/>
          <p:cNvSpPr/>
          <p:nvPr/>
        </p:nvSpPr>
        <p:spPr>
          <a:xfrm>
            <a:off x="2" y="0"/>
            <a:ext cx="465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439"/>
        <p:cNvGrpSpPr/>
        <p:nvPr/>
      </p:nvGrpSpPr>
      <p:grpSpPr>
        <a:xfrm>
          <a:off x="0" y="0"/>
          <a:ext cx="0" cy="0"/>
          <a:chOff x="0" y="0"/>
          <a:chExt cx="0" cy="0"/>
        </a:xfrm>
      </p:grpSpPr>
      <p:sp>
        <p:nvSpPr>
          <p:cNvPr id="440" name="Google Shape;440;p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41" name="Google Shape;441;p70"/>
          <p:cNvSpPr txBox="1">
            <a:spLocks noGrp="1"/>
          </p:cNvSpPr>
          <p:nvPr>
            <p:ph type="body" idx="1"/>
          </p:nvPr>
        </p:nvSpPr>
        <p:spPr>
          <a:xfrm>
            <a:off x="838200" y="1825625"/>
            <a:ext cx="49173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100"/>
              </a:spcBef>
              <a:spcAft>
                <a:spcPts val="0"/>
              </a:spcAft>
              <a:buClr>
                <a:schemeClr val="dk1"/>
              </a:buClr>
              <a:buSzPts val="2800"/>
              <a:buChar char="•"/>
              <a:defRPr>
                <a:latin typeface="Arial"/>
                <a:ea typeface="Arial"/>
                <a:cs typeface="Arial"/>
                <a:sym typeface="Arial"/>
              </a:defRPr>
            </a:lvl1pPr>
            <a:lvl2pPr marL="914400" lvl="1" indent="-381000" algn="l">
              <a:lnSpc>
                <a:spcPct val="113000"/>
              </a:lnSpc>
              <a:spcBef>
                <a:spcPts val="1100"/>
              </a:spcBef>
              <a:spcAft>
                <a:spcPts val="0"/>
              </a:spcAft>
              <a:buClr>
                <a:schemeClr val="dk1"/>
              </a:buClr>
              <a:buSzPts val="2400"/>
              <a:buChar char="•"/>
              <a:defRPr>
                <a:latin typeface="Arial"/>
                <a:ea typeface="Arial"/>
                <a:cs typeface="Arial"/>
                <a:sym typeface="Arial"/>
              </a:defRPr>
            </a:lvl2pPr>
            <a:lvl3pPr marL="1371600" lvl="2" indent="-355600" algn="l">
              <a:lnSpc>
                <a:spcPct val="113000"/>
              </a:lnSpc>
              <a:spcBef>
                <a:spcPts val="1100"/>
              </a:spcBef>
              <a:spcAft>
                <a:spcPts val="0"/>
              </a:spcAft>
              <a:buClr>
                <a:schemeClr val="dk1"/>
              </a:buClr>
              <a:buSzPts val="2000"/>
              <a:buChar char="•"/>
              <a:defRPr>
                <a:latin typeface="Arial"/>
                <a:ea typeface="Arial"/>
                <a:cs typeface="Arial"/>
                <a:sym typeface="Arial"/>
              </a:defRPr>
            </a:lvl3pPr>
            <a:lvl4pPr marL="1828800" lvl="3" indent="-349250" algn="l">
              <a:lnSpc>
                <a:spcPct val="113000"/>
              </a:lnSpc>
              <a:spcBef>
                <a:spcPts val="1100"/>
              </a:spcBef>
              <a:spcAft>
                <a:spcPts val="0"/>
              </a:spcAft>
              <a:buClr>
                <a:schemeClr val="dk1"/>
              </a:buClr>
              <a:buSzPts val="1900"/>
              <a:buChar char="•"/>
              <a:defRPr>
                <a:latin typeface="Arial"/>
                <a:ea typeface="Arial"/>
                <a:cs typeface="Arial"/>
                <a:sym typeface="Arial"/>
              </a:defRPr>
            </a:lvl4pPr>
            <a:lvl5pPr marL="2286000" lvl="4" indent="-349250" algn="l">
              <a:lnSpc>
                <a:spcPct val="113000"/>
              </a:lnSpc>
              <a:spcBef>
                <a:spcPts val="1100"/>
              </a:spcBef>
              <a:spcAft>
                <a:spcPts val="0"/>
              </a:spcAft>
              <a:buClr>
                <a:schemeClr val="dk1"/>
              </a:buClr>
              <a:buSzPts val="1900"/>
              <a:buChar char="•"/>
              <a:defRPr>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42" name="Google Shape;442;p7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100"/>
              </a:spcBef>
              <a:spcAft>
                <a:spcPts val="0"/>
              </a:spcAft>
              <a:buClr>
                <a:schemeClr val="dk1"/>
              </a:buClr>
              <a:buSzPts val="2800"/>
              <a:buChar char="•"/>
              <a:defRPr>
                <a:latin typeface="Arial"/>
                <a:ea typeface="Arial"/>
                <a:cs typeface="Arial"/>
                <a:sym typeface="Arial"/>
              </a:defRPr>
            </a:lvl1pPr>
            <a:lvl2pPr marL="914400" lvl="1" indent="-381000" algn="l">
              <a:lnSpc>
                <a:spcPct val="113000"/>
              </a:lnSpc>
              <a:spcBef>
                <a:spcPts val="1100"/>
              </a:spcBef>
              <a:spcAft>
                <a:spcPts val="0"/>
              </a:spcAft>
              <a:buClr>
                <a:schemeClr val="dk1"/>
              </a:buClr>
              <a:buSzPts val="2400"/>
              <a:buChar char="•"/>
              <a:defRPr>
                <a:latin typeface="Arial"/>
                <a:ea typeface="Arial"/>
                <a:cs typeface="Arial"/>
                <a:sym typeface="Arial"/>
              </a:defRPr>
            </a:lvl2pPr>
            <a:lvl3pPr marL="1371600" lvl="2" indent="-355600" algn="l">
              <a:lnSpc>
                <a:spcPct val="113000"/>
              </a:lnSpc>
              <a:spcBef>
                <a:spcPts val="1100"/>
              </a:spcBef>
              <a:spcAft>
                <a:spcPts val="0"/>
              </a:spcAft>
              <a:buClr>
                <a:schemeClr val="dk1"/>
              </a:buClr>
              <a:buSzPts val="2000"/>
              <a:buChar char="•"/>
              <a:defRPr>
                <a:latin typeface="Arial"/>
                <a:ea typeface="Arial"/>
                <a:cs typeface="Arial"/>
                <a:sym typeface="Arial"/>
              </a:defRPr>
            </a:lvl3pPr>
            <a:lvl4pPr marL="1828800" lvl="3" indent="-349250" algn="l">
              <a:lnSpc>
                <a:spcPct val="113000"/>
              </a:lnSpc>
              <a:spcBef>
                <a:spcPts val="1100"/>
              </a:spcBef>
              <a:spcAft>
                <a:spcPts val="0"/>
              </a:spcAft>
              <a:buClr>
                <a:schemeClr val="dk1"/>
              </a:buClr>
              <a:buSzPts val="1900"/>
              <a:buChar char="•"/>
              <a:defRPr>
                <a:latin typeface="Arial"/>
                <a:ea typeface="Arial"/>
                <a:cs typeface="Arial"/>
                <a:sym typeface="Arial"/>
              </a:defRPr>
            </a:lvl4pPr>
            <a:lvl5pPr marL="2286000" lvl="4" indent="-349250" algn="l">
              <a:lnSpc>
                <a:spcPct val="113000"/>
              </a:lnSpc>
              <a:spcBef>
                <a:spcPts val="1100"/>
              </a:spcBef>
              <a:spcAft>
                <a:spcPts val="0"/>
              </a:spcAft>
              <a:buClr>
                <a:schemeClr val="dk1"/>
              </a:buClr>
              <a:buSzPts val="1900"/>
              <a:buChar char="•"/>
              <a:defRPr>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A">
  <p:cSld name="Title Slide A">
    <p:spTree>
      <p:nvGrpSpPr>
        <p:cNvPr id="1" name="Shape 443"/>
        <p:cNvGrpSpPr/>
        <p:nvPr/>
      </p:nvGrpSpPr>
      <p:grpSpPr>
        <a:xfrm>
          <a:off x="0" y="0"/>
          <a:ext cx="0" cy="0"/>
          <a:chOff x="0" y="0"/>
          <a:chExt cx="0" cy="0"/>
        </a:xfrm>
      </p:grpSpPr>
      <p:sp>
        <p:nvSpPr>
          <p:cNvPr id="444" name="Google Shape;444;p71"/>
          <p:cNvSpPr/>
          <p:nvPr/>
        </p:nvSpPr>
        <p:spPr>
          <a:xfrm>
            <a:off x="5575610" y="0"/>
            <a:ext cx="6616390" cy="68580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445" name="Google Shape;445;p71"/>
          <p:cNvSpPr txBox="1">
            <a:spLocks noGrp="1"/>
          </p:cNvSpPr>
          <p:nvPr>
            <p:ph type="body" idx="1"/>
          </p:nvPr>
        </p:nvSpPr>
        <p:spPr>
          <a:xfrm>
            <a:off x="831850" y="2913079"/>
            <a:ext cx="5139900" cy="32640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46" name="Google Shape;446;p71"/>
          <p:cNvSpPr txBox="1">
            <a:spLocks noGrp="1"/>
          </p:cNvSpPr>
          <p:nvPr>
            <p:ph type="title"/>
          </p:nvPr>
        </p:nvSpPr>
        <p:spPr>
          <a:xfrm>
            <a:off x="831850" y="1452282"/>
            <a:ext cx="5139900" cy="119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47" name="Google Shape;447;p71"/>
          <p:cNvSpPr>
            <a:spLocks noGrp="1"/>
          </p:cNvSpPr>
          <p:nvPr>
            <p:ph type="pic" idx="2"/>
          </p:nvPr>
        </p:nvSpPr>
        <p:spPr>
          <a:xfrm>
            <a:off x="6332434" y="598206"/>
            <a:ext cx="5359500" cy="5578800"/>
          </a:xfrm>
          <a:prstGeom prst="rect">
            <a:avLst/>
          </a:prstGeom>
          <a:noFill/>
          <a:ln>
            <a:noFill/>
          </a:ln>
        </p:spPr>
      </p:sp>
      <p:sp>
        <p:nvSpPr>
          <p:cNvPr id="448" name="Google Shape;448;p71"/>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C">
  <p:cSld name="Title Slide C">
    <p:spTree>
      <p:nvGrpSpPr>
        <p:cNvPr id="1" name="Shape 449"/>
        <p:cNvGrpSpPr/>
        <p:nvPr/>
      </p:nvGrpSpPr>
      <p:grpSpPr>
        <a:xfrm>
          <a:off x="0" y="0"/>
          <a:ext cx="0" cy="0"/>
          <a:chOff x="0" y="0"/>
          <a:chExt cx="0" cy="0"/>
        </a:xfrm>
      </p:grpSpPr>
      <p:sp>
        <p:nvSpPr>
          <p:cNvPr id="450" name="Google Shape;450;p72"/>
          <p:cNvSpPr/>
          <p:nvPr/>
        </p:nvSpPr>
        <p:spPr>
          <a:xfrm>
            <a:off x="1" y="0"/>
            <a:ext cx="58737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451" name="Google Shape;451;p72"/>
          <p:cNvSpPr txBox="1">
            <a:spLocks noGrp="1"/>
          </p:cNvSpPr>
          <p:nvPr>
            <p:ph type="title"/>
          </p:nvPr>
        </p:nvSpPr>
        <p:spPr>
          <a:xfrm>
            <a:off x="648971" y="1247160"/>
            <a:ext cx="4794300" cy="17856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52" name="Google Shape;452;p72"/>
          <p:cNvSpPr txBox="1">
            <a:spLocks noGrp="1"/>
          </p:cNvSpPr>
          <p:nvPr>
            <p:ph type="body" idx="1"/>
          </p:nvPr>
        </p:nvSpPr>
        <p:spPr>
          <a:xfrm>
            <a:off x="648971" y="3201726"/>
            <a:ext cx="4794300" cy="15000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100"/>
              </a:spcBef>
              <a:spcAft>
                <a:spcPts val="0"/>
              </a:spcAft>
              <a:buClr>
                <a:schemeClr val="lt1"/>
              </a:buClr>
              <a:buSzPts val="2800"/>
              <a:buChar char="•"/>
              <a:defRPr>
                <a:solidFill>
                  <a:schemeClr val="lt1"/>
                </a:solidFill>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53" name="Google Shape;453;p72"/>
          <p:cNvSpPr>
            <a:spLocks noGrp="1"/>
          </p:cNvSpPr>
          <p:nvPr>
            <p:ph type="pic" idx="2"/>
          </p:nvPr>
        </p:nvSpPr>
        <p:spPr>
          <a:xfrm>
            <a:off x="6318327" y="671804"/>
            <a:ext cx="5373600" cy="5505300"/>
          </a:xfrm>
          <a:prstGeom prst="rect">
            <a:avLst/>
          </a:prstGeom>
          <a:no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D">
  <p:cSld name="Title Slide D">
    <p:spTree>
      <p:nvGrpSpPr>
        <p:cNvPr id="1" name="Shape 454"/>
        <p:cNvGrpSpPr/>
        <p:nvPr/>
      </p:nvGrpSpPr>
      <p:grpSpPr>
        <a:xfrm>
          <a:off x="0" y="0"/>
          <a:ext cx="0" cy="0"/>
          <a:chOff x="0" y="0"/>
          <a:chExt cx="0" cy="0"/>
        </a:xfrm>
      </p:grpSpPr>
      <p:sp>
        <p:nvSpPr>
          <p:cNvPr id="455" name="Google Shape;455;p73"/>
          <p:cNvSpPr/>
          <p:nvPr/>
        </p:nvSpPr>
        <p:spPr>
          <a:xfrm>
            <a:off x="0" y="2646382"/>
            <a:ext cx="12192000" cy="4211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456" name="Google Shape;456;p73"/>
          <p:cNvSpPr txBox="1">
            <a:spLocks noGrp="1"/>
          </p:cNvSpPr>
          <p:nvPr>
            <p:ph type="body" idx="1"/>
          </p:nvPr>
        </p:nvSpPr>
        <p:spPr>
          <a:xfrm>
            <a:off x="831850" y="2913079"/>
            <a:ext cx="10515600" cy="32640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57" name="Google Shape;457;p73"/>
          <p:cNvSpPr txBox="1">
            <a:spLocks noGrp="1"/>
          </p:cNvSpPr>
          <p:nvPr>
            <p:ph type="title"/>
          </p:nvPr>
        </p:nvSpPr>
        <p:spPr>
          <a:xfrm>
            <a:off x="831850" y="1452282"/>
            <a:ext cx="10515600" cy="119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58" name="Google Shape;458;p73"/>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arning Outcomes">
  <p:cSld name="Learning Outcomes">
    <p:spTree>
      <p:nvGrpSpPr>
        <p:cNvPr id="1" name="Shape 44"/>
        <p:cNvGrpSpPr/>
        <p:nvPr/>
      </p:nvGrpSpPr>
      <p:grpSpPr>
        <a:xfrm>
          <a:off x="0" y="0"/>
          <a:ext cx="0" cy="0"/>
          <a:chOff x="0" y="0"/>
          <a:chExt cx="0" cy="0"/>
        </a:xfrm>
      </p:grpSpPr>
      <p:sp>
        <p:nvSpPr>
          <p:cNvPr id="45" name="Google Shape;45;p8"/>
          <p:cNvSpPr/>
          <p:nvPr/>
        </p:nvSpPr>
        <p:spPr>
          <a:xfrm>
            <a:off x="0" y="1"/>
            <a:ext cx="12192000" cy="2351100"/>
          </a:xfrm>
          <a:prstGeom prst="rect">
            <a:avLst/>
          </a:prstGeom>
          <a:solidFill>
            <a:srgbClr val="D3B9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46" name="Google Shape;46;p8"/>
          <p:cNvSpPr txBox="1">
            <a:spLocks noGrp="1"/>
          </p:cNvSpPr>
          <p:nvPr>
            <p:ph type="title"/>
          </p:nvPr>
        </p:nvSpPr>
        <p:spPr>
          <a:xfrm>
            <a:off x="838200" y="158297"/>
            <a:ext cx="10515600" cy="1086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0349"/>
              </a:buClr>
              <a:buSzPts val="4400"/>
              <a:buFont typeface="Arial"/>
              <a:buNone/>
              <a:defRPr>
                <a:solidFill>
                  <a:srgbClr val="1F03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7" name="Google Shape;47;p8"/>
          <p:cNvSpPr txBox="1">
            <a:spLocks noGrp="1"/>
          </p:cNvSpPr>
          <p:nvPr>
            <p:ph type="body" idx="1"/>
          </p:nvPr>
        </p:nvSpPr>
        <p:spPr>
          <a:xfrm>
            <a:off x="838199" y="1253724"/>
            <a:ext cx="10515600" cy="9135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dk1"/>
              </a:buClr>
              <a:buSzPts val="2000"/>
              <a:buNone/>
              <a:defRPr sz="2000"/>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8" name="Google Shape;48;p8"/>
          <p:cNvSpPr txBox="1">
            <a:spLocks noGrp="1"/>
          </p:cNvSpPr>
          <p:nvPr>
            <p:ph type="body" idx="2"/>
          </p:nvPr>
        </p:nvSpPr>
        <p:spPr>
          <a:xfrm>
            <a:off x="7446345" y="2608820"/>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9" name="Google Shape;49;p8"/>
          <p:cNvSpPr txBox="1">
            <a:spLocks noGrp="1"/>
          </p:cNvSpPr>
          <p:nvPr>
            <p:ph type="body" idx="3"/>
          </p:nvPr>
        </p:nvSpPr>
        <p:spPr>
          <a:xfrm>
            <a:off x="6096001" y="3519383"/>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0" name="Google Shape;50;p8"/>
          <p:cNvSpPr txBox="1">
            <a:spLocks noGrp="1"/>
          </p:cNvSpPr>
          <p:nvPr>
            <p:ph type="body" idx="4"/>
          </p:nvPr>
        </p:nvSpPr>
        <p:spPr>
          <a:xfrm>
            <a:off x="6095999" y="2714939"/>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 name="Google Shape;51;p8"/>
          <p:cNvSpPr txBox="1">
            <a:spLocks noGrp="1"/>
          </p:cNvSpPr>
          <p:nvPr>
            <p:ph type="body" idx="5"/>
          </p:nvPr>
        </p:nvSpPr>
        <p:spPr>
          <a:xfrm>
            <a:off x="2182582" y="2608277"/>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2" name="Google Shape;52;p8"/>
          <p:cNvSpPr txBox="1">
            <a:spLocks noGrp="1"/>
          </p:cNvSpPr>
          <p:nvPr>
            <p:ph type="body" idx="6"/>
          </p:nvPr>
        </p:nvSpPr>
        <p:spPr>
          <a:xfrm>
            <a:off x="832238" y="3518840"/>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3" name="Google Shape;53;p8"/>
          <p:cNvSpPr txBox="1">
            <a:spLocks noGrp="1"/>
          </p:cNvSpPr>
          <p:nvPr>
            <p:ph type="body" idx="7"/>
          </p:nvPr>
        </p:nvSpPr>
        <p:spPr>
          <a:xfrm>
            <a:off x="832236" y="2714396"/>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4" name="Google Shape;54;p8"/>
          <p:cNvSpPr txBox="1">
            <a:spLocks noGrp="1"/>
          </p:cNvSpPr>
          <p:nvPr>
            <p:ph type="body" idx="8"/>
          </p:nvPr>
        </p:nvSpPr>
        <p:spPr>
          <a:xfrm>
            <a:off x="2182582" y="4660526"/>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5" name="Google Shape;55;p8"/>
          <p:cNvSpPr txBox="1">
            <a:spLocks noGrp="1"/>
          </p:cNvSpPr>
          <p:nvPr>
            <p:ph type="body" idx="9"/>
          </p:nvPr>
        </p:nvSpPr>
        <p:spPr>
          <a:xfrm>
            <a:off x="832238" y="5571089"/>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6" name="Google Shape;56;p8"/>
          <p:cNvSpPr txBox="1">
            <a:spLocks noGrp="1"/>
          </p:cNvSpPr>
          <p:nvPr>
            <p:ph type="body" idx="13"/>
          </p:nvPr>
        </p:nvSpPr>
        <p:spPr>
          <a:xfrm>
            <a:off x="832236" y="4766645"/>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7" name="Google Shape;57;p8"/>
          <p:cNvSpPr txBox="1">
            <a:spLocks noGrp="1"/>
          </p:cNvSpPr>
          <p:nvPr>
            <p:ph type="body" idx="14"/>
          </p:nvPr>
        </p:nvSpPr>
        <p:spPr>
          <a:xfrm>
            <a:off x="7438861" y="4660526"/>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8" name="Google Shape;58;p8"/>
          <p:cNvSpPr txBox="1">
            <a:spLocks noGrp="1"/>
          </p:cNvSpPr>
          <p:nvPr>
            <p:ph type="body" idx="15"/>
          </p:nvPr>
        </p:nvSpPr>
        <p:spPr>
          <a:xfrm>
            <a:off x="6088517" y="5571089"/>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9" name="Google Shape;59;p8"/>
          <p:cNvSpPr txBox="1">
            <a:spLocks noGrp="1"/>
          </p:cNvSpPr>
          <p:nvPr>
            <p:ph type="body" idx="16"/>
          </p:nvPr>
        </p:nvSpPr>
        <p:spPr>
          <a:xfrm>
            <a:off x="6088515" y="4766645"/>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Learning Outcomes">
  <p:cSld name="Learning Outcomes">
    <p:spTree>
      <p:nvGrpSpPr>
        <p:cNvPr id="1" name="Shape 459"/>
        <p:cNvGrpSpPr/>
        <p:nvPr/>
      </p:nvGrpSpPr>
      <p:grpSpPr>
        <a:xfrm>
          <a:off x="0" y="0"/>
          <a:ext cx="0" cy="0"/>
          <a:chOff x="0" y="0"/>
          <a:chExt cx="0" cy="0"/>
        </a:xfrm>
      </p:grpSpPr>
      <p:sp>
        <p:nvSpPr>
          <p:cNvPr id="460" name="Google Shape;460;p74"/>
          <p:cNvSpPr/>
          <p:nvPr/>
        </p:nvSpPr>
        <p:spPr>
          <a:xfrm>
            <a:off x="0" y="1"/>
            <a:ext cx="12192000" cy="2351100"/>
          </a:xfrm>
          <a:prstGeom prst="rect">
            <a:avLst/>
          </a:prstGeom>
          <a:solidFill>
            <a:srgbClr val="D3B9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461" name="Google Shape;461;p74"/>
          <p:cNvSpPr txBox="1">
            <a:spLocks noGrp="1"/>
          </p:cNvSpPr>
          <p:nvPr>
            <p:ph type="title"/>
          </p:nvPr>
        </p:nvSpPr>
        <p:spPr>
          <a:xfrm>
            <a:off x="838200" y="158297"/>
            <a:ext cx="10515600" cy="1086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0349"/>
              </a:buClr>
              <a:buSzPts val="4400"/>
              <a:buFont typeface="Arial"/>
              <a:buNone/>
              <a:defRPr>
                <a:solidFill>
                  <a:srgbClr val="1F03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62" name="Google Shape;462;p74"/>
          <p:cNvSpPr txBox="1">
            <a:spLocks noGrp="1"/>
          </p:cNvSpPr>
          <p:nvPr>
            <p:ph type="body" idx="1"/>
          </p:nvPr>
        </p:nvSpPr>
        <p:spPr>
          <a:xfrm>
            <a:off x="838199" y="1253724"/>
            <a:ext cx="10515600" cy="9135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dk1"/>
              </a:buClr>
              <a:buSzPts val="2000"/>
              <a:buNone/>
              <a:defRPr sz="2000"/>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63" name="Google Shape;463;p74"/>
          <p:cNvSpPr txBox="1">
            <a:spLocks noGrp="1"/>
          </p:cNvSpPr>
          <p:nvPr>
            <p:ph type="body" idx="2"/>
          </p:nvPr>
        </p:nvSpPr>
        <p:spPr>
          <a:xfrm>
            <a:off x="7446345" y="2608820"/>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64" name="Google Shape;464;p74"/>
          <p:cNvSpPr txBox="1">
            <a:spLocks noGrp="1"/>
          </p:cNvSpPr>
          <p:nvPr>
            <p:ph type="body" idx="3"/>
          </p:nvPr>
        </p:nvSpPr>
        <p:spPr>
          <a:xfrm>
            <a:off x="6096001" y="3519383"/>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65" name="Google Shape;465;p74"/>
          <p:cNvSpPr txBox="1">
            <a:spLocks noGrp="1"/>
          </p:cNvSpPr>
          <p:nvPr>
            <p:ph type="body" idx="4"/>
          </p:nvPr>
        </p:nvSpPr>
        <p:spPr>
          <a:xfrm>
            <a:off x="6095999" y="2714939"/>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66" name="Google Shape;466;p74"/>
          <p:cNvSpPr txBox="1">
            <a:spLocks noGrp="1"/>
          </p:cNvSpPr>
          <p:nvPr>
            <p:ph type="body" idx="5"/>
          </p:nvPr>
        </p:nvSpPr>
        <p:spPr>
          <a:xfrm>
            <a:off x="2182582" y="2608277"/>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67" name="Google Shape;467;p74"/>
          <p:cNvSpPr txBox="1">
            <a:spLocks noGrp="1"/>
          </p:cNvSpPr>
          <p:nvPr>
            <p:ph type="body" idx="6"/>
          </p:nvPr>
        </p:nvSpPr>
        <p:spPr>
          <a:xfrm>
            <a:off x="832238" y="3518840"/>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68" name="Google Shape;468;p74"/>
          <p:cNvSpPr txBox="1">
            <a:spLocks noGrp="1"/>
          </p:cNvSpPr>
          <p:nvPr>
            <p:ph type="body" idx="7"/>
          </p:nvPr>
        </p:nvSpPr>
        <p:spPr>
          <a:xfrm>
            <a:off x="832236" y="2714396"/>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69" name="Google Shape;469;p74"/>
          <p:cNvSpPr txBox="1">
            <a:spLocks noGrp="1"/>
          </p:cNvSpPr>
          <p:nvPr>
            <p:ph type="body" idx="8"/>
          </p:nvPr>
        </p:nvSpPr>
        <p:spPr>
          <a:xfrm>
            <a:off x="2182582" y="4660526"/>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70" name="Google Shape;470;p74"/>
          <p:cNvSpPr txBox="1">
            <a:spLocks noGrp="1"/>
          </p:cNvSpPr>
          <p:nvPr>
            <p:ph type="body" idx="9"/>
          </p:nvPr>
        </p:nvSpPr>
        <p:spPr>
          <a:xfrm>
            <a:off x="832238" y="5571089"/>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71" name="Google Shape;471;p74"/>
          <p:cNvSpPr txBox="1">
            <a:spLocks noGrp="1"/>
          </p:cNvSpPr>
          <p:nvPr>
            <p:ph type="body" idx="13"/>
          </p:nvPr>
        </p:nvSpPr>
        <p:spPr>
          <a:xfrm>
            <a:off x="832236" y="4766645"/>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72" name="Google Shape;472;p74"/>
          <p:cNvSpPr txBox="1">
            <a:spLocks noGrp="1"/>
          </p:cNvSpPr>
          <p:nvPr>
            <p:ph type="body" idx="14"/>
          </p:nvPr>
        </p:nvSpPr>
        <p:spPr>
          <a:xfrm>
            <a:off x="7438861" y="4660526"/>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73" name="Google Shape;473;p74"/>
          <p:cNvSpPr txBox="1">
            <a:spLocks noGrp="1"/>
          </p:cNvSpPr>
          <p:nvPr>
            <p:ph type="body" idx="15"/>
          </p:nvPr>
        </p:nvSpPr>
        <p:spPr>
          <a:xfrm>
            <a:off x="6088517" y="5571089"/>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74" name="Google Shape;474;p74"/>
          <p:cNvSpPr txBox="1">
            <a:spLocks noGrp="1"/>
          </p:cNvSpPr>
          <p:nvPr>
            <p:ph type="body" idx="16"/>
          </p:nvPr>
        </p:nvSpPr>
        <p:spPr>
          <a:xfrm>
            <a:off x="6088515" y="4766645"/>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ig Data">
  <p:cSld name="Big Data">
    <p:spTree>
      <p:nvGrpSpPr>
        <p:cNvPr id="1" name="Shape 475"/>
        <p:cNvGrpSpPr/>
        <p:nvPr/>
      </p:nvGrpSpPr>
      <p:grpSpPr>
        <a:xfrm>
          <a:off x="0" y="0"/>
          <a:ext cx="0" cy="0"/>
          <a:chOff x="0" y="0"/>
          <a:chExt cx="0" cy="0"/>
        </a:xfrm>
      </p:grpSpPr>
      <p:sp>
        <p:nvSpPr>
          <p:cNvPr id="476" name="Google Shape;476;p75"/>
          <p:cNvSpPr/>
          <p:nvPr/>
        </p:nvSpPr>
        <p:spPr>
          <a:xfrm>
            <a:off x="-1" y="1"/>
            <a:ext cx="8736300" cy="6858000"/>
          </a:xfrm>
          <a:prstGeom prst="rect">
            <a:avLst/>
          </a:prstGeom>
          <a:solidFill>
            <a:srgbClr val="D3B9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477" name="Google Shape;477;p75"/>
          <p:cNvSpPr txBox="1">
            <a:spLocks noGrp="1"/>
          </p:cNvSpPr>
          <p:nvPr>
            <p:ph type="body" idx="1"/>
          </p:nvPr>
        </p:nvSpPr>
        <p:spPr>
          <a:xfrm>
            <a:off x="594139" y="3585882"/>
            <a:ext cx="7147500" cy="12543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dk1"/>
              </a:buClr>
              <a:buSzPts val="2800"/>
              <a:buNone/>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78" name="Google Shape;478;p75"/>
          <p:cNvSpPr txBox="1">
            <a:spLocks noGrp="1"/>
          </p:cNvSpPr>
          <p:nvPr>
            <p:ph type="title"/>
          </p:nvPr>
        </p:nvSpPr>
        <p:spPr>
          <a:xfrm>
            <a:off x="594139" y="2099196"/>
            <a:ext cx="8736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0349"/>
              </a:buClr>
              <a:buSzPts val="10000"/>
              <a:buFont typeface="Arial Black"/>
              <a:buNone/>
              <a:defRPr sz="10000">
                <a:solidFill>
                  <a:srgbClr val="1F0349"/>
                </a:solidFill>
                <a:latin typeface="Arial Black"/>
                <a:ea typeface="Arial Black"/>
                <a:cs typeface="Arial Black"/>
                <a:sym typeface="Arial Black"/>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79" name="Google Shape;479;p75"/>
          <p:cNvSpPr>
            <a:spLocks noGrp="1"/>
          </p:cNvSpPr>
          <p:nvPr>
            <p:ph type="pic" idx="2"/>
          </p:nvPr>
        </p:nvSpPr>
        <p:spPr>
          <a:xfrm>
            <a:off x="7410994" y="671804"/>
            <a:ext cx="4280700" cy="5505300"/>
          </a:xfrm>
          <a:prstGeom prst="rect">
            <a:avLst/>
          </a:prstGeom>
          <a:no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3 2/3 2 Column Content">
  <p:cSld name="1/3 2/3 2 Column Content">
    <p:spTree>
      <p:nvGrpSpPr>
        <p:cNvPr id="1" name="Shape 480"/>
        <p:cNvGrpSpPr/>
        <p:nvPr/>
      </p:nvGrpSpPr>
      <p:grpSpPr>
        <a:xfrm>
          <a:off x="0" y="0"/>
          <a:ext cx="0" cy="0"/>
          <a:chOff x="0" y="0"/>
          <a:chExt cx="0" cy="0"/>
        </a:xfrm>
      </p:grpSpPr>
      <p:sp>
        <p:nvSpPr>
          <p:cNvPr id="481" name="Google Shape;481;p7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82" name="Google Shape;482;p76"/>
          <p:cNvSpPr txBox="1">
            <a:spLocks noGrp="1"/>
          </p:cNvSpPr>
          <p:nvPr>
            <p:ph type="body" idx="1"/>
          </p:nvPr>
        </p:nvSpPr>
        <p:spPr>
          <a:xfrm>
            <a:off x="838200" y="1825625"/>
            <a:ext cx="31101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83" name="Google Shape;483;p76"/>
          <p:cNvSpPr txBox="1">
            <a:spLocks noGrp="1"/>
          </p:cNvSpPr>
          <p:nvPr>
            <p:ph type="body" idx="2"/>
          </p:nvPr>
        </p:nvSpPr>
        <p:spPr>
          <a:xfrm>
            <a:off x="4249271" y="1825625"/>
            <a:ext cx="71043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484"/>
        <p:cNvGrpSpPr/>
        <p:nvPr/>
      </p:nvGrpSpPr>
      <p:grpSpPr>
        <a:xfrm>
          <a:off x="0" y="0"/>
          <a:ext cx="0" cy="0"/>
          <a:chOff x="0" y="0"/>
          <a:chExt cx="0" cy="0"/>
        </a:xfrm>
      </p:grpSpPr>
      <p:sp>
        <p:nvSpPr>
          <p:cNvPr id="485" name="Google Shape;485;p77"/>
          <p:cNvSpPr>
            <a:spLocks noGrp="1"/>
          </p:cNvSpPr>
          <p:nvPr>
            <p:ph type="body" idx="1"/>
          </p:nvPr>
        </p:nvSpPr>
        <p:spPr>
          <a:xfrm>
            <a:off x="1066800" y="1026318"/>
            <a:ext cx="10058400" cy="480090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457200" tIns="182875" rIns="457200" bIns="182875" anchor="ctr" anchorCtr="1">
            <a:normAutofit/>
          </a:bodyPr>
          <a:lstStyle>
            <a:lvl1pPr marL="457200" lvl="0" indent="-228600" algn="ctr">
              <a:lnSpc>
                <a:spcPct val="114000"/>
              </a:lnSpc>
              <a:spcBef>
                <a:spcPts val="1100"/>
              </a:spcBef>
              <a:spcAft>
                <a:spcPts val="0"/>
              </a:spcAft>
              <a:buClr>
                <a:schemeClr val="dk2"/>
              </a:buClr>
              <a:buSzPts val="2800"/>
              <a:buNone/>
              <a:defRPr sz="2800" b="0" i="1">
                <a:solidFill>
                  <a:schemeClr val="dk2"/>
                </a:solidFill>
                <a:latin typeface="Georgia"/>
                <a:ea typeface="Georgia"/>
                <a:cs typeface="Georgia"/>
                <a:sym typeface="Georgia"/>
              </a:defRPr>
            </a:lvl1pPr>
            <a:lvl2pPr marL="914400" lvl="1" indent="-406400" algn="ctr">
              <a:lnSpc>
                <a:spcPct val="113000"/>
              </a:lnSpc>
              <a:spcBef>
                <a:spcPts val="1100"/>
              </a:spcBef>
              <a:spcAft>
                <a:spcPts val="0"/>
              </a:spcAft>
              <a:buClr>
                <a:schemeClr val="dk2"/>
              </a:buClr>
              <a:buSzPts val="2800"/>
              <a:buChar char="•"/>
              <a:defRPr sz="2800" b="0" i="1">
                <a:solidFill>
                  <a:schemeClr val="dk2"/>
                </a:solidFill>
                <a:latin typeface="Georgia"/>
                <a:ea typeface="Georgia"/>
                <a:cs typeface="Georgia"/>
                <a:sym typeface="Georgia"/>
              </a:defRPr>
            </a:lvl2pPr>
            <a:lvl3pPr marL="1371600" lvl="2" indent="-406400" algn="ctr">
              <a:lnSpc>
                <a:spcPct val="113000"/>
              </a:lnSpc>
              <a:spcBef>
                <a:spcPts val="1100"/>
              </a:spcBef>
              <a:spcAft>
                <a:spcPts val="0"/>
              </a:spcAft>
              <a:buClr>
                <a:schemeClr val="dk2"/>
              </a:buClr>
              <a:buSzPts val="2800"/>
              <a:buChar char="•"/>
              <a:defRPr sz="2800" b="0" i="1">
                <a:solidFill>
                  <a:schemeClr val="dk2"/>
                </a:solidFill>
                <a:latin typeface="Georgia"/>
                <a:ea typeface="Georgia"/>
                <a:cs typeface="Georgia"/>
                <a:sym typeface="Georgia"/>
              </a:defRPr>
            </a:lvl3pPr>
            <a:lvl4pPr marL="1828800" lvl="3" indent="-406400" algn="ctr">
              <a:lnSpc>
                <a:spcPct val="113000"/>
              </a:lnSpc>
              <a:spcBef>
                <a:spcPts val="1100"/>
              </a:spcBef>
              <a:spcAft>
                <a:spcPts val="0"/>
              </a:spcAft>
              <a:buClr>
                <a:schemeClr val="dk2"/>
              </a:buClr>
              <a:buSzPts val="2800"/>
              <a:buChar char="•"/>
              <a:defRPr sz="2800" b="0" i="1">
                <a:solidFill>
                  <a:schemeClr val="dk2"/>
                </a:solidFill>
                <a:latin typeface="Georgia"/>
                <a:ea typeface="Georgia"/>
                <a:cs typeface="Georgia"/>
                <a:sym typeface="Georgia"/>
              </a:defRPr>
            </a:lvl4pPr>
            <a:lvl5pPr marL="2286000" lvl="4" indent="-406400" algn="ctr">
              <a:lnSpc>
                <a:spcPct val="113000"/>
              </a:lnSpc>
              <a:spcBef>
                <a:spcPts val="1100"/>
              </a:spcBef>
              <a:spcAft>
                <a:spcPts val="0"/>
              </a:spcAft>
              <a:buClr>
                <a:schemeClr val="dk2"/>
              </a:buClr>
              <a:buSzPts val="2800"/>
              <a:buChar char="•"/>
              <a:defRPr sz="2800" b="0" i="1">
                <a:solidFill>
                  <a:schemeClr val="dk2"/>
                </a:solidFill>
                <a:latin typeface="Georgia"/>
                <a:ea typeface="Georgia"/>
                <a:cs typeface="Georgia"/>
                <a:sym typeface="Georgia"/>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allout for Dark Background Image">
  <p:cSld name="Callout for Dark Background Image">
    <p:bg>
      <p:bgPr>
        <a:solidFill>
          <a:schemeClr val="dk1"/>
        </a:solidFill>
        <a:effectLst/>
      </p:bgPr>
    </p:bg>
    <p:spTree>
      <p:nvGrpSpPr>
        <p:cNvPr id="1" name="Shape 486"/>
        <p:cNvGrpSpPr/>
        <p:nvPr/>
      </p:nvGrpSpPr>
      <p:grpSpPr>
        <a:xfrm>
          <a:off x="0" y="0"/>
          <a:ext cx="0" cy="0"/>
          <a:chOff x="0" y="0"/>
          <a:chExt cx="0" cy="0"/>
        </a:xfrm>
      </p:grpSpPr>
      <p:sp>
        <p:nvSpPr>
          <p:cNvPr id="487" name="Google Shape;487;p78"/>
          <p:cNvSpPr/>
          <p:nvPr/>
        </p:nvSpPr>
        <p:spPr>
          <a:xfrm>
            <a:off x="5627912" y="1027253"/>
            <a:ext cx="5551500" cy="4803600"/>
          </a:xfrm>
          <a:prstGeom prst="rect">
            <a:avLst/>
          </a:prstGeom>
          <a:solidFill>
            <a:schemeClr val="lt1">
              <a:alpha val="87840"/>
            </a:schemeClr>
          </a:solidFill>
          <a:ln>
            <a:noFill/>
          </a:ln>
        </p:spPr>
        <p:txBody>
          <a:bodyPr spcFirstLastPara="1" wrap="square" lIns="457200" tIns="182875" rIns="457200" bIns="182875" anchor="ctr" anchorCtr="0">
            <a:noAutofit/>
          </a:bodyPr>
          <a:lstStyle/>
          <a:p>
            <a:pPr marL="0" marR="0" lvl="0" indent="0" algn="ctr" rtl="0">
              <a:lnSpc>
                <a:spcPct val="150000"/>
              </a:lnSpc>
              <a:spcBef>
                <a:spcPts val="0"/>
              </a:spcBef>
              <a:spcAft>
                <a:spcPts val="0"/>
              </a:spcAft>
              <a:buClr>
                <a:srgbClr val="000000"/>
              </a:buClr>
              <a:buSzPts val="2800"/>
              <a:buFont typeface="Arial"/>
              <a:buNone/>
            </a:pPr>
            <a:r>
              <a:rPr lang="en-US" sz="2800" b="1" i="0" u="none" strike="noStrike" cap="none">
                <a:solidFill>
                  <a:schemeClr val="accent5"/>
                </a:solidFill>
                <a:latin typeface="Arial"/>
                <a:ea typeface="Arial"/>
                <a:cs typeface="Arial"/>
                <a:sym typeface="Arial"/>
              </a:rPr>
              <a:t>FUN FACT</a:t>
            </a:r>
            <a:endParaRPr sz="15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Fun Fact / Hint / Callout Block. In the toolbar, go to Design &gt; Format Background to place an image that uses dark, saturated colors as the background on this slide.</a:t>
            </a:r>
            <a:endParaRPr sz="15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ticky Notes">
  <p:cSld name="Sticky Notes">
    <p:spTree>
      <p:nvGrpSpPr>
        <p:cNvPr id="1" name="Shape 488"/>
        <p:cNvGrpSpPr/>
        <p:nvPr/>
      </p:nvGrpSpPr>
      <p:grpSpPr>
        <a:xfrm>
          <a:off x="0" y="0"/>
          <a:ext cx="0" cy="0"/>
          <a:chOff x="0" y="0"/>
          <a:chExt cx="0" cy="0"/>
        </a:xfrm>
      </p:grpSpPr>
      <p:sp>
        <p:nvSpPr>
          <p:cNvPr id="489" name="Google Shape;489;p79"/>
          <p:cNvSpPr/>
          <p:nvPr/>
        </p:nvSpPr>
        <p:spPr>
          <a:xfrm>
            <a:off x="1" y="5242956"/>
            <a:ext cx="12192000" cy="1615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490" name="Google Shape;490;p7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1" name="Google Shape;491;p79"/>
          <p:cNvSpPr txBox="1">
            <a:spLocks noGrp="1"/>
          </p:cNvSpPr>
          <p:nvPr>
            <p:ph type="body" idx="1"/>
          </p:nvPr>
        </p:nvSpPr>
        <p:spPr>
          <a:xfrm>
            <a:off x="838200" y="1520043"/>
            <a:ext cx="10515600" cy="16152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100"/>
              </a:spcBef>
              <a:spcAft>
                <a:spcPts val="0"/>
              </a:spcAft>
              <a:buClr>
                <a:schemeClr val="dk1"/>
              </a:buClr>
              <a:buSzPts val="28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92" name="Google Shape;492;p79"/>
          <p:cNvSpPr txBox="1">
            <a:spLocks noGrp="1"/>
          </p:cNvSpPr>
          <p:nvPr>
            <p:ph type="body" idx="2"/>
          </p:nvPr>
        </p:nvSpPr>
        <p:spPr>
          <a:xfrm>
            <a:off x="8974237" y="3563752"/>
            <a:ext cx="2379600" cy="23739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93" name="Google Shape;493;p79"/>
          <p:cNvSpPr txBox="1">
            <a:spLocks noGrp="1"/>
          </p:cNvSpPr>
          <p:nvPr>
            <p:ph type="body" idx="3"/>
          </p:nvPr>
        </p:nvSpPr>
        <p:spPr>
          <a:xfrm>
            <a:off x="6262225" y="3563752"/>
            <a:ext cx="2379600" cy="23739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94" name="Google Shape;494;p79"/>
          <p:cNvSpPr txBox="1">
            <a:spLocks noGrp="1"/>
          </p:cNvSpPr>
          <p:nvPr>
            <p:ph type="body" idx="4"/>
          </p:nvPr>
        </p:nvSpPr>
        <p:spPr>
          <a:xfrm>
            <a:off x="3550213" y="3563752"/>
            <a:ext cx="2379600" cy="23739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95" name="Google Shape;495;p79"/>
          <p:cNvSpPr txBox="1">
            <a:spLocks noGrp="1"/>
          </p:cNvSpPr>
          <p:nvPr>
            <p:ph type="body" idx="5"/>
          </p:nvPr>
        </p:nvSpPr>
        <p:spPr>
          <a:xfrm>
            <a:off x="838200" y="3563751"/>
            <a:ext cx="2379600" cy="23739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96" name="Google Shape;496;p79"/>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hree Column Content">
  <p:cSld name="Three Column Content">
    <p:spTree>
      <p:nvGrpSpPr>
        <p:cNvPr id="1" name="Shape 497"/>
        <p:cNvGrpSpPr/>
        <p:nvPr/>
      </p:nvGrpSpPr>
      <p:grpSpPr>
        <a:xfrm>
          <a:off x="0" y="0"/>
          <a:ext cx="0" cy="0"/>
          <a:chOff x="0" y="0"/>
          <a:chExt cx="0" cy="0"/>
        </a:xfrm>
      </p:grpSpPr>
      <p:sp>
        <p:nvSpPr>
          <p:cNvPr id="498" name="Google Shape;498;p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9" name="Google Shape;499;p80"/>
          <p:cNvSpPr txBox="1">
            <a:spLocks noGrp="1"/>
          </p:cNvSpPr>
          <p:nvPr>
            <p:ph type="body" idx="1"/>
          </p:nvPr>
        </p:nvSpPr>
        <p:spPr>
          <a:xfrm>
            <a:off x="838200" y="1848374"/>
            <a:ext cx="31101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00" name="Google Shape;500;p80"/>
          <p:cNvSpPr txBox="1">
            <a:spLocks noGrp="1"/>
          </p:cNvSpPr>
          <p:nvPr>
            <p:ph type="body" idx="2"/>
          </p:nvPr>
        </p:nvSpPr>
        <p:spPr>
          <a:xfrm>
            <a:off x="4541072" y="1854164"/>
            <a:ext cx="31101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01" name="Google Shape;501;p80"/>
          <p:cNvSpPr txBox="1">
            <a:spLocks noGrp="1"/>
          </p:cNvSpPr>
          <p:nvPr>
            <p:ph type="body" idx="3"/>
          </p:nvPr>
        </p:nvSpPr>
        <p:spPr>
          <a:xfrm>
            <a:off x="8243944" y="1848374"/>
            <a:ext cx="31101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502"/>
        <p:cNvGrpSpPr/>
        <p:nvPr/>
      </p:nvGrpSpPr>
      <p:grpSpPr>
        <a:xfrm>
          <a:off x="0" y="0"/>
          <a:ext cx="0" cy="0"/>
          <a:chOff x="0" y="0"/>
          <a:chExt cx="0" cy="0"/>
        </a:xfrm>
      </p:grpSpPr>
      <p:sp>
        <p:nvSpPr>
          <p:cNvPr id="503" name="Google Shape;503;p81"/>
          <p:cNvSpPr/>
          <p:nvPr/>
        </p:nvSpPr>
        <p:spPr>
          <a:xfrm>
            <a:off x="-4" y="6221691"/>
            <a:ext cx="12192000" cy="636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504" name="Google Shape;504;p81"/>
          <p:cNvSpPr/>
          <p:nvPr/>
        </p:nvSpPr>
        <p:spPr>
          <a:xfrm>
            <a:off x="4032793" y="2752780"/>
            <a:ext cx="1373700" cy="1373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505" name="Google Shape;505;p81"/>
          <p:cNvSpPr/>
          <p:nvPr/>
        </p:nvSpPr>
        <p:spPr>
          <a:xfrm>
            <a:off x="6785790" y="2760689"/>
            <a:ext cx="1373700" cy="1373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506" name="Google Shape;506;p81"/>
          <p:cNvSpPr/>
          <p:nvPr/>
        </p:nvSpPr>
        <p:spPr>
          <a:xfrm>
            <a:off x="9536303" y="2742291"/>
            <a:ext cx="1373700" cy="1373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507" name="Google Shape;507;p81"/>
          <p:cNvSpPr/>
          <p:nvPr/>
        </p:nvSpPr>
        <p:spPr>
          <a:xfrm>
            <a:off x="1281354" y="2742291"/>
            <a:ext cx="1373700" cy="1373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508" name="Google Shape;508;p81"/>
          <p:cNvSpPr txBox="1">
            <a:spLocks noGrp="1"/>
          </p:cNvSpPr>
          <p:nvPr>
            <p:ph type="body" idx="1"/>
          </p:nvPr>
        </p:nvSpPr>
        <p:spPr>
          <a:xfrm>
            <a:off x="838196" y="1559859"/>
            <a:ext cx="10515600" cy="9408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dk1"/>
              </a:buClr>
              <a:buSzPts val="2400"/>
              <a:buNone/>
              <a:defRPr sz="2400"/>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09" name="Google Shape;509;p81"/>
          <p:cNvSpPr txBox="1">
            <a:spLocks noGrp="1"/>
          </p:cNvSpPr>
          <p:nvPr>
            <p:ph type="body" idx="2"/>
          </p:nvPr>
        </p:nvSpPr>
        <p:spPr>
          <a:xfrm>
            <a:off x="839750" y="4353345"/>
            <a:ext cx="22569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100"/>
              </a:spcBef>
              <a:spcAft>
                <a:spcPts val="0"/>
              </a:spcAft>
              <a:buClr>
                <a:schemeClr val="dk2"/>
              </a:buClr>
              <a:buSzPts val="1600"/>
              <a:buNone/>
              <a:defRPr sz="1600" b="1"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0" name="Google Shape;510;p81"/>
          <p:cNvSpPr txBox="1">
            <a:spLocks noGrp="1"/>
          </p:cNvSpPr>
          <p:nvPr>
            <p:ph type="body" idx="3"/>
          </p:nvPr>
        </p:nvSpPr>
        <p:spPr>
          <a:xfrm>
            <a:off x="839750" y="4703910"/>
            <a:ext cx="2256900" cy="940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10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1" name="Google Shape;511;p81"/>
          <p:cNvSpPr txBox="1">
            <a:spLocks noGrp="1"/>
          </p:cNvSpPr>
          <p:nvPr>
            <p:ph type="body" idx="4"/>
          </p:nvPr>
        </p:nvSpPr>
        <p:spPr>
          <a:xfrm>
            <a:off x="3579902" y="4353345"/>
            <a:ext cx="22569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100"/>
              </a:spcBef>
              <a:spcAft>
                <a:spcPts val="0"/>
              </a:spcAft>
              <a:buClr>
                <a:schemeClr val="dk2"/>
              </a:buClr>
              <a:buSzPts val="1600"/>
              <a:buNone/>
              <a:defRPr sz="1600" b="1"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2" name="Google Shape;512;p81"/>
          <p:cNvSpPr txBox="1">
            <a:spLocks noGrp="1"/>
          </p:cNvSpPr>
          <p:nvPr>
            <p:ph type="body" idx="5"/>
          </p:nvPr>
        </p:nvSpPr>
        <p:spPr>
          <a:xfrm>
            <a:off x="3579902" y="4703910"/>
            <a:ext cx="2256900" cy="940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10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3" name="Google Shape;513;p81"/>
          <p:cNvSpPr txBox="1">
            <a:spLocks noGrp="1"/>
          </p:cNvSpPr>
          <p:nvPr>
            <p:ph type="body" idx="6"/>
          </p:nvPr>
        </p:nvSpPr>
        <p:spPr>
          <a:xfrm>
            <a:off x="6355474" y="4353345"/>
            <a:ext cx="22569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100"/>
              </a:spcBef>
              <a:spcAft>
                <a:spcPts val="0"/>
              </a:spcAft>
              <a:buClr>
                <a:schemeClr val="dk2"/>
              </a:buClr>
              <a:buSzPts val="1600"/>
              <a:buNone/>
              <a:defRPr sz="1600" b="1"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4" name="Google Shape;514;p81"/>
          <p:cNvSpPr txBox="1">
            <a:spLocks noGrp="1"/>
          </p:cNvSpPr>
          <p:nvPr>
            <p:ph type="body" idx="7"/>
          </p:nvPr>
        </p:nvSpPr>
        <p:spPr>
          <a:xfrm>
            <a:off x="6355474" y="4703910"/>
            <a:ext cx="2256900" cy="940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10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5" name="Google Shape;515;p81"/>
          <p:cNvSpPr txBox="1">
            <a:spLocks noGrp="1"/>
          </p:cNvSpPr>
          <p:nvPr>
            <p:ph type="body" idx="8"/>
          </p:nvPr>
        </p:nvSpPr>
        <p:spPr>
          <a:xfrm>
            <a:off x="9131046" y="4353345"/>
            <a:ext cx="22569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100"/>
              </a:spcBef>
              <a:spcAft>
                <a:spcPts val="0"/>
              </a:spcAft>
              <a:buClr>
                <a:schemeClr val="dk2"/>
              </a:buClr>
              <a:buSzPts val="1600"/>
              <a:buNone/>
              <a:defRPr sz="1600" b="1"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6" name="Google Shape;516;p81"/>
          <p:cNvSpPr txBox="1">
            <a:spLocks noGrp="1"/>
          </p:cNvSpPr>
          <p:nvPr>
            <p:ph type="body" idx="9"/>
          </p:nvPr>
        </p:nvSpPr>
        <p:spPr>
          <a:xfrm>
            <a:off x="9131046" y="4703910"/>
            <a:ext cx="2256900" cy="940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10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7" name="Google Shape;517;p81"/>
          <p:cNvSpPr>
            <a:spLocks noGrp="1"/>
          </p:cNvSpPr>
          <p:nvPr>
            <p:ph type="pic" idx="13"/>
          </p:nvPr>
        </p:nvSpPr>
        <p:spPr>
          <a:xfrm>
            <a:off x="1482767" y="2990198"/>
            <a:ext cx="969900" cy="940800"/>
          </a:xfrm>
          <a:prstGeom prst="rect">
            <a:avLst/>
          </a:prstGeom>
          <a:noFill/>
          <a:ln>
            <a:noFill/>
          </a:ln>
        </p:spPr>
      </p:sp>
      <p:sp>
        <p:nvSpPr>
          <p:cNvPr id="518" name="Google Shape;518;p81"/>
          <p:cNvSpPr>
            <a:spLocks noGrp="1"/>
          </p:cNvSpPr>
          <p:nvPr>
            <p:ph type="pic" idx="14"/>
          </p:nvPr>
        </p:nvSpPr>
        <p:spPr>
          <a:xfrm>
            <a:off x="4223234" y="2976910"/>
            <a:ext cx="969900" cy="940800"/>
          </a:xfrm>
          <a:prstGeom prst="rect">
            <a:avLst/>
          </a:prstGeom>
          <a:noFill/>
          <a:ln>
            <a:noFill/>
          </a:ln>
        </p:spPr>
      </p:sp>
      <p:sp>
        <p:nvSpPr>
          <p:cNvPr id="519" name="Google Shape;519;p81"/>
          <p:cNvSpPr>
            <a:spLocks noGrp="1"/>
          </p:cNvSpPr>
          <p:nvPr>
            <p:ph type="pic" idx="15"/>
          </p:nvPr>
        </p:nvSpPr>
        <p:spPr>
          <a:xfrm>
            <a:off x="6998806" y="2990197"/>
            <a:ext cx="969900" cy="940800"/>
          </a:xfrm>
          <a:prstGeom prst="rect">
            <a:avLst/>
          </a:prstGeom>
          <a:noFill/>
          <a:ln>
            <a:noFill/>
          </a:ln>
        </p:spPr>
      </p:sp>
      <p:sp>
        <p:nvSpPr>
          <p:cNvPr id="520" name="Google Shape;520;p81"/>
          <p:cNvSpPr>
            <a:spLocks noGrp="1"/>
          </p:cNvSpPr>
          <p:nvPr>
            <p:ph type="pic" idx="16"/>
          </p:nvPr>
        </p:nvSpPr>
        <p:spPr>
          <a:xfrm>
            <a:off x="9738031" y="2989116"/>
            <a:ext cx="969900" cy="940800"/>
          </a:xfrm>
          <a:prstGeom prst="rect">
            <a:avLst/>
          </a:prstGeom>
          <a:noFill/>
          <a:ln>
            <a:noFill/>
          </a:ln>
        </p:spPr>
      </p:sp>
      <p:sp>
        <p:nvSpPr>
          <p:cNvPr id="521" name="Google Shape;521;p8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22" name="Google Shape;522;p81"/>
          <p:cNvSpPr txBox="1"/>
          <p:nvPr/>
        </p:nvSpPr>
        <p:spPr>
          <a:xfrm>
            <a:off x="11198352" y="6372663"/>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Large Image">
  <p:cSld name="Large Image">
    <p:spTree>
      <p:nvGrpSpPr>
        <p:cNvPr id="1" name="Shape 523"/>
        <p:cNvGrpSpPr/>
        <p:nvPr/>
      </p:nvGrpSpPr>
      <p:grpSpPr>
        <a:xfrm>
          <a:off x="0" y="0"/>
          <a:ext cx="0" cy="0"/>
          <a:chOff x="0" y="0"/>
          <a:chExt cx="0" cy="0"/>
        </a:xfrm>
      </p:grpSpPr>
      <p:sp>
        <p:nvSpPr>
          <p:cNvPr id="524" name="Google Shape;524;p82"/>
          <p:cNvSpPr>
            <a:spLocks noGrp="1"/>
          </p:cNvSpPr>
          <p:nvPr>
            <p:ph type="pic" idx="2"/>
          </p:nvPr>
        </p:nvSpPr>
        <p:spPr>
          <a:xfrm>
            <a:off x="5010387" y="0"/>
            <a:ext cx="7181700" cy="6858000"/>
          </a:xfrm>
          <a:prstGeom prst="rect">
            <a:avLst/>
          </a:prstGeom>
          <a:noFill/>
          <a:ln>
            <a:noFill/>
          </a:ln>
        </p:spPr>
      </p:sp>
      <p:sp>
        <p:nvSpPr>
          <p:cNvPr id="525" name="Google Shape;525;p82"/>
          <p:cNvSpPr txBox="1">
            <a:spLocks noGrp="1"/>
          </p:cNvSpPr>
          <p:nvPr>
            <p:ph type="title"/>
          </p:nvPr>
        </p:nvSpPr>
        <p:spPr>
          <a:xfrm>
            <a:off x="838199" y="548464"/>
            <a:ext cx="3807300" cy="1839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26" name="Google Shape;526;p82"/>
          <p:cNvSpPr txBox="1">
            <a:spLocks noGrp="1"/>
          </p:cNvSpPr>
          <p:nvPr>
            <p:ph type="body" idx="1"/>
          </p:nvPr>
        </p:nvSpPr>
        <p:spPr>
          <a:xfrm>
            <a:off x="838201" y="2485016"/>
            <a:ext cx="3799500" cy="38244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27" name="Google Shape;527;p82"/>
          <p:cNvSpPr/>
          <p:nvPr/>
        </p:nvSpPr>
        <p:spPr>
          <a:xfrm>
            <a:off x="2" y="0"/>
            <a:ext cx="465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Illustration Slide">
  <p:cSld name="Illustration Slide">
    <p:spTree>
      <p:nvGrpSpPr>
        <p:cNvPr id="1" name="Shape 528"/>
        <p:cNvGrpSpPr/>
        <p:nvPr/>
      </p:nvGrpSpPr>
      <p:grpSpPr>
        <a:xfrm>
          <a:off x="0" y="0"/>
          <a:ext cx="0" cy="0"/>
          <a:chOff x="0" y="0"/>
          <a:chExt cx="0" cy="0"/>
        </a:xfrm>
      </p:grpSpPr>
      <p:sp>
        <p:nvSpPr>
          <p:cNvPr id="529" name="Google Shape;529;p83"/>
          <p:cNvSpPr/>
          <p:nvPr/>
        </p:nvSpPr>
        <p:spPr>
          <a:xfrm>
            <a:off x="0" y="4324573"/>
            <a:ext cx="12192000" cy="253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530" name="Google Shape;530;p83"/>
          <p:cNvSpPr txBox="1">
            <a:spLocks noGrp="1"/>
          </p:cNvSpPr>
          <p:nvPr>
            <p:ph type="title"/>
          </p:nvPr>
        </p:nvSpPr>
        <p:spPr>
          <a:xfrm>
            <a:off x="831849" y="468313"/>
            <a:ext cx="6018900" cy="162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Arial"/>
              <a:buNone/>
              <a:defRPr>
                <a:solidFill>
                  <a:schemeClr val="accent5"/>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31" name="Google Shape;531;p83"/>
          <p:cNvSpPr txBox="1">
            <a:spLocks noGrp="1"/>
          </p:cNvSpPr>
          <p:nvPr>
            <p:ph type="body" idx="1"/>
          </p:nvPr>
        </p:nvSpPr>
        <p:spPr>
          <a:xfrm>
            <a:off x="831851" y="4526280"/>
            <a:ext cx="6018900" cy="18279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lt1"/>
              </a:buClr>
              <a:buSzPts val="2400"/>
              <a:buNone/>
              <a:defRPr sz="2400">
                <a:solidFill>
                  <a:schemeClr val="lt1"/>
                </a:solidFill>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32" name="Google Shape;532;p83"/>
          <p:cNvSpPr txBox="1"/>
          <p:nvPr/>
        </p:nvSpPr>
        <p:spPr>
          <a:xfrm>
            <a:off x="2125980" y="-46863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533" name="Google Shape;533;p83"/>
          <p:cNvSpPr txBox="1"/>
          <p:nvPr/>
        </p:nvSpPr>
        <p:spPr>
          <a:xfrm>
            <a:off x="2903220" y="-51435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534" name="Google Shape;534;p83"/>
          <p:cNvSpPr txBox="1">
            <a:spLocks noGrp="1"/>
          </p:cNvSpPr>
          <p:nvPr>
            <p:ph type="body" idx="2"/>
          </p:nvPr>
        </p:nvSpPr>
        <p:spPr>
          <a:xfrm>
            <a:off x="831170" y="2290257"/>
            <a:ext cx="6018900" cy="18816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dk2"/>
              </a:buClr>
              <a:buSzPts val="2400"/>
              <a:buNone/>
              <a:defRPr sz="240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35" name="Google Shape;535;p83"/>
          <p:cNvSpPr>
            <a:spLocks noGrp="1"/>
          </p:cNvSpPr>
          <p:nvPr>
            <p:ph type="pic" idx="3"/>
          </p:nvPr>
        </p:nvSpPr>
        <p:spPr>
          <a:xfrm>
            <a:off x="7040880" y="468313"/>
            <a:ext cx="4651200" cy="5730900"/>
          </a:xfrm>
          <a:prstGeom prst="rect">
            <a:avLst/>
          </a:prstGeom>
          <a:noFill/>
          <a:ln>
            <a:noFill/>
          </a:ln>
        </p:spPr>
      </p:sp>
      <p:sp>
        <p:nvSpPr>
          <p:cNvPr id="536" name="Google Shape;536;p83"/>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Data">
  <p:cSld name="Big Data">
    <p:spTree>
      <p:nvGrpSpPr>
        <p:cNvPr id="1" name="Shape 60"/>
        <p:cNvGrpSpPr/>
        <p:nvPr/>
      </p:nvGrpSpPr>
      <p:grpSpPr>
        <a:xfrm>
          <a:off x="0" y="0"/>
          <a:ext cx="0" cy="0"/>
          <a:chOff x="0" y="0"/>
          <a:chExt cx="0" cy="0"/>
        </a:xfrm>
      </p:grpSpPr>
      <p:sp>
        <p:nvSpPr>
          <p:cNvPr id="61" name="Google Shape;61;p9"/>
          <p:cNvSpPr/>
          <p:nvPr/>
        </p:nvSpPr>
        <p:spPr>
          <a:xfrm>
            <a:off x="-1" y="1"/>
            <a:ext cx="8736300" cy="6858000"/>
          </a:xfrm>
          <a:prstGeom prst="rect">
            <a:avLst/>
          </a:prstGeom>
          <a:solidFill>
            <a:srgbClr val="D3B9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62" name="Google Shape;62;p9"/>
          <p:cNvSpPr txBox="1">
            <a:spLocks noGrp="1"/>
          </p:cNvSpPr>
          <p:nvPr>
            <p:ph type="body" idx="1"/>
          </p:nvPr>
        </p:nvSpPr>
        <p:spPr>
          <a:xfrm>
            <a:off x="594139" y="3585882"/>
            <a:ext cx="7147500" cy="12543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dk1"/>
              </a:buClr>
              <a:buSzPts val="2800"/>
              <a:buNone/>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3" name="Google Shape;63;p9"/>
          <p:cNvSpPr txBox="1">
            <a:spLocks noGrp="1"/>
          </p:cNvSpPr>
          <p:nvPr>
            <p:ph type="title"/>
          </p:nvPr>
        </p:nvSpPr>
        <p:spPr>
          <a:xfrm>
            <a:off x="594139" y="2099196"/>
            <a:ext cx="8736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0349"/>
              </a:buClr>
              <a:buSzPts val="10000"/>
              <a:buFont typeface="Arial Black"/>
              <a:buNone/>
              <a:defRPr sz="10000">
                <a:solidFill>
                  <a:srgbClr val="1F0349"/>
                </a:solidFill>
                <a:latin typeface="Arial Black"/>
                <a:ea typeface="Arial Black"/>
                <a:cs typeface="Arial Black"/>
                <a:sym typeface="Arial Black"/>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4" name="Google Shape;64;p9"/>
          <p:cNvSpPr>
            <a:spLocks noGrp="1"/>
          </p:cNvSpPr>
          <p:nvPr>
            <p:ph type="pic" idx="2"/>
          </p:nvPr>
        </p:nvSpPr>
        <p:spPr>
          <a:xfrm>
            <a:off x="7410994" y="671804"/>
            <a:ext cx="4280700" cy="5505300"/>
          </a:xfrm>
          <a:prstGeom prst="rect">
            <a:avLst/>
          </a:prstGeom>
          <a:noFill/>
          <a:ln>
            <a:noFill/>
          </a:ln>
        </p:spPr>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7"/>
        <p:cNvGrpSpPr/>
        <p:nvPr/>
      </p:nvGrpSpPr>
      <p:grpSpPr>
        <a:xfrm>
          <a:off x="0" y="0"/>
          <a:ext cx="0" cy="0"/>
          <a:chOff x="0" y="0"/>
          <a:chExt cx="0" cy="0"/>
        </a:xfrm>
      </p:grpSpPr>
      <p:sp>
        <p:nvSpPr>
          <p:cNvPr id="538" name="Google Shape;538;p8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1" i="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39" name="Google Shape;539;p84"/>
          <p:cNvSpPr txBox="1">
            <a:spLocks noGrp="1"/>
          </p:cNvSpPr>
          <p:nvPr>
            <p:ph type="body" idx="1"/>
          </p:nvPr>
        </p:nvSpPr>
        <p:spPr>
          <a:xfrm>
            <a:off x="831850" y="4589463"/>
            <a:ext cx="10515600" cy="1500000"/>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1100"/>
              </a:spcBef>
              <a:spcAft>
                <a:spcPts val="0"/>
              </a:spcAft>
              <a:buClr>
                <a:srgbClr val="8A8A8A"/>
              </a:buClr>
              <a:buSzPts val="2400"/>
              <a:buNone/>
              <a:defRPr sz="2400">
                <a:solidFill>
                  <a:srgbClr val="8A8A8A"/>
                </a:solidFill>
              </a:defRPr>
            </a:lvl1pPr>
            <a:lvl2pPr marL="914400" lvl="1" indent="-228600" algn="l">
              <a:lnSpc>
                <a:spcPct val="113000"/>
              </a:lnSpc>
              <a:spcBef>
                <a:spcPts val="1100"/>
              </a:spcBef>
              <a:spcAft>
                <a:spcPts val="0"/>
              </a:spcAft>
              <a:buClr>
                <a:srgbClr val="8A8A8A"/>
              </a:buClr>
              <a:buSzPts val="2000"/>
              <a:buNone/>
              <a:defRPr sz="2000">
                <a:solidFill>
                  <a:srgbClr val="8A8A8A"/>
                </a:solidFill>
              </a:defRPr>
            </a:lvl2pPr>
            <a:lvl3pPr marL="1371600" lvl="2" indent="-228600" algn="l">
              <a:lnSpc>
                <a:spcPct val="113000"/>
              </a:lnSpc>
              <a:spcBef>
                <a:spcPts val="1100"/>
              </a:spcBef>
              <a:spcAft>
                <a:spcPts val="0"/>
              </a:spcAft>
              <a:buClr>
                <a:srgbClr val="8A8A8A"/>
              </a:buClr>
              <a:buSzPts val="1900"/>
              <a:buNone/>
              <a:defRPr sz="1900">
                <a:solidFill>
                  <a:srgbClr val="8A8A8A"/>
                </a:solidFill>
              </a:defRPr>
            </a:lvl3pPr>
            <a:lvl4pPr marL="1828800" lvl="3" indent="-228600" algn="l">
              <a:lnSpc>
                <a:spcPct val="113000"/>
              </a:lnSpc>
              <a:spcBef>
                <a:spcPts val="1100"/>
              </a:spcBef>
              <a:spcAft>
                <a:spcPts val="0"/>
              </a:spcAft>
              <a:buClr>
                <a:srgbClr val="8A8A8A"/>
              </a:buClr>
              <a:buSzPts val="1600"/>
              <a:buNone/>
              <a:defRPr sz="1600">
                <a:solidFill>
                  <a:srgbClr val="8A8A8A"/>
                </a:solidFill>
              </a:defRPr>
            </a:lvl4pPr>
            <a:lvl5pPr marL="2286000" lvl="4" indent="-228600" algn="l">
              <a:lnSpc>
                <a:spcPct val="113000"/>
              </a:lnSpc>
              <a:spcBef>
                <a:spcPts val="1100"/>
              </a:spcBef>
              <a:spcAft>
                <a:spcPts val="0"/>
              </a:spcAft>
              <a:buClr>
                <a:srgbClr val="8A8A8A"/>
              </a:buClr>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asic Title Slide" type="title">
  <p:cSld name="TITLE">
    <p:spTree>
      <p:nvGrpSpPr>
        <p:cNvPr id="1" name="Shape 540"/>
        <p:cNvGrpSpPr/>
        <p:nvPr/>
      </p:nvGrpSpPr>
      <p:grpSpPr>
        <a:xfrm>
          <a:off x="0" y="0"/>
          <a:ext cx="0" cy="0"/>
          <a:chOff x="0" y="0"/>
          <a:chExt cx="0" cy="0"/>
        </a:xfrm>
      </p:grpSpPr>
      <p:sp>
        <p:nvSpPr>
          <p:cNvPr id="541" name="Google Shape;541;p85"/>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1" i="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42" name="Google Shape;542;p8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114000"/>
              </a:lnSpc>
              <a:spcBef>
                <a:spcPts val="1100"/>
              </a:spcBef>
              <a:spcAft>
                <a:spcPts val="0"/>
              </a:spcAft>
              <a:buClr>
                <a:schemeClr val="dk1"/>
              </a:buClr>
              <a:buSzPts val="2400"/>
              <a:buNone/>
              <a:defRPr sz="2400"/>
            </a:lvl1pPr>
            <a:lvl2pPr lvl="1" algn="ctr">
              <a:lnSpc>
                <a:spcPct val="113000"/>
              </a:lnSpc>
              <a:spcBef>
                <a:spcPts val="1100"/>
              </a:spcBef>
              <a:spcAft>
                <a:spcPts val="0"/>
              </a:spcAft>
              <a:buClr>
                <a:schemeClr val="dk1"/>
              </a:buClr>
              <a:buSzPts val="2000"/>
              <a:buNone/>
              <a:defRPr sz="2000"/>
            </a:lvl2pPr>
            <a:lvl3pPr lvl="2" algn="ctr">
              <a:lnSpc>
                <a:spcPct val="113000"/>
              </a:lnSpc>
              <a:spcBef>
                <a:spcPts val="1100"/>
              </a:spcBef>
              <a:spcAft>
                <a:spcPts val="0"/>
              </a:spcAft>
              <a:buClr>
                <a:schemeClr val="dk1"/>
              </a:buClr>
              <a:buSzPts val="1900"/>
              <a:buNone/>
              <a:defRPr sz="1900"/>
            </a:lvl3pPr>
            <a:lvl4pPr lvl="3" algn="ctr">
              <a:lnSpc>
                <a:spcPct val="113000"/>
              </a:lnSpc>
              <a:spcBef>
                <a:spcPts val="1100"/>
              </a:spcBef>
              <a:spcAft>
                <a:spcPts val="0"/>
              </a:spcAft>
              <a:buClr>
                <a:schemeClr val="dk1"/>
              </a:buClr>
              <a:buSzPts val="1600"/>
              <a:buNone/>
              <a:defRPr sz="1600"/>
            </a:lvl4pPr>
            <a:lvl5pPr lvl="4" algn="ctr">
              <a:lnSpc>
                <a:spcPct val="113000"/>
              </a:lnSpc>
              <a:spcBef>
                <a:spcPts val="11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43" name="Google Shape;543;p85"/>
          <p:cNvSpPr/>
          <p:nvPr/>
        </p:nvSpPr>
        <p:spPr>
          <a:xfrm>
            <a:off x="2" y="0"/>
            <a:ext cx="465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Right Border - Two Column" type="twoTxTwoObj">
  <p:cSld name="TWO_OBJECTS_WITH_TEXT">
    <p:spTree>
      <p:nvGrpSpPr>
        <p:cNvPr id="1" name="Shape 544"/>
        <p:cNvGrpSpPr/>
        <p:nvPr/>
      </p:nvGrpSpPr>
      <p:grpSpPr>
        <a:xfrm>
          <a:off x="0" y="0"/>
          <a:ext cx="0" cy="0"/>
          <a:chOff x="0" y="0"/>
          <a:chExt cx="0" cy="0"/>
        </a:xfrm>
      </p:grpSpPr>
      <p:sp>
        <p:nvSpPr>
          <p:cNvPr id="545" name="Google Shape;545;p8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46" name="Google Shape;546;p86"/>
          <p:cNvSpPr txBox="1">
            <a:spLocks noGrp="1"/>
          </p:cNvSpPr>
          <p:nvPr>
            <p:ph type="body" idx="1"/>
          </p:nvPr>
        </p:nvSpPr>
        <p:spPr>
          <a:xfrm>
            <a:off x="839788" y="1681163"/>
            <a:ext cx="51576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114000"/>
              </a:lnSpc>
              <a:spcBef>
                <a:spcPts val="1100"/>
              </a:spcBef>
              <a:spcAft>
                <a:spcPts val="0"/>
              </a:spcAft>
              <a:buClr>
                <a:schemeClr val="dk1"/>
              </a:buClr>
              <a:buSzPts val="2400"/>
              <a:buNone/>
              <a:defRPr sz="2400" b="1"/>
            </a:lvl1pPr>
            <a:lvl2pPr marL="914400" lvl="1" indent="-228600" algn="l">
              <a:lnSpc>
                <a:spcPct val="113000"/>
              </a:lnSpc>
              <a:spcBef>
                <a:spcPts val="1100"/>
              </a:spcBef>
              <a:spcAft>
                <a:spcPts val="0"/>
              </a:spcAft>
              <a:buClr>
                <a:schemeClr val="dk1"/>
              </a:buClr>
              <a:buSzPts val="2000"/>
              <a:buNone/>
              <a:defRPr sz="2000" b="1"/>
            </a:lvl2pPr>
            <a:lvl3pPr marL="1371600" lvl="2" indent="-228600" algn="l">
              <a:lnSpc>
                <a:spcPct val="113000"/>
              </a:lnSpc>
              <a:spcBef>
                <a:spcPts val="1100"/>
              </a:spcBef>
              <a:spcAft>
                <a:spcPts val="0"/>
              </a:spcAft>
              <a:buClr>
                <a:schemeClr val="dk1"/>
              </a:buClr>
              <a:buSzPts val="1900"/>
              <a:buNone/>
              <a:defRPr sz="1900" b="1"/>
            </a:lvl3pPr>
            <a:lvl4pPr marL="1828800" lvl="3" indent="-228600" algn="l">
              <a:lnSpc>
                <a:spcPct val="113000"/>
              </a:lnSpc>
              <a:spcBef>
                <a:spcPts val="1100"/>
              </a:spcBef>
              <a:spcAft>
                <a:spcPts val="0"/>
              </a:spcAft>
              <a:buClr>
                <a:schemeClr val="dk1"/>
              </a:buClr>
              <a:buSzPts val="1600"/>
              <a:buNone/>
              <a:defRPr sz="1600" b="1"/>
            </a:lvl4pPr>
            <a:lvl5pPr marL="2286000" lvl="4" indent="-228600" algn="l">
              <a:lnSpc>
                <a:spcPct val="113000"/>
              </a:lnSpc>
              <a:spcBef>
                <a:spcPts val="11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7" name="Google Shape;547;p86"/>
          <p:cNvSpPr txBox="1">
            <a:spLocks noGrp="1"/>
          </p:cNvSpPr>
          <p:nvPr>
            <p:ph type="body" idx="2"/>
          </p:nvPr>
        </p:nvSpPr>
        <p:spPr>
          <a:xfrm>
            <a:off x="839788" y="2505075"/>
            <a:ext cx="5157600" cy="36843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48" name="Google Shape;548;p86"/>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114000"/>
              </a:lnSpc>
              <a:spcBef>
                <a:spcPts val="1100"/>
              </a:spcBef>
              <a:spcAft>
                <a:spcPts val="0"/>
              </a:spcAft>
              <a:buClr>
                <a:schemeClr val="dk1"/>
              </a:buClr>
              <a:buSzPts val="2400"/>
              <a:buNone/>
              <a:defRPr sz="2400" b="1"/>
            </a:lvl1pPr>
            <a:lvl2pPr marL="914400" lvl="1" indent="-228600" algn="l">
              <a:lnSpc>
                <a:spcPct val="113000"/>
              </a:lnSpc>
              <a:spcBef>
                <a:spcPts val="1100"/>
              </a:spcBef>
              <a:spcAft>
                <a:spcPts val="0"/>
              </a:spcAft>
              <a:buClr>
                <a:schemeClr val="dk1"/>
              </a:buClr>
              <a:buSzPts val="2000"/>
              <a:buNone/>
              <a:defRPr sz="2000" b="1"/>
            </a:lvl2pPr>
            <a:lvl3pPr marL="1371600" lvl="2" indent="-228600" algn="l">
              <a:lnSpc>
                <a:spcPct val="113000"/>
              </a:lnSpc>
              <a:spcBef>
                <a:spcPts val="1100"/>
              </a:spcBef>
              <a:spcAft>
                <a:spcPts val="0"/>
              </a:spcAft>
              <a:buClr>
                <a:schemeClr val="dk1"/>
              </a:buClr>
              <a:buSzPts val="1900"/>
              <a:buNone/>
              <a:defRPr sz="1900" b="1"/>
            </a:lvl3pPr>
            <a:lvl4pPr marL="1828800" lvl="3" indent="-228600" algn="l">
              <a:lnSpc>
                <a:spcPct val="113000"/>
              </a:lnSpc>
              <a:spcBef>
                <a:spcPts val="1100"/>
              </a:spcBef>
              <a:spcAft>
                <a:spcPts val="0"/>
              </a:spcAft>
              <a:buClr>
                <a:schemeClr val="dk1"/>
              </a:buClr>
              <a:buSzPts val="1600"/>
              <a:buNone/>
              <a:defRPr sz="1600" b="1"/>
            </a:lvl4pPr>
            <a:lvl5pPr marL="2286000" lvl="4" indent="-228600" algn="l">
              <a:lnSpc>
                <a:spcPct val="113000"/>
              </a:lnSpc>
              <a:spcBef>
                <a:spcPts val="11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9" name="Google Shape;549;p86"/>
          <p:cNvSpPr txBox="1">
            <a:spLocks noGrp="1"/>
          </p:cNvSpPr>
          <p:nvPr>
            <p:ph type="body" idx="4"/>
          </p:nvPr>
        </p:nvSpPr>
        <p:spPr>
          <a:xfrm>
            <a:off x="6172200" y="2505075"/>
            <a:ext cx="5183100" cy="36843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50" name="Google Shape;550;p86"/>
          <p:cNvSpPr/>
          <p:nvPr/>
        </p:nvSpPr>
        <p:spPr>
          <a:xfrm>
            <a:off x="2" y="0"/>
            <a:ext cx="465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5"/>
        <p:cNvGrpSpPr/>
        <p:nvPr/>
      </p:nvGrpSpPr>
      <p:grpSpPr>
        <a:xfrm>
          <a:off x="0" y="0"/>
          <a:ext cx="0" cy="0"/>
          <a:chOff x="0" y="0"/>
          <a:chExt cx="0" cy="0"/>
        </a:xfrm>
      </p:grpSpPr>
      <p:sp>
        <p:nvSpPr>
          <p:cNvPr id="556" name="Google Shape;556;p88"/>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557" name="Google Shape;557;p88"/>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558" name="Google Shape;558;p8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9"/>
        <p:cNvGrpSpPr/>
        <p:nvPr/>
      </p:nvGrpSpPr>
      <p:grpSpPr>
        <a:xfrm>
          <a:off x="0" y="0"/>
          <a:ext cx="0" cy="0"/>
          <a:chOff x="0" y="0"/>
          <a:chExt cx="0" cy="0"/>
        </a:xfrm>
      </p:grpSpPr>
      <p:sp>
        <p:nvSpPr>
          <p:cNvPr id="560" name="Google Shape;560;p89"/>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561" name="Google Shape;561;p8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62"/>
        <p:cNvGrpSpPr/>
        <p:nvPr/>
      </p:nvGrpSpPr>
      <p:grpSpPr>
        <a:xfrm>
          <a:off x="0" y="0"/>
          <a:ext cx="0" cy="0"/>
          <a:chOff x="0" y="0"/>
          <a:chExt cx="0" cy="0"/>
        </a:xfrm>
      </p:grpSpPr>
      <p:sp>
        <p:nvSpPr>
          <p:cNvPr id="563" name="Google Shape;563;p9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564" name="Google Shape;564;p90"/>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565" name="Google Shape;565;p9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6"/>
        <p:cNvGrpSpPr/>
        <p:nvPr/>
      </p:nvGrpSpPr>
      <p:grpSpPr>
        <a:xfrm>
          <a:off x="0" y="0"/>
          <a:ext cx="0" cy="0"/>
          <a:chOff x="0" y="0"/>
          <a:chExt cx="0" cy="0"/>
        </a:xfrm>
      </p:grpSpPr>
      <p:sp>
        <p:nvSpPr>
          <p:cNvPr id="567" name="Google Shape;567;p9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568" name="Google Shape;568;p91"/>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569" name="Google Shape;569;p91"/>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570" name="Google Shape;570;p9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1"/>
        <p:cNvGrpSpPr/>
        <p:nvPr/>
      </p:nvGrpSpPr>
      <p:grpSpPr>
        <a:xfrm>
          <a:off x="0" y="0"/>
          <a:ext cx="0" cy="0"/>
          <a:chOff x="0" y="0"/>
          <a:chExt cx="0" cy="0"/>
        </a:xfrm>
      </p:grpSpPr>
      <p:sp>
        <p:nvSpPr>
          <p:cNvPr id="572" name="Google Shape;572;p9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573" name="Google Shape;573;p9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74"/>
        <p:cNvGrpSpPr/>
        <p:nvPr/>
      </p:nvGrpSpPr>
      <p:grpSpPr>
        <a:xfrm>
          <a:off x="0" y="0"/>
          <a:ext cx="0" cy="0"/>
          <a:chOff x="0" y="0"/>
          <a:chExt cx="0" cy="0"/>
        </a:xfrm>
      </p:grpSpPr>
      <p:sp>
        <p:nvSpPr>
          <p:cNvPr id="575" name="Google Shape;575;p93"/>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576" name="Google Shape;576;p93"/>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577" name="Google Shape;577;p9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8"/>
        <p:cNvGrpSpPr/>
        <p:nvPr/>
      </p:nvGrpSpPr>
      <p:grpSpPr>
        <a:xfrm>
          <a:off x="0" y="0"/>
          <a:ext cx="0" cy="0"/>
          <a:chOff x="0" y="0"/>
          <a:chExt cx="0" cy="0"/>
        </a:xfrm>
      </p:grpSpPr>
      <p:sp>
        <p:nvSpPr>
          <p:cNvPr id="579" name="Google Shape;579;p94"/>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580" name="Google Shape;580;p9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3 2/3 2 Column Content">
  <p:cSld name="1/3 2/3 2 Column Conten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p10"/>
          <p:cNvSpPr txBox="1">
            <a:spLocks noGrp="1"/>
          </p:cNvSpPr>
          <p:nvPr>
            <p:ph type="body" idx="1"/>
          </p:nvPr>
        </p:nvSpPr>
        <p:spPr>
          <a:xfrm>
            <a:off x="838200" y="1825625"/>
            <a:ext cx="31101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8" name="Google Shape;68;p10"/>
          <p:cNvSpPr txBox="1">
            <a:spLocks noGrp="1"/>
          </p:cNvSpPr>
          <p:nvPr>
            <p:ph type="body" idx="2"/>
          </p:nvPr>
        </p:nvSpPr>
        <p:spPr>
          <a:xfrm>
            <a:off x="4249271" y="1825625"/>
            <a:ext cx="71043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81"/>
        <p:cNvGrpSpPr/>
        <p:nvPr/>
      </p:nvGrpSpPr>
      <p:grpSpPr>
        <a:xfrm>
          <a:off x="0" y="0"/>
          <a:ext cx="0" cy="0"/>
          <a:chOff x="0" y="0"/>
          <a:chExt cx="0" cy="0"/>
        </a:xfrm>
      </p:grpSpPr>
      <p:sp>
        <p:nvSpPr>
          <p:cNvPr id="582" name="Google Shape;582;p9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3" name="Google Shape;583;p95"/>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584" name="Google Shape;584;p95"/>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85" name="Google Shape;585;p95"/>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586" name="Google Shape;586;p9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87"/>
        <p:cNvGrpSpPr/>
        <p:nvPr/>
      </p:nvGrpSpPr>
      <p:grpSpPr>
        <a:xfrm>
          <a:off x="0" y="0"/>
          <a:ext cx="0" cy="0"/>
          <a:chOff x="0" y="0"/>
          <a:chExt cx="0" cy="0"/>
        </a:xfrm>
      </p:grpSpPr>
      <p:sp>
        <p:nvSpPr>
          <p:cNvPr id="588" name="Google Shape;588;p96"/>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589" name="Google Shape;589;p9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0"/>
        <p:cNvGrpSpPr/>
        <p:nvPr/>
      </p:nvGrpSpPr>
      <p:grpSpPr>
        <a:xfrm>
          <a:off x="0" y="0"/>
          <a:ext cx="0" cy="0"/>
          <a:chOff x="0" y="0"/>
          <a:chExt cx="0" cy="0"/>
        </a:xfrm>
      </p:grpSpPr>
      <p:sp>
        <p:nvSpPr>
          <p:cNvPr id="591" name="Google Shape;591;p97"/>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92" name="Google Shape;592;p97"/>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93" name="Google Shape;593;p9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4"/>
        <p:cNvGrpSpPr/>
        <p:nvPr/>
      </p:nvGrpSpPr>
      <p:grpSpPr>
        <a:xfrm>
          <a:off x="0" y="0"/>
          <a:ext cx="0" cy="0"/>
          <a:chOff x="0" y="0"/>
          <a:chExt cx="0" cy="0"/>
        </a:xfrm>
      </p:grpSpPr>
      <p:sp>
        <p:nvSpPr>
          <p:cNvPr id="595" name="Google Shape;595;p9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Full Width Content">
  <p:cSld name="Full Width Content">
    <p:spTree>
      <p:nvGrpSpPr>
        <p:cNvPr id="1" name="Shape 596"/>
        <p:cNvGrpSpPr/>
        <p:nvPr/>
      </p:nvGrpSpPr>
      <p:grpSpPr>
        <a:xfrm>
          <a:off x="0" y="0"/>
          <a:ext cx="0" cy="0"/>
          <a:chOff x="0" y="0"/>
          <a:chExt cx="0" cy="0"/>
        </a:xfrm>
      </p:grpSpPr>
      <p:sp>
        <p:nvSpPr>
          <p:cNvPr id="597" name="Google Shape;597;p9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598" name="Google Shape;598;p99"/>
          <p:cNvSpPr txBox="1">
            <a:spLocks noGrp="1"/>
          </p:cNvSpPr>
          <p:nvPr>
            <p:ph type="body" idx="1"/>
          </p:nvPr>
        </p:nvSpPr>
        <p:spPr>
          <a:xfrm>
            <a:off x="838199" y="3429000"/>
            <a:ext cx="10515600" cy="30639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1600"/>
              </a:spcBef>
              <a:spcAft>
                <a:spcPts val="0"/>
              </a:spcAft>
              <a:buClr>
                <a:schemeClr val="dk1"/>
              </a:buClr>
              <a:buSzPts val="1900"/>
              <a:buChar char="●"/>
              <a:defRPr/>
            </a:lvl7pPr>
            <a:lvl8pPr marL="3657600" lvl="7" indent="-349250" algn="l">
              <a:lnSpc>
                <a:spcPct val="90000"/>
              </a:lnSpc>
              <a:spcBef>
                <a:spcPts val="1600"/>
              </a:spcBef>
              <a:spcAft>
                <a:spcPts val="0"/>
              </a:spcAft>
              <a:buClr>
                <a:schemeClr val="dk1"/>
              </a:buClr>
              <a:buSzPts val="1900"/>
              <a:buChar char="○"/>
              <a:defRPr/>
            </a:lvl8pPr>
            <a:lvl9pPr marL="4114800" lvl="8" indent="-349250" algn="l">
              <a:lnSpc>
                <a:spcPct val="90000"/>
              </a:lnSpc>
              <a:spcBef>
                <a:spcPts val="1600"/>
              </a:spcBef>
              <a:spcAft>
                <a:spcPts val="1600"/>
              </a:spcAft>
              <a:buClr>
                <a:schemeClr val="dk1"/>
              </a:buClr>
              <a:buSzPts val="1900"/>
              <a:buChar char="■"/>
              <a:defRPr/>
            </a:lvl9pPr>
          </a:lstStyle>
          <a:p>
            <a:endParaRPr/>
          </a:p>
        </p:txBody>
      </p:sp>
      <p:sp>
        <p:nvSpPr>
          <p:cNvPr id="599" name="Google Shape;599;p99"/>
          <p:cNvSpPr txBox="1">
            <a:spLocks noGrp="1"/>
          </p:cNvSpPr>
          <p:nvPr>
            <p:ph type="body" idx="2"/>
          </p:nvPr>
        </p:nvSpPr>
        <p:spPr>
          <a:xfrm>
            <a:off x="838200" y="1520043"/>
            <a:ext cx="10515600" cy="1615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1600"/>
              </a:spcBef>
              <a:spcAft>
                <a:spcPts val="0"/>
              </a:spcAft>
              <a:buClr>
                <a:schemeClr val="dk1"/>
              </a:buClr>
              <a:buSzPts val="1900"/>
              <a:buChar char="●"/>
              <a:defRPr/>
            </a:lvl7pPr>
            <a:lvl8pPr marL="3657600" lvl="7" indent="-349250" algn="l">
              <a:lnSpc>
                <a:spcPct val="90000"/>
              </a:lnSpc>
              <a:spcBef>
                <a:spcPts val="1600"/>
              </a:spcBef>
              <a:spcAft>
                <a:spcPts val="0"/>
              </a:spcAft>
              <a:buClr>
                <a:schemeClr val="dk1"/>
              </a:buClr>
              <a:buSzPts val="1900"/>
              <a:buChar char="○"/>
              <a:defRPr/>
            </a:lvl8pPr>
            <a:lvl9pPr marL="4114800" lvl="8" indent="-349250" algn="l">
              <a:lnSpc>
                <a:spcPct val="90000"/>
              </a:lnSpc>
              <a:spcBef>
                <a:spcPts val="1600"/>
              </a:spcBef>
              <a:spcAft>
                <a:spcPts val="1600"/>
              </a:spcAft>
              <a:buClr>
                <a:schemeClr val="dk1"/>
              </a:buClr>
              <a:buSzPts val="1900"/>
              <a:buChar char="■"/>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Slide D">
  <p:cSld name="Title Slide D">
    <p:spTree>
      <p:nvGrpSpPr>
        <p:cNvPr id="1" name="Shape 600"/>
        <p:cNvGrpSpPr/>
        <p:nvPr/>
      </p:nvGrpSpPr>
      <p:grpSpPr>
        <a:xfrm>
          <a:off x="0" y="0"/>
          <a:ext cx="0" cy="0"/>
          <a:chOff x="0" y="0"/>
          <a:chExt cx="0" cy="0"/>
        </a:xfrm>
      </p:grpSpPr>
      <p:sp>
        <p:nvSpPr>
          <p:cNvPr id="601" name="Google Shape;601;p100"/>
          <p:cNvSpPr/>
          <p:nvPr/>
        </p:nvSpPr>
        <p:spPr>
          <a:xfrm>
            <a:off x="0" y="2646382"/>
            <a:ext cx="12192000" cy="4211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602" name="Google Shape;602;p100"/>
          <p:cNvSpPr txBox="1">
            <a:spLocks noGrp="1"/>
          </p:cNvSpPr>
          <p:nvPr>
            <p:ph type="body" idx="1"/>
          </p:nvPr>
        </p:nvSpPr>
        <p:spPr>
          <a:xfrm>
            <a:off x="831850" y="2913079"/>
            <a:ext cx="10515600" cy="32640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1600"/>
              </a:spcBef>
              <a:spcAft>
                <a:spcPts val="0"/>
              </a:spcAft>
              <a:buClr>
                <a:schemeClr val="dk1"/>
              </a:buClr>
              <a:buSzPts val="1900"/>
              <a:buChar char="●"/>
              <a:defRPr/>
            </a:lvl7pPr>
            <a:lvl8pPr marL="3657600" lvl="7" indent="-349250" algn="l">
              <a:lnSpc>
                <a:spcPct val="90000"/>
              </a:lnSpc>
              <a:spcBef>
                <a:spcPts val="1600"/>
              </a:spcBef>
              <a:spcAft>
                <a:spcPts val="0"/>
              </a:spcAft>
              <a:buClr>
                <a:schemeClr val="dk1"/>
              </a:buClr>
              <a:buSzPts val="1900"/>
              <a:buChar char="○"/>
              <a:defRPr/>
            </a:lvl8pPr>
            <a:lvl9pPr marL="4114800" lvl="8" indent="-349250" algn="l">
              <a:lnSpc>
                <a:spcPct val="90000"/>
              </a:lnSpc>
              <a:spcBef>
                <a:spcPts val="1600"/>
              </a:spcBef>
              <a:spcAft>
                <a:spcPts val="1600"/>
              </a:spcAft>
              <a:buClr>
                <a:schemeClr val="dk1"/>
              </a:buClr>
              <a:buSzPts val="1900"/>
              <a:buChar char="■"/>
              <a:defRPr/>
            </a:lvl9pPr>
          </a:lstStyle>
          <a:p>
            <a:endParaRPr/>
          </a:p>
        </p:txBody>
      </p:sp>
      <p:sp>
        <p:nvSpPr>
          <p:cNvPr id="603" name="Google Shape;603;p100"/>
          <p:cNvSpPr txBox="1">
            <a:spLocks noGrp="1"/>
          </p:cNvSpPr>
          <p:nvPr>
            <p:ph type="title"/>
          </p:nvPr>
        </p:nvSpPr>
        <p:spPr>
          <a:xfrm>
            <a:off x="831850" y="1452282"/>
            <a:ext cx="10515600" cy="119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604" name="Google Shape;604;p100"/>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Learning Outcomes">
  <p:cSld name="Learning Outcomes">
    <p:spTree>
      <p:nvGrpSpPr>
        <p:cNvPr id="1" name="Shape 605"/>
        <p:cNvGrpSpPr/>
        <p:nvPr/>
      </p:nvGrpSpPr>
      <p:grpSpPr>
        <a:xfrm>
          <a:off x="0" y="0"/>
          <a:ext cx="0" cy="0"/>
          <a:chOff x="0" y="0"/>
          <a:chExt cx="0" cy="0"/>
        </a:xfrm>
      </p:grpSpPr>
      <p:sp>
        <p:nvSpPr>
          <p:cNvPr id="606" name="Google Shape;606;p101"/>
          <p:cNvSpPr/>
          <p:nvPr/>
        </p:nvSpPr>
        <p:spPr>
          <a:xfrm>
            <a:off x="0" y="1"/>
            <a:ext cx="12192000" cy="2351100"/>
          </a:xfrm>
          <a:prstGeom prst="rect">
            <a:avLst/>
          </a:prstGeom>
          <a:solidFill>
            <a:srgbClr val="D3B9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607" name="Google Shape;607;p101"/>
          <p:cNvSpPr txBox="1">
            <a:spLocks noGrp="1"/>
          </p:cNvSpPr>
          <p:nvPr>
            <p:ph type="title"/>
          </p:nvPr>
        </p:nvSpPr>
        <p:spPr>
          <a:xfrm>
            <a:off x="838200" y="158297"/>
            <a:ext cx="10515600" cy="1086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0349"/>
              </a:buClr>
              <a:buSzPts val="4400"/>
              <a:buFont typeface="Arial"/>
              <a:buNone/>
              <a:defRPr>
                <a:solidFill>
                  <a:srgbClr val="1F0349"/>
                </a:solidFill>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608" name="Google Shape;608;p101"/>
          <p:cNvSpPr txBox="1">
            <a:spLocks noGrp="1"/>
          </p:cNvSpPr>
          <p:nvPr>
            <p:ph type="body" idx="1"/>
          </p:nvPr>
        </p:nvSpPr>
        <p:spPr>
          <a:xfrm>
            <a:off x="838199" y="1253724"/>
            <a:ext cx="10515600" cy="9135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dk1"/>
              </a:buClr>
              <a:buSzPts val="2000"/>
              <a:buNone/>
              <a:defRPr sz="2000"/>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1600"/>
              </a:spcBef>
              <a:spcAft>
                <a:spcPts val="0"/>
              </a:spcAft>
              <a:buClr>
                <a:schemeClr val="dk1"/>
              </a:buClr>
              <a:buSzPts val="1900"/>
              <a:buChar char="●"/>
              <a:defRPr/>
            </a:lvl7pPr>
            <a:lvl8pPr marL="3657600" lvl="7" indent="-349250" algn="l">
              <a:lnSpc>
                <a:spcPct val="90000"/>
              </a:lnSpc>
              <a:spcBef>
                <a:spcPts val="1600"/>
              </a:spcBef>
              <a:spcAft>
                <a:spcPts val="0"/>
              </a:spcAft>
              <a:buClr>
                <a:schemeClr val="dk1"/>
              </a:buClr>
              <a:buSzPts val="1900"/>
              <a:buChar char="○"/>
              <a:defRPr/>
            </a:lvl8pPr>
            <a:lvl9pPr marL="4114800" lvl="8" indent="-349250" algn="l">
              <a:lnSpc>
                <a:spcPct val="90000"/>
              </a:lnSpc>
              <a:spcBef>
                <a:spcPts val="1600"/>
              </a:spcBef>
              <a:spcAft>
                <a:spcPts val="1600"/>
              </a:spcAft>
              <a:buClr>
                <a:schemeClr val="dk1"/>
              </a:buClr>
              <a:buSzPts val="1900"/>
              <a:buChar char="■"/>
              <a:defRPr/>
            </a:lvl9pPr>
          </a:lstStyle>
          <a:p>
            <a:endParaRPr/>
          </a:p>
        </p:txBody>
      </p:sp>
      <p:sp>
        <p:nvSpPr>
          <p:cNvPr id="609" name="Google Shape;609;p101"/>
          <p:cNvSpPr txBox="1">
            <a:spLocks noGrp="1"/>
          </p:cNvSpPr>
          <p:nvPr>
            <p:ph type="body" idx="2"/>
          </p:nvPr>
        </p:nvSpPr>
        <p:spPr>
          <a:xfrm>
            <a:off x="7446345" y="2608820"/>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1600"/>
              </a:spcBef>
              <a:spcAft>
                <a:spcPts val="0"/>
              </a:spcAft>
              <a:buClr>
                <a:schemeClr val="dk1"/>
              </a:buClr>
              <a:buSzPts val="1900"/>
              <a:buChar char="●"/>
              <a:defRPr/>
            </a:lvl7pPr>
            <a:lvl8pPr marL="3657600" lvl="7" indent="-349250" algn="l">
              <a:lnSpc>
                <a:spcPct val="90000"/>
              </a:lnSpc>
              <a:spcBef>
                <a:spcPts val="1600"/>
              </a:spcBef>
              <a:spcAft>
                <a:spcPts val="0"/>
              </a:spcAft>
              <a:buClr>
                <a:schemeClr val="dk1"/>
              </a:buClr>
              <a:buSzPts val="1900"/>
              <a:buChar char="○"/>
              <a:defRPr/>
            </a:lvl8pPr>
            <a:lvl9pPr marL="4114800" lvl="8" indent="-349250" algn="l">
              <a:lnSpc>
                <a:spcPct val="90000"/>
              </a:lnSpc>
              <a:spcBef>
                <a:spcPts val="1600"/>
              </a:spcBef>
              <a:spcAft>
                <a:spcPts val="1600"/>
              </a:spcAft>
              <a:buClr>
                <a:schemeClr val="dk1"/>
              </a:buClr>
              <a:buSzPts val="1900"/>
              <a:buChar char="■"/>
              <a:defRPr/>
            </a:lvl9pPr>
          </a:lstStyle>
          <a:p>
            <a:endParaRPr/>
          </a:p>
        </p:txBody>
      </p:sp>
      <p:sp>
        <p:nvSpPr>
          <p:cNvPr id="610" name="Google Shape;610;p101"/>
          <p:cNvSpPr txBox="1">
            <a:spLocks noGrp="1"/>
          </p:cNvSpPr>
          <p:nvPr>
            <p:ph type="body" idx="3"/>
          </p:nvPr>
        </p:nvSpPr>
        <p:spPr>
          <a:xfrm>
            <a:off x="6096001" y="3519383"/>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1600"/>
              </a:spcBef>
              <a:spcAft>
                <a:spcPts val="0"/>
              </a:spcAft>
              <a:buClr>
                <a:schemeClr val="dk1"/>
              </a:buClr>
              <a:buSzPts val="1900"/>
              <a:buChar char="●"/>
              <a:defRPr/>
            </a:lvl7pPr>
            <a:lvl8pPr marL="3657600" lvl="7" indent="-349250" algn="l">
              <a:lnSpc>
                <a:spcPct val="90000"/>
              </a:lnSpc>
              <a:spcBef>
                <a:spcPts val="1600"/>
              </a:spcBef>
              <a:spcAft>
                <a:spcPts val="0"/>
              </a:spcAft>
              <a:buClr>
                <a:schemeClr val="dk1"/>
              </a:buClr>
              <a:buSzPts val="1900"/>
              <a:buChar char="○"/>
              <a:defRPr/>
            </a:lvl8pPr>
            <a:lvl9pPr marL="4114800" lvl="8" indent="-349250" algn="l">
              <a:lnSpc>
                <a:spcPct val="90000"/>
              </a:lnSpc>
              <a:spcBef>
                <a:spcPts val="1600"/>
              </a:spcBef>
              <a:spcAft>
                <a:spcPts val="1600"/>
              </a:spcAft>
              <a:buClr>
                <a:schemeClr val="dk1"/>
              </a:buClr>
              <a:buSzPts val="1900"/>
              <a:buChar char="■"/>
              <a:defRPr/>
            </a:lvl9pPr>
          </a:lstStyle>
          <a:p>
            <a:endParaRPr/>
          </a:p>
        </p:txBody>
      </p:sp>
      <p:sp>
        <p:nvSpPr>
          <p:cNvPr id="611" name="Google Shape;611;p101"/>
          <p:cNvSpPr txBox="1">
            <a:spLocks noGrp="1"/>
          </p:cNvSpPr>
          <p:nvPr>
            <p:ph type="body" idx="4"/>
          </p:nvPr>
        </p:nvSpPr>
        <p:spPr>
          <a:xfrm>
            <a:off x="6095999" y="2714939"/>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1600"/>
              </a:spcBef>
              <a:spcAft>
                <a:spcPts val="0"/>
              </a:spcAft>
              <a:buClr>
                <a:schemeClr val="dk1"/>
              </a:buClr>
              <a:buSzPts val="1900"/>
              <a:buChar char="●"/>
              <a:defRPr/>
            </a:lvl7pPr>
            <a:lvl8pPr marL="3657600" lvl="7" indent="-349250" algn="l">
              <a:lnSpc>
                <a:spcPct val="90000"/>
              </a:lnSpc>
              <a:spcBef>
                <a:spcPts val="1600"/>
              </a:spcBef>
              <a:spcAft>
                <a:spcPts val="0"/>
              </a:spcAft>
              <a:buClr>
                <a:schemeClr val="dk1"/>
              </a:buClr>
              <a:buSzPts val="1900"/>
              <a:buChar char="○"/>
              <a:defRPr/>
            </a:lvl8pPr>
            <a:lvl9pPr marL="4114800" lvl="8" indent="-349250" algn="l">
              <a:lnSpc>
                <a:spcPct val="90000"/>
              </a:lnSpc>
              <a:spcBef>
                <a:spcPts val="1600"/>
              </a:spcBef>
              <a:spcAft>
                <a:spcPts val="1600"/>
              </a:spcAft>
              <a:buClr>
                <a:schemeClr val="dk1"/>
              </a:buClr>
              <a:buSzPts val="1900"/>
              <a:buChar char="■"/>
              <a:defRPr/>
            </a:lvl9pPr>
          </a:lstStyle>
          <a:p>
            <a:endParaRPr/>
          </a:p>
        </p:txBody>
      </p:sp>
      <p:sp>
        <p:nvSpPr>
          <p:cNvPr id="612" name="Google Shape;612;p101"/>
          <p:cNvSpPr txBox="1">
            <a:spLocks noGrp="1"/>
          </p:cNvSpPr>
          <p:nvPr>
            <p:ph type="body" idx="5"/>
          </p:nvPr>
        </p:nvSpPr>
        <p:spPr>
          <a:xfrm>
            <a:off x="2182582" y="2608277"/>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1600"/>
              </a:spcBef>
              <a:spcAft>
                <a:spcPts val="0"/>
              </a:spcAft>
              <a:buClr>
                <a:schemeClr val="dk1"/>
              </a:buClr>
              <a:buSzPts val="1900"/>
              <a:buChar char="●"/>
              <a:defRPr/>
            </a:lvl7pPr>
            <a:lvl8pPr marL="3657600" lvl="7" indent="-349250" algn="l">
              <a:lnSpc>
                <a:spcPct val="90000"/>
              </a:lnSpc>
              <a:spcBef>
                <a:spcPts val="1600"/>
              </a:spcBef>
              <a:spcAft>
                <a:spcPts val="0"/>
              </a:spcAft>
              <a:buClr>
                <a:schemeClr val="dk1"/>
              </a:buClr>
              <a:buSzPts val="1900"/>
              <a:buChar char="○"/>
              <a:defRPr/>
            </a:lvl8pPr>
            <a:lvl9pPr marL="4114800" lvl="8" indent="-349250" algn="l">
              <a:lnSpc>
                <a:spcPct val="90000"/>
              </a:lnSpc>
              <a:spcBef>
                <a:spcPts val="1600"/>
              </a:spcBef>
              <a:spcAft>
                <a:spcPts val="1600"/>
              </a:spcAft>
              <a:buClr>
                <a:schemeClr val="dk1"/>
              </a:buClr>
              <a:buSzPts val="1900"/>
              <a:buChar char="■"/>
              <a:defRPr/>
            </a:lvl9pPr>
          </a:lstStyle>
          <a:p>
            <a:endParaRPr/>
          </a:p>
        </p:txBody>
      </p:sp>
      <p:sp>
        <p:nvSpPr>
          <p:cNvPr id="613" name="Google Shape;613;p101"/>
          <p:cNvSpPr txBox="1">
            <a:spLocks noGrp="1"/>
          </p:cNvSpPr>
          <p:nvPr>
            <p:ph type="body" idx="6"/>
          </p:nvPr>
        </p:nvSpPr>
        <p:spPr>
          <a:xfrm>
            <a:off x="832238" y="3518840"/>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1600"/>
              </a:spcBef>
              <a:spcAft>
                <a:spcPts val="0"/>
              </a:spcAft>
              <a:buClr>
                <a:schemeClr val="dk1"/>
              </a:buClr>
              <a:buSzPts val="1900"/>
              <a:buChar char="●"/>
              <a:defRPr/>
            </a:lvl7pPr>
            <a:lvl8pPr marL="3657600" lvl="7" indent="-349250" algn="l">
              <a:lnSpc>
                <a:spcPct val="90000"/>
              </a:lnSpc>
              <a:spcBef>
                <a:spcPts val="1600"/>
              </a:spcBef>
              <a:spcAft>
                <a:spcPts val="0"/>
              </a:spcAft>
              <a:buClr>
                <a:schemeClr val="dk1"/>
              </a:buClr>
              <a:buSzPts val="1900"/>
              <a:buChar char="○"/>
              <a:defRPr/>
            </a:lvl8pPr>
            <a:lvl9pPr marL="4114800" lvl="8" indent="-349250" algn="l">
              <a:lnSpc>
                <a:spcPct val="90000"/>
              </a:lnSpc>
              <a:spcBef>
                <a:spcPts val="1600"/>
              </a:spcBef>
              <a:spcAft>
                <a:spcPts val="1600"/>
              </a:spcAft>
              <a:buClr>
                <a:schemeClr val="dk1"/>
              </a:buClr>
              <a:buSzPts val="1900"/>
              <a:buChar char="■"/>
              <a:defRPr/>
            </a:lvl9pPr>
          </a:lstStyle>
          <a:p>
            <a:endParaRPr/>
          </a:p>
        </p:txBody>
      </p:sp>
      <p:sp>
        <p:nvSpPr>
          <p:cNvPr id="614" name="Google Shape;614;p101"/>
          <p:cNvSpPr txBox="1">
            <a:spLocks noGrp="1"/>
          </p:cNvSpPr>
          <p:nvPr>
            <p:ph type="body" idx="7"/>
          </p:nvPr>
        </p:nvSpPr>
        <p:spPr>
          <a:xfrm>
            <a:off x="832236" y="2714396"/>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1600"/>
              </a:spcBef>
              <a:spcAft>
                <a:spcPts val="0"/>
              </a:spcAft>
              <a:buClr>
                <a:schemeClr val="dk1"/>
              </a:buClr>
              <a:buSzPts val="1900"/>
              <a:buChar char="●"/>
              <a:defRPr/>
            </a:lvl7pPr>
            <a:lvl8pPr marL="3657600" lvl="7" indent="-349250" algn="l">
              <a:lnSpc>
                <a:spcPct val="90000"/>
              </a:lnSpc>
              <a:spcBef>
                <a:spcPts val="1600"/>
              </a:spcBef>
              <a:spcAft>
                <a:spcPts val="0"/>
              </a:spcAft>
              <a:buClr>
                <a:schemeClr val="dk1"/>
              </a:buClr>
              <a:buSzPts val="1900"/>
              <a:buChar char="○"/>
              <a:defRPr/>
            </a:lvl8pPr>
            <a:lvl9pPr marL="4114800" lvl="8" indent="-349250" algn="l">
              <a:lnSpc>
                <a:spcPct val="90000"/>
              </a:lnSpc>
              <a:spcBef>
                <a:spcPts val="1600"/>
              </a:spcBef>
              <a:spcAft>
                <a:spcPts val="1600"/>
              </a:spcAft>
              <a:buClr>
                <a:schemeClr val="dk1"/>
              </a:buClr>
              <a:buSzPts val="1900"/>
              <a:buChar char="■"/>
              <a:defRPr/>
            </a:lvl9pPr>
          </a:lstStyle>
          <a:p>
            <a:endParaRPr/>
          </a:p>
        </p:txBody>
      </p:sp>
      <p:sp>
        <p:nvSpPr>
          <p:cNvPr id="615" name="Google Shape;615;p101"/>
          <p:cNvSpPr txBox="1">
            <a:spLocks noGrp="1"/>
          </p:cNvSpPr>
          <p:nvPr>
            <p:ph type="body" idx="8"/>
          </p:nvPr>
        </p:nvSpPr>
        <p:spPr>
          <a:xfrm>
            <a:off x="2182582" y="4660526"/>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1600"/>
              </a:spcBef>
              <a:spcAft>
                <a:spcPts val="0"/>
              </a:spcAft>
              <a:buClr>
                <a:schemeClr val="dk1"/>
              </a:buClr>
              <a:buSzPts val="1900"/>
              <a:buChar char="●"/>
              <a:defRPr/>
            </a:lvl7pPr>
            <a:lvl8pPr marL="3657600" lvl="7" indent="-349250" algn="l">
              <a:lnSpc>
                <a:spcPct val="90000"/>
              </a:lnSpc>
              <a:spcBef>
                <a:spcPts val="1600"/>
              </a:spcBef>
              <a:spcAft>
                <a:spcPts val="0"/>
              </a:spcAft>
              <a:buClr>
                <a:schemeClr val="dk1"/>
              </a:buClr>
              <a:buSzPts val="1900"/>
              <a:buChar char="○"/>
              <a:defRPr/>
            </a:lvl8pPr>
            <a:lvl9pPr marL="4114800" lvl="8" indent="-349250" algn="l">
              <a:lnSpc>
                <a:spcPct val="90000"/>
              </a:lnSpc>
              <a:spcBef>
                <a:spcPts val="1600"/>
              </a:spcBef>
              <a:spcAft>
                <a:spcPts val="1600"/>
              </a:spcAft>
              <a:buClr>
                <a:schemeClr val="dk1"/>
              </a:buClr>
              <a:buSzPts val="1900"/>
              <a:buChar char="■"/>
              <a:defRPr/>
            </a:lvl9pPr>
          </a:lstStyle>
          <a:p>
            <a:endParaRPr/>
          </a:p>
        </p:txBody>
      </p:sp>
      <p:sp>
        <p:nvSpPr>
          <p:cNvPr id="616" name="Google Shape;616;p101"/>
          <p:cNvSpPr txBox="1">
            <a:spLocks noGrp="1"/>
          </p:cNvSpPr>
          <p:nvPr>
            <p:ph type="body" idx="9"/>
          </p:nvPr>
        </p:nvSpPr>
        <p:spPr>
          <a:xfrm>
            <a:off x="832238" y="5571089"/>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1600"/>
              </a:spcBef>
              <a:spcAft>
                <a:spcPts val="0"/>
              </a:spcAft>
              <a:buClr>
                <a:schemeClr val="dk1"/>
              </a:buClr>
              <a:buSzPts val="1900"/>
              <a:buChar char="●"/>
              <a:defRPr/>
            </a:lvl7pPr>
            <a:lvl8pPr marL="3657600" lvl="7" indent="-349250" algn="l">
              <a:lnSpc>
                <a:spcPct val="90000"/>
              </a:lnSpc>
              <a:spcBef>
                <a:spcPts val="1600"/>
              </a:spcBef>
              <a:spcAft>
                <a:spcPts val="0"/>
              </a:spcAft>
              <a:buClr>
                <a:schemeClr val="dk1"/>
              </a:buClr>
              <a:buSzPts val="1900"/>
              <a:buChar char="○"/>
              <a:defRPr/>
            </a:lvl8pPr>
            <a:lvl9pPr marL="4114800" lvl="8" indent="-349250" algn="l">
              <a:lnSpc>
                <a:spcPct val="90000"/>
              </a:lnSpc>
              <a:spcBef>
                <a:spcPts val="1600"/>
              </a:spcBef>
              <a:spcAft>
                <a:spcPts val="1600"/>
              </a:spcAft>
              <a:buClr>
                <a:schemeClr val="dk1"/>
              </a:buClr>
              <a:buSzPts val="1900"/>
              <a:buChar char="■"/>
              <a:defRPr/>
            </a:lvl9pPr>
          </a:lstStyle>
          <a:p>
            <a:endParaRPr/>
          </a:p>
        </p:txBody>
      </p:sp>
      <p:sp>
        <p:nvSpPr>
          <p:cNvPr id="617" name="Google Shape;617;p101"/>
          <p:cNvSpPr txBox="1">
            <a:spLocks noGrp="1"/>
          </p:cNvSpPr>
          <p:nvPr>
            <p:ph type="body" idx="13"/>
          </p:nvPr>
        </p:nvSpPr>
        <p:spPr>
          <a:xfrm>
            <a:off x="832236" y="4766645"/>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1600"/>
              </a:spcBef>
              <a:spcAft>
                <a:spcPts val="0"/>
              </a:spcAft>
              <a:buClr>
                <a:schemeClr val="dk1"/>
              </a:buClr>
              <a:buSzPts val="1900"/>
              <a:buChar char="●"/>
              <a:defRPr/>
            </a:lvl7pPr>
            <a:lvl8pPr marL="3657600" lvl="7" indent="-349250" algn="l">
              <a:lnSpc>
                <a:spcPct val="90000"/>
              </a:lnSpc>
              <a:spcBef>
                <a:spcPts val="1600"/>
              </a:spcBef>
              <a:spcAft>
                <a:spcPts val="0"/>
              </a:spcAft>
              <a:buClr>
                <a:schemeClr val="dk1"/>
              </a:buClr>
              <a:buSzPts val="1900"/>
              <a:buChar char="○"/>
              <a:defRPr/>
            </a:lvl8pPr>
            <a:lvl9pPr marL="4114800" lvl="8" indent="-349250" algn="l">
              <a:lnSpc>
                <a:spcPct val="90000"/>
              </a:lnSpc>
              <a:spcBef>
                <a:spcPts val="1600"/>
              </a:spcBef>
              <a:spcAft>
                <a:spcPts val="1600"/>
              </a:spcAft>
              <a:buClr>
                <a:schemeClr val="dk1"/>
              </a:buClr>
              <a:buSzPts val="1900"/>
              <a:buChar char="■"/>
              <a:defRPr/>
            </a:lvl9pPr>
          </a:lstStyle>
          <a:p>
            <a:endParaRPr/>
          </a:p>
        </p:txBody>
      </p:sp>
      <p:sp>
        <p:nvSpPr>
          <p:cNvPr id="618" name="Google Shape;618;p101"/>
          <p:cNvSpPr txBox="1">
            <a:spLocks noGrp="1"/>
          </p:cNvSpPr>
          <p:nvPr>
            <p:ph type="body" idx="14"/>
          </p:nvPr>
        </p:nvSpPr>
        <p:spPr>
          <a:xfrm>
            <a:off x="7438861" y="4660526"/>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1600"/>
              </a:spcBef>
              <a:spcAft>
                <a:spcPts val="0"/>
              </a:spcAft>
              <a:buClr>
                <a:schemeClr val="dk1"/>
              </a:buClr>
              <a:buSzPts val="1900"/>
              <a:buChar char="●"/>
              <a:defRPr/>
            </a:lvl7pPr>
            <a:lvl8pPr marL="3657600" lvl="7" indent="-349250" algn="l">
              <a:lnSpc>
                <a:spcPct val="90000"/>
              </a:lnSpc>
              <a:spcBef>
                <a:spcPts val="1600"/>
              </a:spcBef>
              <a:spcAft>
                <a:spcPts val="0"/>
              </a:spcAft>
              <a:buClr>
                <a:schemeClr val="dk1"/>
              </a:buClr>
              <a:buSzPts val="1900"/>
              <a:buChar char="○"/>
              <a:defRPr/>
            </a:lvl8pPr>
            <a:lvl9pPr marL="4114800" lvl="8" indent="-349250" algn="l">
              <a:lnSpc>
                <a:spcPct val="90000"/>
              </a:lnSpc>
              <a:spcBef>
                <a:spcPts val="1600"/>
              </a:spcBef>
              <a:spcAft>
                <a:spcPts val="1600"/>
              </a:spcAft>
              <a:buClr>
                <a:schemeClr val="dk1"/>
              </a:buClr>
              <a:buSzPts val="1900"/>
              <a:buChar char="■"/>
              <a:defRPr/>
            </a:lvl9pPr>
          </a:lstStyle>
          <a:p>
            <a:endParaRPr/>
          </a:p>
        </p:txBody>
      </p:sp>
      <p:sp>
        <p:nvSpPr>
          <p:cNvPr id="619" name="Google Shape;619;p101"/>
          <p:cNvSpPr txBox="1">
            <a:spLocks noGrp="1"/>
          </p:cNvSpPr>
          <p:nvPr>
            <p:ph type="body" idx="15"/>
          </p:nvPr>
        </p:nvSpPr>
        <p:spPr>
          <a:xfrm>
            <a:off x="6088517" y="5571089"/>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1600"/>
              </a:spcBef>
              <a:spcAft>
                <a:spcPts val="0"/>
              </a:spcAft>
              <a:buClr>
                <a:schemeClr val="dk1"/>
              </a:buClr>
              <a:buSzPts val="1900"/>
              <a:buChar char="●"/>
              <a:defRPr/>
            </a:lvl7pPr>
            <a:lvl8pPr marL="3657600" lvl="7" indent="-349250" algn="l">
              <a:lnSpc>
                <a:spcPct val="90000"/>
              </a:lnSpc>
              <a:spcBef>
                <a:spcPts val="1600"/>
              </a:spcBef>
              <a:spcAft>
                <a:spcPts val="0"/>
              </a:spcAft>
              <a:buClr>
                <a:schemeClr val="dk1"/>
              </a:buClr>
              <a:buSzPts val="1900"/>
              <a:buChar char="○"/>
              <a:defRPr/>
            </a:lvl8pPr>
            <a:lvl9pPr marL="4114800" lvl="8" indent="-349250" algn="l">
              <a:lnSpc>
                <a:spcPct val="90000"/>
              </a:lnSpc>
              <a:spcBef>
                <a:spcPts val="1600"/>
              </a:spcBef>
              <a:spcAft>
                <a:spcPts val="1600"/>
              </a:spcAft>
              <a:buClr>
                <a:schemeClr val="dk1"/>
              </a:buClr>
              <a:buSzPts val="1900"/>
              <a:buChar char="■"/>
              <a:defRPr/>
            </a:lvl9pPr>
          </a:lstStyle>
          <a:p>
            <a:endParaRPr/>
          </a:p>
        </p:txBody>
      </p:sp>
      <p:sp>
        <p:nvSpPr>
          <p:cNvPr id="620" name="Google Shape;620;p101"/>
          <p:cNvSpPr txBox="1">
            <a:spLocks noGrp="1"/>
          </p:cNvSpPr>
          <p:nvPr>
            <p:ph type="body" idx="16"/>
          </p:nvPr>
        </p:nvSpPr>
        <p:spPr>
          <a:xfrm>
            <a:off x="6088515" y="4766645"/>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1600"/>
              </a:spcBef>
              <a:spcAft>
                <a:spcPts val="0"/>
              </a:spcAft>
              <a:buClr>
                <a:schemeClr val="dk1"/>
              </a:buClr>
              <a:buSzPts val="1900"/>
              <a:buChar char="●"/>
              <a:defRPr/>
            </a:lvl7pPr>
            <a:lvl8pPr marL="3657600" lvl="7" indent="-349250" algn="l">
              <a:lnSpc>
                <a:spcPct val="90000"/>
              </a:lnSpc>
              <a:spcBef>
                <a:spcPts val="1600"/>
              </a:spcBef>
              <a:spcAft>
                <a:spcPts val="0"/>
              </a:spcAft>
              <a:buClr>
                <a:schemeClr val="dk1"/>
              </a:buClr>
              <a:buSzPts val="1900"/>
              <a:buChar char="○"/>
              <a:defRPr/>
            </a:lvl8pPr>
            <a:lvl9pPr marL="4114800" lvl="8" indent="-349250" algn="l">
              <a:lnSpc>
                <a:spcPct val="90000"/>
              </a:lnSpc>
              <a:spcBef>
                <a:spcPts val="1600"/>
              </a:spcBef>
              <a:spcAft>
                <a:spcPts val="1600"/>
              </a:spcAft>
              <a:buClr>
                <a:schemeClr val="dk1"/>
              </a:buClr>
              <a:buSzPts val="1900"/>
              <a:buChar char="■"/>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621"/>
        <p:cNvGrpSpPr/>
        <p:nvPr/>
      </p:nvGrpSpPr>
      <p:grpSpPr>
        <a:xfrm>
          <a:off x="0" y="0"/>
          <a:ext cx="0" cy="0"/>
          <a:chOff x="0" y="0"/>
          <a:chExt cx="0" cy="0"/>
        </a:xfrm>
      </p:grpSpPr>
      <p:sp>
        <p:nvSpPr>
          <p:cNvPr id="622" name="Google Shape;622;p102"/>
          <p:cNvSpPr/>
          <p:nvPr/>
        </p:nvSpPr>
        <p:spPr>
          <a:xfrm>
            <a:off x="5675968" y="0"/>
            <a:ext cx="6616390" cy="68580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rgbClr val="B9C1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623" name="Google Shape;623;p102"/>
          <p:cNvSpPr txBox="1">
            <a:spLocks noGrp="1"/>
          </p:cNvSpPr>
          <p:nvPr>
            <p:ph type="body" idx="1"/>
          </p:nvPr>
        </p:nvSpPr>
        <p:spPr>
          <a:xfrm>
            <a:off x="831850" y="2913079"/>
            <a:ext cx="5139900" cy="32640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1600"/>
              </a:spcBef>
              <a:spcAft>
                <a:spcPts val="0"/>
              </a:spcAft>
              <a:buClr>
                <a:schemeClr val="dk1"/>
              </a:buClr>
              <a:buSzPts val="1900"/>
              <a:buChar char="●"/>
              <a:defRPr/>
            </a:lvl7pPr>
            <a:lvl8pPr marL="3657600" lvl="7" indent="-349250" algn="l">
              <a:lnSpc>
                <a:spcPct val="90000"/>
              </a:lnSpc>
              <a:spcBef>
                <a:spcPts val="1600"/>
              </a:spcBef>
              <a:spcAft>
                <a:spcPts val="0"/>
              </a:spcAft>
              <a:buClr>
                <a:schemeClr val="dk1"/>
              </a:buClr>
              <a:buSzPts val="1900"/>
              <a:buChar char="○"/>
              <a:defRPr/>
            </a:lvl8pPr>
            <a:lvl9pPr marL="4114800" lvl="8" indent="-349250" algn="l">
              <a:lnSpc>
                <a:spcPct val="90000"/>
              </a:lnSpc>
              <a:spcBef>
                <a:spcPts val="1600"/>
              </a:spcBef>
              <a:spcAft>
                <a:spcPts val="1600"/>
              </a:spcAft>
              <a:buClr>
                <a:schemeClr val="dk1"/>
              </a:buClr>
              <a:buSzPts val="1900"/>
              <a:buChar char="■"/>
              <a:defRPr/>
            </a:lvl9pPr>
          </a:lstStyle>
          <a:p>
            <a:endParaRPr/>
          </a:p>
        </p:txBody>
      </p:sp>
      <p:sp>
        <p:nvSpPr>
          <p:cNvPr id="624" name="Google Shape;624;p102"/>
          <p:cNvSpPr txBox="1">
            <a:spLocks noGrp="1"/>
          </p:cNvSpPr>
          <p:nvPr>
            <p:ph type="title"/>
          </p:nvPr>
        </p:nvSpPr>
        <p:spPr>
          <a:xfrm>
            <a:off x="831850" y="1452282"/>
            <a:ext cx="5139900" cy="119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625" name="Google Shape;625;p102"/>
          <p:cNvSpPr>
            <a:spLocks noGrp="1"/>
          </p:cNvSpPr>
          <p:nvPr>
            <p:ph type="pic" idx="2"/>
          </p:nvPr>
        </p:nvSpPr>
        <p:spPr>
          <a:xfrm>
            <a:off x="6332434" y="598206"/>
            <a:ext cx="5359500" cy="5578800"/>
          </a:xfrm>
          <a:prstGeom prst="rect">
            <a:avLst/>
          </a:prstGeom>
          <a:noFill/>
          <a:ln>
            <a:noFill/>
          </a:ln>
        </p:spPr>
      </p:sp>
      <p:sp>
        <p:nvSpPr>
          <p:cNvPr id="626" name="Google Shape;626;p102"/>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theme" Target="../theme/theme4.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theme" Target="../theme/theme5.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13000"/>
              </a:lnSpc>
              <a:spcBef>
                <a:spcPts val="1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13000"/>
              </a:lnSpc>
              <a:spcBef>
                <a:spcPts val="11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13000"/>
              </a:lnSpc>
              <a:spcBef>
                <a:spcPts val="11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113000"/>
              </a:lnSpc>
              <a:spcBef>
                <a:spcPts val="11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113000"/>
              </a:lnSpc>
              <a:spcBef>
                <a:spcPts val="11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2" name="Google Shape;12;p1"/>
          <p:cNvSpPr txBox="1"/>
          <p:nvPr/>
        </p:nvSpPr>
        <p:spPr>
          <a:xfrm>
            <a:off x="1748790" y="648081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13" name="Google Shape;13;p1"/>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2" name="Google Shape;142;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13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13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13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13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13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3" name="Google Shape;143;p22"/>
          <p:cNvSpPr txBox="1"/>
          <p:nvPr/>
        </p:nvSpPr>
        <p:spPr>
          <a:xfrm>
            <a:off x="1748790" y="648081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144" name="Google Shape;144;p22"/>
          <p:cNvSpPr txBox="1"/>
          <p:nvPr/>
        </p:nvSpPr>
        <p:spPr>
          <a:xfrm>
            <a:off x="11198352" y="6354375"/>
            <a:ext cx="69627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2" name="Google Shape;282;p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113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113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13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13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13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3" name="Google Shape;283;p44"/>
          <p:cNvSpPr txBox="1"/>
          <p:nvPr/>
        </p:nvSpPr>
        <p:spPr>
          <a:xfrm>
            <a:off x="1748790" y="648081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284" name="Google Shape;284;p44"/>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0"/>
        <p:cNvGrpSpPr/>
        <p:nvPr/>
      </p:nvGrpSpPr>
      <p:grpSpPr>
        <a:xfrm>
          <a:off x="0" y="0"/>
          <a:ext cx="0" cy="0"/>
          <a:chOff x="0" y="0"/>
          <a:chExt cx="0" cy="0"/>
        </a:xfrm>
      </p:grpSpPr>
      <p:sp>
        <p:nvSpPr>
          <p:cNvPr id="421" name="Google Shape;421;p6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422" name="Google Shape;422;p6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113000"/>
              </a:lnSpc>
              <a:spcBef>
                <a:spcPts val="1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113000"/>
              </a:lnSpc>
              <a:spcBef>
                <a:spcPts val="11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13000"/>
              </a:lnSpc>
              <a:spcBef>
                <a:spcPts val="11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a:lnSpc>
                <a:spcPct val="113000"/>
              </a:lnSpc>
              <a:spcBef>
                <a:spcPts val="11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a:lnSpc>
                <a:spcPct val="113000"/>
              </a:lnSpc>
              <a:spcBef>
                <a:spcPts val="11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423" name="Google Shape;423;p66"/>
          <p:cNvSpPr txBox="1"/>
          <p:nvPr/>
        </p:nvSpPr>
        <p:spPr>
          <a:xfrm>
            <a:off x="1748790" y="648081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424" name="Google Shape;424;p66"/>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51"/>
        <p:cNvGrpSpPr/>
        <p:nvPr/>
      </p:nvGrpSpPr>
      <p:grpSpPr>
        <a:xfrm>
          <a:off x="0" y="0"/>
          <a:ext cx="0" cy="0"/>
          <a:chOff x="0" y="0"/>
          <a:chExt cx="0" cy="0"/>
        </a:xfrm>
      </p:grpSpPr>
      <p:sp>
        <p:nvSpPr>
          <p:cNvPr id="552" name="Google Shape;552;p8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553" name="Google Shape;553;p8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554" name="Google Shape;554;p8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3" Type="http://schemas.openxmlformats.org/officeDocument/2006/relationships/hyperlink" Target="https://storyset.com/" TargetMode="External"/><Relationship Id="rId2" Type="http://schemas.openxmlformats.org/officeDocument/2006/relationships/notesSlide" Target="../notesSlides/notesSlide51.xml"/><Relationship Id="rId1" Type="http://schemas.openxmlformats.org/officeDocument/2006/relationships/slideLayout" Target="../slideLayouts/slideLayout44.xml"/><Relationship Id="rId5" Type="http://schemas.openxmlformats.org/officeDocument/2006/relationships/image" Target="../media/image64.png"/><Relationship Id="rId4" Type="http://schemas.openxmlformats.org/officeDocument/2006/relationships/hyperlink" Target="https://creativecommons.org/licenses/by/4.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2" name="Google Shape;632;p103"/>
          <p:cNvSpPr txBox="1">
            <a:spLocks noGrp="1"/>
          </p:cNvSpPr>
          <p:nvPr>
            <p:ph type="title"/>
          </p:nvPr>
        </p:nvSpPr>
        <p:spPr>
          <a:xfrm>
            <a:off x="5993900" y="895100"/>
            <a:ext cx="5812800" cy="2048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5367EA"/>
              </a:buClr>
              <a:buSzPts val="7200"/>
              <a:buFont typeface="Arial"/>
              <a:buNone/>
            </a:pPr>
            <a:r>
              <a:rPr lang="en-US" sz="7200" b="1">
                <a:solidFill>
                  <a:srgbClr val="5367EA"/>
                </a:solidFill>
              </a:rPr>
              <a:t>Precalculus</a:t>
            </a:r>
            <a:endParaRPr sz="7200"/>
          </a:p>
        </p:txBody>
      </p:sp>
      <p:sp>
        <p:nvSpPr>
          <p:cNvPr id="631" name="Google Shape;631;p103"/>
          <p:cNvSpPr txBox="1">
            <a:spLocks noGrp="1"/>
          </p:cNvSpPr>
          <p:nvPr>
            <p:ph type="body" idx="1"/>
          </p:nvPr>
        </p:nvSpPr>
        <p:spPr>
          <a:xfrm>
            <a:off x="6096000" y="3256767"/>
            <a:ext cx="5711100" cy="2920500"/>
          </a:xfrm>
          <a:prstGeom prst="rect">
            <a:avLst/>
          </a:prstGeom>
          <a:noFill/>
          <a:ln>
            <a:noFill/>
          </a:ln>
        </p:spPr>
        <p:txBody>
          <a:bodyPr spcFirstLastPara="1" wrap="square" lIns="91425" tIns="45700" rIns="91425" bIns="45700" anchor="t" anchorCtr="0">
            <a:normAutofit/>
          </a:bodyPr>
          <a:lstStyle/>
          <a:p>
            <a:pPr marL="0" lvl="0" indent="0" algn="l" rtl="0">
              <a:lnSpc>
                <a:spcPct val="113000"/>
              </a:lnSpc>
              <a:spcBef>
                <a:spcPts val="0"/>
              </a:spcBef>
              <a:spcAft>
                <a:spcPts val="0"/>
              </a:spcAft>
              <a:buClr>
                <a:schemeClr val="dk1"/>
              </a:buClr>
              <a:buSzPts val="2000"/>
              <a:buNone/>
            </a:pPr>
            <a:r>
              <a:rPr lang="en-US" sz="2100">
                <a:solidFill>
                  <a:schemeClr val="dk1"/>
                </a:solidFill>
              </a:rPr>
              <a:t>Module 7: </a:t>
            </a:r>
            <a:endParaRPr sz="2100">
              <a:solidFill>
                <a:schemeClr val="dk1"/>
              </a:solidFill>
            </a:endParaRPr>
          </a:p>
          <a:p>
            <a:pPr marL="0" lvl="0" indent="0" algn="l" rtl="0">
              <a:lnSpc>
                <a:spcPct val="113000"/>
              </a:lnSpc>
              <a:spcBef>
                <a:spcPts val="1100"/>
              </a:spcBef>
              <a:spcAft>
                <a:spcPts val="0"/>
              </a:spcAft>
              <a:buClr>
                <a:schemeClr val="dk1"/>
              </a:buClr>
              <a:buSzPts val="2800"/>
              <a:buNone/>
            </a:pPr>
            <a:r>
              <a:rPr lang="en-US" sz="3200" b="1">
                <a:solidFill>
                  <a:schemeClr val="dk1"/>
                </a:solidFill>
              </a:rPr>
              <a:t>Exponential and Logarithmic Functions		</a:t>
            </a:r>
            <a:endParaRPr sz="3200">
              <a:solidFill>
                <a:schemeClr val="dk1"/>
              </a:solidFill>
            </a:endParaRPr>
          </a:p>
        </p:txBody>
      </p:sp>
      <p:sp>
        <p:nvSpPr>
          <p:cNvPr id="633" name="Google Shape;633;p103">
            <a:extLst>
              <a:ext uri="{C183D7F6-B498-43B3-948B-1728B52AA6E4}">
                <adec:decorative xmlns:adec="http://schemas.microsoft.com/office/drawing/2017/decorative" val="1"/>
              </a:ext>
            </a:extLst>
          </p:cNvPr>
          <p:cNvSpPr/>
          <p:nvPr/>
        </p:nvSpPr>
        <p:spPr>
          <a:xfrm rot="-5400000">
            <a:off x="-781407" y="781448"/>
            <a:ext cx="6872526" cy="5309712"/>
          </a:xfrm>
          <a:prstGeom prst="flowChartDocument">
            <a:avLst/>
          </a:prstGeom>
          <a:solidFill>
            <a:srgbClr val="D3B9FC">
              <a:alpha val="89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634" name="Google Shape;634;p10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06401" y="457700"/>
            <a:ext cx="6400300" cy="6400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112"/>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Transformations: Vertical Shifts</a:t>
            </a:r>
            <a:endParaRPr sz="4000" dirty="0"/>
          </a:p>
        </p:txBody>
      </p:sp>
      <mc:AlternateContent xmlns:mc="http://schemas.openxmlformats.org/markup-compatibility/2006">
        <mc:Choice xmlns:a14="http://schemas.microsoft.com/office/drawing/2010/main" Requires="a14">
          <p:sp>
            <p:nvSpPr>
              <p:cNvPr id="699" name="Google Shape;699;p112"/>
              <p:cNvSpPr txBox="1"/>
              <p:nvPr/>
            </p:nvSpPr>
            <p:spPr>
              <a:xfrm>
                <a:off x="831833" y="1384300"/>
                <a:ext cx="10559700" cy="4073767"/>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Form: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sSup>
                      <m:sSupPr>
                        <m:ctrlPr>
                          <a:rPr lang="en-US" sz="2200" i="1" dirty="0" err="1">
                            <a:solidFill>
                              <a:schemeClr val="dk1"/>
                            </a:solidFill>
                            <a:latin typeface="Cambria Math" panose="02040503050406030204" pitchFamily="18" charset="0"/>
                          </a:rPr>
                        </m:ctrlPr>
                      </m:sSupPr>
                      <m:e>
                        <m:r>
                          <a:rPr lang="en-US" sz="2200" i="1" dirty="0" err="1">
                            <a:solidFill>
                              <a:schemeClr val="dk1"/>
                            </a:solidFill>
                            <a:latin typeface="Cambria Math" panose="02040503050406030204" pitchFamily="18" charset="0"/>
                          </a:rPr>
                          <m:t>𝑏</m:t>
                        </m:r>
                      </m:e>
                      <m:sup>
                        <m:r>
                          <a:rPr lang="en-US" sz="2200" i="1" dirty="0" err="1">
                            <a:solidFill>
                              <a:schemeClr val="dk1"/>
                            </a:solidFill>
                            <a:latin typeface="Cambria Math" panose="02040503050406030204" pitchFamily="18" charset="0"/>
                          </a:rPr>
                          <m:t>𝑥</m:t>
                        </m:r>
                      </m:sup>
                    </m:sSup>
                    <m:r>
                      <a:rPr lang="en-US" sz="2200" i="1" dirty="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𝑑</m:t>
                    </m:r>
                  </m:oMath>
                </a14:m>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Effect: Shifts the graph up or down by </a:t>
                </a:r>
                <a14:m>
                  <m:oMath xmlns:m="http://schemas.openxmlformats.org/officeDocument/2006/math">
                    <m:d>
                      <m:dPr>
                        <m:begChr m:val="|"/>
                        <m:endChr m:val="|"/>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𝑑</m:t>
                        </m:r>
                      </m:e>
                    </m:d>
                  </m:oMath>
                </a14:m>
                <a:r>
                  <a:rPr lang="en-US" sz="2200" dirty="0">
                    <a:solidFill>
                      <a:schemeClr val="dk1"/>
                    </a:solidFill>
                  </a:rPr>
                  <a:t> units</a:t>
                </a:r>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Key Changes:</a:t>
                </a:r>
                <a:endParaRPr sz="2200" dirty="0">
                  <a:solidFill>
                    <a:schemeClr val="dk1"/>
                  </a:solidFill>
                </a:endParaRPr>
              </a:p>
              <a:p>
                <a:pPr marL="76200" marR="0" lvl="0" algn="l" rtl="0">
                  <a:lnSpc>
                    <a:spcPct val="113000"/>
                  </a:lnSpc>
                  <a:spcBef>
                    <a:spcPts val="1000"/>
                  </a:spcBef>
                  <a:spcAft>
                    <a:spcPts val="0"/>
                  </a:spcAft>
                  <a:buClr>
                    <a:schemeClr val="dk1"/>
                  </a:buClr>
                  <a:buSzPts val="2400"/>
                </a:pPr>
                <a:r>
                  <a:rPr lang="en-US" sz="2200" dirty="0">
                    <a:solidFill>
                      <a:schemeClr val="dk1"/>
                    </a:solidFill>
                  </a:rPr>
                  <a:t>	If </a:t>
                </a:r>
                <a14:m>
                  <m:oMath xmlns:m="http://schemas.openxmlformats.org/officeDocument/2006/math">
                    <m:r>
                      <a:rPr lang="en-US" sz="2200" i="1" dirty="0" smtClean="0">
                        <a:solidFill>
                          <a:schemeClr val="dk1"/>
                        </a:solidFill>
                        <a:latin typeface="Cambria Math" panose="02040503050406030204" pitchFamily="18" charset="0"/>
                      </a:rPr>
                      <m:t>𝑑</m:t>
                    </m:r>
                    <m:r>
                      <a:rPr lang="en-US" sz="2200" i="1" dirty="0" smtClean="0">
                        <a:solidFill>
                          <a:schemeClr val="dk1"/>
                        </a:solidFill>
                        <a:latin typeface="Cambria Math" panose="02040503050406030204" pitchFamily="18" charset="0"/>
                      </a:rPr>
                      <m:t> &gt; 0</m:t>
                    </m:r>
                  </m:oMath>
                </a14:m>
                <a:r>
                  <a:rPr lang="en-US" sz="2200" dirty="0">
                    <a:solidFill>
                      <a:schemeClr val="dk1"/>
                    </a:solidFill>
                  </a:rPr>
                  <a:t>: shift UP</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If </a:t>
                </a:r>
                <a14:m>
                  <m:oMath xmlns:m="http://schemas.openxmlformats.org/officeDocument/2006/math">
                    <m:r>
                      <a:rPr lang="en-US" sz="2200" i="1" dirty="0" smtClean="0">
                        <a:solidFill>
                          <a:schemeClr val="dk1"/>
                        </a:solidFill>
                        <a:latin typeface="Cambria Math" panose="02040503050406030204" pitchFamily="18" charset="0"/>
                      </a:rPr>
                      <m:t>𝑑</m:t>
                    </m:r>
                    <m:r>
                      <a:rPr lang="en-US" sz="2200" i="1" dirty="0" smtClean="0">
                        <a:solidFill>
                          <a:schemeClr val="dk1"/>
                        </a:solidFill>
                        <a:latin typeface="Cambria Math" panose="02040503050406030204" pitchFamily="18" charset="0"/>
                      </a:rPr>
                      <m:t> &lt; 0</m:t>
                    </m:r>
                  </m:oMath>
                </a14:m>
                <a:r>
                  <a:rPr lang="en-US" sz="2200" dirty="0">
                    <a:solidFill>
                      <a:schemeClr val="dk1"/>
                    </a:solidFill>
                  </a:rPr>
                  <a:t>: shift DOWN</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Horizontal asymptote moves to </a:t>
                </a:r>
                <a14:m>
                  <m:oMath xmlns:m="http://schemas.openxmlformats.org/officeDocument/2006/math">
                    <m:r>
                      <a:rPr lang="en-US" sz="2200" i="1" dirty="0" smtClean="0">
                        <a:solidFill>
                          <a:schemeClr val="dk1"/>
                        </a:solidFill>
                        <a:latin typeface="Cambria Math" panose="02040503050406030204" pitchFamily="18" charset="0"/>
                      </a:rPr>
                      <m:t>𝑦</m:t>
                    </m:r>
                    <m:r>
                      <a:rPr lang="en-US" sz="2200" i="1" dirty="0" smtClean="0">
                        <a:solidFill>
                          <a:schemeClr val="dk1"/>
                        </a:solidFill>
                        <a:latin typeface="Cambria Math" panose="02040503050406030204" pitchFamily="18" charset="0"/>
                      </a:rPr>
                      <m:t> = </m:t>
                    </m:r>
                    <m:r>
                      <a:rPr lang="en-US" sz="2200" i="1" dirty="0" smtClean="0">
                        <a:solidFill>
                          <a:schemeClr val="dk1"/>
                        </a:solidFill>
                        <a:latin typeface="Cambria Math" panose="02040503050406030204" pitchFamily="18" charset="0"/>
                      </a:rPr>
                      <m:t>𝑑</m:t>
                    </m:r>
                  </m:oMath>
                </a14:m>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Range becomes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𝑑</m:t>
                        </m:r>
                        <m:r>
                          <a:rPr lang="en-US" sz="2200" i="1" dirty="0" smtClean="0">
                            <a:solidFill>
                              <a:schemeClr val="dk1"/>
                            </a:solidFill>
                            <a:latin typeface="Cambria Math" panose="02040503050406030204" pitchFamily="18" charset="0"/>
                          </a:rPr>
                          <m:t>,∞</m:t>
                        </m:r>
                      </m:e>
                    </m:d>
                  </m:oMath>
                </a14:m>
              </a:p>
              <a:p>
                <a:pPr marL="76200" marR="0" lvl="0" algn="l" rtl="0">
                  <a:lnSpc>
                    <a:spcPct val="113000"/>
                  </a:lnSpc>
                  <a:spcBef>
                    <a:spcPts val="0"/>
                  </a:spcBef>
                  <a:spcAft>
                    <a:spcPts val="0"/>
                  </a:spcAft>
                  <a:buClr>
                    <a:schemeClr val="dk1"/>
                  </a:buClr>
                  <a:buSzPts val="2400"/>
                </a:pPr>
                <a:r>
                  <a:rPr lang="en-US" sz="2200" dirty="0">
                    <a:solidFill>
                      <a:schemeClr val="dk1"/>
                    </a:solidFill>
                  </a:rPr>
                  <a:t>	Domain stays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m:t>
                        </m:r>
                      </m:e>
                    </m:d>
                  </m:oMath>
                </a14:m>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y-intercept becomes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m:t>
                        </m:r>
                        <m:r>
                          <a:rPr lang="en-US" sz="2200" b="0" i="1" dirty="0" smtClean="0">
                            <a:solidFill>
                              <a:schemeClr val="dk1"/>
                            </a:solidFill>
                            <a:latin typeface="Cambria Math" panose="02040503050406030204" pitchFamily="18" charset="0"/>
                          </a:rPr>
                          <m:t>  </m:t>
                        </m:r>
                        <m:r>
                          <a:rPr lang="en-US" sz="2200" i="1" dirty="0" smtClean="0">
                            <a:solidFill>
                              <a:schemeClr val="dk1"/>
                            </a:solidFill>
                            <a:latin typeface="Cambria Math" panose="02040503050406030204" pitchFamily="18" charset="0"/>
                          </a:rPr>
                          <m:t>1+</m:t>
                        </m:r>
                        <m:r>
                          <a:rPr lang="en-US" sz="2200" i="1" dirty="0" smtClean="0">
                            <a:solidFill>
                              <a:schemeClr val="dk1"/>
                            </a:solidFill>
                            <a:latin typeface="Cambria Math" panose="02040503050406030204" pitchFamily="18" charset="0"/>
                          </a:rPr>
                          <m:t>𝑑</m:t>
                        </m:r>
                      </m:e>
                    </m:d>
                  </m:oMath>
                </a14:m>
                <a:endParaRPr sz="2200" dirty="0">
                  <a:solidFill>
                    <a:schemeClr val="dk1"/>
                  </a:solidFill>
                </a:endParaRPr>
              </a:p>
            </p:txBody>
          </p:sp>
        </mc:Choice>
        <mc:Fallback>
          <p:sp>
            <p:nvSpPr>
              <p:cNvPr id="699" name="Google Shape;699;p112"/>
              <p:cNvSpPr txBox="1">
                <a:spLocks noRot="1" noChangeAspect="1" noMove="1" noResize="1" noEditPoints="1" noAdjustHandles="1" noChangeArrowheads="1" noChangeShapeType="1" noTextEdit="1"/>
              </p:cNvSpPr>
              <p:nvPr/>
            </p:nvSpPr>
            <p:spPr>
              <a:xfrm>
                <a:off x="831833" y="1384300"/>
                <a:ext cx="10559700" cy="4073767"/>
              </a:xfrm>
              <a:prstGeom prst="rect">
                <a:avLst/>
              </a:prstGeom>
              <a:blipFill>
                <a:blip r:embed="rId3"/>
                <a:stretch>
                  <a:fillRect l="-48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01" name="Google Shape;701;p112"/>
              <p:cNvSpPr txBox="1"/>
              <p:nvPr/>
            </p:nvSpPr>
            <p:spPr>
              <a:xfrm>
                <a:off x="7524247" y="3770141"/>
                <a:ext cx="4300786" cy="204976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200" dirty="0">
                    <a:solidFill>
                      <a:schemeClr val="dk1"/>
                    </a:solidFill>
                  </a:rPr>
                  <a:t>Example: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2</m:t>
                        </m:r>
                      </m:e>
                      <m:sup>
                        <m:r>
                          <a:rPr lang="en-US" sz="2200" i="1" dirty="0" smtClean="0">
                            <a:solidFill>
                              <a:schemeClr val="dk1"/>
                            </a:solidFill>
                            <a:latin typeface="Cambria Math" panose="02040503050406030204" pitchFamily="18" charset="0"/>
                          </a:rPr>
                          <m:t>𝑥</m:t>
                        </m:r>
                      </m:sup>
                    </m:sSup>
                    <m:r>
                      <a:rPr lang="en-US" sz="2200" i="1" dirty="0" smtClean="0">
                        <a:solidFill>
                          <a:schemeClr val="dk1"/>
                        </a:solidFill>
                        <a:latin typeface="Cambria Math" panose="02040503050406030204" pitchFamily="18" charset="0"/>
                      </a:rPr>
                      <m:t>+3</m:t>
                    </m:r>
                  </m:oMath>
                </a14:m>
              </a:p>
              <a:p>
                <a:pPr marL="76200" lvl="0" algn="l" rtl="0">
                  <a:lnSpc>
                    <a:spcPct val="115000"/>
                  </a:lnSpc>
                  <a:spcBef>
                    <a:spcPts val="1200"/>
                  </a:spcBef>
                  <a:spcAft>
                    <a:spcPts val="0"/>
                  </a:spcAft>
                  <a:buClr>
                    <a:schemeClr val="dk1"/>
                  </a:buClr>
                  <a:buSzPts val="2400"/>
                </a:pPr>
                <a:r>
                  <a:rPr lang="en-US" sz="2200" dirty="0">
                    <a:solidFill>
                      <a:schemeClr val="dk1"/>
                    </a:solidFill>
                  </a:rPr>
                  <a:t>	Shifts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2</m:t>
                        </m:r>
                      </m:e>
                      <m:sup>
                        <m:r>
                          <a:rPr lang="en-US" sz="2200" i="1" dirty="0" smtClean="0">
                            <a:solidFill>
                              <a:schemeClr val="dk1"/>
                            </a:solidFill>
                            <a:latin typeface="Cambria Math" panose="02040503050406030204" pitchFamily="18" charset="0"/>
                          </a:rPr>
                          <m:t>𝑥</m:t>
                        </m:r>
                      </m:sup>
                    </m:sSup>
                  </m:oMath>
                </a14:m>
                <a:r>
                  <a:rPr lang="en-US" sz="2200" dirty="0">
                    <a:solidFill>
                      <a:schemeClr val="dk1"/>
                    </a:solidFill>
                  </a:rPr>
                  <a:t> up 3 units</a:t>
                </a:r>
                <a:endParaRPr sz="2200" dirty="0">
                  <a:solidFill>
                    <a:schemeClr val="dk1"/>
                  </a:solidFill>
                </a:endParaRPr>
              </a:p>
              <a:p>
                <a:pPr marL="76200" lvl="0" algn="l" rtl="0">
                  <a:lnSpc>
                    <a:spcPct val="115000"/>
                  </a:lnSpc>
                  <a:spcBef>
                    <a:spcPts val="0"/>
                  </a:spcBef>
                  <a:spcAft>
                    <a:spcPts val="0"/>
                  </a:spcAft>
                  <a:buClr>
                    <a:schemeClr val="dk1"/>
                  </a:buClr>
                  <a:buSzPts val="2400"/>
                </a:pPr>
                <a:r>
                  <a:rPr lang="en-US" sz="2200" dirty="0">
                    <a:solidFill>
                      <a:schemeClr val="dk1"/>
                    </a:solidFill>
                  </a:rPr>
                  <a:t>	New asymptote: </a:t>
                </a:r>
                <a14:m>
                  <m:oMath xmlns:m="http://schemas.openxmlformats.org/officeDocument/2006/math">
                    <m:r>
                      <a:rPr lang="en-US" sz="2200" i="1" dirty="0" smtClean="0">
                        <a:solidFill>
                          <a:schemeClr val="dk1"/>
                        </a:solidFill>
                        <a:latin typeface="Cambria Math" panose="02040503050406030204" pitchFamily="18" charset="0"/>
                      </a:rPr>
                      <m:t>𝑦</m:t>
                    </m:r>
                    <m:r>
                      <a:rPr lang="en-US" sz="2200" i="1" dirty="0" smtClean="0">
                        <a:solidFill>
                          <a:schemeClr val="dk1"/>
                        </a:solidFill>
                        <a:latin typeface="Cambria Math" panose="02040503050406030204" pitchFamily="18" charset="0"/>
                      </a:rPr>
                      <m:t> = 3</m:t>
                    </m:r>
                  </m:oMath>
                </a14:m>
                <a:endParaRPr sz="2200" dirty="0">
                  <a:solidFill>
                    <a:schemeClr val="dk1"/>
                  </a:solidFill>
                </a:endParaRPr>
              </a:p>
              <a:p>
                <a:pPr marL="76200" lvl="0" algn="l" rtl="0">
                  <a:lnSpc>
                    <a:spcPct val="115000"/>
                  </a:lnSpc>
                  <a:spcBef>
                    <a:spcPts val="0"/>
                  </a:spcBef>
                  <a:spcAft>
                    <a:spcPts val="0"/>
                  </a:spcAft>
                  <a:buClr>
                    <a:schemeClr val="dk1"/>
                  </a:buClr>
                  <a:buSzPts val="2400"/>
                </a:pPr>
                <a:r>
                  <a:rPr lang="en-US" sz="2200" dirty="0">
                    <a:solidFill>
                      <a:schemeClr val="dk1"/>
                    </a:solidFill>
                  </a:rPr>
                  <a:t>	New range: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3,∞</m:t>
                        </m:r>
                      </m:e>
                    </m:d>
                  </m:oMath>
                </a14:m>
                <a:endParaRPr sz="2200" dirty="0">
                  <a:solidFill>
                    <a:schemeClr val="dk1"/>
                  </a:solidFill>
                </a:endParaRPr>
              </a:p>
            </p:txBody>
          </p:sp>
        </mc:Choice>
        <mc:Fallback>
          <p:sp>
            <p:nvSpPr>
              <p:cNvPr id="701" name="Google Shape;701;p112"/>
              <p:cNvSpPr txBox="1">
                <a:spLocks noRot="1" noChangeAspect="1" noMove="1" noResize="1" noEditPoints="1" noAdjustHandles="1" noChangeArrowheads="1" noChangeShapeType="1" noTextEdit="1"/>
              </p:cNvSpPr>
              <p:nvPr/>
            </p:nvSpPr>
            <p:spPr>
              <a:xfrm>
                <a:off x="7524247" y="3770141"/>
                <a:ext cx="4300786" cy="2049762"/>
              </a:xfrm>
              <a:prstGeom prst="rect">
                <a:avLst/>
              </a:prstGeom>
              <a:blipFill>
                <a:blip r:embed="rId4"/>
                <a:stretch>
                  <a:fillRect l="-1765" b="-1227"/>
                </a:stretch>
              </a:blipFill>
              <a:ln>
                <a:noFill/>
              </a:ln>
            </p:spPr>
            <p:txBody>
              <a:bodyPr/>
              <a:lstStyle/>
              <a:p>
                <a:r>
                  <a:rPr lang="en-US">
                    <a:noFill/>
                  </a:rPr>
                  <a:t> </a:t>
                </a:r>
              </a:p>
            </p:txBody>
          </p:sp>
        </mc:Fallback>
      </mc:AlternateContent>
      <p:sp>
        <p:nvSpPr>
          <p:cNvPr id="700" name="Google Shape;700;p112">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113"/>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Transformations: Horizontal Shifts</a:t>
            </a:r>
            <a:endParaRPr sz="4000" dirty="0"/>
          </a:p>
        </p:txBody>
      </p:sp>
      <mc:AlternateContent xmlns:mc="http://schemas.openxmlformats.org/markup-compatibility/2006">
        <mc:Choice xmlns:a14="http://schemas.microsoft.com/office/drawing/2010/main" Requires="a14">
          <p:sp>
            <p:nvSpPr>
              <p:cNvPr id="707" name="Google Shape;707;p113"/>
              <p:cNvSpPr txBox="1"/>
              <p:nvPr/>
            </p:nvSpPr>
            <p:spPr>
              <a:xfrm>
                <a:off x="831833" y="1384300"/>
                <a:ext cx="10559700" cy="4073767"/>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None/>
                </a:pPr>
                <a:r>
                  <a:rPr lang="en-US" sz="2200" dirty="0">
                    <a:solidFill>
                      <a:schemeClr val="dk1"/>
                    </a:solidFill>
                  </a:rPr>
                  <a:t>Form: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𝑏</m:t>
                        </m:r>
                      </m:e>
                      <m:sup>
                        <m:r>
                          <a:rPr lang="en-US" sz="2200" i="1" dirty="0" err="1">
                            <a:solidFill>
                              <a:schemeClr val="dk1"/>
                            </a:solidFill>
                            <a:latin typeface="Cambria Math" panose="02040503050406030204" pitchFamily="18" charset="0"/>
                          </a:rPr>
                          <m:t>𝑥</m:t>
                        </m:r>
                        <m:r>
                          <a:rPr lang="en-US" sz="2200" i="1" dirty="0" err="1">
                            <a:solidFill>
                              <a:schemeClr val="dk1"/>
                            </a:solidFill>
                            <a:latin typeface="Cambria Math" panose="02040503050406030204" pitchFamily="18" charset="0"/>
                          </a:rPr>
                          <m:t>+</m:t>
                        </m:r>
                        <m:r>
                          <a:rPr lang="en-US" sz="2200" i="1" dirty="0" err="1">
                            <a:solidFill>
                              <a:schemeClr val="dk1"/>
                            </a:solidFill>
                            <a:latin typeface="Cambria Math" panose="02040503050406030204" pitchFamily="18" charset="0"/>
                          </a:rPr>
                          <m:t>𝑐</m:t>
                        </m:r>
                      </m:sup>
                    </m:sSup>
                  </m:oMath>
                </a14:m>
              </a:p>
              <a:p>
                <a:pPr marL="0" marR="0" lvl="0" indent="0" algn="l" rtl="0">
                  <a:lnSpc>
                    <a:spcPct val="113000"/>
                  </a:lnSpc>
                  <a:spcBef>
                    <a:spcPts val="1000"/>
                  </a:spcBef>
                  <a:spcAft>
                    <a:spcPts val="0"/>
                  </a:spcAft>
                  <a:buNone/>
                </a:pPr>
                <a:r>
                  <a:rPr lang="en-US" sz="2200" dirty="0">
                    <a:solidFill>
                      <a:schemeClr val="dk1"/>
                    </a:solidFill>
                  </a:rPr>
                  <a:t>Effect: Shifts the graph left or right by </a:t>
                </a:r>
                <a14:m>
                  <m:oMath xmlns:m="http://schemas.openxmlformats.org/officeDocument/2006/math">
                    <m:d>
                      <m:dPr>
                        <m:begChr m:val="|"/>
                        <m:endChr m:val="|"/>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𝑐</m:t>
                        </m:r>
                      </m:e>
                    </m:d>
                  </m:oMath>
                </a14:m>
                <a:r>
                  <a:rPr lang="en-US" sz="2200" dirty="0">
                    <a:solidFill>
                      <a:schemeClr val="dk1"/>
                    </a:solidFill>
                  </a:rPr>
                  <a:t> units</a:t>
                </a:r>
                <a:endParaRPr sz="2200" dirty="0">
                  <a:solidFill>
                    <a:schemeClr val="dk1"/>
                  </a:solidFill>
                </a:endParaRPr>
              </a:p>
              <a:p>
                <a:pPr marL="0" marR="0" lvl="0" indent="0" algn="l" rtl="0">
                  <a:lnSpc>
                    <a:spcPct val="113000"/>
                  </a:lnSpc>
                  <a:spcBef>
                    <a:spcPts val="1000"/>
                  </a:spcBef>
                  <a:spcAft>
                    <a:spcPts val="0"/>
                  </a:spcAft>
                  <a:buNone/>
                </a:pPr>
                <a:r>
                  <a:rPr lang="en-US" sz="2200" dirty="0">
                    <a:solidFill>
                      <a:schemeClr val="dk1"/>
                    </a:solidFill>
                  </a:rPr>
                  <a:t>Key Changes:</a:t>
                </a:r>
                <a:endParaRPr sz="2200" dirty="0">
                  <a:solidFill>
                    <a:schemeClr val="dk1"/>
                  </a:solidFill>
                </a:endParaRPr>
              </a:p>
              <a:p>
                <a:pPr marL="76200" marR="0" lvl="0" algn="l" rtl="0">
                  <a:lnSpc>
                    <a:spcPct val="113000"/>
                  </a:lnSpc>
                  <a:spcBef>
                    <a:spcPts val="1000"/>
                  </a:spcBef>
                  <a:spcAft>
                    <a:spcPts val="0"/>
                  </a:spcAft>
                  <a:buClr>
                    <a:schemeClr val="dk1"/>
                  </a:buClr>
                  <a:buSzPts val="2400"/>
                </a:pPr>
                <a:r>
                  <a:rPr lang="en-US" sz="2200" dirty="0">
                    <a:solidFill>
                      <a:schemeClr val="dk1"/>
                    </a:solidFill>
                  </a:rPr>
                  <a:t>	If </a:t>
                </a:r>
                <a14:m>
                  <m:oMath xmlns:m="http://schemas.openxmlformats.org/officeDocument/2006/math">
                    <m:r>
                      <a:rPr lang="en-US" sz="2200" i="1" dirty="0" smtClean="0">
                        <a:solidFill>
                          <a:schemeClr val="dk1"/>
                        </a:solidFill>
                        <a:latin typeface="Cambria Math" panose="02040503050406030204" pitchFamily="18" charset="0"/>
                      </a:rPr>
                      <m:t>𝑐</m:t>
                    </m:r>
                    <m:r>
                      <a:rPr lang="en-US" sz="2200" i="1" dirty="0" smtClean="0">
                        <a:solidFill>
                          <a:schemeClr val="dk1"/>
                        </a:solidFill>
                        <a:latin typeface="Cambria Math" panose="02040503050406030204" pitchFamily="18" charset="0"/>
                      </a:rPr>
                      <m:t> &gt; 0</m:t>
                    </m:r>
                  </m:oMath>
                </a14:m>
                <a:r>
                  <a:rPr lang="en-US" sz="2200" dirty="0">
                    <a:solidFill>
                      <a:schemeClr val="dk1"/>
                    </a:solidFill>
                  </a:rPr>
                  <a:t>: shift LEFT (opposite of sign!)</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If </a:t>
                </a:r>
                <a14:m>
                  <m:oMath xmlns:m="http://schemas.openxmlformats.org/officeDocument/2006/math">
                    <m:r>
                      <a:rPr lang="en-US" sz="2200" i="1" dirty="0" smtClean="0">
                        <a:solidFill>
                          <a:schemeClr val="dk1"/>
                        </a:solidFill>
                        <a:latin typeface="Cambria Math" panose="02040503050406030204" pitchFamily="18" charset="0"/>
                      </a:rPr>
                      <m:t>𝑐</m:t>
                    </m:r>
                    <m:r>
                      <a:rPr lang="en-US" sz="2200" i="1" dirty="0" smtClean="0">
                        <a:solidFill>
                          <a:schemeClr val="dk1"/>
                        </a:solidFill>
                        <a:latin typeface="Cambria Math" panose="02040503050406030204" pitchFamily="18" charset="0"/>
                      </a:rPr>
                      <m:t> &lt; 0</m:t>
                    </m:r>
                  </m:oMath>
                </a14:m>
                <a:r>
                  <a:rPr lang="en-US" sz="2200" dirty="0">
                    <a:solidFill>
                      <a:schemeClr val="dk1"/>
                    </a:solidFill>
                  </a:rPr>
                  <a:t>: shift RIGHT</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Asymptote stays </a:t>
                </a:r>
                <a14:m>
                  <m:oMath xmlns:m="http://schemas.openxmlformats.org/officeDocument/2006/math">
                    <m:r>
                      <a:rPr lang="en-US" sz="2200" i="1" dirty="0" smtClean="0">
                        <a:solidFill>
                          <a:schemeClr val="dk1"/>
                        </a:solidFill>
                        <a:latin typeface="Cambria Math" panose="02040503050406030204" pitchFamily="18" charset="0"/>
                      </a:rPr>
                      <m:t>𝑦</m:t>
                    </m:r>
                    <m:r>
                      <a:rPr lang="en-US" sz="2200" i="1" dirty="0" smtClean="0">
                        <a:solidFill>
                          <a:schemeClr val="dk1"/>
                        </a:solidFill>
                        <a:latin typeface="Cambria Math" panose="02040503050406030204" pitchFamily="18" charset="0"/>
                      </a:rPr>
                      <m:t> = 0</m:t>
                    </m:r>
                  </m:oMath>
                </a14:m>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Range stays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m:t>
                        </m:r>
                      </m:e>
                    </m:d>
                  </m:oMath>
                </a14:m>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Domain stays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m:t>
                        </m:r>
                      </m:e>
                    </m:d>
                  </m:oMath>
                </a14:m>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y-intercept becomes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m:t>
                        </m:r>
                        <m:r>
                          <a:rPr lang="en-US" sz="2200" b="0" i="1" dirty="0" smtClean="0">
                            <a:solidFill>
                              <a:schemeClr val="dk1"/>
                            </a:solidFill>
                            <a:latin typeface="Cambria Math" panose="02040503050406030204" pitchFamily="18" charset="0"/>
                          </a:rPr>
                          <m:t>  </m:t>
                        </m:r>
                        <m:sSup>
                          <m:sSupPr>
                            <m:ctrlPr>
                              <a:rPr lang="en-US" sz="2200" i="1" dirty="0" err="1">
                                <a:solidFill>
                                  <a:schemeClr val="dk1"/>
                                </a:solidFill>
                                <a:latin typeface="Cambria Math" panose="02040503050406030204" pitchFamily="18" charset="0"/>
                              </a:rPr>
                            </m:ctrlPr>
                          </m:sSupPr>
                          <m:e>
                            <m:r>
                              <a:rPr lang="en-US" sz="2200" i="1" dirty="0" err="1">
                                <a:solidFill>
                                  <a:schemeClr val="dk1"/>
                                </a:solidFill>
                                <a:latin typeface="Cambria Math" panose="02040503050406030204" pitchFamily="18" charset="0"/>
                              </a:rPr>
                              <m:t>𝑏</m:t>
                            </m:r>
                          </m:e>
                          <m:sup>
                            <m:r>
                              <a:rPr lang="en-US" sz="2200" i="1" dirty="0" err="1">
                                <a:solidFill>
                                  <a:schemeClr val="dk1"/>
                                </a:solidFill>
                                <a:latin typeface="Cambria Math" panose="02040503050406030204" pitchFamily="18" charset="0"/>
                              </a:rPr>
                              <m:t>𝑐</m:t>
                            </m:r>
                          </m:sup>
                        </m:sSup>
                      </m:e>
                    </m:d>
                  </m:oMath>
                </a14:m>
                <a:endParaRPr sz="2200" dirty="0">
                  <a:solidFill>
                    <a:schemeClr val="dk1"/>
                  </a:solidFill>
                </a:endParaRPr>
              </a:p>
            </p:txBody>
          </p:sp>
        </mc:Choice>
        <mc:Fallback>
          <p:sp>
            <p:nvSpPr>
              <p:cNvPr id="707" name="Google Shape;707;p113"/>
              <p:cNvSpPr txBox="1">
                <a:spLocks noRot="1" noChangeAspect="1" noMove="1" noResize="1" noEditPoints="1" noAdjustHandles="1" noChangeArrowheads="1" noChangeShapeType="1" noTextEdit="1"/>
              </p:cNvSpPr>
              <p:nvPr/>
            </p:nvSpPr>
            <p:spPr>
              <a:xfrm>
                <a:off x="831833" y="1384300"/>
                <a:ext cx="10559700" cy="4073767"/>
              </a:xfrm>
              <a:prstGeom prst="rect">
                <a:avLst/>
              </a:prstGeom>
              <a:blipFill>
                <a:blip r:embed="rId3"/>
                <a:stretch>
                  <a:fillRect l="-48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09" name="Google Shape;709;p113"/>
              <p:cNvSpPr txBox="1"/>
              <p:nvPr/>
            </p:nvSpPr>
            <p:spPr>
              <a:xfrm>
                <a:off x="6652056" y="4073986"/>
                <a:ext cx="5172977" cy="185374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200" dirty="0">
                    <a:solidFill>
                      <a:schemeClr val="dk1"/>
                    </a:solidFill>
                  </a:rPr>
                  <a:t>Example</a:t>
                </a:r>
                <a14:m>
                  <m:oMath xmlns:m="http://schemas.openxmlformats.org/officeDocument/2006/math">
                    <m:r>
                      <a:rPr lang="en-US" sz="2200" i="1" dirty="0" smtClean="0">
                        <a:solidFill>
                          <a:schemeClr val="dk1"/>
                        </a:solidFill>
                        <a:latin typeface="Cambria Math" panose="02040503050406030204" pitchFamily="18" charset="0"/>
                      </a:rPr>
                      <m:t>:</m:t>
                    </m:r>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2</m:t>
                        </m:r>
                      </m:e>
                      <m:sup>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−3</m:t>
                        </m:r>
                      </m:sup>
                    </m:sSup>
                  </m:oMath>
                </a14:m>
              </a:p>
              <a:p>
                <a:pPr marL="76200" lvl="0" algn="l" rtl="0">
                  <a:lnSpc>
                    <a:spcPct val="115000"/>
                  </a:lnSpc>
                  <a:spcBef>
                    <a:spcPts val="1200"/>
                  </a:spcBef>
                  <a:spcAft>
                    <a:spcPts val="0"/>
                  </a:spcAft>
                  <a:buClr>
                    <a:schemeClr val="dk1"/>
                  </a:buClr>
                  <a:buSzPts val="2400"/>
                </a:pPr>
                <a:r>
                  <a:rPr lang="en-US" sz="2200" dirty="0">
                    <a:solidFill>
                      <a:schemeClr val="dk1"/>
                    </a:solidFill>
                  </a:rPr>
                  <a:t>	Shifts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2</m:t>
                        </m:r>
                      </m:e>
                      <m:sup>
                        <m:r>
                          <a:rPr lang="en-US" sz="2200" i="1" dirty="0" smtClean="0">
                            <a:solidFill>
                              <a:schemeClr val="dk1"/>
                            </a:solidFill>
                            <a:latin typeface="Cambria Math" panose="02040503050406030204" pitchFamily="18" charset="0"/>
                          </a:rPr>
                          <m:t>𝑥</m:t>
                        </m:r>
                      </m:sup>
                    </m:sSup>
                  </m:oMath>
                </a14:m>
                <a:r>
                  <a:rPr lang="en-US" sz="2200" dirty="0">
                    <a:solidFill>
                      <a:schemeClr val="dk1"/>
                    </a:solidFill>
                  </a:rPr>
                  <a:t> right 3 units</a:t>
                </a:r>
                <a:endParaRPr sz="2200" dirty="0">
                  <a:solidFill>
                    <a:schemeClr val="dk1"/>
                  </a:solidFill>
                </a:endParaRPr>
              </a:p>
              <a:p>
                <a:pPr marL="76200" lvl="0" algn="l" rtl="0">
                  <a:lnSpc>
                    <a:spcPct val="115000"/>
                  </a:lnSpc>
                  <a:spcBef>
                    <a:spcPts val="0"/>
                  </a:spcBef>
                  <a:spcAft>
                    <a:spcPts val="0"/>
                  </a:spcAft>
                  <a:buClr>
                    <a:schemeClr val="dk1"/>
                  </a:buClr>
                  <a:buSzPts val="2400"/>
                </a:pPr>
                <a:r>
                  <a:rPr lang="en-US" sz="2200" dirty="0">
                    <a:solidFill>
                      <a:schemeClr val="dk1"/>
                    </a:solidFill>
                  </a:rPr>
                  <a:t>	New y-intercept: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m:t>
                        </m:r>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2</m:t>
                            </m:r>
                          </m:e>
                          <m:sup>
                            <m:r>
                              <a:rPr lang="en-US" sz="2200" i="1" dirty="0" smtClean="0">
                                <a:solidFill>
                                  <a:schemeClr val="dk1"/>
                                </a:solidFill>
                                <a:latin typeface="Cambria Math" panose="02040503050406030204" pitchFamily="18" charset="0"/>
                              </a:rPr>
                              <m:t>−3</m:t>
                            </m:r>
                          </m:sup>
                        </m:sSup>
                      </m:e>
                    </m:d>
                  </m:oMath>
                </a14:m>
                <a:r>
                  <a:rPr lang="en-US" sz="2200" dirty="0">
                    <a:solidFill>
                      <a:schemeClr val="dk1"/>
                    </a:solidFill>
                  </a:rPr>
                  <a:t> =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m:t>
                        </m:r>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1</m:t>
                            </m:r>
                          </m:num>
                          <m:den>
                            <m:r>
                              <a:rPr lang="en-US" sz="2200" i="1" dirty="0" smtClean="0">
                                <a:solidFill>
                                  <a:schemeClr val="dk1"/>
                                </a:solidFill>
                                <a:latin typeface="Cambria Math" panose="02040503050406030204" pitchFamily="18" charset="0"/>
                              </a:rPr>
                              <m:t>8</m:t>
                            </m:r>
                          </m:den>
                        </m:f>
                      </m:e>
                    </m:d>
                  </m:oMath>
                </a14:m>
                <a:endParaRPr sz="2200" dirty="0">
                  <a:solidFill>
                    <a:schemeClr val="dk1"/>
                  </a:solidFill>
                </a:endParaRPr>
              </a:p>
            </p:txBody>
          </p:sp>
        </mc:Choice>
        <mc:Fallback>
          <p:sp>
            <p:nvSpPr>
              <p:cNvPr id="709" name="Google Shape;709;p113"/>
              <p:cNvSpPr txBox="1">
                <a:spLocks noRot="1" noChangeAspect="1" noMove="1" noResize="1" noEditPoints="1" noAdjustHandles="1" noChangeArrowheads="1" noChangeShapeType="1" noTextEdit="1"/>
              </p:cNvSpPr>
              <p:nvPr/>
            </p:nvSpPr>
            <p:spPr>
              <a:xfrm>
                <a:off x="6652056" y="4073986"/>
                <a:ext cx="5172977" cy="1853747"/>
              </a:xfrm>
              <a:prstGeom prst="rect">
                <a:avLst/>
              </a:prstGeom>
              <a:blipFill>
                <a:blip r:embed="rId4"/>
                <a:stretch>
                  <a:fillRect l="-1467"/>
                </a:stretch>
              </a:blipFill>
              <a:ln>
                <a:noFill/>
              </a:ln>
            </p:spPr>
            <p:txBody>
              <a:bodyPr/>
              <a:lstStyle/>
              <a:p>
                <a:r>
                  <a:rPr lang="en-US">
                    <a:noFill/>
                  </a:rPr>
                  <a:t> </a:t>
                </a:r>
              </a:p>
            </p:txBody>
          </p:sp>
        </mc:Fallback>
      </mc:AlternateContent>
      <p:sp>
        <p:nvSpPr>
          <p:cNvPr id="708" name="Google Shape;708;p113">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114"/>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Example: Multiple Transformations</a:t>
            </a:r>
            <a:endParaRPr sz="4000" dirty="0"/>
          </a:p>
        </p:txBody>
      </p:sp>
      <mc:AlternateContent xmlns:mc="http://schemas.openxmlformats.org/markup-compatibility/2006">
        <mc:Choice xmlns:a14="http://schemas.microsoft.com/office/drawing/2010/main" Requires="a14">
          <p:sp>
            <p:nvSpPr>
              <p:cNvPr id="715" name="Google Shape;715;p114"/>
              <p:cNvSpPr txBox="1"/>
              <p:nvPr/>
            </p:nvSpPr>
            <p:spPr>
              <a:xfrm>
                <a:off x="831833" y="1384300"/>
                <a:ext cx="10559700" cy="4071587"/>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Problem: Graph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2</m:t>
                        </m:r>
                      </m:e>
                      <m:sup>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+1</m:t>
                        </m:r>
                      </m:sup>
                    </m:sSup>
                    <m:r>
                      <a:rPr lang="en-US" sz="2200" i="1" dirty="0" smtClean="0">
                        <a:solidFill>
                          <a:schemeClr val="dk1"/>
                        </a:solidFill>
                        <a:latin typeface="Cambria Math" panose="02040503050406030204" pitchFamily="18" charset="0"/>
                      </a:rPr>
                      <m:t>−3</m:t>
                    </m:r>
                  </m:oMath>
                </a14:m>
              </a:p>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Solution: Start with parent: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2</m:t>
                        </m:r>
                      </m:e>
                      <m:sup>
                        <m:r>
                          <a:rPr lang="en-US" sz="2200" i="1" dirty="0" smtClean="0">
                            <a:solidFill>
                              <a:schemeClr val="dk1"/>
                            </a:solidFill>
                            <a:latin typeface="Cambria Math" panose="02040503050406030204" pitchFamily="18" charset="0"/>
                          </a:rPr>
                          <m:t>𝑥</m:t>
                        </m:r>
                      </m:sup>
                    </m:sSup>
                  </m:oMath>
                </a14:m>
                <a:endParaRPr sz="2200" dirty="0">
                  <a:solidFill>
                    <a:schemeClr val="dk1"/>
                  </a:solidFill>
                </a:endParaRPr>
              </a:p>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Apply transformations:</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Shift LEFT 1 unit (because +1 in exponent)</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Shift DOWN 3 units</a:t>
                </a:r>
                <a:endParaRPr sz="2200" dirty="0">
                  <a:solidFill>
                    <a:schemeClr val="dk1"/>
                  </a:solidFill>
                </a:endParaRPr>
              </a:p>
              <a:p>
                <a:pPr marR="0" lvl="0" algn="l" rtl="0">
                  <a:lnSpc>
                    <a:spcPct val="113000"/>
                  </a:lnSpc>
                  <a:spcBef>
                    <a:spcPts val="0"/>
                  </a:spcBef>
                  <a:spcAft>
                    <a:spcPts val="0"/>
                  </a:spcAft>
                  <a:buClr>
                    <a:srgbClr val="000000"/>
                  </a:buClr>
                  <a:buSzPts val="2800"/>
                </a:pPr>
                <a:r>
                  <a:rPr lang="en-US" sz="2200" dirty="0">
                    <a:solidFill>
                      <a:schemeClr val="dk1"/>
                    </a:solidFill>
                  </a:rPr>
                  <a:t>Key features:</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Horizontal asymptote: </a:t>
                </a:r>
                <a14:m>
                  <m:oMath xmlns:m="http://schemas.openxmlformats.org/officeDocument/2006/math">
                    <m:r>
                      <a:rPr lang="en-US" sz="2200" i="1" dirty="0" smtClean="0">
                        <a:solidFill>
                          <a:schemeClr val="dk1"/>
                        </a:solidFill>
                        <a:latin typeface="Cambria Math" panose="02040503050406030204" pitchFamily="18" charset="0"/>
                      </a:rPr>
                      <m:t>𝑦</m:t>
                    </m:r>
                    <m:r>
                      <a:rPr lang="en-US" sz="2200" i="1" dirty="0" smtClean="0">
                        <a:solidFill>
                          <a:schemeClr val="dk1"/>
                        </a:solidFill>
                        <a:latin typeface="Cambria Math" panose="02040503050406030204" pitchFamily="18" charset="0"/>
                      </a:rPr>
                      <m:t> = −3</m:t>
                    </m:r>
                  </m:oMath>
                </a14:m>
              </a:p>
              <a:p>
                <a:pPr marL="76200" marR="0" lvl="0" algn="l" rtl="0">
                  <a:lnSpc>
                    <a:spcPct val="113000"/>
                  </a:lnSpc>
                  <a:spcBef>
                    <a:spcPts val="0"/>
                  </a:spcBef>
                  <a:spcAft>
                    <a:spcPts val="0"/>
                  </a:spcAft>
                  <a:buClr>
                    <a:schemeClr val="dk1"/>
                  </a:buClr>
                  <a:buSzPts val="2400"/>
                </a:pPr>
                <a:r>
                  <a:rPr lang="en-US" sz="2200" dirty="0">
                    <a:solidFill>
                      <a:schemeClr val="dk1"/>
                    </a:solidFill>
                  </a:rPr>
                  <a:t>	y-intercept: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m:t>
                        </m:r>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2</m:t>
                            </m:r>
                          </m:e>
                          <m:sup>
                            <m:r>
                              <a:rPr lang="en-US" sz="2200" i="1" dirty="0" smtClean="0">
                                <a:solidFill>
                                  <a:schemeClr val="dk1"/>
                                </a:solidFill>
                                <a:latin typeface="Cambria Math" panose="02040503050406030204" pitchFamily="18" charset="0"/>
                              </a:rPr>
                              <m:t>1</m:t>
                            </m:r>
                          </m:sup>
                        </m:sSup>
                        <m:r>
                          <a:rPr lang="en-US" sz="2200" i="1" dirty="0" smtClean="0">
                            <a:solidFill>
                              <a:schemeClr val="dk1"/>
                            </a:solidFill>
                            <a:latin typeface="Cambria Math" panose="02040503050406030204" pitchFamily="18" charset="0"/>
                          </a:rPr>
                          <m:t>−3</m:t>
                        </m:r>
                      </m:e>
                    </m:d>
                    <m:r>
                      <a:rPr lang="en-US" sz="2200" i="1" dirty="0" smtClean="0">
                        <a:solidFill>
                          <a:schemeClr val="dk1"/>
                        </a:solidFill>
                        <a:latin typeface="Cambria Math" panose="02040503050406030204" pitchFamily="18" charset="0"/>
                      </a:rPr>
                      <m:t>=</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0,−1</m:t>
                        </m:r>
                      </m:e>
                    </m:d>
                  </m:oMath>
                </a14:m>
              </a:p>
              <a:p>
                <a:pPr marL="76200" marR="0" lvl="0" algn="l" rtl="0">
                  <a:lnSpc>
                    <a:spcPct val="113000"/>
                  </a:lnSpc>
                  <a:spcBef>
                    <a:spcPts val="0"/>
                  </a:spcBef>
                  <a:spcAft>
                    <a:spcPts val="0"/>
                  </a:spcAft>
                  <a:buClr>
                    <a:schemeClr val="dk1"/>
                  </a:buClr>
                  <a:buSzPts val="2400"/>
                </a:pPr>
                <a:r>
                  <a:rPr lang="en-US" sz="2200" dirty="0">
                    <a:solidFill>
                      <a:schemeClr val="dk1"/>
                    </a:solidFill>
                  </a:rPr>
                  <a:t>	Domain: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m:t>
                        </m:r>
                      </m:e>
                    </m:d>
                  </m:oMath>
                </a14:m>
              </a:p>
              <a:p>
                <a:pPr marL="76200" marR="0" lvl="0" algn="l" rtl="0">
                  <a:lnSpc>
                    <a:spcPct val="113000"/>
                  </a:lnSpc>
                  <a:spcBef>
                    <a:spcPts val="0"/>
                  </a:spcBef>
                  <a:spcAft>
                    <a:spcPts val="0"/>
                  </a:spcAft>
                  <a:buClr>
                    <a:schemeClr val="dk1"/>
                  </a:buClr>
                  <a:buSzPts val="2400"/>
                </a:pPr>
                <a:r>
                  <a:rPr lang="en-US" sz="2200" dirty="0">
                    <a:solidFill>
                      <a:schemeClr val="dk1"/>
                    </a:solidFill>
                  </a:rPr>
                  <a:t>	Range: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−3,∞</m:t>
                        </m:r>
                      </m:e>
                    </m:d>
                  </m:oMath>
                </a14:m>
                <a:endParaRPr sz="2200" dirty="0">
                  <a:solidFill>
                    <a:schemeClr val="dk1"/>
                  </a:solidFill>
                </a:endParaRPr>
              </a:p>
            </p:txBody>
          </p:sp>
        </mc:Choice>
        <mc:Fallback>
          <p:sp>
            <p:nvSpPr>
              <p:cNvPr id="715" name="Google Shape;715;p114"/>
              <p:cNvSpPr txBox="1">
                <a:spLocks noRot="1" noChangeAspect="1" noMove="1" noResize="1" noEditPoints="1" noAdjustHandles="1" noChangeArrowheads="1" noChangeShapeType="1" noTextEdit="1"/>
              </p:cNvSpPr>
              <p:nvPr/>
            </p:nvSpPr>
            <p:spPr>
              <a:xfrm>
                <a:off x="831833" y="1384300"/>
                <a:ext cx="10559700" cy="4071587"/>
              </a:xfrm>
              <a:prstGeom prst="rect">
                <a:avLst/>
              </a:prstGeom>
              <a:blipFill>
                <a:blip r:embed="rId3"/>
                <a:stretch>
                  <a:fillRect l="-480"/>
                </a:stretch>
              </a:blipFill>
              <a:ln>
                <a:noFill/>
              </a:ln>
            </p:spPr>
            <p:txBody>
              <a:bodyPr/>
              <a:lstStyle/>
              <a:p>
                <a:r>
                  <a:rPr lang="en-US">
                    <a:noFill/>
                  </a:rPr>
                  <a:t> </a:t>
                </a:r>
              </a:p>
            </p:txBody>
          </p:sp>
        </mc:Fallback>
      </mc:AlternateContent>
      <p:sp>
        <p:nvSpPr>
          <p:cNvPr id="716" name="Google Shape;716;p114">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7" name="Google Shape;717;p114">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4">
            <a:alphaModFix/>
          </a:blip>
          <a:srcRect/>
          <a:stretch/>
        </p:blipFill>
        <p:spPr>
          <a:xfrm>
            <a:off x="6982200" y="1298725"/>
            <a:ext cx="5146500" cy="5146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115"/>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Transformations</a:t>
            </a:r>
            <a:endParaRPr>
              <a:solidFill>
                <a:schemeClr val="accent5"/>
              </a:solidFill>
            </a:endParaRPr>
          </a:p>
        </p:txBody>
      </p:sp>
      <mc:AlternateContent xmlns:mc="http://schemas.openxmlformats.org/markup-compatibility/2006">
        <mc:Choice xmlns:a14="http://schemas.microsoft.com/office/drawing/2010/main" Requires="a14">
          <p:sp>
            <p:nvSpPr>
              <p:cNvPr id="723" name="Google Shape;723;p115"/>
              <p:cNvSpPr txBox="1"/>
              <p:nvPr/>
            </p:nvSpPr>
            <p:spPr>
              <a:xfrm>
                <a:off x="831833" y="2003521"/>
                <a:ext cx="10231800" cy="698292"/>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4400"/>
                  <a:buFont typeface="Arial"/>
                  <a:buNone/>
                </a:pPr>
                <a:r>
                  <a:rPr lang="en-US" sz="2600" dirty="0">
                    <a:solidFill>
                      <a:schemeClr val="dk1"/>
                    </a:solidFill>
                  </a:rPr>
                  <a:t>Describe the transformations and sketch </a:t>
                </a:r>
                <a14:m>
                  <m:oMath xmlns:m="http://schemas.openxmlformats.org/officeDocument/2006/math">
                    <m:r>
                      <a:rPr lang="en-US" sz="2600" i="1" dirty="0" smtClean="0">
                        <a:solidFill>
                          <a:schemeClr val="dk1"/>
                        </a:solidFill>
                        <a:latin typeface="Cambria Math" panose="02040503050406030204" pitchFamily="18" charset="0"/>
                      </a:rPr>
                      <m:t>𝑓</m:t>
                    </m:r>
                    <m:d>
                      <m:dPr>
                        <m:ctrlPr>
                          <a:rPr lang="en-US" sz="2600" i="1" dirty="0" smtClean="0">
                            <a:solidFill>
                              <a:schemeClr val="dk1"/>
                            </a:solidFill>
                            <a:latin typeface="Cambria Math" panose="02040503050406030204" pitchFamily="18" charset="0"/>
                          </a:rPr>
                        </m:ctrlPr>
                      </m:dPr>
                      <m:e>
                        <m:r>
                          <a:rPr lang="en-US" sz="2600" i="1" dirty="0" smtClean="0">
                            <a:solidFill>
                              <a:schemeClr val="dk1"/>
                            </a:solidFill>
                            <a:latin typeface="Cambria Math" panose="02040503050406030204" pitchFamily="18" charset="0"/>
                          </a:rPr>
                          <m:t>𝑥</m:t>
                        </m:r>
                      </m:e>
                    </m:d>
                    <m:r>
                      <a:rPr lang="en-US" sz="2600" i="1" dirty="0" smtClean="0">
                        <a:solidFill>
                          <a:schemeClr val="dk1"/>
                        </a:solidFill>
                        <a:latin typeface="Cambria Math" panose="02040503050406030204" pitchFamily="18" charset="0"/>
                      </a:rPr>
                      <m:t>=</m:t>
                    </m:r>
                    <m:sSup>
                      <m:sSupPr>
                        <m:ctrlPr>
                          <a:rPr lang="en-US" sz="2600" i="1" dirty="0" smtClean="0">
                            <a:solidFill>
                              <a:schemeClr val="dk1"/>
                            </a:solidFill>
                            <a:latin typeface="Cambria Math" panose="02040503050406030204" pitchFamily="18" charset="0"/>
                          </a:rPr>
                        </m:ctrlPr>
                      </m:sSupPr>
                      <m:e>
                        <m:r>
                          <a:rPr lang="en-US" sz="2600" i="1" dirty="0" smtClean="0">
                            <a:solidFill>
                              <a:schemeClr val="dk1"/>
                            </a:solidFill>
                            <a:latin typeface="Cambria Math" panose="02040503050406030204" pitchFamily="18" charset="0"/>
                          </a:rPr>
                          <m:t>3</m:t>
                        </m:r>
                      </m:e>
                      <m:sup>
                        <m:r>
                          <a:rPr lang="en-US" sz="2600" i="1" dirty="0" smtClean="0">
                            <a:solidFill>
                              <a:schemeClr val="dk1"/>
                            </a:solidFill>
                            <a:latin typeface="Cambria Math" panose="02040503050406030204" pitchFamily="18" charset="0"/>
                          </a:rPr>
                          <m:t>𝑥</m:t>
                        </m:r>
                        <m:r>
                          <a:rPr lang="en-US" sz="2600" i="1" dirty="0" smtClean="0">
                            <a:solidFill>
                              <a:schemeClr val="dk1"/>
                            </a:solidFill>
                            <a:latin typeface="Cambria Math" panose="02040503050406030204" pitchFamily="18" charset="0"/>
                          </a:rPr>
                          <m:t>−2</m:t>
                        </m:r>
                      </m:sup>
                    </m:sSup>
                    <m:r>
                      <a:rPr lang="en-US" sz="2600" i="1" dirty="0" smtClean="0">
                        <a:solidFill>
                          <a:schemeClr val="dk1"/>
                        </a:solidFill>
                        <a:latin typeface="Cambria Math" panose="02040503050406030204" pitchFamily="18" charset="0"/>
                      </a:rPr>
                      <m:t>+1</m:t>
                    </m:r>
                  </m:oMath>
                </a14:m>
                <a:r>
                  <a:rPr lang="en-US" sz="2600" dirty="0">
                    <a:solidFill>
                      <a:schemeClr val="dk1"/>
                    </a:solidFill>
                  </a:rPr>
                  <a:t>.</a:t>
                </a:r>
                <a:endParaRPr sz="2600" b="0" i="0" u="none" strike="noStrike" cap="none" dirty="0">
                  <a:solidFill>
                    <a:schemeClr val="dk1"/>
                  </a:solidFill>
                  <a:latin typeface="Arial"/>
                  <a:ea typeface="Arial"/>
                  <a:cs typeface="Arial"/>
                  <a:sym typeface="Arial"/>
                </a:endParaRPr>
              </a:p>
            </p:txBody>
          </p:sp>
        </mc:Choice>
        <mc:Fallback>
          <p:sp>
            <p:nvSpPr>
              <p:cNvPr id="723" name="Google Shape;723;p115"/>
              <p:cNvSpPr txBox="1">
                <a:spLocks noRot="1" noChangeAspect="1" noMove="1" noResize="1" noEditPoints="1" noAdjustHandles="1" noChangeArrowheads="1" noChangeShapeType="1" noTextEdit="1"/>
              </p:cNvSpPr>
              <p:nvPr/>
            </p:nvSpPr>
            <p:spPr>
              <a:xfrm>
                <a:off x="831833" y="2003521"/>
                <a:ext cx="10231800" cy="698292"/>
              </a:xfrm>
              <a:prstGeom prst="rect">
                <a:avLst/>
              </a:prstGeom>
              <a:blipFill>
                <a:blip r:embed="rId3"/>
                <a:stretch>
                  <a:fillRect l="-743" b="-5357"/>
                </a:stretch>
              </a:blipFill>
              <a:ln>
                <a:noFill/>
              </a:ln>
            </p:spPr>
            <p:txBody>
              <a:bodyPr/>
              <a:lstStyle/>
              <a:p>
                <a:r>
                  <a:rPr lang="en-US">
                    <a:noFill/>
                  </a:rPr>
                  <a:t> </a:t>
                </a:r>
              </a:p>
            </p:txBody>
          </p:sp>
        </mc:Fallback>
      </mc:AlternateContent>
      <p:sp>
        <p:nvSpPr>
          <p:cNvPr id="724" name="Google Shape;724;p115">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116"/>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Stretches and Reflections</a:t>
            </a:r>
            <a:endParaRPr sz="4000" dirty="0"/>
          </a:p>
        </p:txBody>
      </p:sp>
      <mc:AlternateContent xmlns:mc="http://schemas.openxmlformats.org/markup-compatibility/2006">
        <mc:Choice xmlns:a14="http://schemas.microsoft.com/office/drawing/2010/main" Requires="a14">
          <p:sp>
            <p:nvSpPr>
              <p:cNvPr id="730" name="Google Shape;730;p116"/>
              <p:cNvSpPr txBox="1"/>
              <p:nvPr/>
            </p:nvSpPr>
            <p:spPr>
              <a:xfrm>
                <a:off x="824933" y="1276925"/>
                <a:ext cx="10559700" cy="4712788"/>
              </a:xfrm>
              <a:prstGeom prst="rect">
                <a:avLst/>
              </a:prstGeom>
              <a:noFill/>
              <a:ln>
                <a:noFill/>
              </a:ln>
            </p:spPr>
            <p:txBody>
              <a:bodyPr spcFirstLastPara="1" wrap="square" lIns="121900" tIns="121900" rIns="121900" bIns="121900" anchor="t" anchorCtr="0">
                <a:spAutoFit/>
              </a:bodyPr>
              <a:lstStyle/>
              <a:p>
                <a:pPr marR="0" lvl="0" algn="l" rtl="0">
                  <a:lnSpc>
                    <a:spcPct val="113000"/>
                  </a:lnSpc>
                  <a:spcBef>
                    <a:spcPts val="0"/>
                  </a:spcBef>
                  <a:spcAft>
                    <a:spcPts val="0"/>
                  </a:spcAft>
                  <a:buClr>
                    <a:srgbClr val="000000"/>
                  </a:buClr>
                  <a:buSzPts val="2800"/>
                </a:pPr>
                <a:r>
                  <a:rPr lang="en-US" sz="2200" b="1" dirty="0">
                    <a:solidFill>
                      <a:schemeClr val="dk1"/>
                    </a:solidFill>
                  </a:rPr>
                  <a:t>Vertical Stretch/Compression</a:t>
                </a:r>
                <a:r>
                  <a:rPr lang="en-US" sz="2200" dirty="0">
                    <a:solidFill>
                      <a:schemeClr val="dk1"/>
                    </a:solidFill>
                  </a:rPr>
                  <a:t>: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r>
                      <a:rPr lang="en-US" sz="2200" i="1" dirty="0" err="1">
                        <a:solidFill>
                          <a:schemeClr val="dk1"/>
                        </a:solidFill>
                        <a:latin typeface="Cambria Math" panose="02040503050406030204" pitchFamily="18" charset="0"/>
                      </a:rPr>
                      <m:t>𝑎</m:t>
                    </m:r>
                    <m:sSup>
                      <m:sSupPr>
                        <m:ctrlPr>
                          <a:rPr lang="en-US" sz="2200" i="1" dirty="0" err="1">
                            <a:solidFill>
                              <a:schemeClr val="dk1"/>
                            </a:solidFill>
                            <a:latin typeface="Cambria Math" panose="02040503050406030204" pitchFamily="18" charset="0"/>
                          </a:rPr>
                        </m:ctrlPr>
                      </m:sSupPr>
                      <m:e>
                        <m:r>
                          <a:rPr lang="en-US" sz="2200" i="1" dirty="0" err="1">
                            <a:solidFill>
                              <a:schemeClr val="dk1"/>
                            </a:solidFill>
                            <a:latin typeface="Cambria Math" panose="02040503050406030204" pitchFamily="18" charset="0"/>
                          </a:rPr>
                          <m:t>𝑏</m:t>
                        </m:r>
                      </m:e>
                      <m:sup>
                        <m:r>
                          <a:rPr lang="en-US" sz="2200" i="1" dirty="0" err="1">
                            <a:solidFill>
                              <a:schemeClr val="dk1"/>
                            </a:solidFill>
                            <a:latin typeface="Cambria Math" panose="02040503050406030204" pitchFamily="18" charset="0"/>
                          </a:rPr>
                          <m:t>𝑥</m:t>
                        </m:r>
                      </m:sup>
                    </m:sSup>
                  </m:oMath>
                </a14:m>
              </a:p>
              <a:p>
                <a:pPr marL="88900" marR="0" lvl="0" algn="l" rtl="0">
                  <a:lnSpc>
                    <a:spcPct val="113000"/>
                  </a:lnSpc>
                  <a:spcBef>
                    <a:spcPts val="1000"/>
                  </a:spcBef>
                  <a:spcAft>
                    <a:spcPts val="0"/>
                  </a:spcAft>
                  <a:buClr>
                    <a:schemeClr val="dk1"/>
                  </a:buClr>
                  <a:buSzPts val="2200"/>
                </a:pPr>
                <a:r>
                  <a:rPr lang="en-US" sz="2200" dirty="0">
                    <a:solidFill>
                      <a:schemeClr val="dk1"/>
                    </a:solidFill>
                  </a:rPr>
                  <a:t>	If </a:t>
                </a:r>
                <a14:m>
                  <m:oMath xmlns:m="http://schemas.openxmlformats.org/officeDocument/2006/math">
                    <m:d>
                      <m:dPr>
                        <m:begChr m:val="|"/>
                        <m:endChr m:val="|"/>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𝑎</m:t>
                        </m:r>
                      </m:e>
                    </m:d>
                    <m:r>
                      <a:rPr lang="en-US" sz="2200" i="1" dirty="0" smtClean="0">
                        <a:solidFill>
                          <a:schemeClr val="dk1"/>
                        </a:solidFill>
                        <a:latin typeface="Cambria Math" panose="02040503050406030204" pitchFamily="18" charset="0"/>
                      </a:rPr>
                      <m:t>&gt;1</m:t>
                    </m:r>
                  </m:oMath>
                </a14:m>
                <a:r>
                  <a:rPr lang="en-US" sz="2200" dirty="0">
                    <a:solidFill>
                      <a:schemeClr val="dk1"/>
                    </a:solidFill>
                  </a:rPr>
                  <a:t>: stretch (multiply y-values)</a:t>
                </a:r>
                <a:endParaRPr sz="2200" dirty="0">
                  <a:solidFill>
                    <a:schemeClr val="dk1"/>
                  </a:solidFill>
                </a:endParaRPr>
              </a:p>
              <a:p>
                <a:pPr marL="88900" marR="0" lvl="0" algn="l" rtl="0">
                  <a:lnSpc>
                    <a:spcPct val="113000"/>
                  </a:lnSpc>
                  <a:spcBef>
                    <a:spcPts val="0"/>
                  </a:spcBef>
                  <a:spcAft>
                    <a:spcPts val="0"/>
                  </a:spcAft>
                  <a:buClr>
                    <a:schemeClr val="dk1"/>
                  </a:buClr>
                  <a:buSzPts val="2200"/>
                </a:pPr>
                <a:r>
                  <a:rPr lang="en-US" sz="2200" dirty="0">
                    <a:solidFill>
                      <a:schemeClr val="dk1"/>
                    </a:solidFill>
                  </a:rPr>
                  <a:t>	If </a:t>
                </a:r>
                <a14:m>
                  <m:oMath xmlns:m="http://schemas.openxmlformats.org/officeDocument/2006/math">
                    <m:r>
                      <a:rPr lang="en-US" sz="2200" i="1" dirty="0" smtClean="0">
                        <a:solidFill>
                          <a:schemeClr val="dk1"/>
                        </a:solidFill>
                        <a:latin typeface="Cambria Math" panose="02040503050406030204" pitchFamily="18" charset="0"/>
                      </a:rPr>
                      <m:t>0&lt;</m:t>
                    </m:r>
                    <m:d>
                      <m:dPr>
                        <m:begChr m:val="|"/>
                        <m:endChr m:val="|"/>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𝑎</m:t>
                        </m:r>
                      </m:e>
                    </m:d>
                    <m:r>
                      <a:rPr lang="en-US" sz="2200" i="1" dirty="0" smtClean="0">
                        <a:solidFill>
                          <a:schemeClr val="dk1"/>
                        </a:solidFill>
                        <a:latin typeface="Cambria Math" panose="02040503050406030204" pitchFamily="18" charset="0"/>
                      </a:rPr>
                      <m:t>&lt;1</m:t>
                    </m:r>
                  </m:oMath>
                </a14:m>
                <a:r>
                  <a:rPr lang="en-US" sz="2200" dirty="0">
                    <a:solidFill>
                      <a:schemeClr val="dk1"/>
                    </a:solidFill>
                  </a:rPr>
                  <a:t>: compression</a:t>
                </a:r>
                <a:endParaRPr sz="2200" dirty="0">
                  <a:solidFill>
                    <a:schemeClr val="dk1"/>
                  </a:solidFill>
                </a:endParaRPr>
              </a:p>
              <a:p>
                <a:pPr marL="88900" marR="0" lvl="0" algn="l" rtl="0">
                  <a:lnSpc>
                    <a:spcPct val="113000"/>
                  </a:lnSpc>
                  <a:spcBef>
                    <a:spcPts val="0"/>
                  </a:spcBef>
                  <a:spcAft>
                    <a:spcPts val="0"/>
                  </a:spcAft>
                  <a:buClr>
                    <a:schemeClr val="dk1"/>
                  </a:buClr>
                  <a:buSzPts val="2200"/>
                </a:pPr>
                <a:r>
                  <a:rPr lang="en-US" sz="2200" dirty="0">
                    <a:solidFill>
                      <a:schemeClr val="dk1"/>
                    </a:solidFill>
                  </a:rPr>
                  <a:t>	New y-intercept: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m:t>
                        </m:r>
                        <m:r>
                          <a:rPr lang="en-US" sz="2200" i="1" dirty="0" smtClean="0">
                            <a:solidFill>
                              <a:schemeClr val="dk1"/>
                            </a:solidFill>
                            <a:latin typeface="Cambria Math" panose="02040503050406030204" pitchFamily="18" charset="0"/>
                          </a:rPr>
                          <m:t>𝑎</m:t>
                        </m:r>
                      </m:e>
                    </m:d>
                  </m:oMath>
                </a14:m>
                <a:endParaRPr sz="2200" dirty="0">
                  <a:solidFill>
                    <a:schemeClr val="dk1"/>
                  </a:solidFill>
                </a:endParaRPr>
              </a:p>
              <a:p>
                <a:pPr marR="0" lvl="0" algn="l" rtl="0">
                  <a:lnSpc>
                    <a:spcPct val="113000"/>
                  </a:lnSpc>
                  <a:spcBef>
                    <a:spcPts val="1000"/>
                  </a:spcBef>
                  <a:spcAft>
                    <a:spcPts val="0"/>
                  </a:spcAft>
                  <a:buClr>
                    <a:srgbClr val="000000"/>
                  </a:buClr>
                  <a:buSzPts val="2800"/>
                </a:pPr>
                <a:r>
                  <a:rPr lang="en-US" sz="2200" b="1" dirty="0">
                    <a:solidFill>
                      <a:schemeClr val="dk1"/>
                    </a:solidFill>
                  </a:rPr>
                  <a:t>Reflections:</a:t>
                </a:r>
                <a:endParaRPr sz="2200" b="1" dirty="0">
                  <a:solidFill>
                    <a:schemeClr val="dk1"/>
                  </a:solidFill>
                </a:endParaRPr>
              </a:p>
              <a:p>
                <a:pPr marL="88900" marR="0" lvl="0" algn="l" rtl="0">
                  <a:lnSpc>
                    <a:spcPct val="113000"/>
                  </a:lnSpc>
                  <a:spcBef>
                    <a:spcPts val="1000"/>
                  </a:spcBef>
                  <a:spcAft>
                    <a:spcPts val="0"/>
                  </a:spcAft>
                  <a:buClr>
                    <a:schemeClr val="dk1"/>
                  </a:buClr>
                  <a:buSzPts val="2200"/>
                </a:pP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sSup>
                      <m:sSupPr>
                        <m:ctrlPr>
                          <a:rPr lang="en-US" sz="2200" i="1" dirty="0" err="1">
                            <a:solidFill>
                              <a:schemeClr val="dk1"/>
                            </a:solidFill>
                            <a:latin typeface="Cambria Math" panose="02040503050406030204" pitchFamily="18" charset="0"/>
                          </a:rPr>
                        </m:ctrlPr>
                      </m:sSupPr>
                      <m:e>
                        <m:r>
                          <a:rPr lang="en-US" sz="2200" i="1" dirty="0" err="1">
                            <a:solidFill>
                              <a:schemeClr val="dk1"/>
                            </a:solidFill>
                            <a:latin typeface="Cambria Math" panose="02040503050406030204" pitchFamily="18" charset="0"/>
                          </a:rPr>
                          <m:t>𝑏</m:t>
                        </m:r>
                      </m:e>
                      <m:sup>
                        <m:r>
                          <a:rPr lang="en-US" sz="2200" i="1" dirty="0" err="1">
                            <a:solidFill>
                              <a:schemeClr val="dk1"/>
                            </a:solidFill>
                            <a:latin typeface="Cambria Math" panose="02040503050406030204" pitchFamily="18" charset="0"/>
                          </a:rPr>
                          <m:t>𝑥</m:t>
                        </m:r>
                      </m:sup>
                    </m:sSup>
                  </m:oMath>
                </a14:m>
                <a:r>
                  <a:rPr lang="en-US" sz="2200" dirty="0">
                    <a:solidFill>
                      <a:schemeClr val="dk1"/>
                    </a:solidFill>
                  </a:rPr>
                  <a:t>: reflects across x-axis</a:t>
                </a:r>
                <a:br>
                  <a:rPr lang="en-US" sz="2200" dirty="0">
                    <a:solidFill>
                      <a:schemeClr val="dk1"/>
                    </a:solidFill>
                  </a:rPr>
                </a:br>
                <a:r>
                  <a:rPr lang="en-US" sz="2200" dirty="0">
                    <a:solidFill>
                      <a:schemeClr val="dk1"/>
                    </a:solidFill>
                  </a:rPr>
                  <a:t>	Range becomes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,0</m:t>
                        </m:r>
                      </m:e>
                    </m:d>
                  </m:oMath>
                </a14:m>
                <a:endParaRPr sz="2200" dirty="0">
                  <a:solidFill>
                    <a:schemeClr val="dk1"/>
                  </a:solidFill>
                </a:endParaRPr>
              </a:p>
              <a:p>
                <a:pPr marL="88900" marR="0" lvl="0" algn="l" rtl="0">
                  <a:lnSpc>
                    <a:spcPct val="113000"/>
                  </a:lnSpc>
                  <a:spcBef>
                    <a:spcPts val="0"/>
                  </a:spcBef>
                  <a:spcAft>
                    <a:spcPts val="0"/>
                  </a:spcAft>
                  <a:buClr>
                    <a:schemeClr val="dk1"/>
                  </a:buClr>
                  <a:buSzPts val="2200"/>
                </a:pP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𝑏</m:t>
                        </m:r>
                      </m:e>
                      <m:sup>
                        <m:r>
                          <a:rPr lang="en-US" sz="2200" i="1" dirty="0" smtClean="0">
                            <a:solidFill>
                              <a:schemeClr val="dk1"/>
                            </a:solidFill>
                            <a:latin typeface="Cambria Math" panose="02040503050406030204" pitchFamily="18" charset="0"/>
                          </a:rPr>
                          <m:t>−</m:t>
                        </m:r>
                        <m:r>
                          <a:rPr lang="en-US" sz="2200" i="1" dirty="0" smtClean="0">
                            <a:solidFill>
                              <a:schemeClr val="dk1"/>
                            </a:solidFill>
                            <a:latin typeface="Cambria Math" panose="02040503050406030204" pitchFamily="18" charset="0"/>
                          </a:rPr>
                          <m:t>𝑥</m:t>
                        </m:r>
                      </m:sup>
                    </m:sSup>
                  </m:oMath>
                </a14:m>
                <a:r>
                  <a:rPr lang="en-US" sz="2200" dirty="0">
                    <a:solidFill>
                      <a:schemeClr val="dk1"/>
                    </a:solidFill>
                  </a:rPr>
                  <a:t>: reflects across y-axis</a:t>
                </a:r>
                <a:br>
                  <a:rPr lang="en-US" sz="2200" dirty="0">
                    <a:solidFill>
                      <a:schemeClr val="dk1"/>
                    </a:solidFill>
                  </a:rPr>
                </a:br>
                <a:r>
                  <a:rPr lang="en-US" sz="2200" dirty="0">
                    <a:solidFill>
                      <a:schemeClr val="dk1"/>
                    </a:solidFill>
                  </a:rPr>
                  <a:t>	Changes growth to decay (or vice versa)</a:t>
                </a:r>
                <a:endParaRPr sz="2200" dirty="0">
                  <a:solidFill>
                    <a:schemeClr val="dk1"/>
                  </a:solidFill>
                </a:endParaRPr>
              </a:p>
              <a:p>
                <a:pPr marR="0" lvl="0" algn="l" rtl="0">
                  <a:lnSpc>
                    <a:spcPct val="113000"/>
                  </a:lnSpc>
                  <a:spcBef>
                    <a:spcPts val="1000"/>
                  </a:spcBef>
                  <a:spcAft>
                    <a:spcPts val="1000"/>
                  </a:spcAft>
                  <a:buClr>
                    <a:srgbClr val="000000"/>
                  </a:buClr>
                  <a:buSzPts val="2800"/>
                </a:pPr>
                <a:r>
                  <a:rPr lang="en-US" sz="2200" dirty="0">
                    <a:solidFill>
                      <a:schemeClr val="dk1"/>
                    </a:solidFill>
                  </a:rPr>
                  <a:t>Example</a:t>
                </a:r>
                <a14:m>
                  <m:oMath xmlns:m="http://schemas.openxmlformats.org/officeDocument/2006/math">
                    <m:r>
                      <a:rPr lang="en-US" sz="2200" i="1" dirty="0" smtClean="0">
                        <a:solidFill>
                          <a:schemeClr val="dk1"/>
                        </a:solidFill>
                        <a:latin typeface="Cambria Math" panose="02040503050406030204" pitchFamily="18" charset="0"/>
                      </a:rPr>
                      <m:t>:</m:t>
                    </m:r>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=3</m:t>
                    </m:r>
                    <m:d>
                      <m:dPr>
                        <m:ctrlPr>
                          <a:rPr lang="en-US" sz="2200" i="1" dirty="0" smtClean="0">
                            <a:solidFill>
                              <a:schemeClr val="dk1"/>
                            </a:solidFill>
                            <a:latin typeface="Cambria Math" panose="02040503050406030204" pitchFamily="18" charset="0"/>
                          </a:rPr>
                        </m:ctrlPr>
                      </m:dPr>
                      <m:e>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2</m:t>
                            </m:r>
                          </m:e>
                          <m:sup>
                            <m:r>
                              <a:rPr lang="en-US" sz="2200" i="1" dirty="0" smtClean="0">
                                <a:solidFill>
                                  <a:schemeClr val="dk1"/>
                                </a:solidFill>
                                <a:latin typeface="Cambria Math" panose="02040503050406030204" pitchFamily="18" charset="0"/>
                              </a:rPr>
                              <m:t>𝑥</m:t>
                            </m:r>
                          </m:sup>
                        </m:sSup>
                      </m:e>
                    </m:d>
                  </m:oMath>
                </a14:m>
                <a:r>
                  <a:rPr lang="en-US" sz="2200" dirty="0">
                    <a:solidFill>
                      <a:schemeClr val="dk1"/>
                    </a:solidFill>
                  </a:rPr>
                  <a:t> stretches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2</m:t>
                        </m:r>
                      </m:e>
                      <m:sup>
                        <m:r>
                          <a:rPr lang="en-US" sz="2200" i="1" dirty="0" smtClean="0">
                            <a:solidFill>
                              <a:schemeClr val="dk1"/>
                            </a:solidFill>
                            <a:latin typeface="Cambria Math" panose="02040503050406030204" pitchFamily="18" charset="0"/>
                          </a:rPr>
                          <m:t>𝑥</m:t>
                        </m:r>
                      </m:sup>
                    </m:sSup>
                  </m:oMath>
                </a14:m>
                <a:r>
                  <a:rPr lang="en-US" sz="2200" dirty="0">
                    <a:solidFill>
                      <a:schemeClr val="dk1"/>
                    </a:solidFill>
                  </a:rPr>
                  <a:t> vertically by factor of 3</a:t>
                </a:r>
                <a:endParaRPr sz="2200" dirty="0">
                  <a:solidFill>
                    <a:schemeClr val="dk1"/>
                  </a:solidFill>
                </a:endParaRPr>
              </a:p>
            </p:txBody>
          </p:sp>
        </mc:Choice>
        <mc:Fallback>
          <p:sp>
            <p:nvSpPr>
              <p:cNvPr id="730" name="Google Shape;730;p116"/>
              <p:cNvSpPr txBox="1">
                <a:spLocks noRot="1" noChangeAspect="1" noMove="1" noResize="1" noEditPoints="1" noAdjustHandles="1" noChangeArrowheads="1" noChangeShapeType="1" noTextEdit="1"/>
              </p:cNvSpPr>
              <p:nvPr/>
            </p:nvSpPr>
            <p:spPr>
              <a:xfrm>
                <a:off x="824933" y="1276925"/>
                <a:ext cx="10559700" cy="4712788"/>
              </a:xfrm>
              <a:prstGeom prst="rect">
                <a:avLst/>
              </a:prstGeom>
              <a:blipFill>
                <a:blip r:embed="rId3"/>
                <a:stretch>
                  <a:fillRect l="-360"/>
                </a:stretch>
              </a:blipFill>
              <a:ln>
                <a:noFill/>
              </a:ln>
            </p:spPr>
            <p:txBody>
              <a:bodyPr/>
              <a:lstStyle/>
              <a:p>
                <a:r>
                  <a:rPr lang="en-US">
                    <a:noFill/>
                  </a:rPr>
                  <a:t> </a:t>
                </a:r>
              </a:p>
            </p:txBody>
          </p:sp>
        </mc:Fallback>
      </mc:AlternateContent>
      <p:sp>
        <p:nvSpPr>
          <p:cNvPr id="731" name="Google Shape;731;p116">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117"/>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Example: Population Growth</a:t>
            </a:r>
            <a:endParaRPr sz="4000" dirty="0"/>
          </a:p>
        </p:txBody>
      </p:sp>
      <mc:AlternateContent xmlns:mc="http://schemas.openxmlformats.org/markup-compatibility/2006">
        <mc:Choice xmlns:a14="http://schemas.microsoft.com/office/drawing/2010/main" Requires="a14">
          <p:sp>
            <p:nvSpPr>
              <p:cNvPr id="737" name="Google Shape;737;p117"/>
              <p:cNvSpPr txBox="1"/>
              <p:nvPr/>
            </p:nvSpPr>
            <p:spPr>
              <a:xfrm>
                <a:off x="831833" y="1384200"/>
                <a:ext cx="9695100" cy="4454128"/>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Problem: India's population was 1.25 billion in 2013 with 1.2% annual growth. Model: </a:t>
                </a:r>
                <a14:m>
                  <m:oMath xmlns:m="http://schemas.openxmlformats.org/officeDocument/2006/math">
                    <m:r>
                      <a:rPr lang="en-US" sz="2200" i="1" dirty="0" smtClean="0">
                        <a:solidFill>
                          <a:schemeClr val="dk1"/>
                        </a:solidFill>
                        <a:latin typeface="Cambria Math" panose="02040503050406030204" pitchFamily="18" charset="0"/>
                      </a:rPr>
                      <m:t>𝑃</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𝑡</m:t>
                        </m:r>
                      </m:e>
                    </m:d>
                    <m:r>
                      <a:rPr lang="en-US" sz="2200" i="1" dirty="0" smtClean="0">
                        <a:solidFill>
                          <a:schemeClr val="dk1"/>
                        </a:solidFill>
                        <a:latin typeface="Cambria Math" panose="02040503050406030204" pitchFamily="18" charset="0"/>
                      </a:rPr>
                      <m:t>=1.25</m:t>
                    </m:r>
                    <m:sSup>
                      <m:sSupPr>
                        <m:ctrlPr>
                          <a:rPr lang="en-US" sz="2200" i="1" dirty="0" smtClean="0">
                            <a:solidFill>
                              <a:schemeClr val="dk1"/>
                            </a:solidFill>
                            <a:latin typeface="Cambria Math" panose="02040503050406030204" pitchFamily="18" charset="0"/>
                          </a:rPr>
                        </m:ctrlPr>
                      </m:sSupPr>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1.012</m:t>
                            </m:r>
                          </m:e>
                        </m:d>
                      </m:e>
                      <m:sup>
                        <m:r>
                          <a:rPr lang="en-US" sz="2200" i="1" dirty="0" smtClean="0">
                            <a:solidFill>
                              <a:schemeClr val="dk1"/>
                            </a:solidFill>
                            <a:latin typeface="Cambria Math" panose="02040503050406030204" pitchFamily="18" charset="0"/>
                          </a:rPr>
                          <m:t>𝑡</m:t>
                        </m:r>
                      </m:sup>
                    </m:sSup>
                  </m:oMath>
                </a14:m>
                <a:r>
                  <a:rPr lang="en-US" sz="2200" dirty="0">
                    <a:solidFill>
                      <a:schemeClr val="dk1"/>
                    </a:solidFill>
                  </a:rPr>
                  <a:t>. Find population in 2031.</a:t>
                </a:r>
                <a:endParaRPr sz="2200" dirty="0">
                  <a:solidFill>
                    <a:schemeClr val="dk1"/>
                  </a:solidFill>
                </a:endParaRPr>
              </a:p>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Solution:</a:t>
                </a:r>
                <a:endParaRPr sz="2200" dirty="0">
                  <a:solidFill>
                    <a:schemeClr val="dk1"/>
                  </a:solidFill>
                </a:endParaRPr>
              </a:p>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Year 2031 is </a:t>
                </a:r>
                <a14:m>
                  <m:oMath xmlns:m="http://schemas.openxmlformats.org/officeDocument/2006/math">
                    <m:r>
                      <a:rPr lang="en-US" sz="2200" i="1" dirty="0" smtClean="0">
                        <a:solidFill>
                          <a:schemeClr val="dk1"/>
                        </a:solidFill>
                        <a:latin typeface="Cambria Math" panose="02040503050406030204" pitchFamily="18" charset="0"/>
                      </a:rPr>
                      <m:t>𝑡</m:t>
                    </m:r>
                    <m:r>
                      <a:rPr lang="en-US" sz="2200" i="1" dirty="0" smtClean="0">
                        <a:solidFill>
                          <a:schemeClr val="dk1"/>
                        </a:solidFill>
                        <a:latin typeface="Cambria Math" panose="02040503050406030204" pitchFamily="18" charset="0"/>
                      </a:rPr>
                      <m:t> = 18</m:t>
                    </m:r>
                  </m:oMath>
                </a14:m>
                <a:r>
                  <a:rPr lang="en-US" sz="2200" dirty="0">
                    <a:solidFill>
                      <a:schemeClr val="dk1"/>
                    </a:solidFill>
                  </a:rPr>
                  <a:t> years after 2013</a:t>
                </a:r>
                <a:endParaRPr sz="2200" dirty="0">
                  <a:solidFill>
                    <a:schemeClr val="dk1"/>
                  </a:solidFill>
                </a:endParaRPr>
              </a:p>
              <a:p>
                <a:pPr marL="457200" lvl="0">
                  <a:lnSpc>
                    <a:spcPct val="113000"/>
                  </a:lnSpc>
                  <a:buSzPts val="2800"/>
                </a:pPr>
                <a:r>
                  <a:rPr lang="en-US" sz="2200" dirty="0">
                    <a:solidFill>
                      <a:schemeClr val="dk1"/>
                    </a:solidFill>
                  </a:rPr>
                  <a:t> </a:t>
                </a:r>
                <a14:m>
                  <m:oMath xmlns:m="http://schemas.openxmlformats.org/officeDocument/2006/math">
                    <m:r>
                      <a:rPr lang="en-US" sz="2200" i="1" dirty="0">
                        <a:solidFill>
                          <a:schemeClr val="dk1"/>
                        </a:solidFill>
                        <a:latin typeface="Cambria Math" panose="02040503050406030204" pitchFamily="18" charset="0"/>
                      </a:rPr>
                      <m:t>𝑃</m:t>
                    </m:r>
                    <m:d>
                      <m:dPr>
                        <m:ctrlPr>
                          <a:rPr lang="en-US" sz="2200" i="1" dirty="0">
                            <a:solidFill>
                              <a:schemeClr val="dk1"/>
                            </a:solidFill>
                            <a:latin typeface="Cambria Math" panose="02040503050406030204" pitchFamily="18" charset="0"/>
                          </a:rPr>
                        </m:ctrlPr>
                      </m:dPr>
                      <m:e>
                        <m:r>
                          <a:rPr lang="en-US" sz="2200" i="1" dirty="0">
                            <a:solidFill>
                              <a:schemeClr val="dk1"/>
                            </a:solidFill>
                            <a:latin typeface="Cambria Math" panose="02040503050406030204" pitchFamily="18" charset="0"/>
                          </a:rPr>
                          <m:t>18</m:t>
                        </m:r>
                      </m:e>
                    </m:d>
                    <m:r>
                      <a:rPr lang="en-US" sz="2200" i="1" dirty="0">
                        <a:solidFill>
                          <a:schemeClr val="dk1"/>
                        </a:solidFill>
                        <a:latin typeface="Cambria Math" panose="02040503050406030204" pitchFamily="18" charset="0"/>
                      </a:rPr>
                      <m:t>=1.25</m:t>
                    </m:r>
                    <m:sSup>
                      <m:sSupPr>
                        <m:ctrlPr>
                          <a:rPr lang="en-US" sz="2200" i="1" dirty="0">
                            <a:solidFill>
                              <a:schemeClr val="dk1"/>
                            </a:solidFill>
                            <a:latin typeface="Cambria Math" panose="02040503050406030204" pitchFamily="18" charset="0"/>
                          </a:rPr>
                        </m:ctrlPr>
                      </m:sSupPr>
                      <m:e>
                        <m:d>
                          <m:dPr>
                            <m:ctrlPr>
                              <a:rPr lang="en-US" sz="2200" i="1" dirty="0">
                                <a:solidFill>
                                  <a:schemeClr val="dk1"/>
                                </a:solidFill>
                                <a:latin typeface="Cambria Math" panose="02040503050406030204" pitchFamily="18" charset="0"/>
                              </a:rPr>
                            </m:ctrlPr>
                          </m:dPr>
                          <m:e>
                            <m:r>
                              <a:rPr lang="en-US" sz="2200" i="1" dirty="0">
                                <a:solidFill>
                                  <a:schemeClr val="dk1"/>
                                </a:solidFill>
                                <a:latin typeface="Cambria Math" panose="02040503050406030204" pitchFamily="18" charset="0"/>
                              </a:rPr>
                              <m:t>1.012</m:t>
                            </m:r>
                          </m:e>
                        </m:d>
                      </m:e>
                      <m:sup>
                        <m:r>
                          <a:rPr lang="en-US" sz="2200" i="1" dirty="0">
                            <a:solidFill>
                              <a:schemeClr val="dk1"/>
                            </a:solidFill>
                            <a:latin typeface="Cambria Math" panose="02040503050406030204" pitchFamily="18" charset="0"/>
                          </a:rPr>
                          <m:t>18</m:t>
                        </m:r>
                      </m:sup>
                    </m:sSup>
                  </m:oMath>
                </a14:m>
                <a:endParaRPr lang="en-US" sz="2200" dirty="0">
                  <a:solidFill>
                    <a:schemeClr val="dk1"/>
                  </a:solidFill>
                </a:endParaRPr>
              </a:p>
              <a:p>
                <a:pPr marL="457200" lvl="0">
                  <a:lnSpc>
                    <a:spcPct val="113000"/>
                  </a:lnSpc>
                  <a:buSzPts val="2800"/>
                </a:pPr>
                <a:r>
                  <a:rPr lang="en-US" sz="2200" dirty="0">
                    <a:solidFill>
                      <a:schemeClr val="dk1"/>
                    </a:solidFill>
                  </a:rPr>
                  <a:t> </a:t>
                </a:r>
                <a14:m>
                  <m:oMath xmlns:m="http://schemas.openxmlformats.org/officeDocument/2006/math">
                    <m:r>
                      <a:rPr lang="en-US" sz="2200" i="1" dirty="0">
                        <a:solidFill>
                          <a:schemeClr val="dk1"/>
                        </a:solidFill>
                        <a:latin typeface="Cambria Math" panose="02040503050406030204" pitchFamily="18" charset="0"/>
                      </a:rPr>
                      <m:t>𝑃</m:t>
                    </m:r>
                    <m:d>
                      <m:dPr>
                        <m:ctrlPr>
                          <a:rPr lang="en-US" sz="2200" i="1" dirty="0">
                            <a:solidFill>
                              <a:schemeClr val="dk1"/>
                            </a:solidFill>
                            <a:latin typeface="Cambria Math" panose="02040503050406030204" pitchFamily="18" charset="0"/>
                          </a:rPr>
                        </m:ctrlPr>
                      </m:dPr>
                      <m:e>
                        <m:r>
                          <a:rPr lang="en-US" sz="2200" i="1" dirty="0">
                            <a:solidFill>
                              <a:schemeClr val="dk1"/>
                            </a:solidFill>
                            <a:latin typeface="Cambria Math" panose="02040503050406030204" pitchFamily="18" charset="0"/>
                          </a:rPr>
                          <m:t>18</m:t>
                        </m:r>
                      </m:e>
                    </m:d>
                    <m:r>
                      <a:rPr lang="en-US" sz="2200" i="1" dirty="0">
                        <a:solidFill>
                          <a:schemeClr val="dk1"/>
                        </a:solidFill>
                        <a:latin typeface="Cambria Math" panose="02040503050406030204" pitchFamily="18" charset="0"/>
                      </a:rPr>
                      <m:t>=1.25</m:t>
                    </m:r>
                    <m:d>
                      <m:dPr>
                        <m:ctrlPr>
                          <a:rPr lang="en-US" sz="2200" i="1" dirty="0">
                            <a:solidFill>
                              <a:schemeClr val="dk1"/>
                            </a:solidFill>
                            <a:latin typeface="Cambria Math" panose="02040503050406030204" pitchFamily="18" charset="0"/>
                          </a:rPr>
                        </m:ctrlPr>
                      </m:dPr>
                      <m:e>
                        <m:r>
                          <a:rPr lang="en-US" sz="2200" i="1" dirty="0">
                            <a:solidFill>
                              <a:schemeClr val="dk1"/>
                            </a:solidFill>
                            <a:latin typeface="Cambria Math" panose="02040503050406030204" pitchFamily="18" charset="0"/>
                          </a:rPr>
                          <m:t>1.239</m:t>
                        </m:r>
                      </m:e>
                    </m:d>
                  </m:oMath>
                </a14:m>
                <a:r>
                  <a:rPr lang="en-US" sz="2200" dirty="0">
                    <a:solidFill>
                      <a:schemeClr val="dk1"/>
                    </a:solidFill>
                  </a:rPr>
                  <a:t> </a:t>
                </a:r>
                <a14:m/>
              </a:p>
              <a:p>
                <a:pPr marL="45720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 billion</a:t>
                </a:r>
                <a:endParaRPr sz="2200" dirty="0">
                  <a:solidFill>
                    <a:schemeClr val="dk1"/>
                  </a:solidFill>
                </a:endParaRPr>
              </a:p>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Answer: About 1.549 billion people</a:t>
                </a:r>
                <a:endParaRPr sz="2200" dirty="0">
                  <a:solidFill>
                    <a:schemeClr val="dk1"/>
                  </a:solidFill>
                </a:endParaRPr>
              </a:p>
              <a:p>
                <a:pPr marL="0" marR="0" lvl="0" indent="0" algn="l" rtl="0">
                  <a:lnSpc>
                    <a:spcPct val="113000"/>
                  </a:lnSpc>
                  <a:spcBef>
                    <a:spcPts val="0"/>
                  </a:spcBef>
                  <a:spcAft>
                    <a:spcPts val="0"/>
                  </a:spcAft>
                  <a:buClr>
                    <a:srgbClr val="000000"/>
                  </a:buClr>
                  <a:buSzPts val="2800"/>
                  <a:buFont typeface="Arial"/>
                  <a:buNone/>
                </a:pPr>
                <a:br>
                  <a:rPr lang="en-US" sz="2200" dirty="0">
                    <a:solidFill>
                      <a:schemeClr val="dk1"/>
                    </a:solidFill>
                  </a:rPr>
                </a:br>
                <a:r>
                  <a:rPr lang="en-US" sz="2200" dirty="0">
                    <a:solidFill>
                      <a:schemeClr val="dk1"/>
                    </a:solidFill>
                  </a:rPr>
                  <a:t>Key insight: Exponential growth means population increases by same percentage each year, not same amount</a:t>
                </a:r>
                <a:endParaRPr sz="2200" dirty="0">
                  <a:solidFill>
                    <a:schemeClr val="dk1"/>
                  </a:solidFill>
                </a:endParaRPr>
              </a:p>
            </p:txBody>
          </p:sp>
        </mc:Choice>
        <mc:Fallback>
          <p:sp>
            <p:nvSpPr>
              <p:cNvPr id="737" name="Google Shape;737;p117"/>
              <p:cNvSpPr txBox="1">
                <a:spLocks noRot="1" noChangeAspect="1" noMove="1" noResize="1" noEditPoints="1" noAdjustHandles="1" noChangeArrowheads="1" noChangeShapeType="1" noTextEdit="1"/>
              </p:cNvSpPr>
              <p:nvPr/>
            </p:nvSpPr>
            <p:spPr>
              <a:xfrm>
                <a:off x="831833" y="1384200"/>
                <a:ext cx="9695100" cy="4454128"/>
              </a:xfrm>
              <a:prstGeom prst="rect">
                <a:avLst/>
              </a:prstGeom>
              <a:blipFill>
                <a:blip r:embed="rId3"/>
                <a:stretch>
                  <a:fillRect l="-524"/>
                </a:stretch>
              </a:blipFill>
              <a:ln>
                <a:noFill/>
              </a:ln>
            </p:spPr>
            <p:txBody>
              <a:bodyPr/>
              <a:lstStyle/>
              <a:p>
                <a:r>
                  <a:rPr lang="en-US">
                    <a:noFill/>
                  </a:rPr>
                  <a:t> </a:t>
                </a:r>
              </a:p>
            </p:txBody>
          </p:sp>
        </mc:Fallback>
      </mc:AlternateContent>
      <p:sp>
        <p:nvSpPr>
          <p:cNvPr id="738" name="Google Shape;738;p117">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18">
            <a:extLst>
              <a:ext uri="{C183D7F6-B498-43B3-948B-1728B52AA6E4}">
                <adec:decorative xmlns:adec="http://schemas.microsoft.com/office/drawing/2017/decorative" val="1"/>
              </a:ext>
            </a:extLst>
          </p:cNvPr>
          <p:cNvSpPr/>
          <p:nvPr/>
        </p:nvSpPr>
        <p:spPr>
          <a:xfrm>
            <a:off x="-100" y="2860633"/>
            <a:ext cx="12192000" cy="39975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1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a:solidFill>
                  <a:schemeClr val="accent5"/>
                </a:solidFill>
              </a:rPr>
              <a:t>Learning Goals: Exponential Functions </a:t>
            </a:r>
            <a:endParaRPr>
              <a:solidFill>
                <a:schemeClr val="accent5"/>
              </a:solidFill>
            </a:endParaRPr>
          </a:p>
        </p:txBody>
      </p:sp>
      <p:sp>
        <p:nvSpPr>
          <p:cNvPr id="746" name="Google Shape;746;p118"/>
          <p:cNvSpPr txBox="1">
            <a:spLocks noGrp="1"/>
          </p:cNvSpPr>
          <p:nvPr>
            <p:ph type="body" idx="2"/>
          </p:nvPr>
        </p:nvSpPr>
        <p:spPr>
          <a:xfrm>
            <a:off x="838200" y="1973725"/>
            <a:ext cx="10622100" cy="1161600"/>
          </a:xfrm>
          <a:prstGeom prst="rect">
            <a:avLst/>
          </a:prstGeom>
          <a:noFill/>
          <a:ln>
            <a:noFill/>
          </a:ln>
        </p:spPr>
        <p:txBody>
          <a:bodyPr spcFirstLastPara="1" wrap="square" lIns="91425" tIns="45700" rIns="91425" bIns="45700" anchor="t" anchorCtr="0">
            <a:normAutofit/>
          </a:bodyPr>
          <a:lstStyle/>
          <a:p>
            <a:pPr marL="0" lvl="0" indent="0" algn="l" rtl="0">
              <a:lnSpc>
                <a:spcPct val="113000"/>
              </a:lnSpc>
              <a:spcBef>
                <a:spcPts val="0"/>
              </a:spcBef>
              <a:spcAft>
                <a:spcPts val="0"/>
              </a:spcAft>
              <a:buClr>
                <a:schemeClr val="dk1"/>
              </a:buClr>
              <a:buSzPts val="2800"/>
              <a:buNone/>
            </a:pPr>
            <a:r>
              <a:rPr lang="en-US" sz="2400"/>
              <a:t>Deepen your understanding and form connections within these skills:</a:t>
            </a:r>
            <a:endParaRPr sz="2400"/>
          </a:p>
        </p:txBody>
      </p:sp>
      <p:sp>
        <p:nvSpPr>
          <p:cNvPr id="744" name="Google Shape;744;p118"/>
          <p:cNvSpPr txBox="1">
            <a:spLocks noGrp="1"/>
          </p:cNvSpPr>
          <p:nvPr>
            <p:ph type="body" idx="2"/>
          </p:nvPr>
        </p:nvSpPr>
        <p:spPr>
          <a:xfrm>
            <a:off x="727367" y="3226400"/>
            <a:ext cx="10832700" cy="3314100"/>
          </a:xfrm>
          <a:prstGeom prst="rect">
            <a:avLst/>
          </a:prstGeom>
          <a:noFill/>
          <a:ln>
            <a:noFill/>
          </a:ln>
        </p:spPr>
        <p:txBody>
          <a:bodyPr spcFirstLastPara="1" wrap="square" lIns="91425" tIns="45700" rIns="91425" bIns="45700" anchor="t" anchorCtr="0">
            <a:normAutofit/>
          </a:bodyPr>
          <a:lstStyle/>
          <a:p>
            <a:pPr marL="241300" lvl="0" indent="0" algn="l" rtl="0">
              <a:lnSpc>
                <a:spcPct val="113000"/>
              </a:lnSpc>
              <a:spcBef>
                <a:spcPts val="0"/>
              </a:spcBef>
              <a:spcAft>
                <a:spcPts val="0"/>
              </a:spcAft>
              <a:buSzPts val="2714"/>
              <a:buNone/>
            </a:pPr>
            <a:r>
              <a:rPr lang="en-US" sz="4400" b="1">
                <a:solidFill>
                  <a:schemeClr val="accent6"/>
                </a:solidFill>
                <a:latin typeface="Arial Black"/>
                <a:ea typeface="Arial Black"/>
                <a:cs typeface="Arial Black"/>
                <a:sym typeface="Arial Black"/>
              </a:rPr>
              <a:t>1</a:t>
            </a:r>
            <a:r>
              <a:rPr lang="en-US">
                <a:solidFill>
                  <a:schemeClr val="lt1"/>
                </a:solidFill>
              </a:rPr>
              <a:t> Evaluate exponential functions</a:t>
            </a:r>
            <a:endParaRPr>
              <a:solidFill>
                <a:schemeClr val="lt1"/>
              </a:solidFill>
            </a:endParaRPr>
          </a:p>
          <a:p>
            <a:pPr marL="241300" lvl="0" indent="0" algn="l" rtl="0">
              <a:lnSpc>
                <a:spcPct val="113000"/>
              </a:lnSpc>
              <a:spcBef>
                <a:spcPts val="0"/>
              </a:spcBef>
              <a:spcAft>
                <a:spcPts val="0"/>
              </a:spcAft>
              <a:buSzPts val="2714"/>
              <a:buNone/>
            </a:pPr>
            <a:r>
              <a:rPr lang="en-US" sz="4400" b="1">
                <a:solidFill>
                  <a:schemeClr val="accent6"/>
                </a:solidFill>
                <a:latin typeface="Arial Black"/>
                <a:ea typeface="Arial Black"/>
                <a:cs typeface="Arial Black"/>
                <a:sym typeface="Arial Black"/>
              </a:rPr>
              <a:t>2</a:t>
            </a:r>
            <a:r>
              <a:rPr lang="en-US">
                <a:solidFill>
                  <a:schemeClr val="lt1"/>
                </a:solidFill>
              </a:rPr>
              <a:t> Find the equation of an exponential function</a:t>
            </a:r>
            <a:endParaRPr>
              <a:solidFill>
                <a:schemeClr val="lt1"/>
              </a:solidFill>
            </a:endParaRPr>
          </a:p>
          <a:p>
            <a:pPr marL="241300" lvl="0" indent="0" algn="l" rtl="0">
              <a:lnSpc>
                <a:spcPct val="113000"/>
              </a:lnSpc>
              <a:spcBef>
                <a:spcPts val="0"/>
              </a:spcBef>
              <a:spcAft>
                <a:spcPts val="0"/>
              </a:spcAft>
              <a:buSzPts val="2714"/>
              <a:buNone/>
            </a:pPr>
            <a:r>
              <a:rPr lang="en-US" sz="4400" b="1">
                <a:solidFill>
                  <a:schemeClr val="accent6"/>
                </a:solidFill>
                <a:latin typeface="Arial Black"/>
                <a:ea typeface="Arial Black"/>
                <a:cs typeface="Arial Black"/>
                <a:sym typeface="Arial Black"/>
              </a:rPr>
              <a:t>3</a:t>
            </a:r>
            <a:r>
              <a:rPr lang="en-US">
                <a:solidFill>
                  <a:schemeClr val="lt1"/>
                </a:solidFill>
              </a:rPr>
              <a:t> Use compound interest formulas</a:t>
            </a:r>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119"/>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Evaluating Exponential Functions</a:t>
            </a:r>
            <a:endParaRPr sz="4000" dirty="0"/>
          </a:p>
        </p:txBody>
      </p:sp>
      <mc:AlternateContent xmlns:mc="http://schemas.openxmlformats.org/markup-compatibility/2006">
        <mc:Choice xmlns:a14="http://schemas.microsoft.com/office/drawing/2010/main" Requires="a14">
          <p:sp>
            <p:nvSpPr>
              <p:cNvPr id="752" name="Google Shape;752;p119"/>
              <p:cNvSpPr txBox="1"/>
              <p:nvPr/>
            </p:nvSpPr>
            <p:spPr>
              <a:xfrm>
                <a:off x="831833" y="1384300"/>
                <a:ext cx="10559700" cy="4202007"/>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To evaluate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r>
                      <a:rPr lang="en-US" sz="2200" i="1" dirty="0" err="1">
                        <a:solidFill>
                          <a:schemeClr val="dk1"/>
                        </a:solidFill>
                        <a:latin typeface="Cambria Math" panose="02040503050406030204" pitchFamily="18" charset="0"/>
                      </a:rPr>
                      <m:t>𝑎</m:t>
                    </m:r>
                    <m:sSup>
                      <m:sSupPr>
                        <m:ctrlPr>
                          <a:rPr lang="en-US" sz="2200" i="1" dirty="0" err="1">
                            <a:solidFill>
                              <a:schemeClr val="dk1"/>
                            </a:solidFill>
                            <a:latin typeface="Cambria Math" panose="02040503050406030204" pitchFamily="18" charset="0"/>
                          </a:rPr>
                        </m:ctrlPr>
                      </m:sSupPr>
                      <m:e>
                        <m:r>
                          <a:rPr lang="en-US" sz="2200" i="1" dirty="0" err="1">
                            <a:solidFill>
                              <a:schemeClr val="dk1"/>
                            </a:solidFill>
                            <a:latin typeface="Cambria Math" panose="02040503050406030204" pitchFamily="18" charset="0"/>
                          </a:rPr>
                          <m:t>𝑏</m:t>
                        </m:r>
                      </m:e>
                      <m:sup>
                        <m:r>
                          <a:rPr lang="en-US" sz="2200" i="1" dirty="0" err="1">
                            <a:solidFill>
                              <a:schemeClr val="dk1"/>
                            </a:solidFill>
                            <a:latin typeface="Cambria Math" panose="02040503050406030204" pitchFamily="18" charset="0"/>
                          </a:rPr>
                          <m:t>𝑥</m:t>
                        </m:r>
                      </m:sup>
                    </m:sSup>
                  </m:oMath>
                </a14:m>
                <a:r>
                  <a:rPr lang="en-US" sz="2200" dirty="0">
                    <a:solidFill>
                      <a:schemeClr val="dk1"/>
                    </a:solidFill>
                  </a:rPr>
                  <a:t> at a given value:</a:t>
                </a:r>
                <a:endParaRPr sz="2200" dirty="0">
                  <a:solidFill>
                    <a:schemeClr val="dk1"/>
                  </a:solidFill>
                </a:endParaRPr>
              </a:p>
              <a:p>
                <a:pPr marL="63500" marR="0" lvl="0" algn="l" rtl="0">
                  <a:lnSpc>
                    <a:spcPct val="113000"/>
                  </a:lnSpc>
                  <a:spcBef>
                    <a:spcPts val="1000"/>
                  </a:spcBef>
                  <a:spcAft>
                    <a:spcPts val="0"/>
                  </a:spcAft>
                  <a:buClr>
                    <a:schemeClr val="dk1"/>
                  </a:buClr>
                  <a:buSzPts val="2600"/>
                </a:pPr>
                <a:r>
                  <a:rPr lang="en-US" sz="2200" dirty="0">
                    <a:solidFill>
                      <a:schemeClr val="dk1"/>
                    </a:solidFill>
                  </a:rPr>
                  <a:t>1. Substitute the given value for </a:t>
                </a:r>
                <a14:m>
                  <m:oMath xmlns:m="http://schemas.openxmlformats.org/officeDocument/2006/math">
                    <m:r>
                      <a:rPr lang="en-US" sz="2200" i="1" dirty="0" smtClean="0">
                        <a:solidFill>
                          <a:schemeClr val="dk1"/>
                        </a:solidFill>
                        <a:latin typeface="Cambria Math" panose="02040503050406030204" pitchFamily="18" charset="0"/>
                      </a:rPr>
                      <m:t>𝑥</m:t>
                    </m:r>
                  </m:oMath>
                </a14:m>
                <a:endParaRPr sz="2200" dirty="0">
                  <a:solidFill>
                    <a:schemeClr val="dk1"/>
                  </a:solidFill>
                </a:endParaRPr>
              </a:p>
              <a:p>
                <a:pPr marL="63500" marR="0" lvl="0" algn="l" rtl="0">
                  <a:lnSpc>
                    <a:spcPct val="113000"/>
                  </a:lnSpc>
                  <a:spcBef>
                    <a:spcPts val="0"/>
                  </a:spcBef>
                  <a:spcAft>
                    <a:spcPts val="0"/>
                  </a:spcAft>
                  <a:buClr>
                    <a:schemeClr val="dk1"/>
                  </a:buClr>
                  <a:buSzPts val="2600"/>
                </a:pPr>
                <a:r>
                  <a:rPr lang="en-US" sz="2200" dirty="0">
                    <a:solidFill>
                      <a:schemeClr val="dk1"/>
                    </a:solidFill>
                  </a:rPr>
                  <a:t>2. Simplify any expressions in the exponent first</a:t>
                </a:r>
                <a:endParaRPr sz="2200" dirty="0">
                  <a:solidFill>
                    <a:schemeClr val="dk1"/>
                  </a:solidFill>
                </a:endParaRPr>
              </a:p>
              <a:p>
                <a:pPr marL="63500" marR="0" lvl="0" algn="l" rtl="0">
                  <a:lnSpc>
                    <a:spcPct val="113000"/>
                  </a:lnSpc>
                  <a:spcBef>
                    <a:spcPts val="0"/>
                  </a:spcBef>
                  <a:spcAft>
                    <a:spcPts val="0"/>
                  </a:spcAft>
                  <a:buClr>
                    <a:schemeClr val="dk1"/>
                  </a:buClr>
                  <a:buSzPts val="2600"/>
                </a:pPr>
                <a:r>
                  <a:rPr lang="en-US" sz="2200" dirty="0">
                    <a:solidFill>
                      <a:schemeClr val="dk1"/>
                    </a:solidFill>
                  </a:rPr>
                  <a:t>3. Evaluate the power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𝑏</m:t>
                        </m:r>
                      </m:e>
                      <m:sup>
                        <m:r>
                          <a:rPr lang="en-US" sz="2200" i="1" dirty="0" smtClean="0">
                            <a:solidFill>
                              <a:schemeClr val="dk1"/>
                            </a:solidFill>
                            <a:latin typeface="Cambria Math" panose="02040503050406030204" pitchFamily="18" charset="0"/>
                          </a:rPr>
                          <m:t>𝑥</m:t>
                        </m:r>
                      </m:sup>
                    </m:sSup>
                  </m:oMath>
                </a14:m>
                <a:endParaRPr sz="2200" dirty="0">
                  <a:solidFill>
                    <a:schemeClr val="dk1"/>
                  </a:solidFill>
                </a:endParaRPr>
              </a:p>
              <a:p>
                <a:pPr marL="63500" marR="0" lvl="0" algn="l" rtl="0">
                  <a:lnSpc>
                    <a:spcPct val="113000"/>
                  </a:lnSpc>
                  <a:spcBef>
                    <a:spcPts val="0"/>
                  </a:spcBef>
                  <a:spcAft>
                    <a:spcPts val="0"/>
                  </a:spcAft>
                  <a:buClr>
                    <a:schemeClr val="dk1"/>
                  </a:buClr>
                  <a:buSzPts val="2600"/>
                </a:pPr>
                <a:r>
                  <a:rPr lang="en-US" sz="2200" dirty="0">
                    <a:solidFill>
                      <a:schemeClr val="dk1"/>
                    </a:solidFill>
                  </a:rPr>
                  <a:t>4. Multiply by the coefficient </a:t>
                </a:r>
                <a14:m>
                  <m:oMath xmlns:m="http://schemas.openxmlformats.org/officeDocument/2006/math">
                    <m:r>
                      <a:rPr lang="en-US" sz="2200" i="1" dirty="0" smtClean="0">
                        <a:solidFill>
                          <a:schemeClr val="dk1"/>
                        </a:solidFill>
                        <a:latin typeface="Cambria Math" panose="02040503050406030204" pitchFamily="18" charset="0"/>
                      </a:rPr>
                      <m:t>𝑎</m:t>
                    </m:r>
                  </m:oMath>
                </a14:m>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endParaRPr lang="en-US"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Critical Rule: Follow Order of Operations!</a:t>
                </a:r>
                <a:endParaRPr sz="2200" dirty="0">
                  <a:solidFill>
                    <a:schemeClr val="dk1"/>
                  </a:solidFill>
                </a:endParaRPr>
              </a:p>
              <a:p>
                <a:pPr marL="63500" marR="0" lvl="0" algn="l" rtl="0">
                  <a:lnSpc>
                    <a:spcPct val="113000"/>
                  </a:lnSpc>
                  <a:spcBef>
                    <a:spcPts val="1000"/>
                  </a:spcBef>
                  <a:spcAft>
                    <a:spcPts val="0"/>
                  </a:spcAft>
                  <a:buClr>
                    <a:schemeClr val="dk1"/>
                  </a:buClr>
                  <a:buSzPts val="2600"/>
                </a:pPr>
                <a:r>
                  <a:rPr lang="en-US" sz="2200" dirty="0">
                    <a:solidFill>
                      <a:schemeClr val="dk1"/>
                    </a:solidFill>
                  </a:rPr>
                  <a:t>	Parentheses/Exponents come BEFORE multiplication</a:t>
                </a:r>
                <a:endParaRPr sz="2200" dirty="0">
                  <a:solidFill>
                    <a:schemeClr val="dk1"/>
                  </a:solidFill>
                </a:endParaRPr>
              </a:p>
              <a:p>
                <a:pPr marL="63500" marR="0" lvl="0" algn="l" rtl="0">
                  <a:lnSpc>
                    <a:spcPct val="113000"/>
                  </a:lnSpc>
                  <a:spcBef>
                    <a:spcPts val="0"/>
                  </a:spcBef>
                  <a:spcAft>
                    <a:spcPts val="0"/>
                  </a:spcAft>
                  <a:buClr>
                    <a:schemeClr val="dk1"/>
                  </a:buClr>
                  <a:buSzPts val="2600"/>
                </a:pPr>
                <a:r>
                  <a:rPr lang="en-US" sz="2200" dirty="0">
                    <a:solidFill>
                      <a:schemeClr val="dk1"/>
                    </a:solidFill>
                  </a:rPr>
                  <a:t>	Evaluate the power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𝑏</m:t>
                        </m:r>
                      </m:e>
                      <m:sup>
                        <m:r>
                          <a:rPr lang="en-US" sz="2200" i="1" dirty="0" smtClean="0">
                            <a:solidFill>
                              <a:schemeClr val="dk1"/>
                            </a:solidFill>
                            <a:latin typeface="Cambria Math" panose="02040503050406030204" pitchFamily="18" charset="0"/>
                          </a:rPr>
                          <m:t>𝑥</m:t>
                        </m:r>
                      </m:sup>
                    </m:sSup>
                  </m:oMath>
                </a14:m>
                <a:r>
                  <a:rPr lang="en-US" sz="2200" dirty="0">
                    <a:solidFill>
                      <a:schemeClr val="dk1"/>
                    </a:solidFill>
                  </a:rPr>
                  <a:t> completely before multiplying by </a:t>
                </a:r>
                <a14:m>
                  <m:oMath xmlns:m="http://schemas.openxmlformats.org/officeDocument/2006/math">
                    <m:r>
                      <a:rPr lang="en-US" sz="2200" i="1" dirty="0" smtClean="0">
                        <a:solidFill>
                          <a:schemeClr val="dk1"/>
                        </a:solidFill>
                        <a:latin typeface="Cambria Math" panose="02040503050406030204" pitchFamily="18" charset="0"/>
                      </a:rPr>
                      <m:t>𝑎</m:t>
                    </m:r>
                  </m:oMath>
                </a14:m>
                <a:endParaRPr sz="2200" dirty="0">
                  <a:solidFill>
                    <a:schemeClr val="dk1"/>
                  </a:solidFill>
                </a:endParaRPr>
              </a:p>
            </p:txBody>
          </p:sp>
        </mc:Choice>
        <mc:Fallback>
          <p:sp>
            <p:nvSpPr>
              <p:cNvPr id="752" name="Google Shape;752;p119"/>
              <p:cNvSpPr txBox="1">
                <a:spLocks noRot="1" noChangeAspect="1" noMove="1" noResize="1" noEditPoints="1" noAdjustHandles="1" noChangeArrowheads="1" noChangeShapeType="1" noTextEdit="1"/>
              </p:cNvSpPr>
              <p:nvPr/>
            </p:nvSpPr>
            <p:spPr>
              <a:xfrm>
                <a:off x="831833" y="1384300"/>
                <a:ext cx="10559700" cy="4202007"/>
              </a:xfrm>
              <a:prstGeom prst="rect">
                <a:avLst/>
              </a:prstGeom>
              <a:blipFill>
                <a:blip r:embed="rId3"/>
                <a:stretch>
                  <a:fillRect l="-480"/>
                </a:stretch>
              </a:blipFill>
              <a:ln>
                <a:noFill/>
              </a:ln>
            </p:spPr>
            <p:txBody>
              <a:bodyPr/>
              <a:lstStyle/>
              <a:p>
                <a:r>
                  <a:rPr lang="en-US">
                    <a:noFill/>
                  </a:rPr>
                  <a:t> </a:t>
                </a:r>
              </a:p>
            </p:txBody>
          </p:sp>
        </mc:Fallback>
      </mc:AlternateContent>
      <p:sp>
        <p:nvSpPr>
          <p:cNvPr id="753" name="Google Shape;753;p119">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120"/>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accent5"/>
              </a:buClr>
              <a:buSzPct val="100000"/>
              <a:buFont typeface="Arial"/>
              <a:buNone/>
            </a:pPr>
            <a:r>
              <a:rPr lang="en-US" dirty="0"/>
              <a:t>Finding Exponential Functions from Data</a:t>
            </a:r>
            <a:endParaRPr dirty="0"/>
          </a:p>
        </p:txBody>
      </p:sp>
      <mc:AlternateContent xmlns:mc="http://schemas.openxmlformats.org/markup-compatibility/2006">
        <mc:Choice xmlns:a14="http://schemas.microsoft.com/office/drawing/2010/main" Requires="a14">
          <p:sp>
            <p:nvSpPr>
              <p:cNvPr id="759" name="Google Shape;759;p120"/>
              <p:cNvSpPr txBox="1"/>
              <p:nvPr/>
            </p:nvSpPr>
            <p:spPr>
              <a:xfrm>
                <a:off x="831833" y="1384300"/>
                <a:ext cx="10559700" cy="4330248"/>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None/>
                </a:pPr>
                <a:r>
                  <a:rPr lang="en-US" sz="2200" dirty="0">
                    <a:solidFill>
                      <a:schemeClr val="dk1"/>
                    </a:solidFill>
                  </a:rPr>
                  <a:t>Sometimes we know points or data about an exponential function, but not the equation itself. Therefore, we need to find a and b in the equation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r>
                      <a:rPr lang="en-US" sz="2200" i="1" dirty="0" err="1">
                        <a:solidFill>
                          <a:schemeClr val="dk1"/>
                        </a:solidFill>
                        <a:latin typeface="Cambria Math" panose="02040503050406030204" pitchFamily="18" charset="0"/>
                      </a:rPr>
                      <m:t>𝑎</m:t>
                    </m:r>
                    <m:sSup>
                      <m:sSupPr>
                        <m:ctrlPr>
                          <a:rPr lang="en-US" sz="2200" i="1" dirty="0" err="1">
                            <a:solidFill>
                              <a:schemeClr val="dk1"/>
                            </a:solidFill>
                            <a:latin typeface="Cambria Math" panose="02040503050406030204" pitchFamily="18" charset="0"/>
                          </a:rPr>
                        </m:ctrlPr>
                      </m:sSupPr>
                      <m:e>
                        <m:r>
                          <a:rPr lang="en-US" sz="2200" i="1" dirty="0" err="1">
                            <a:solidFill>
                              <a:schemeClr val="dk1"/>
                            </a:solidFill>
                            <a:latin typeface="Cambria Math" panose="02040503050406030204" pitchFamily="18" charset="0"/>
                          </a:rPr>
                          <m:t>𝑏</m:t>
                        </m:r>
                      </m:e>
                      <m:sup>
                        <m:r>
                          <a:rPr lang="en-US" sz="2200" i="1" dirty="0" err="1">
                            <a:solidFill>
                              <a:schemeClr val="dk1"/>
                            </a:solidFill>
                            <a:latin typeface="Cambria Math" panose="02040503050406030204" pitchFamily="18" charset="0"/>
                          </a:rPr>
                          <m:t>𝑥</m:t>
                        </m:r>
                      </m:sup>
                    </m:sSup>
                  </m:oMath>
                </a14:m>
                <a:endParaRPr sz="2200" dirty="0">
                  <a:solidFill>
                    <a:schemeClr val="dk1"/>
                  </a:solidFill>
                </a:endParaRPr>
              </a:p>
              <a:p>
                <a:pPr marL="0" marR="0" lvl="0" indent="0" algn="l" rtl="0">
                  <a:lnSpc>
                    <a:spcPct val="113000"/>
                  </a:lnSpc>
                  <a:spcBef>
                    <a:spcPts val="1000"/>
                  </a:spcBef>
                  <a:spcAft>
                    <a:spcPts val="0"/>
                  </a:spcAft>
                  <a:buNone/>
                </a:pPr>
                <a:r>
                  <a:rPr lang="en-US" sz="2200" dirty="0">
                    <a:solidFill>
                      <a:schemeClr val="dk1"/>
                    </a:solidFill>
                  </a:rPr>
                  <a:t>What We Need:</a:t>
                </a:r>
                <a:endParaRPr sz="2200" dirty="0">
                  <a:solidFill>
                    <a:schemeClr val="dk1"/>
                  </a:solidFill>
                </a:endParaRPr>
              </a:p>
              <a:p>
                <a:pPr marL="88900" marR="0" lvl="0" algn="l" rtl="0">
                  <a:lnSpc>
                    <a:spcPct val="113000"/>
                  </a:lnSpc>
                  <a:spcBef>
                    <a:spcPts val="1000"/>
                  </a:spcBef>
                  <a:spcAft>
                    <a:spcPts val="0"/>
                  </a:spcAft>
                  <a:buClr>
                    <a:schemeClr val="dk1"/>
                  </a:buClr>
                  <a:buSzPts val="2200"/>
                </a:pPr>
                <a:r>
                  <a:rPr lang="en-US" sz="2200" dirty="0">
                    <a:solidFill>
                      <a:schemeClr val="dk1"/>
                    </a:solidFill>
                  </a:rPr>
                  <a:t>	At least two data points OR a graph</a:t>
                </a:r>
                <a:endParaRPr sz="2200" dirty="0">
                  <a:solidFill>
                    <a:schemeClr val="dk1"/>
                  </a:solidFill>
                </a:endParaRPr>
              </a:p>
              <a:p>
                <a:pPr marL="88900" marR="0" lvl="0" algn="l" rtl="0">
                  <a:lnSpc>
                    <a:spcPct val="113000"/>
                  </a:lnSpc>
                  <a:spcBef>
                    <a:spcPts val="0"/>
                  </a:spcBef>
                  <a:spcAft>
                    <a:spcPts val="0"/>
                  </a:spcAft>
                  <a:buClr>
                    <a:schemeClr val="dk1"/>
                  </a:buClr>
                  <a:buSzPts val="2200"/>
                </a:pPr>
                <a:r>
                  <a:rPr lang="en-US" sz="2200" dirty="0">
                    <a:solidFill>
                      <a:schemeClr val="dk1"/>
                    </a:solidFill>
                  </a:rPr>
                  <a:t>	Knowledge that the relationship is exponential</a:t>
                </a:r>
                <a:endParaRPr sz="2200" dirty="0">
                  <a:solidFill>
                    <a:schemeClr val="dk1"/>
                  </a:solidFill>
                </a:endParaRPr>
              </a:p>
              <a:p>
                <a:pPr marL="0" marR="0" lvl="0" indent="0" algn="l" rtl="0">
                  <a:lnSpc>
                    <a:spcPct val="113000"/>
                  </a:lnSpc>
                  <a:spcBef>
                    <a:spcPts val="1000"/>
                  </a:spcBef>
                  <a:spcAft>
                    <a:spcPts val="0"/>
                  </a:spcAft>
                  <a:buNone/>
                </a:pPr>
                <a:r>
                  <a:rPr lang="en-US" sz="2200" dirty="0">
                    <a:solidFill>
                      <a:schemeClr val="dk1"/>
                    </a:solidFill>
                  </a:rPr>
                  <a:t>Key Principle: Every point </a:t>
                </a:r>
                <a14:m>
                  <m:oMath xmlns:m="http://schemas.openxmlformats.org/officeDocument/2006/math">
                    <m:r>
                      <a:rPr lang="en-US" sz="2200" i="1" dirty="0" smtClean="0">
                        <a:solidFill>
                          <a:schemeClr val="dk1"/>
                        </a:solidFill>
                        <a:latin typeface="Cambria Math" panose="02040503050406030204" pitchFamily="18" charset="0"/>
                      </a:rPr>
                      <m:t>(</m:t>
                    </m:r>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 </m:t>
                    </m:r>
                    <m:r>
                      <a:rPr lang="en-US" sz="2200" i="1" dirty="0" smtClean="0">
                        <a:solidFill>
                          <a:schemeClr val="dk1"/>
                        </a:solidFill>
                        <a:latin typeface="Cambria Math" panose="02040503050406030204" pitchFamily="18" charset="0"/>
                      </a:rPr>
                      <m:t>𝑦</m:t>
                    </m:r>
                    <m:r>
                      <a:rPr lang="en-US" sz="2200" i="1" dirty="0" smtClean="0">
                        <a:solidFill>
                          <a:schemeClr val="dk1"/>
                        </a:solidFill>
                        <a:latin typeface="Cambria Math" panose="02040503050406030204" pitchFamily="18" charset="0"/>
                      </a:rPr>
                      <m:t>)</m:t>
                    </m:r>
                  </m:oMath>
                </a14:m>
                <a:r>
                  <a:rPr lang="en-US" sz="2200" dirty="0">
                    <a:solidFill>
                      <a:schemeClr val="dk1"/>
                    </a:solidFill>
                  </a:rPr>
                  <a:t> on the graph satisfies </a:t>
                </a:r>
                <a14:m>
                  <m:oMath xmlns:m="http://schemas.openxmlformats.org/officeDocument/2006/math">
                    <m:r>
                      <a:rPr lang="en-US" sz="2200" i="1" dirty="0" smtClean="0">
                        <a:solidFill>
                          <a:schemeClr val="dk1"/>
                        </a:solidFill>
                        <a:latin typeface="Cambria Math" panose="02040503050406030204" pitchFamily="18" charset="0"/>
                      </a:rPr>
                      <m:t>𝑦</m:t>
                    </m:r>
                    <m:r>
                      <a:rPr lang="en-US" sz="2200" i="1" dirty="0" smtClean="0">
                        <a:solidFill>
                          <a:schemeClr val="dk1"/>
                        </a:solidFill>
                        <a:latin typeface="Cambria Math" panose="02040503050406030204" pitchFamily="18" charset="0"/>
                      </a:rPr>
                      <m:t>=</m:t>
                    </m:r>
                    <m:r>
                      <a:rPr lang="en-US" sz="2200" i="1" dirty="0" err="1">
                        <a:solidFill>
                          <a:schemeClr val="dk1"/>
                        </a:solidFill>
                        <a:latin typeface="Cambria Math" panose="02040503050406030204" pitchFamily="18" charset="0"/>
                      </a:rPr>
                      <m:t>𝑎</m:t>
                    </m:r>
                    <m:sSup>
                      <m:sSupPr>
                        <m:ctrlPr>
                          <a:rPr lang="en-US" sz="2200" i="1" dirty="0" err="1">
                            <a:solidFill>
                              <a:schemeClr val="dk1"/>
                            </a:solidFill>
                            <a:latin typeface="Cambria Math" panose="02040503050406030204" pitchFamily="18" charset="0"/>
                          </a:rPr>
                        </m:ctrlPr>
                      </m:sSupPr>
                      <m:e>
                        <m:r>
                          <a:rPr lang="en-US" sz="2200" i="1" dirty="0" err="1">
                            <a:solidFill>
                              <a:schemeClr val="dk1"/>
                            </a:solidFill>
                            <a:latin typeface="Cambria Math" panose="02040503050406030204" pitchFamily="18" charset="0"/>
                          </a:rPr>
                          <m:t>𝑏</m:t>
                        </m:r>
                      </m:e>
                      <m:sup>
                        <m:r>
                          <a:rPr lang="en-US" sz="2200" i="1" dirty="0" err="1">
                            <a:solidFill>
                              <a:schemeClr val="dk1"/>
                            </a:solidFill>
                            <a:latin typeface="Cambria Math" panose="02040503050406030204" pitchFamily="18" charset="0"/>
                          </a:rPr>
                          <m:t>𝑥</m:t>
                        </m:r>
                      </m:sup>
                    </m:sSup>
                  </m:oMath>
                </a14:m>
                <a:endParaRPr sz="2200" dirty="0">
                  <a:solidFill>
                    <a:schemeClr val="dk1"/>
                  </a:solidFill>
                </a:endParaRPr>
              </a:p>
              <a:p>
                <a:pPr marL="0" marR="0" lvl="0" indent="0" algn="l" rtl="0">
                  <a:lnSpc>
                    <a:spcPct val="113000"/>
                  </a:lnSpc>
                  <a:spcBef>
                    <a:spcPts val="1000"/>
                  </a:spcBef>
                  <a:spcAft>
                    <a:spcPts val="0"/>
                  </a:spcAft>
                  <a:buNone/>
                </a:pPr>
                <a:r>
                  <a:rPr lang="en-US" sz="2200" dirty="0">
                    <a:solidFill>
                      <a:schemeClr val="dk1"/>
                    </a:solidFill>
                  </a:rPr>
                  <a:t>Two Approaches:</a:t>
                </a:r>
                <a:endParaRPr sz="2200" dirty="0">
                  <a:solidFill>
                    <a:schemeClr val="dk1"/>
                  </a:solidFill>
                </a:endParaRPr>
              </a:p>
              <a:p>
                <a:pPr marL="88900" marR="0" lvl="0" algn="l" rtl="0">
                  <a:lnSpc>
                    <a:spcPct val="113000"/>
                  </a:lnSpc>
                  <a:spcBef>
                    <a:spcPts val="1000"/>
                  </a:spcBef>
                  <a:spcAft>
                    <a:spcPts val="0"/>
                  </a:spcAft>
                  <a:buClr>
                    <a:schemeClr val="dk1"/>
                  </a:buClr>
                  <a:buSzPts val="2200"/>
                </a:pPr>
                <a:r>
                  <a:rPr lang="en-US" sz="2200" dirty="0">
                    <a:solidFill>
                      <a:schemeClr val="dk1"/>
                    </a:solidFill>
                  </a:rPr>
                  <a:t>	From two data points</a:t>
                </a:r>
                <a:endParaRPr sz="2200" dirty="0">
                  <a:solidFill>
                    <a:schemeClr val="dk1"/>
                  </a:solidFill>
                </a:endParaRPr>
              </a:p>
              <a:p>
                <a:pPr marL="88900" marR="0" lvl="0" algn="l" rtl="0">
                  <a:lnSpc>
                    <a:spcPct val="113000"/>
                  </a:lnSpc>
                  <a:spcBef>
                    <a:spcPts val="0"/>
                  </a:spcBef>
                  <a:spcAft>
                    <a:spcPts val="0"/>
                  </a:spcAft>
                  <a:buClr>
                    <a:schemeClr val="dk1"/>
                  </a:buClr>
                  <a:buSzPts val="2200"/>
                </a:pPr>
                <a:r>
                  <a:rPr lang="en-US" sz="2200" dirty="0">
                    <a:solidFill>
                      <a:schemeClr val="dk1"/>
                    </a:solidFill>
                  </a:rPr>
                  <a:t>	From a graph</a:t>
                </a:r>
                <a:endParaRPr sz="2200" dirty="0">
                  <a:solidFill>
                    <a:schemeClr val="dk1"/>
                  </a:solidFill>
                </a:endParaRPr>
              </a:p>
            </p:txBody>
          </p:sp>
        </mc:Choice>
        <mc:Fallback>
          <p:sp>
            <p:nvSpPr>
              <p:cNvPr id="759" name="Google Shape;759;p120"/>
              <p:cNvSpPr txBox="1">
                <a:spLocks noRot="1" noChangeAspect="1" noMove="1" noResize="1" noEditPoints="1" noAdjustHandles="1" noChangeArrowheads="1" noChangeShapeType="1" noTextEdit="1"/>
              </p:cNvSpPr>
              <p:nvPr/>
            </p:nvSpPr>
            <p:spPr>
              <a:xfrm>
                <a:off x="831833" y="1384300"/>
                <a:ext cx="10559700" cy="4330248"/>
              </a:xfrm>
              <a:prstGeom prst="rect">
                <a:avLst/>
              </a:prstGeom>
              <a:blipFill>
                <a:blip r:embed="rId3"/>
                <a:stretch>
                  <a:fillRect l="-480"/>
                </a:stretch>
              </a:blipFill>
              <a:ln>
                <a:noFill/>
              </a:ln>
            </p:spPr>
            <p:txBody>
              <a:bodyPr/>
              <a:lstStyle/>
              <a:p>
                <a:r>
                  <a:rPr lang="en-US">
                    <a:noFill/>
                  </a:rPr>
                  <a:t> </a:t>
                </a:r>
              </a:p>
            </p:txBody>
          </p:sp>
        </mc:Fallback>
      </mc:AlternateContent>
      <p:sp>
        <p:nvSpPr>
          <p:cNvPr id="760" name="Google Shape;760;p120">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1" name="Google Shape;761;p120">
            <a:extLst>
              <a:ext uri="{C183D7F6-B498-43B3-948B-1728B52AA6E4}">
                <adec:decorative xmlns:adec="http://schemas.microsoft.com/office/drawing/2017/decorative" val="1"/>
              </a:ext>
            </a:extLst>
          </p:cNvPr>
          <p:cNvPicPr preferRelativeResize="0">
            <a:picLocks noGrp="1"/>
          </p:cNvPicPr>
          <p:nvPr>
            <p:ph type="body" idx="2"/>
          </p:nvPr>
        </p:nvPicPr>
        <p:blipFill rotWithShape="1">
          <a:blip r:embed="rId4">
            <a:alphaModFix/>
          </a:blip>
          <a:srcRect/>
          <a:stretch/>
        </p:blipFill>
        <p:spPr>
          <a:xfrm>
            <a:off x="7473831" y="2174575"/>
            <a:ext cx="4351200" cy="4351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121"/>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3960"/>
              <a:buFont typeface="Arial"/>
              <a:buNone/>
            </a:pPr>
            <a:r>
              <a:rPr lang="en-US" sz="4000" dirty="0"/>
              <a:t>Write an Exponential Model from Two Points</a:t>
            </a:r>
            <a:endParaRPr sz="4000" dirty="0"/>
          </a:p>
        </p:txBody>
      </p:sp>
      <mc:AlternateContent xmlns:mc="http://schemas.openxmlformats.org/markup-compatibility/2006">
        <mc:Choice xmlns:a14="http://schemas.microsoft.com/office/drawing/2010/main" Requires="a14">
          <p:sp>
            <p:nvSpPr>
              <p:cNvPr id="767" name="Google Shape;767;p121"/>
              <p:cNvSpPr txBox="1"/>
              <p:nvPr/>
            </p:nvSpPr>
            <p:spPr>
              <a:xfrm>
                <a:off x="800467" y="926250"/>
                <a:ext cx="10559700" cy="5223569"/>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Given: Two points </a:t>
                </a:r>
                <a14:m>
                  <m:oMath xmlns:m="http://schemas.openxmlformats.org/officeDocument/2006/math">
                    <m:d>
                      <m:dPr>
                        <m:ctrlPr>
                          <a:rPr lang="en-US" sz="2200" i="1" dirty="0" smtClean="0">
                            <a:solidFill>
                              <a:schemeClr val="dk1"/>
                            </a:solidFill>
                            <a:latin typeface="Cambria Math" panose="02040503050406030204" pitchFamily="18" charset="0"/>
                          </a:rPr>
                        </m:ctrlPr>
                      </m:dPr>
                      <m:e>
                        <m:sSub>
                          <m:sSubPr>
                            <m:ctrlPr>
                              <a:rPr lang="en-US" sz="2200" i="1" dirty="0" smtClean="0">
                                <a:solidFill>
                                  <a:schemeClr val="dk1"/>
                                </a:solidFill>
                                <a:latin typeface="Cambria Math" panose="02040503050406030204" pitchFamily="18" charset="0"/>
                              </a:rPr>
                            </m:ctrlPr>
                          </m:sSubPr>
                          <m:e>
                            <m:r>
                              <a:rPr lang="en-US" sz="2200" i="1" dirty="0" smtClean="0">
                                <a:solidFill>
                                  <a:schemeClr val="dk1"/>
                                </a:solidFill>
                                <a:latin typeface="Cambria Math" panose="02040503050406030204" pitchFamily="18" charset="0"/>
                              </a:rPr>
                              <m:t>𝑥</m:t>
                            </m:r>
                          </m:e>
                          <m:sub>
                            <m:r>
                              <a:rPr lang="en-US" sz="2200" i="1" dirty="0" smtClean="0">
                                <a:solidFill>
                                  <a:schemeClr val="dk1"/>
                                </a:solidFill>
                                <a:latin typeface="Cambria Math" panose="02040503050406030204" pitchFamily="18" charset="0"/>
                              </a:rPr>
                              <m:t>1</m:t>
                            </m:r>
                          </m:sub>
                        </m:sSub>
                        <m:r>
                          <a:rPr lang="en-US" sz="2200" i="1" dirty="0" smtClean="0">
                            <a:solidFill>
                              <a:schemeClr val="dk1"/>
                            </a:solidFill>
                            <a:latin typeface="Cambria Math" panose="02040503050406030204" pitchFamily="18" charset="0"/>
                          </a:rPr>
                          <m:t>,</m:t>
                        </m:r>
                        <m:sSub>
                          <m:sSubPr>
                            <m:ctrlPr>
                              <a:rPr lang="en-US" sz="2200" i="1" dirty="0" smtClean="0">
                                <a:solidFill>
                                  <a:schemeClr val="dk1"/>
                                </a:solidFill>
                                <a:latin typeface="Cambria Math" panose="02040503050406030204" pitchFamily="18" charset="0"/>
                              </a:rPr>
                            </m:ctrlPr>
                          </m:sSubPr>
                          <m:e>
                            <m:r>
                              <a:rPr lang="en-US" sz="2200" i="1" dirty="0" smtClean="0">
                                <a:solidFill>
                                  <a:schemeClr val="dk1"/>
                                </a:solidFill>
                                <a:latin typeface="Cambria Math" panose="02040503050406030204" pitchFamily="18" charset="0"/>
                              </a:rPr>
                              <m:t>𝑦</m:t>
                            </m:r>
                          </m:e>
                          <m:sub>
                            <m:r>
                              <a:rPr lang="en-US" sz="2200" i="1" dirty="0" smtClean="0">
                                <a:solidFill>
                                  <a:schemeClr val="dk1"/>
                                </a:solidFill>
                                <a:latin typeface="Cambria Math" panose="02040503050406030204" pitchFamily="18" charset="0"/>
                              </a:rPr>
                              <m:t>1</m:t>
                            </m:r>
                          </m:sub>
                        </m:sSub>
                      </m:e>
                    </m:d>
                  </m:oMath>
                </a14:m>
                <a:r>
                  <a:rPr lang="en-US" sz="2200" dirty="0">
                    <a:solidFill>
                      <a:schemeClr val="dk1"/>
                    </a:solidFill>
                  </a:rPr>
                  <a:t> and </a:t>
                </a:r>
                <a14:m>
                  <m:oMath xmlns:m="http://schemas.openxmlformats.org/officeDocument/2006/math">
                    <m:d>
                      <m:dPr>
                        <m:ctrlPr>
                          <a:rPr lang="en-US" sz="2200" i="1" dirty="0" smtClean="0">
                            <a:solidFill>
                              <a:schemeClr val="dk1"/>
                            </a:solidFill>
                            <a:latin typeface="Cambria Math" panose="02040503050406030204" pitchFamily="18" charset="0"/>
                          </a:rPr>
                        </m:ctrlPr>
                      </m:dPr>
                      <m:e>
                        <m:sSub>
                          <m:sSubPr>
                            <m:ctrlPr>
                              <a:rPr lang="en-US" sz="2200" i="1" dirty="0" smtClean="0">
                                <a:solidFill>
                                  <a:schemeClr val="dk1"/>
                                </a:solidFill>
                                <a:latin typeface="Cambria Math" panose="02040503050406030204" pitchFamily="18" charset="0"/>
                              </a:rPr>
                            </m:ctrlPr>
                          </m:sSubPr>
                          <m:e>
                            <m:r>
                              <a:rPr lang="en-US" sz="2200" i="1" dirty="0" smtClean="0">
                                <a:solidFill>
                                  <a:schemeClr val="dk1"/>
                                </a:solidFill>
                                <a:latin typeface="Cambria Math" panose="02040503050406030204" pitchFamily="18" charset="0"/>
                              </a:rPr>
                              <m:t>𝑥</m:t>
                            </m:r>
                          </m:e>
                          <m:sub>
                            <m:r>
                              <a:rPr lang="en-US" sz="2200" i="1" dirty="0" smtClean="0">
                                <a:solidFill>
                                  <a:schemeClr val="dk1"/>
                                </a:solidFill>
                                <a:latin typeface="Cambria Math" panose="02040503050406030204" pitchFamily="18" charset="0"/>
                              </a:rPr>
                              <m:t>2</m:t>
                            </m:r>
                          </m:sub>
                        </m:sSub>
                        <m:r>
                          <a:rPr lang="en-US" sz="2200" i="1" dirty="0" smtClean="0">
                            <a:solidFill>
                              <a:schemeClr val="dk1"/>
                            </a:solidFill>
                            <a:latin typeface="Cambria Math" panose="02040503050406030204" pitchFamily="18" charset="0"/>
                          </a:rPr>
                          <m:t>,</m:t>
                        </m:r>
                        <m:sSub>
                          <m:sSubPr>
                            <m:ctrlPr>
                              <a:rPr lang="en-US" sz="2200" i="1" dirty="0" smtClean="0">
                                <a:solidFill>
                                  <a:schemeClr val="dk1"/>
                                </a:solidFill>
                                <a:latin typeface="Cambria Math" panose="02040503050406030204" pitchFamily="18" charset="0"/>
                              </a:rPr>
                            </m:ctrlPr>
                          </m:sSubPr>
                          <m:e>
                            <m:r>
                              <a:rPr lang="en-US" sz="2200" i="1" dirty="0" smtClean="0">
                                <a:solidFill>
                                  <a:schemeClr val="dk1"/>
                                </a:solidFill>
                                <a:latin typeface="Cambria Math" panose="02040503050406030204" pitchFamily="18" charset="0"/>
                              </a:rPr>
                              <m:t>𝑦</m:t>
                            </m:r>
                          </m:e>
                          <m:sub>
                            <m:r>
                              <a:rPr lang="en-US" sz="2200" i="1" dirty="0" smtClean="0">
                                <a:solidFill>
                                  <a:schemeClr val="dk1"/>
                                </a:solidFill>
                                <a:latin typeface="Cambria Math" panose="02040503050406030204" pitchFamily="18" charset="0"/>
                              </a:rPr>
                              <m:t>2</m:t>
                            </m:r>
                          </m:sub>
                        </m:sSub>
                      </m:e>
                    </m:d>
                  </m:oMath>
                </a14:m>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Case 1: One point is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m:t>
                        </m:r>
                        <m:r>
                          <a:rPr lang="en-US" sz="2200" i="1" dirty="0" smtClean="0">
                            <a:solidFill>
                              <a:schemeClr val="dk1"/>
                            </a:solidFill>
                            <a:latin typeface="Cambria Math" panose="02040503050406030204" pitchFamily="18" charset="0"/>
                          </a:rPr>
                          <m:t>𝑎</m:t>
                        </m:r>
                      </m:e>
                    </m:d>
                  </m:oMath>
                </a14:m>
                <a:r>
                  <a:rPr lang="en-US" sz="2200" dirty="0">
                    <a:solidFill>
                      <a:schemeClr val="dk1"/>
                    </a:solidFill>
                  </a:rPr>
                  <a:t> (the y-intercept)</a:t>
                </a: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Steps	1. </a:t>
                </a:r>
                <a14:m>
                  <m:oMath xmlns:m="http://schemas.openxmlformats.org/officeDocument/2006/math">
                    <m:r>
                      <a:rPr lang="en-US" sz="2200" i="1" dirty="0" smtClean="0">
                        <a:solidFill>
                          <a:schemeClr val="dk1"/>
                        </a:solidFill>
                        <a:latin typeface="Cambria Math" panose="02040503050406030204" pitchFamily="18" charset="0"/>
                      </a:rPr>
                      <m:t>𝑎</m:t>
                    </m:r>
                  </m:oMath>
                </a14:m>
                <a:r>
                  <a:rPr lang="en-US" sz="2200" dirty="0">
                    <a:solidFill>
                      <a:schemeClr val="dk1"/>
                    </a:solidFill>
                  </a:rPr>
                  <a:t> is the initial value (the y-intercept!)</a:t>
                </a:r>
                <a:endParaRPr sz="2200" dirty="0">
                  <a:solidFill>
                    <a:schemeClr val="dk1"/>
                  </a:solidFill>
                </a:endParaRPr>
              </a:p>
              <a:p>
                <a:pPr marL="101600" marR="0" lvl="0" algn="l" rtl="0">
                  <a:lnSpc>
                    <a:spcPct val="113000"/>
                  </a:lnSpc>
                  <a:spcBef>
                    <a:spcPts val="0"/>
                  </a:spcBef>
                  <a:spcAft>
                    <a:spcPts val="0"/>
                  </a:spcAft>
                  <a:buClr>
                    <a:schemeClr val="dk1"/>
                  </a:buClr>
                  <a:buSzPts val="2000"/>
                </a:pPr>
                <a:r>
                  <a:rPr lang="en-US" sz="2200" dirty="0">
                    <a:solidFill>
                      <a:schemeClr val="dk1"/>
                    </a:solidFill>
                  </a:rPr>
                  <a:t>	2. Substitute the second point into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r>
                      <a:rPr lang="en-US" sz="2200" i="1" dirty="0" err="1">
                        <a:solidFill>
                          <a:schemeClr val="dk1"/>
                        </a:solidFill>
                        <a:latin typeface="Cambria Math" panose="02040503050406030204" pitchFamily="18" charset="0"/>
                      </a:rPr>
                      <m:t>𝑎</m:t>
                    </m:r>
                    <m:sSup>
                      <m:sSupPr>
                        <m:ctrlPr>
                          <a:rPr lang="en-US" sz="2200" i="1" dirty="0" err="1">
                            <a:solidFill>
                              <a:schemeClr val="dk1"/>
                            </a:solidFill>
                            <a:latin typeface="Cambria Math" panose="02040503050406030204" pitchFamily="18" charset="0"/>
                          </a:rPr>
                        </m:ctrlPr>
                      </m:sSupPr>
                      <m:e>
                        <m:r>
                          <a:rPr lang="en-US" sz="2200" i="1" dirty="0" err="1">
                            <a:solidFill>
                              <a:schemeClr val="dk1"/>
                            </a:solidFill>
                            <a:latin typeface="Cambria Math" panose="02040503050406030204" pitchFamily="18" charset="0"/>
                          </a:rPr>
                          <m:t>𝑏</m:t>
                        </m:r>
                      </m:e>
                      <m:sup>
                        <m:r>
                          <a:rPr lang="en-US" sz="2200" i="1" dirty="0" err="1">
                            <a:solidFill>
                              <a:schemeClr val="dk1"/>
                            </a:solidFill>
                            <a:latin typeface="Cambria Math" panose="02040503050406030204" pitchFamily="18" charset="0"/>
                          </a:rPr>
                          <m:t>𝑥</m:t>
                        </m:r>
                      </m:sup>
                    </m:sSup>
                  </m:oMath>
                </a14:m>
                <a:endParaRPr sz="2200" dirty="0">
                  <a:solidFill>
                    <a:schemeClr val="dk1"/>
                  </a:solidFill>
                </a:endParaRPr>
              </a:p>
              <a:p>
                <a:pPr marL="101600" marR="0" lvl="0" algn="l" rtl="0">
                  <a:lnSpc>
                    <a:spcPct val="113000"/>
                  </a:lnSpc>
                  <a:spcBef>
                    <a:spcPts val="0"/>
                  </a:spcBef>
                  <a:spcAft>
                    <a:spcPts val="0"/>
                  </a:spcAft>
                  <a:buClr>
                    <a:schemeClr val="dk1"/>
                  </a:buClr>
                  <a:buSzPts val="2000"/>
                </a:pPr>
                <a:r>
                  <a:rPr lang="en-US" sz="2200" dirty="0">
                    <a:solidFill>
                      <a:schemeClr val="dk1"/>
                    </a:solidFill>
                  </a:rPr>
                  <a:t>	3. Solve for </a:t>
                </a:r>
                <a14:m>
                  <m:oMath xmlns:m="http://schemas.openxmlformats.org/officeDocument/2006/math">
                    <m:r>
                      <a:rPr lang="en-US" sz="2200" i="1" dirty="0" smtClean="0">
                        <a:solidFill>
                          <a:schemeClr val="dk1"/>
                        </a:solidFill>
                        <a:latin typeface="Cambria Math" panose="02040503050406030204" pitchFamily="18" charset="0"/>
                      </a:rPr>
                      <m:t>𝑏</m:t>
                    </m:r>
                  </m:oMath>
                </a14:m>
                <a:endParaRPr sz="2200" dirty="0">
                  <a:solidFill>
                    <a:schemeClr val="dk1"/>
                  </a:solidFill>
                </a:endParaRPr>
              </a:p>
              <a:p>
                <a:pPr marL="101600" marR="0" lvl="0" algn="l" rtl="0">
                  <a:lnSpc>
                    <a:spcPct val="113000"/>
                  </a:lnSpc>
                  <a:spcBef>
                    <a:spcPts val="0"/>
                  </a:spcBef>
                  <a:spcAft>
                    <a:spcPts val="0"/>
                  </a:spcAft>
                  <a:buClr>
                    <a:schemeClr val="dk1"/>
                  </a:buClr>
                  <a:buSzPts val="2000"/>
                </a:pPr>
                <a:r>
                  <a:rPr lang="en-US" sz="2200" dirty="0">
                    <a:solidFill>
                      <a:schemeClr val="dk1"/>
                    </a:solidFill>
                  </a:rPr>
                  <a:t>	4. Write the function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r>
                      <a:rPr lang="en-US" sz="2200" i="1" dirty="0" err="1" smtClean="0">
                        <a:solidFill>
                          <a:schemeClr val="dk1"/>
                        </a:solidFill>
                        <a:latin typeface="Cambria Math" panose="02040503050406030204" pitchFamily="18" charset="0"/>
                      </a:rPr>
                      <m:t>𝑎</m:t>
                    </m:r>
                    <m:sSup>
                      <m:sSupPr>
                        <m:ctrlPr>
                          <a:rPr lang="en-US" sz="2200" i="1" dirty="0" err="1" smtClean="0">
                            <a:solidFill>
                              <a:schemeClr val="dk1"/>
                            </a:solidFill>
                            <a:latin typeface="Cambria Math" panose="02040503050406030204" pitchFamily="18" charset="0"/>
                          </a:rPr>
                        </m:ctrlPr>
                      </m:sSupPr>
                      <m:e>
                        <m:r>
                          <a:rPr lang="en-US" sz="2200" i="1" dirty="0" err="1" smtClean="0">
                            <a:solidFill>
                              <a:schemeClr val="dk1"/>
                            </a:solidFill>
                            <a:latin typeface="Cambria Math" panose="02040503050406030204" pitchFamily="18" charset="0"/>
                          </a:rPr>
                          <m:t>𝑏</m:t>
                        </m:r>
                      </m:e>
                      <m:sup>
                        <m:r>
                          <a:rPr lang="en-US" sz="2200" i="1" dirty="0" err="1" smtClean="0">
                            <a:solidFill>
                              <a:schemeClr val="dk1"/>
                            </a:solidFill>
                            <a:latin typeface="Cambria Math" panose="02040503050406030204" pitchFamily="18" charset="0"/>
                          </a:rPr>
                          <m:t>𝑥</m:t>
                        </m:r>
                      </m:sup>
                    </m:sSup>
                  </m:oMath>
                </a14:m>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Case 2: Neither point is the y-intercept </a:t>
                </a: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Steps 	1. Substitute both points into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r>
                      <a:rPr lang="en-US" sz="2200" i="1" dirty="0" err="1">
                        <a:solidFill>
                          <a:schemeClr val="dk1"/>
                        </a:solidFill>
                        <a:latin typeface="Cambria Math" panose="02040503050406030204" pitchFamily="18" charset="0"/>
                      </a:rPr>
                      <m:t>𝑎</m:t>
                    </m:r>
                    <m:sSup>
                      <m:sSupPr>
                        <m:ctrlPr>
                          <a:rPr lang="en-US" sz="2200" i="1" dirty="0" err="1">
                            <a:solidFill>
                              <a:schemeClr val="dk1"/>
                            </a:solidFill>
                            <a:latin typeface="Cambria Math" panose="02040503050406030204" pitchFamily="18" charset="0"/>
                          </a:rPr>
                        </m:ctrlPr>
                      </m:sSupPr>
                      <m:e>
                        <m:r>
                          <a:rPr lang="en-US" sz="2200" i="1" dirty="0" err="1">
                            <a:solidFill>
                              <a:schemeClr val="dk1"/>
                            </a:solidFill>
                            <a:latin typeface="Cambria Math" panose="02040503050406030204" pitchFamily="18" charset="0"/>
                          </a:rPr>
                          <m:t>𝑏</m:t>
                        </m:r>
                      </m:e>
                      <m:sup>
                        <m:r>
                          <a:rPr lang="en-US" sz="2200" i="1" dirty="0" err="1">
                            <a:solidFill>
                              <a:schemeClr val="dk1"/>
                            </a:solidFill>
                            <a:latin typeface="Cambria Math" panose="02040503050406030204" pitchFamily="18" charset="0"/>
                          </a:rPr>
                          <m:t>𝑥</m:t>
                        </m:r>
                      </m:sup>
                    </m:sSup>
                  </m:oMath>
                </a14:m>
                <a:r>
                  <a:rPr lang="en-US" sz="2200" dirty="0">
                    <a:solidFill>
                      <a:schemeClr val="dk1"/>
                    </a:solidFill>
                  </a:rPr>
                  <a:t> to get two equations</a:t>
                </a:r>
                <a:endParaRPr sz="2200" dirty="0">
                  <a:solidFill>
                    <a:schemeClr val="dk1"/>
                  </a:solidFill>
                </a:endParaRPr>
              </a:p>
              <a:p>
                <a:pPr marL="101600" marR="0" lvl="0" algn="l" rtl="0">
                  <a:lnSpc>
                    <a:spcPct val="113000"/>
                  </a:lnSpc>
                  <a:spcBef>
                    <a:spcPts val="0"/>
                  </a:spcBef>
                  <a:spcAft>
                    <a:spcPts val="0"/>
                  </a:spcAft>
                  <a:buClr>
                    <a:schemeClr val="dk1"/>
                  </a:buClr>
                  <a:buSzPts val="2000"/>
                </a:pPr>
                <a:r>
                  <a:rPr lang="en-US" sz="2200" dirty="0">
                    <a:solidFill>
                      <a:schemeClr val="dk1"/>
                    </a:solidFill>
                  </a:rPr>
                  <a:t>	2. Solve the system of equations for </a:t>
                </a:r>
                <a14:m>
                  <m:oMath xmlns:m="http://schemas.openxmlformats.org/officeDocument/2006/math">
                    <m:r>
                      <a:rPr lang="en-US" sz="2200" i="1" dirty="0" smtClean="0">
                        <a:solidFill>
                          <a:schemeClr val="dk1"/>
                        </a:solidFill>
                        <a:latin typeface="Cambria Math" panose="02040503050406030204" pitchFamily="18" charset="0"/>
                      </a:rPr>
                      <m:t>𝑎</m:t>
                    </m:r>
                  </m:oMath>
                </a14:m>
                <a:r>
                  <a:rPr lang="en-US" sz="2200" dirty="0">
                    <a:solidFill>
                      <a:schemeClr val="dk1"/>
                    </a:solidFill>
                  </a:rPr>
                  <a:t> and </a:t>
                </a:r>
                <a14:m>
                  <m:oMath xmlns:m="http://schemas.openxmlformats.org/officeDocument/2006/math">
                    <m:r>
                      <a:rPr lang="en-US" sz="2200" i="1" dirty="0" smtClean="0">
                        <a:solidFill>
                          <a:schemeClr val="dk1"/>
                        </a:solidFill>
                        <a:latin typeface="Cambria Math" panose="02040503050406030204" pitchFamily="18" charset="0"/>
                      </a:rPr>
                      <m:t>𝑏</m:t>
                    </m:r>
                  </m:oMath>
                </a14:m>
                <a:endParaRPr sz="2200" dirty="0">
                  <a:solidFill>
                    <a:schemeClr val="dk1"/>
                  </a:solidFill>
                </a:endParaRPr>
              </a:p>
              <a:p>
                <a:pPr marL="101600" marR="0" lvl="0" algn="l" rtl="0">
                  <a:lnSpc>
                    <a:spcPct val="113000"/>
                  </a:lnSpc>
                  <a:spcBef>
                    <a:spcPts val="0"/>
                  </a:spcBef>
                  <a:spcAft>
                    <a:spcPts val="0"/>
                  </a:spcAft>
                  <a:buClr>
                    <a:schemeClr val="dk1"/>
                  </a:buClr>
                  <a:buSzPts val="2000"/>
                </a:pPr>
                <a:r>
                  <a:rPr lang="en-US" sz="2200" dirty="0">
                    <a:solidFill>
                      <a:schemeClr val="dk1"/>
                    </a:solidFill>
                  </a:rPr>
                  <a:t>	3. Write the function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r>
                      <a:rPr lang="en-US" sz="2200" i="1" dirty="0" err="1">
                        <a:solidFill>
                          <a:schemeClr val="dk1"/>
                        </a:solidFill>
                        <a:latin typeface="Cambria Math" panose="02040503050406030204" pitchFamily="18" charset="0"/>
                      </a:rPr>
                      <m:t>𝑎</m:t>
                    </m:r>
                    <m:sSup>
                      <m:sSupPr>
                        <m:ctrlPr>
                          <a:rPr lang="en-US" sz="2200" i="1" dirty="0" err="1">
                            <a:solidFill>
                              <a:schemeClr val="dk1"/>
                            </a:solidFill>
                            <a:latin typeface="Cambria Math" panose="02040503050406030204" pitchFamily="18" charset="0"/>
                          </a:rPr>
                        </m:ctrlPr>
                      </m:sSupPr>
                      <m:e>
                        <m:r>
                          <a:rPr lang="en-US" sz="2200" i="1" dirty="0" err="1">
                            <a:solidFill>
                              <a:schemeClr val="dk1"/>
                            </a:solidFill>
                            <a:latin typeface="Cambria Math" panose="02040503050406030204" pitchFamily="18" charset="0"/>
                          </a:rPr>
                          <m:t>𝑏</m:t>
                        </m:r>
                      </m:e>
                      <m:sup>
                        <m:r>
                          <a:rPr lang="en-US" sz="2200" i="1" dirty="0" err="1">
                            <a:solidFill>
                              <a:schemeClr val="dk1"/>
                            </a:solidFill>
                            <a:latin typeface="Cambria Math" panose="02040503050406030204" pitchFamily="18" charset="0"/>
                          </a:rPr>
                          <m:t>𝑥</m:t>
                        </m:r>
                      </m:sup>
                    </m:sSup>
                  </m:oMath>
                </a14:m>
              </a:p>
              <a:p>
                <a:pPr marL="0" marR="0" lvl="0" indent="0" algn="l" rtl="0">
                  <a:lnSpc>
                    <a:spcPct val="113000"/>
                  </a:lnSpc>
                  <a:spcBef>
                    <a:spcPts val="1000"/>
                  </a:spcBef>
                  <a:spcAft>
                    <a:spcPts val="1000"/>
                  </a:spcAft>
                  <a:buClr>
                    <a:srgbClr val="000000"/>
                  </a:buClr>
                  <a:buSzPts val="2800"/>
                  <a:buFont typeface="Arial"/>
                  <a:buNone/>
                </a:pPr>
                <a:r>
                  <a:rPr lang="en-US" sz="2200" dirty="0">
                    <a:solidFill>
                      <a:schemeClr val="dk1"/>
                    </a:solidFill>
                  </a:rPr>
                  <a:t>Important: Both points must be above OR below the x-axis (different x-coordinates)</a:t>
                </a:r>
                <a:endParaRPr sz="2200" dirty="0">
                  <a:solidFill>
                    <a:schemeClr val="dk1"/>
                  </a:solidFill>
                </a:endParaRPr>
              </a:p>
            </p:txBody>
          </p:sp>
        </mc:Choice>
        <mc:Fallback>
          <p:sp>
            <p:nvSpPr>
              <p:cNvPr id="767" name="Google Shape;767;p121"/>
              <p:cNvSpPr txBox="1">
                <a:spLocks noRot="1" noChangeAspect="1" noMove="1" noResize="1" noEditPoints="1" noAdjustHandles="1" noChangeArrowheads="1" noChangeShapeType="1" noTextEdit="1"/>
              </p:cNvSpPr>
              <p:nvPr/>
            </p:nvSpPr>
            <p:spPr>
              <a:xfrm>
                <a:off x="800467" y="926250"/>
                <a:ext cx="10559700" cy="5223569"/>
              </a:xfrm>
              <a:prstGeom prst="rect">
                <a:avLst/>
              </a:prstGeom>
              <a:blipFill>
                <a:blip r:embed="rId3"/>
                <a:stretch>
                  <a:fillRect l="-360"/>
                </a:stretch>
              </a:blipFill>
              <a:ln>
                <a:noFill/>
              </a:ln>
            </p:spPr>
            <p:txBody>
              <a:bodyPr/>
              <a:lstStyle/>
              <a:p>
                <a:r>
                  <a:rPr lang="en-US">
                    <a:noFill/>
                  </a:rPr>
                  <a:t> </a:t>
                </a:r>
              </a:p>
            </p:txBody>
          </p:sp>
        </mc:Fallback>
      </mc:AlternateContent>
      <p:sp>
        <p:nvSpPr>
          <p:cNvPr id="768" name="Google Shape;768;p121">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40" name="Google Shape;640;p104"/>
          <p:cNvSpPr txBox="1">
            <a:spLocks noGrp="1"/>
          </p:cNvSpPr>
          <p:nvPr>
            <p:ph type="title"/>
          </p:nvPr>
        </p:nvSpPr>
        <p:spPr>
          <a:xfrm>
            <a:off x="831850" y="1452282"/>
            <a:ext cx="10515600" cy="1194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6000"/>
              <a:buFont typeface="Arial"/>
              <a:buNone/>
            </a:pPr>
            <a:r>
              <a:rPr lang="en-US" sz="6000"/>
              <a:t>Affirmations </a:t>
            </a:r>
            <a:endParaRPr/>
          </a:p>
        </p:txBody>
      </p:sp>
      <p:sp>
        <p:nvSpPr>
          <p:cNvPr id="639" name="Google Shape;639;p104"/>
          <p:cNvSpPr txBox="1">
            <a:spLocks noGrp="1"/>
          </p:cNvSpPr>
          <p:nvPr>
            <p:ph type="body" idx="1"/>
          </p:nvPr>
        </p:nvSpPr>
        <p:spPr>
          <a:xfrm>
            <a:off x="831850" y="3231525"/>
            <a:ext cx="10515600" cy="2211900"/>
          </a:xfrm>
          <a:prstGeom prst="rect">
            <a:avLst/>
          </a:prstGeom>
          <a:noFill/>
          <a:ln>
            <a:noFill/>
          </a:ln>
        </p:spPr>
        <p:txBody>
          <a:bodyPr spcFirstLastPara="1" wrap="square" lIns="91425" tIns="45700" rIns="91425" bIns="45700" anchor="t" anchorCtr="0">
            <a:normAutofit/>
          </a:bodyPr>
          <a:lstStyle/>
          <a:p>
            <a:pPr marL="457200" lvl="0" indent="-342900" algn="l" rtl="0">
              <a:lnSpc>
                <a:spcPct val="113000"/>
              </a:lnSpc>
              <a:spcBef>
                <a:spcPts val="1000"/>
              </a:spcBef>
              <a:spcAft>
                <a:spcPts val="0"/>
              </a:spcAft>
              <a:buSzPts val="1800"/>
              <a:buChar char="•"/>
            </a:pPr>
            <a:r>
              <a:rPr lang="en-US"/>
              <a:t>I am capable of connecting ideas and seeing patterns.</a:t>
            </a:r>
            <a:endParaRPr/>
          </a:p>
          <a:p>
            <a:pPr marL="457200" lvl="0" indent="-342900" algn="l" rtl="0">
              <a:lnSpc>
                <a:spcPct val="113000"/>
              </a:lnSpc>
              <a:spcBef>
                <a:spcPts val="0"/>
              </a:spcBef>
              <a:spcAft>
                <a:spcPts val="0"/>
              </a:spcAft>
              <a:buSzPts val="1800"/>
              <a:buChar char="•"/>
            </a:pPr>
            <a:r>
              <a:rPr lang="en-US"/>
              <a:t>I celebrate every bit of progress I make.</a:t>
            </a:r>
            <a:endParaRPr/>
          </a:p>
          <a:p>
            <a:pPr marL="457200" lvl="0" indent="-342900" algn="l" rtl="0">
              <a:lnSpc>
                <a:spcPct val="113000"/>
              </a:lnSpc>
              <a:spcBef>
                <a:spcPts val="0"/>
              </a:spcBef>
              <a:spcAft>
                <a:spcPts val="0"/>
              </a:spcAft>
              <a:buSzPts val="1800"/>
              <a:buChar char="•"/>
            </a:pPr>
            <a:r>
              <a:rPr lang="en-US"/>
              <a:t>I embrace challenges because they help me improve.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122"/>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3960"/>
              <a:buFont typeface="Arial"/>
              <a:buNone/>
            </a:pPr>
            <a:r>
              <a:rPr lang="en-US" sz="3759">
                <a:solidFill>
                  <a:schemeClr val="accent5"/>
                </a:solidFill>
              </a:rPr>
              <a:t>Try It: Write Exponential Model from Two Points</a:t>
            </a:r>
            <a:endParaRPr sz="3759">
              <a:solidFill>
                <a:schemeClr val="accent5"/>
              </a:solidFill>
            </a:endParaRPr>
          </a:p>
        </p:txBody>
      </p:sp>
      <mc:AlternateContent xmlns:mc="http://schemas.openxmlformats.org/markup-compatibility/2006">
        <mc:Choice xmlns:a14="http://schemas.microsoft.com/office/drawing/2010/main" Requires="a14">
          <p:sp>
            <p:nvSpPr>
              <p:cNvPr id="774" name="Google Shape;774;p122"/>
              <p:cNvSpPr txBox="1"/>
              <p:nvPr/>
            </p:nvSpPr>
            <p:spPr>
              <a:xfrm>
                <a:off x="831833" y="2047391"/>
                <a:ext cx="10137900" cy="2763217"/>
              </a:xfrm>
              <a:prstGeom prst="rect">
                <a:avLst/>
              </a:prstGeom>
              <a:noFill/>
              <a:ln>
                <a:noFill/>
              </a:ln>
            </p:spPr>
            <p:txBody>
              <a:bodyPr spcFirstLastPara="1" wrap="square" lIns="121900" tIns="121900" rIns="121900" bIns="121900" anchor="t" anchorCtr="0">
                <a:spAutoFit/>
              </a:bodyPr>
              <a:lstStyle/>
              <a:p>
                <a:pPr marL="63500" marR="0" lvl="0" algn="l" rtl="0">
                  <a:lnSpc>
                    <a:spcPct val="113000"/>
                  </a:lnSpc>
                  <a:spcBef>
                    <a:spcPts val="0"/>
                  </a:spcBef>
                  <a:spcAft>
                    <a:spcPts val="0"/>
                  </a:spcAft>
                  <a:buClr>
                    <a:schemeClr val="dk1"/>
                  </a:buClr>
                  <a:buSzPts val="2600"/>
                </a:pPr>
                <a:r>
                  <a:rPr lang="en-US" sz="2600" dirty="0">
                    <a:solidFill>
                      <a:schemeClr val="dk1"/>
                    </a:solidFill>
                  </a:rPr>
                  <a:t>1. Write an exponential function </a:t>
                </a:r>
                <a14:m>
                  <m:oMath xmlns:m="http://schemas.openxmlformats.org/officeDocument/2006/math">
                    <m:r>
                      <a:rPr lang="en-US" sz="2600" i="1" dirty="0" smtClean="0">
                        <a:solidFill>
                          <a:schemeClr val="dk1"/>
                        </a:solidFill>
                        <a:latin typeface="Cambria Math" panose="02040503050406030204" pitchFamily="18" charset="0"/>
                      </a:rPr>
                      <m:t>𝑓</m:t>
                    </m:r>
                    <m:d>
                      <m:dPr>
                        <m:ctrlPr>
                          <a:rPr lang="en-US" sz="2600" i="1" dirty="0" smtClean="0">
                            <a:solidFill>
                              <a:schemeClr val="dk1"/>
                            </a:solidFill>
                            <a:latin typeface="Cambria Math" panose="02040503050406030204" pitchFamily="18" charset="0"/>
                          </a:rPr>
                        </m:ctrlPr>
                      </m:dPr>
                      <m:e>
                        <m:r>
                          <a:rPr lang="en-US" sz="2600" i="1" dirty="0" smtClean="0">
                            <a:solidFill>
                              <a:schemeClr val="dk1"/>
                            </a:solidFill>
                            <a:latin typeface="Cambria Math" panose="02040503050406030204" pitchFamily="18" charset="0"/>
                          </a:rPr>
                          <m:t>𝑥</m:t>
                        </m:r>
                      </m:e>
                    </m:d>
                    <m:r>
                      <a:rPr lang="en-US" sz="2600" i="1" dirty="0" smtClean="0">
                        <a:solidFill>
                          <a:schemeClr val="dk1"/>
                        </a:solidFill>
                        <a:latin typeface="Cambria Math" panose="02040503050406030204" pitchFamily="18" charset="0"/>
                      </a:rPr>
                      <m:t>=</m:t>
                    </m:r>
                    <m:r>
                      <a:rPr lang="en-US" sz="2600" i="1" dirty="0" err="1">
                        <a:solidFill>
                          <a:schemeClr val="dk1"/>
                        </a:solidFill>
                        <a:latin typeface="Cambria Math" panose="02040503050406030204" pitchFamily="18" charset="0"/>
                      </a:rPr>
                      <m:t>𝑎</m:t>
                    </m:r>
                    <m:sSup>
                      <m:sSupPr>
                        <m:ctrlPr>
                          <a:rPr lang="en-US" sz="2600" i="1" dirty="0" err="1">
                            <a:solidFill>
                              <a:schemeClr val="dk1"/>
                            </a:solidFill>
                            <a:latin typeface="Cambria Math" panose="02040503050406030204" pitchFamily="18" charset="0"/>
                          </a:rPr>
                        </m:ctrlPr>
                      </m:sSupPr>
                      <m:e>
                        <m:r>
                          <a:rPr lang="en-US" sz="2600" i="1" dirty="0" err="1">
                            <a:solidFill>
                              <a:schemeClr val="dk1"/>
                            </a:solidFill>
                            <a:latin typeface="Cambria Math" panose="02040503050406030204" pitchFamily="18" charset="0"/>
                          </a:rPr>
                          <m:t>𝑏</m:t>
                        </m:r>
                      </m:e>
                      <m:sup>
                        <m:r>
                          <a:rPr lang="en-US" sz="2600" i="1" dirty="0" err="1">
                            <a:solidFill>
                              <a:schemeClr val="dk1"/>
                            </a:solidFill>
                            <a:latin typeface="Cambria Math" panose="02040503050406030204" pitchFamily="18" charset="0"/>
                          </a:rPr>
                          <m:t>𝑥</m:t>
                        </m:r>
                      </m:sup>
                    </m:sSup>
                  </m:oMath>
                </a14:m>
                <a:r>
                  <a:rPr lang="en-US" sz="2600" dirty="0">
                    <a:solidFill>
                      <a:schemeClr val="dk1"/>
                    </a:solidFill>
                  </a:rPr>
                  <a:t> that passes through the points </a:t>
                </a:r>
                <a14:m>
                  <m:oMath xmlns:m="http://schemas.openxmlformats.org/officeDocument/2006/math">
                    <m:r>
                      <a:rPr lang="en-US" sz="2600" i="1" dirty="0" smtClean="0">
                        <a:solidFill>
                          <a:schemeClr val="dk1"/>
                        </a:solidFill>
                        <a:latin typeface="Cambria Math" panose="02040503050406030204" pitchFamily="18" charset="0"/>
                      </a:rPr>
                      <m:t>(0, 5)</m:t>
                    </m:r>
                  </m:oMath>
                </a14:m>
                <a:r>
                  <a:rPr lang="en-US" sz="2600" dirty="0">
                    <a:solidFill>
                      <a:schemeClr val="dk1"/>
                    </a:solidFill>
                  </a:rPr>
                  <a:t> and </a:t>
                </a:r>
                <a14:m>
                  <m:oMath xmlns:m="http://schemas.openxmlformats.org/officeDocument/2006/math">
                    <m:r>
                      <a:rPr lang="en-US" sz="2600" i="1" dirty="0" smtClean="0">
                        <a:solidFill>
                          <a:schemeClr val="dk1"/>
                        </a:solidFill>
                        <a:latin typeface="Cambria Math" panose="02040503050406030204" pitchFamily="18" charset="0"/>
                      </a:rPr>
                      <m:t>(2, 45)</m:t>
                    </m:r>
                  </m:oMath>
                </a14:m>
                <a:r>
                  <a:rPr lang="en-US" sz="2600" dirty="0">
                    <a:solidFill>
                      <a:schemeClr val="dk1"/>
                    </a:solidFill>
                  </a:rPr>
                  <a:t>.</a:t>
                </a:r>
              </a:p>
              <a:p>
                <a:pPr marL="63500" marR="0" lvl="0" algn="l" rtl="0">
                  <a:lnSpc>
                    <a:spcPct val="113000"/>
                  </a:lnSpc>
                  <a:spcBef>
                    <a:spcPts val="0"/>
                  </a:spcBef>
                  <a:spcAft>
                    <a:spcPts val="0"/>
                  </a:spcAft>
                  <a:buClr>
                    <a:schemeClr val="dk1"/>
                  </a:buClr>
                  <a:buSzPts val="2600"/>
                </a:pPr>
                <a:endParaRPr sz="2600" dirty="0">
                  <a:solidFill>
                    <a:schemeClr val="dk1"/>
                  </a:solidFill>
                </a:endParaRPr>
              </a:p>
              <a:p>
                <a:pPr marL="63500" marR="0" lvl="0" algn="l" rtl="0">
                  <a:lnSpc>
                    <a:spcPct val="113000"/>
                  </a:lnSpc>
                  <a:spcBef>
                    <a:spcPts val="1000"/>
                  </a:spcBef>
                  <a:spcAft>
                    <a:spcPts val="1000"/>
                  </a:spcAft>
                  <a:buClr>
                    <a:schemeClr val="dk1"/>
                  </a:buClr>
                  <a:buSzPts val="2600"/>
                </a:pPr>
                <a:r>
                  <a:rPr lang="en-US" sz="2600" dirty="0">
                    <a:solidFill>
                      <a:schemeClr val="dk1"/>
                    </a:solidFill>
                  </a:rPr>
                  <a:t>2. Write an exponential function </a:t>
                </a:r>
                <a14:m>
                  <m:oMath xmlns:m="http://schemas.openxmlformats.org/officeDocument/2006/math">
                    <m:r>
                      <a:rPr lang="en-US" sz="2600" i="1" dirty="0" smtClean="0">
                        <a:solidFill>
                          <a:schemeClr val="dk1"/>
                        </a:solidFill>
                        <a:latin typeface="Cambria Math" panose="02040503050406030204" pitchFamily="18" charset="0"/>
                      </a:rPr>
                      <m:t>𝑔</m:t>
                    </m:r>
                    <m:d>
                      <m:dPr>
                        <m:ctrlPr>
                          <a:rPr lang="en-US" sz="2600" i="1" dirty="0" smtClean="0">
                            <a:solidFill>
                              <a:schemeClr val="dk1"/>
                            </a:solidFill>
                            <a:latin typeface="Cambria Math" panose="02040503050406030204" pitchFamily="18" charset="0"/>
                          </a:rPr>
                        </m:ctrlPr>
                      </m:dPr>
                      <m:e>
                        <m:r>
                          <a:rPr lang="en-US" sz="2600" i="1" dirty="0" smtClean="0">
                            <a:solidFill>
                              <a:schemeClr val="dk1"/>
                            </a:solidFill>
                            <a:latin typeface="Cambria Math" panose="02040503050406030204" pitchFamily="18" charset="0"/>
                          </a:rPr>
                          <m:t>𝑥</m:t>
                        </m:r>
                      </m:e>
                    </m:d>
                    <m:r>
                      <a:rPr lang="en-US" sz="2600" i="1" dirty="0" smtClean="0">
                        <a:solidFill>
                          <a:schemeClr val="dk1"/>
                        </a:solidFill>
                        <a:latin typeface="Cambria Math" panose="02040503050406030204" pitchFamily="18" charset="0"/>
                      </a:rPr>
                      <m:t>=</m:t>
                    </m:r>
                    <m:r>
                      <a:rPr lang="en-US" sz="2600" i="1" dirty="0" err="1">
                        <a:solidFill>
                          <a:schemeClr val="dk1"/>
                        </a:solidFill>
                        <a:latin typeface="Cambria Math" panose="02040503050406030204" pitchFamily="18" charset="0"/>
                      </a:rPr>
                      <m:t>𝑎</m:t>
                    </m:r>
                    <m:sSup>
                      <m:sSupPr>
                        <m:ctrlPr>
                          <a:rPr lang="en-US" sz="2600" i="1" dirty="0" err="1">
                            <a:solidFill>
                              <a:schemeClr val="dk1"/>
                            </a:solidFill>
                            <a:latin typeface="Cambria Math" panose="02040503050406030204" pitchFamily="18" charset="0"/>
                          </a:rPr>
                        </m:ctrlPr>
                      </m:sSupPr>
                      <m:e>
                        <m:r>
                          <a:rPr lang="en-US" sz="2600" i="1" dirty="0" err="1">
                            <a:solidFill>
                              <a:schemeClr val="dk1"/>
                            </a:solidFill>
                            <a:latin typeface="Cambria Math" panose="02040503050406030204" pitchFamily="18" charset="0"/>
                          </a:rPr>
                          <m:t>𝑏</m:t>
                        </m:r>
                      </m:e>
                      <m:sup>
                        <m:r>
                          <a:rPr lang="en-US" sz="2600" i="1" dirty="0" err="1">
                            <a:solidFill>
                              <a:schemeClr val="dk1"/>
                            </a:solidFill>
                            <a:latin typeface="Cambria Math" panose="02040503050406030204" pitchFamily="18" charset="0"/>
                          </a:rPr>
                          <m:t>𝑥</m:t>
                        </m:r>
                      </m:sup>
                    </m:sSup>
                  </m:oMath>
                </a14:m>
                <a:r>
                  <a:rPr lang="en-US" sz="2600" dirty="0">
                    <a:solidFill>
                      <a:schemeClr val="dk1"/>
                    </a:solidFill>
                  </a:rPr>
                  <a:t> that passes through the points </a:t>
                </a:r>
                <a14:m>
                  <m:oMath xmlns:m="http://schemas.openxmlformats.org/officeDocument/2006/math">
                    <m:r>
                      <a:rPr lang="en-US" sz="2600" i="1" dirty="0" smtClean="0">
                        <a:solidFill>
                          <a:schemeClr val="dk1"/>
                        </a:solidFill>
                        <a:latin typeface="Cambria Math" panose="02040503050406030204" pitchFamily="18" charset="0"/>
                      </a:rPr>
                      <m:t>(1, 12)</m:t>
                    </m:r>
                  </m:oMath>
                </a14:m>
                <a:r>
                  <a:rPr lang="en-US" sz="2600" dirty="0">
                    <a:solidFill>
                      <a:schemeClr val="dk1"/>
                    </a:solidFill>
                  </a:rPr>
                  <a:t> and </a:t>
                </a:r>
                <a14:m>
                  <m:oMath xmlns:m="http://schemas.openxmlformats.org/officeDocument/2006/math">
                    <m:r>
                      <a:rPr lang="en-US" sz="2600" i="1" dirty="0" smtClean="0">
                        <a:solidFill>
                          <a:schemeClr val="dk1"/>
                        </a:solidFill>
                        <a:latin typeface="Cambria Math" panose="02040503050406030204" pitchFamily="18" charset="0"/>
                      </a:rPr>
                      <m:t>(3, 48)</m:t>
                    </m:r>
                  </m:oMath>
                </a14:m>
                <a:r>
                  <a:rPr lang="en-US" sz="2600" dirty="0">
                    <a:solidFill>
                      <a:schemeClr val="dk1"/>
                    </a:solidFill>
                  </a:rPr>
                  <a:t>.</a:t>
                </a:r>
                <a:endParaRPr sz="2600" dirty="0">
                  <a:solidFill>
                    <a:schemeClr val="dk1"/>
                  </a:solidFill>
                </a:endParaRPr>
              </a:p>
            </p:txBody>
          </p:sp>
        </mc:Choice>
        <mc:Fallback>
          <p:sp>
            <p:nvSpPr>
              <p:cNvPr id="774" name="Google Shape;774;p122"/>
              <p:cNvSpPr txBox="1">
                <a:spLocks noRot="1" noChangeAspect="1" noMove="1" noResize="1" noEditPoints="1" noAdjustHandles="1" noChangeArrowheads="1" noChangeShapeType="1" noTextEdit="1"/>
              </p:cNvSpPr>
              <p:nvPr/>
            </p:nvSpPr>
            <p:spPr>
              <a:xfrm>
                <a:off x="831833" y="2047391"/>
                <a:ext cx="10137900" cy="2763217"/>
              </a:xfrm>
              <a:prstGeom prst="rect">
                <a:avLst/>
              </a:prstGeom>
              <a:blipFill>
                <a:blip r:embed="rId3"/>
                <a:stretch>
                  <a:fillRect l="-125"/>
                </a:stretch>
              </a:blipFill>
              <a:ln>
                <a:noFill/>
              </a:ln>
            </p:spPr>
            <p:txBody>
              <a:bodyPr/>
              <a:lstStyle/>
              <a:p>
                <a:r>
                  <a:rPr lang="en-US">
                    <a:noFill/>
                  </a:rPr>
                  <a:t> </a:t>
                </a:r>
              </a:p>
            </p:txBody>
          </p:sp>
        </mc:Fallback>
      </mc:AlternateContent>
      <p:sp>
        <p:nvSpPr>
          <p:cNvPr id="775" name="Google Shape;775;p122">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23"/>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3960"/>
              <a:buFont typeface="Arial"/>
              <a:buNone/>
            </a:pPr>
            <a:r>
              <a:rPr lang="en-US" sz="4000" dirty="0"/>
              <a:t>Write an Exponential Function from a Graph</a:t>
            </a:r>
            <a:endParaRPr sz="4000" dirty="0"/>
          </a:p>
        </p:txBody>
      </p:sp>
      <mc:AlternateContent xmlns:mc="http://schemas.openxmlformats.org/markup-compatibility/2006">
        <mc:Choice xmlns:a14="http://schemas.microsoft.com/office/drawing/2010/main" Requires="a14">
          <p:sp>
            <p:nvSpPr>
              <p:cNvPr id="781" name="Google Shape;781;p123"/>
              <p:cNvSpPr txBox="1"/>
              <p:nvPr/>
            </p:nvSpPr>
            <p:spPr>
              <a:xfrm>
                <a:off x="824933" y="1317200"/>
                <a:ext cx="10559700" cy="4411500"/>
              </a:xfrm>
              <a:prstGeom prst="rect">
                <a:avLst/>
              </a:prstGeom>
              <a:noFill/>
              <a:ln>
                <a:noFill/>
              </a:ln>
            </p:spPr>
            <p:txBody>
              <a:bodyPr spcFirstLastPara="1" wrap="square" lIns="121900" tIns="121900" rIns="121900" bIns="121900" anchor="t" anchorCtr="0">
                <a:spAutoFit/>
              </a:bodyPr>
              <a:lstStyle/>
              <a:p>
                <a:pPr marR="0" lvl="0" algn="l" rtl="0">
                  <a:lnSpc>
                    <a:spcPct val="113000"/>
                  </a:lnSpc>
                  <a:spcBef>
                    <a:spcPts val="0"/>
                  </a:spcBef>
                  <a:spcAft>
                    <a:spcPts val="0"/>
                  </a:spcAft>
                  <a:buClr>
                    <a:srgbClr val="000000"/>
                  </a:buClr>
                  <a:buSzPts val="2800"/>
                </a:pPr>
                <a:r>
                  <a:rPr lang="en-US" sz="2200" dirty="0">
                    <a:solidFill>
                      <a:schemeClr val="dk1"/>
                    </a:solidFill>
                  </a:rPr>
                  <a:t>Step 1: Identify two points on the graph</a:t>
                </a:r>
                <a:endParaRPr sz="2200" dirty="0">
                  <a:solidFill>
                    <a:schemeClr val="dk1"/>
                  </a:solidFill>
                </a:endParaRPr>
              </a:p>
              <a:p>
                <a:pPr marL="88900" marR="0" lvl="0" algn="l" rtl="0">
                  <a:lnSpc>
                    <a:spcPct val="113000"/>
                  </a:lnSpc>
                  <a:spcBef>
                    <a:spcPts val="0"/>
                  </a:spcBef>
                  <a:spcAft>
                    <a:spcPts val="0"/>
                  </a:spcAft>
                  <a:buClr>
                    <a:schemeClr val="dk1"/>
                  </a:buClr>
                  <a:buSzPts val="2200"/>
                </a:pPr>
                <a:r>
                  <a:rPr lang="en-US" sz="2200" dirty="0">
                    <a:solidFill>
                      <a:schemeClr val="dk1"/>
                    </a:solidFill>
                  </a:rPr>
                  <a:t>	Choose the y-intercept as one point if possible</a:t>
                </a:r>
                <a:endParaRPr sz="2200" dirty="0">
                  <a:solidFill>
                    <a:schemeClr val="dk1"/>
                  </a:solidFill>
                </a:endParaRPr>
              </a:p>
              <a:p>
                <a:pPr marL="88900" marR="0" lvl="0" algn="l" rtl="0">
                  <a:lnSpc>
                    <a:spcPct val="113000"/>
                  </a:lnSpc>
                  <a:spcBef>
                    <a:spcPts val="0"/>
                  </a:spcBef>
                  <a:spcAft>
                    <a:spcPts val="0"/>
                  </a:spcAft>
                  <a:buClr>
                    <a:schemeClr val="dk1"/>
                  </a:buClr>
                  <a:buSzPts val="2200"/>
                </a:pPr>
                <a:r>
                  <a:rPr lang="en-US" sz="2200" dirty="0">
                    <a:solidFill>
                      <a:schemeClr val="dk1"/>
                    </a:solidFill>
                  </a:rPr>
                  <a:t>	Choose points as far apart as possible (reduces error)</a:t>
                </a:r>
                <a:endParaRPr sz="2200" dirty="0">
                  <a:solidFill>
                    <a:schemeClr val="dk1"/>
                  </a:solidFill>
                </a:endParaRPr>
              </a:p>
              <a:p>
                <a:pPr marR="0" lvl="0" algn="l" rtl="0">
                  <a:lnSpc>
                    <a:spcPct val="113000"/>
                  </a:lnSpc>
                  <a:spcBef>
                    <a:spcPts val="0"/>
                  </a:spcBef>
                  <a:spcAft>
                    <a:spcPts val="0"/>
                  </a:spcAft>
                  <a:buClr>
                    <a:srgbClr val="000000"/>
                  </a:buClr>
                  <a:buSzPts val="2800"/>
                </a:pPr>
                <a:r>
                  <a:rPr lang="en-US" sz="2200" dirty="0">
                    <a:solidFill>
                      <a:schemeClr val="dk1"/>
                    </a:solidFill>
                  </a:rPr>
                  <a:t>Step 2: If one point is the y-intercept </a:t>
                </a:r>
                <a14:m>
                  <m:oMath xmlns:m="http://schemas.openxmlformats.org/officeDocument/2006/math">
                    <m:r>
                      <a:rPr lang="en-US" sz="2200" i="1" dirty="0" smtClean="0">
                        <a:solidFill>
                          <a:schemeClr val="dk1"/>
                        </a:solidFill>
                        <a:latin typeface="Cambria Math" panose="02040503050406030204" pitchFamily="18" charset="0"/>
                      </a:rPr>
                      <m:t>(0, </m:t>
                    </m:r>
                    <m:r>
                      <a:rPr lang="en-US" sz="2200" i="1" dirty="0" smtClean="0">
                        <a:solidFill>
                          <a:schemeClr val="dk1"/>
                        </a:solidFill>
                        <a:latin typeface="Cambria Math" panose="02040503050406030204" pitchFamily="18" charset="0"/>
                      </a:rPr>
                      <m:t>𝑎</m:t>
                    </m:r>
                    <m:r>
                      <a:rPr lang="en-US" sz="2200" i="1" dirty="0" smtClean="0">
                        <a:solidFill>
                          <a:schemeClr val="dk1"/>
                        </a:solidFill>
                        <a:latin typeface="Cambria Math" panose="02040503050406030204" pitchFamily="18" charset="0"/>
                      </a:rPr>
                      <m:t>)</m:t>
                    </m:r>
                  </m:oMath>
                </a14:m>
                <a:r>
                  <a:rPr lang="en-US" sz="2200" dirty="0">
                    <a:solidFill>
                      <a:schemeClr val="dk1"/>
                    </a:solidFill>
                  </a:rPr>
                  <a:t>:</a:t>
                </a:r>
                <a:endParaRPr sz="2200" dirty="0">
                  <a:solidFill>
                    <a:schemeClr val="dk1"/>
                  </a:solidFill>
                </a:endParaRPr>
              </a:p>
              <a:p>
                <a:pPr marL="88900" marR="0" lvl="0" algn="l" rtl="0">
                  <a:lnSpc>
                    <a:spcPct val="113000"/>
                  </a:lnSpc>
                  <a:spcBef>
                    <a:spcPts val="0"/>
                  </a:spcBef>
                  <a:spcAft>
                    <a:spcPts val="0"/>
                  </a:spcAft>
                  <a:buClr>
                    <a:schemeClr val="dk1"/>
                  </a:buClr>
                  <a:buSzPts val="2200"/>
                </a:pPr>
                <a:r>
                  <a:rPr lang="en-US" sz="2200" dirty="0">
                    <a:solidFill>
                      <a:schemeClr val="dk1"/>
                    </a:solidFill>
                  </a:rPr>
                  <a:t>	Use a as the initial value</a:t>
                </a:r>
                <a:endParaRPr sz="2200" dirty="0">
                  <a:solidFill>
                    <a:schemeClr val="dk1"/>
                  </a:solidFill>
                </a:endParaRPr>
              </a:p>
              <a:p>
                <a:pPr marL="88900" marR="0" lvl="0" algn="l" rtl="0">
                  <a:lnSpc>
                    <a:spcPct val="113000"/>
                  </a:lnSpc>
                  <a:spcBef>
                    <a:spcPts val="0"/>
                  </a:spcBef>
                  <a:spcAft>
                    <a:spcPts val="0"/>
                  </a:spcAft>
                  <a:buClr>
                    <a:schemeClr val="dk1"/>
                  </a:buClr>
                  <a:buSzPts val="2200"/>
                </a:pPr>
                <a:r>
                  <a:rPr lang="en-US" sz="2200" dirty="0">
                    <a:solidFill>
                      <a:schemeClr val="dk1"/>
                    </a:solidFill>
                  </a:rPr>
                  <a:t>	Substitute the second point into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r>
                      <a:rPr lang="en-US" sz="2200" i="1" dirty="0" err="1">
                        <a:solidFill>
                          <a:schemeClr val="dk1"/>
                        </a:solidFill>
                        <a:latin typeface="Cambria Math" panose="02040503050406030204" pitchFamily="18" charset="0"/>
                      </a:rPr>
                      <m:t>𝑎</m:t>
                    </m:r>
                    <m:sSup>
                      <m:sSupPr>
                        <m:ctrlPr>
                          <a:rPr lang="en-US" sz="2200" i="1" dirty="0" err="1">
                            <a:solidFill>
                              <a:schemeClr val="dk1"/>
                            </a:solidFill>
                            <a:latin typeface="Cambria Math" panose="02040503050406030204" pitchFamily="18" charset="0"/>
                          </a:rPr>
                        </m:ctrlPr>
                      </m:sSupPr>
                      <m:e>
                        <m:r>
                          <a:rPr lang="en-US" sz="2200" i="1" dirty="0" err="1">
                            <a:solidFill>
                              <a:schemeClr val="dk1"/>
                            </a:solidFill>
                            <a:latin typeface="Cambria Math" panose="02040503050406030204" pitchFamily="18" charset="0"/>
                          </a:rPr>
                          <m:t>𝑏</m:t>
                        </m:r>
                      </m:e>
                      <m:sup>
                        <m:r>
                          <a:rPr lang="en-US" sz="2200" i="1" dirty="0" err="1">
                            <a:solidFill>
                              <a:schemeClr val="dk1"/>
                            </a:solidFill>
                            <a:latin typeface="Cambria Math" panose="02040503050406030204" pitchFamily="18" charset="0"/>
                          </a:rPr>
                          <m:t>𝑥</m:t>
                        </m:r>
                      </m:sup>
                    </m:sSup>
                  </m:oMath>
                </a14:m>
              </a:p>
              <a:p>
                <a:pPr marL="88900" marR="0" lvl="0" algn="l" rtl="0">
                  <a:lnSpc>
                    <a:spcPct val="113000"/>
                  </a:lnSpc>
                  <a:spcBef>
                    <a:spcPts val="0"/>
                  </a:spcBef>
                  <a:spcAft>
                    <a:spcPts val="0"/>
                  </a:spcAft>
                  <a:buClr>
                    <a:schemeClr val="dk1"/>
                  </a:buClr>
                  <a:buSzPts val="2200"/>
                </a:pPr>
                <a:r>
                  <a:rPr lang="en-US" sz="2200" dirty="0">
                    <a:solidFill>
                      <a:schemeClr val="dk1"/>
                    </a:solidFill>
                  </a:rPr>
                  <a:t>	Solve for </a:t>
                </a:r>
                <a14:m>
                  <m:oMath xmlns:m="http://schemas.openxmlformats.org/officeDocument/2006/math">
                    <m:r>
                      <a:rPr lang="en-US" sz="2200" i="1" dirty="0" smtClean="0">
                        <a:solidFill>
                          <a:schemeClr val="dk1"/>
                        </a:solidFill>
                        <a:latin typeface="Cambria Math" panose="02040503050406030204" pitchFamily="18" charset="0"/>
                      </a:rPr>
                      <m:t>𝑏</m:t>
                    </m:r>
                  </m:oMath>
                </a14:m>
                <a:endParaRPr sz="2200" dirty="0">
                  <a:solidFill>
                    <a:schemeClr val="dk1"/>
                  </a:solidFill>
                </a:endParaRPr>
              </a:p>
              <a:p>
                <a:pPr marR="0" lvl="0" algn="l" rtl="0">
                  <a:lnSpc>
                    <a:spcPct val="113000"/>
                  </a:lnSpc>
                  <a:spcBef>
                    <a:spcPts val="0"/>
                  </a:spcBef>
                  <a:spcAft>
                    <a:spcPts val="0"/>
                  </a:spcAft>
                  <a:buClr>
                    <a:srgbClr val="000000"/>
                  </a:buClr>
                  <a:buSzPts val="2800"/>
                </a:pPr>
                <a:r>
                  <a:rPr lang="en-US" sz="2200" dirty="0">
                    <a:solidFill>
                      <a:schemeClr val="dk1"/>
                    </a:solidFill>
                  </a:rPr>
                  <a:t>Step 3: If neither point is the y-intercept:</a:t>
                </a:r>
                <a:endParaRPr sz="2200" dirty="0">
                  <a:solidFill>
                    <a:schemeClr val="dk1"/>
                  </a:solidFill>
                </a:endParaRPr>
              </a:p>
              <a:p>
                <a:pPr marL="88900" marR="0" lvl="0" algn="l" rtl="0">
                  <a:lnSpc>
                    <a:spcPct val="113000"/>
                  </a:lnSpc>
                  <a:spcBef>
                    <a:spcPts val="0"/>
                  </a:spcBef>
                  <a:spcAft>
                    <a:spcPts val="0"/>
                  </a:spcAft>
                  <a:buClr>
                    <a:schemeClr val="dk1"/>
                  </a:buClr>
                  <a:buSzPts val="2200"/>
                </a:pPr>
                <a:r>
                  <a:rPr lang="en-US" sz="2200" dirty="0">
                    <a:solidFill>
                      <a:schemeClr val="dk1"/>
                    </a:solidFill>
                  </a:rPr>
                  <a:t>	Substitute both points into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r>
                      <a:rPr lang="en-US" sz="2200" i="1" dirty="0" err="1">
                        <a:solidFill>
                          <a:schemeClr val="dk1"/>
                        </a:solidFill>
                        <a:latin typeface="Cambria Math" panose="02040503050406030204" pitchFamily="18" charset="0"/>
                      </a:rPr>
                      <m:t>𝑎</m:t>
                    </m:r>
                    <m:sSup>
                      <m:sSupPr>
                        <m:ctrlPr>
                          <a:rPr lang="en-US" sz="2200" i="1" dirty="0" err="1">
                            <a:solidFill>
                              <a:schemeClr val="dk1"/>
                            </a:solidFill>
                            <a:latin typeface="Cambria Math" panose="02040503050406030204" pitchFamily="18" charset="0"/>
                          </a:rPr>
                        </m:ctrlPr>
                      </m:sSupPr>
                      <m:e>
                        <m:r>
                          <a:rPr lang="en-US" sz="2200" i="1" dirty="0" err="1">
                            <a:solidFill>
                              <a:schemeClr val="dk1"/>
                            </a:solidFill>
                            <a:latin typeface="Cambria Math" panose="02040503050406030204" pitchFamily="18" charset="0"/>
                          </a:rPr>
                          <m:t>𝑏</m:t>
                        </m:r>
                      </m:e>
                      <m:sup>
                        <m:r>
                          <a:rPr lang="en-US" sz="2200" i="1" dirty="0" err="1">
                            <a:solidFill>
                              <a:schemeClr val="dk1"/>
                            </a:solidFill>
                            <a:latin typeface="Cambria Math" panose="02040503050406030204" pitchFamily="18" charset="0"/>
                          </a:rPr>
                          <m:t>𝑥</m:t>
                        </m:r>
                      </m:sup>
                    </m:sSup>
                  </m:oMath>
                </a14:m>
              </a:p>
              <a:p>
                <a:pPr marL="88900" marR="0" lvl="0" algn="l" rtl="0">
                  <a:lnSpc>
                    <a:spcPct val="113000"/>
                  </a:lnSpc>
                  <a:spcBef>
                    <a:spcPts val="0"/>
                  </a:spcBef>
                  <a:spcAft>
                    <a:spcPts val="0"/>
                  </a:spcAft>
                  <a:buClr>
                    <a:schemeClr val="dk1"/>
                  </a:buClr>
                  <a:buSzPts val="2200"/>
                </a:pPr>
                <a:r>
                  <a:rPr lang="en-US" sz="2200" dirty="0">
                    <a:solidFill>
                      <a:schemeClr val="dk1"/>
                    </a:solidFill>
                  </a:rPr>
                  <a:t>	Solve the resulting system for </a:t>
                </a:r>
                <a14:m>
                  <m:oMath xmlns:m="http://schemas.openxmlformats.org/officeDocument/2006/math">
                    <m:r>
                      <a:rPr lang="en-US" sz="2200" i="1" dirty="0" smtClean="0">
                        <a:solidFill>
                          <a:schemeClr val="dk1"/>
                        </a:solidFill>
                        <a:latin typeface="Cambria Math" panose="02040503050406030204" pitchFamily="18" charset="0"/>
                      </a:rPr>
                      <m:t>𝑎</m:t>
                    </m:r>
                  </m:oMath>
                </a14:m>
                <a:r>
                  <a:rPr lang="en-US" sz="2200" dirty="0">
                    <a:solidFill>
                      <a:schemeClr val="dk1"/>
                    </a:solidFill>
                  </a:rPr>
                  <a:t> and </a:t>
                </a:r>
                <a14:m>
                  <m:oMath xmlns:m="http://schemas.openxmlformats.org/officeDocument/2006/math">
                    <m:r>
                      <a:rPr lang="en-US" sz="2200" i="1" dirty="0" smtClean="0">
                        <a:solidFill>
                          <a:schemeClr val="dk1"/>
                        </a:solidFill>
                        <a:latin typeface="Cambria Math" panose="02040503050406030204" pitchFamily="18" charset="0"/>
                      </a:rPr>
                      <m:t>𝑏</m:t>
                    </m:r>
                  </m:oMath>
                </a14:m>
                <a:endParaRPr sz="2200" dirty="0">
                  <a:solidFill>
                    <a:schemeClr val="dk1"/>
                  </a:solidFill>
                </a:endParaRPr>
              </a:p>
              <a:p>
                <a:pPr marR="0" lvl="0" algn="l" rtl="0">
                  <a:lnSpc>
                    <a:spcPct val="113000"/>
                  </a:lnSpc>
                  <a:spcBef>
                    <a:spcPts val="0"/>
                  </a:spcBef>
                  <a:spcAft>
                    <a:spcPts val="0"/>
                  </a:spcAft>
                  <a:buClr>
                    <a:srgbClr val="000000"/>
                  </a:buClr>
                  <a:buSzPts val="2800"/>
                </a:pPr>
                <a:r>
                  <a:rPr lang="en-US" sz="2200" dirty="0">
                    <a:solidFill>
                      <a:schemeClr val="dk1"/>
                    </a:solidFill>
                  </a:rPr>
                  <a:t>Step 4: Write the exponential function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r>
                      <a:rPr lang="en-US" sz="2200" i="1" dirty="0" err="1">
                        <a:solidFill>
                          <a:schemeClr val="dk1"/>
                        </a:solidFill>
                        <a:latin typeface="Cambria Math" panose="02040503050406030204" pitchFamily="18" charset="0"/>
                      </a:rPr>
                      <m:t>𝑎</m:t>
                    </m:r>
                    <m:sSup>
                      <m:sSupPr>
                        <m:ctrlPr>
                          <a:rPr lang="en-US" sz="2200" i="1" dirty="0" err="1">
                            <a:solidFill>
                              <a:schemeClr val="dk1"/>
                            </a:solidFill>
                            <a:latin typeface="Cambria Math" panose="02040503050406030204" pitchFamily="18" charset="0"/>
                          </a:rPr>
                        </m:ctrlPr>
                      </m:sSupPr>
                      <m:e>
                        <m:r>
                          <a:rPr lang="en-US" sz="2200" i="1" dirty="0" err="1">
                            <a:solidFill>
                              <a:schemeClr val="dk1"/>
                            </a:solidFill>
                            <a:latin typeface="Cambria Math" panose="02040503050406030204" pitchFamily="18" charset="0"/>
                          </a:rPr>
                          <m:t>𝑏</m:t>
                        </m:r>
                      </m:e>
                      <m:sup>
                        <m:r>
                          <a:rPr lang="en-US" sz="2200" i="1" dirty="0" err="1">
                            <a:solidFill>
                              <a:schemeClr val="dk1"/>
                            </a:solidFill>
                            <a:latin typeface="Cambria Math" panose="02040503050406030204" pitchFamily="18" charset="0"/>
                          </a:rPr>
                          <m:t>𝑥</m:t>
                        </m:r>
                      </m:sup>
                    </m:sSup>
                  </m:oMath>
                </a14:m>
                <a:endParaRPr sz="2200" dirty="0">
                  <a:solidFill>
                    <a:schemeClr val="dk1"/>
                  </a:solidFill>
                </a:endParaRPr>
              </a:p>
            </p:txBody>
          </p:sp>
        </mc:Choice>
        <mc:Fallback>
          <p:sp>
            <p:nvSpPr>
              <p:cNvPr id="781" name="Google Shape;781;p123"/>
              <p:cNvSpPr txBox="1">
                <a:spLocks noRot="1" noChangeAspect="1" noMove="1" noResize="1" noEditPoints="1" noAdjustHandles="1" noChangeArrowheads="1" noChangeShapeType="1" noTextEdit="1"/>
              </p:cNvSpPr>
              <p:nvPr/>
            </p:nvSpPr>
            <p:spPr>
              <a:xfrm>
                <a:off x="824933" y="1317200"/>
                <a:ext cx="10559700" cy="4411500"/>
              </a:xfrm>
              <a:prstGeom prst="rect">
                <a:avLst/>
              </a:prstGeom>
              <a:blipFill>
                <a:blip r:embed="rId3"/>
                <a:stretch>
                  <a:fillRect l="-360" b="-287"/>
                </a:stretch>
              </a:blipFill>
              <a:ln>
                <a:noFill/>
              </a:ln>
            </p:spPr>
            <p:txBody>
              <a:bodyPr/>
              <a:lstStyle/>
              <a:p>
                <a:r>
                  <a:rPr lang="en-US">
                    <a:noFill/>
                  </a:rPr>
                  <a:t> </a:t>
                </a:r>
              </a:p>
            </p:txBody>
          </p:sp>
        </mc:Fallback>
      </mc:AlternateContent>
      <p:sp>
        <p:nvSpPr>
          <p:cNvPr id="782" name="Google Shape;782;p123">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3" name="Google Shape;783;p123">
            <a:extLst>
              <a:ext uri="{C183D7F6-B498-43B3-948B-1728B52AA6E4}">
                <adec:decorative xmlns:adec="http://schemas.microsoft.com/office/drawing/2017/decorative" val="1"/>
              </a:ext>
            </a:extLst>
          </p:cNvPr>
          <p:cNvPicPr preferRelativeResize="0">
            <a:picLocks noGrp="1"/>
          </p:cNvPicPr>
          <p:nvPr>
            <p:ph type="body" idx="2"/>
          </p:nvPr>
        </p:nvPicPr>
        <p:blipFill rotWithShape="1">
          <a:blip r:embed="rId4">
            <a:alphaModFix/>
          </a:blip>
          <a:srcRect/>
          <a:stretch/>
        </p:blipFill>
        <p:spPr>
          <a:xfrm>
            <a:off x="8999075" y="2515299"/>
            <a:ext cx="2743200" cy="3670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24"/>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Exponential Functions with Base e</a:t>
            </a:r>
            <a:endParaRPr sz="4000" dirty="0"/>
          </a:p>
        </p:txBody>
      </p:sp>
      <mc:AlternateContent xmlns:mc="http://schemas.openxmlformats.org/markup-compatibility/2006">
        <mc:Choice xmlns:a14="http://schemas.microsoft.com/office/drawing/2010/main" Requires="a14">
          <p:sp>
            <p:nvSpPr>
              <p:cNvPr id="789" name="Google Shape;789;p124"/>
              <p:cNvSpPr txBox="1"/>
              <p:nvPr/>
            </p:nvSpPr>
            <p:spPr>
              <a:xfrm>
                <a:off x="831833" y="1384300"/>
                <a:ext cx="10559700" cy="4310370"/>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The number </a:t>
                </a:r>
                <a14:m>
                  <m:oMath xmlns:m="http://schemas.openxmlformats.org/officeDocument/2006/math">
                    <m:r>
                      <a:rPr lang="en-US" sz="2200" i="1" dirty="0" smtClean="0">
                        <a:solidFill>
                          <a:schemeClr val="dk1"/>
                        </a:solidFill>
                        <a:latin typeface="Cambria Math" panose="02040503050406030204" pitchFamily="18" charset="0"/>
                      </a:rPr>
                      <m:t>𝑒</m:t>
                    </m:r>
                  </m:oMath>
                </a14:m>
                <a:r>
                  <a:rPr lang="en-US" sz="2200" dirty="0">
                    <a:solidFill>
                      <a:schemeClr val="dk1"/>
                    </a:solidFill>
                  </a:rPr>
                  <a:t> is a special irrational constant: </a:t>
                </a:r>
                <a14:m>
                  <m:oMath xmlns:m="http://schemas.openxmlformats.org/officeDocument/2006/math">
                    <m:r>
                      <a:rPr lang="en-US" sz="2200" i="1" dirty="0" smtClean="0">
                        <a:solidFill>
                          <a:schemeClr val="dk1"/>
                        </a:solidFill>
                        <a:latin typeface="Cambria Math" panose="02040503050406030204" pitchFamily="18" charset="0"/>
                      </a:rPr>
                      <m:t>𝑒</m:t>
                    </m:r>
                    <m:r>
                      <a:rPr lang="en-US" sz="2200" i="1" dirty="0" smtClean="0">
                        <a:solidFill>
                          <a:schemeClr val="dk1"/>
                        </a:solidFill>
                        <a:latin typeface="Cambria Math" panose="02040503050406030204" pitchFamily="18" charset="0"/>
                      </a:rPr>
                      <m:t> ≈2.71</m:t>
                    </m:r>
                    <m:r>
                      <a:rPr lang="en-US" sz="2200" i="1" dirty="0">
                        <a:solidFill>
                          <a:schemeClr val="dk1"/>
                        </a:solidFill>
                        <a:latin typeface="Cambria Math" panose="02040503050406030204" pitchFamily="18" charset="0"/>
                      </a:rPr>
                      <m:t>828</m:t>
                    </m:r>
                  </m:oMath>
                </a14:m>
                <a:endParaRPr sz="2200" dirty="0">
                  <a:solidFill>
                    <a:schemeClr val="dk1"/>
                  </a:solidFill>
                </a:endParaRPr>
              </a:p>
              <a:p>
                <a:pPr marL="0" marR="0" lvl="0" indent="0" algn="l" rtl="0">
                  <a:lnSpc>
                    <a:spcPct val="113000"/>
                  </a:lnSpc>
                  <a:spcBef>
                    <a:spcPts val="1000"/>
                  </a:spcBef>
                  <a:spcAft>
                    <a:spcPts val="0"/>
                  </a:spcAft>
                  <a:buNone/>
                </a:pPr>
                <a:r>
                  <a:rPr lang="en-US" sz="2200" dirty="0">
                    <a:solidFill>
                      <a:schemeClr val="dk1"/>
                    </a:solidFill>
                  </a:rPr>
                  <a:t>Mathematical Definition: </a:t>
                </a:r>
                <a14:m>
                  <m:oMath xmlns:m="http://schemas.openxmlformats.org/officeDocument/2006/math">
                    <m:r>
                      <a:rPr lang="en-US" sz="2200" i="1" dirty="0" smtClean="0">
                        <a:solidFill>
                          <a:schemeClr val="dk1"/>
                        </a:solidFill>
                        <a:latin typeface="Cambria Math" panose="02040503050406030204" pitchFamily="18" charset="0"/>
                      </a:rPr>
                      <m:t>𝑒</m:t>
                    </m:r>
                    <m:r>
                      <a:rPr lang="en-US" sz="2200" i="1" dirty="0" smtClean="0">
                        <a:solidFill>
                          <a:schemeClr val="dk1"/>
                        </a:solidFill>
                        <a:latin typeface="Cambria Math" panose="02040503050406030204" pitchFamily="18" charset="0"/>
                      </a:rPr>
                      <m:t>=</m:t>
                    </m:r>
                    <m:func>
                      <m:funcPr>
                        <m:ctrlPr>
                          <a:rPr lang="en-US" sz="2200" i="1" dirty="0">
                            <a:solidFill>
                              <a:schemeClr val="dk1"/>
                            </a:solidFill>
                            <a:latin typeface="Cambria Math" panose="02040503050406030204" pitchFamily="18" charset="0"/>
                          </a:rPr>
                        </m:ctrlPr>
                      </m:funcPr>
                      <m:fName>
                        <m:limLow>
                          <m:limLowPr>
                            <m:ctrlPr>
                              <a:rPr lang="en-US" sz="2200" i="1" dirty="0">
                                <a:solidFill>
                                  <a:schemeClr val="dk1"/>
                                </a:solidFill>
                                <a:latin typeface="Cambria Math" panose="02040503050406030204" pitchFamily="18" charset="0"/>
                              </a:rPr>
                            </m:ctrlPr>
                          </m:limLowPr>
                          <m:e>
                            <m:r>
                              <m:rPr>
                                <m:sty m:val="p"/>
                              </m:rPr>
                              <a:rPr lang="en-US" sz="2200" i="0" dirty="0" err="1">
                                <a:solidFill>
                                  <a:schemeClr val="dk1"/>
                                </a:solidFill>
                                <a:latin typeface="Cambria Math" panose="02040503050406030204" pitchFamily="18" charset="0"/>
                              </a:rPr>
                              <m:t>lim</m:t>
                            </m:r>
                          </m:e>
                          <m:lim>
                            <m:r>
                              <a:rPr lang="en-US" sz="2200" i="1" dirty="0">
                                <a:solidFill>
                                  <a:schemeClr val="dk1"/>
                                </a:solidFill>
                                <a:latin typeface="Cambria Math" panose="02040503050406030204" pitchFamily="18" charset="0"/>
                              </a:rPr>
                              <m:t>𝑛</m:t>
                            </m:r>
                            <m:r>
                              <a:rPr lang="en-US" sz="2200" i="1" dirty="0">
                                <a:solidFill>
                                  <a:schemeClr val="dk1"/>
                                </a:solidFill>
                                <a:latin typeface="Cambria Math" panose="02040503050406030204" pitchFamily="18" charset="0"/>
                              </a:rPr>
                              <m:t>→∞</m:t>
                            </m:r>
                          </m:lim>
                        </m:limLow>
                      </m:fName>
                      <m:e>
                        <m:sSup>
                          <m:sSupPr>
                            <m:ctrlPr>
                              <a:rPr lang="en-US" sz="2200" i="1" dirty="0">
                                <a:solidFill>
                                  <a:schemeClr val="dk1"/>
                                </a:solidFill>
                                <a:latin typeface="Cambria Math" panose="02040503050406030204" pitchFamily="18" charset="0"/>
                              </a:rPr>
                            </m:ctrlPr>
                          </m:sSupPr>
                          <m:e>
                            <m:d>
                              <m:dPr>
                                <m:ctrlPr>
                                  <a:rPr lang="en-US" sz="2200" i="1" dirty="0">
                                    <a:solidFill>
                                      <a:schemeClr val="dk1"/>
                                    </a:solidFill>
                                    <a:latin typeface="Cambria Math" panose="02040503050406030204" pitchFamily="18" charset="0"/>
                                  </a:rPr>
                                </m:ctrlPr>
                              </m:dPr>
                              <m:e>
                                <m:r>
                                  <a:rPr lang="en-US" sz="2200" i="1" dirty="0">
                                    <a:solidFill>
                                      <a:schemeClr val="dk1"/>
                                    </a:solidFill>
                                    <a:latin typeface="Cambria Math" panose="02040503050406030204" pitchFamily="18" charset="0"/>
                                  </a:rPr>
                                  <m:t>1+</m:t>
                                </m:r>
                                <m:f>
                                  <m:fPr>
                                    <m:ctrlPr>
                                      <a:rPr lang="en-US" sz="2200" i="1" dirty="0">
                                        <a:solidFill>
                                          <a:schemeClr val="dk1"/>
                                        </a:solidFill>
                                        <a:latin typeface="Cambria Math" panose="02040503050406030204" pitchFamily="18" charset="0"/>
                                      </a:rPr>
                                    </m:ctrlPr>
                                  </m:fPr>
                                  <m:num>
                                    <m:r>
                                      <a:rPr lang="en-US" sz="2200" i="1" dirty="0">
                                        <a:solidFill>
                                          <a:schemeClr val="dk1"/>
                                        </a:solidFill>
                                        <a:latin typeface="Cambria Math" panose="02040503050406030204" pitchFamily="18" charset="0"/>
                                      </a:rPr>
                                      <m:t>1</m:t>
                                    </m:r>
                                  </m:num>
                                  <m:den>
                                    <m:r>
                                      <a:rPr lang="en-US" sz="2200" i="1" dirty="0">
                                        <a:solidFill>
                                          <a:schemeClr val="dk1"/>
                                        </a:solidFill>
                                        <a:latin typeface="Cambria Math" panose="02040503050406030204" pitchFamily="18" charset="0"/>
                                      </a:rPr>
                                      <m:t>𝑛</m:t>
                                    </m:r>
                                  </m:den>
                                </m:f>
                              </m:e>
                            </m:d>
                          </m:e>
                          <m:sup>
                            <m:r>
                              <a:rPr lang="en-US" sz="2200" i="1" dirty="0">
                                <a:solidFill>
                                  <a:schemeClr val="dk1"/>
                                </a:solidFill>
                                <a:latin typeface="Cambria Math" panose="02040503050406030204" pitchFamily="18" charset="0"/>
                              </a:rPr>
                              <m:t>𝑛</m:t>
                            </m:r>
                          </m:sup>
                        </m:sSup>
                      </m:e>
                    </m:func>
                  </m:oMath>
                </a14:m>
              </a:p>
              <a:p>
                <a:pPr marL="0" marR="0" lvl="0" indent="0" algn="l" rtl="0">
                  <a:lnSpc>
                    <a:spcPct val="113000"/>
                  </a:lnSpc>
                  <a:spcBef>
                    <a:spcPts val="1000"/>
                  </a:spcBef>
                  <a:spcAft>
                    <a:spcPts val="0"/>
                  </a:spcAft>
                  <a:buNone/>
                </a:pPr>
                <a:r>
                  <a:rPr lang="en-US" sz="2200" dirty="0">
                    <a:solidFill>
                      <a:schemeClr val="dk1"/>
                    </a:solidFill>
                  </a:rPr>
                  <a:t>As </a:t>
                </a:r>
                <a14:m>
                  <m:oMath xmlns:m="http://schemas.openxmlformats.org/officeDocument/2006/math">
                    <m:r>
                      <a:rPr lang="en-US" sz="2200" i="1" dirty="0" smtClean="0">
                        <a:solidFill>
                          <a:schemeClr val="dk1"/>
                        </a:solidFill>
                        <a:latin typeface="Cambria Math" panose="02040503050406030204" pitchFamily="18" charset="0"/>
                      </a:rPr>
                      <m:t>𝑛</m:t>
                    </m:r>
                  </m:oMath>
                </a14:m>
                <a:r>
                  <a:rPr lang="en-US" sz="2200" dirty="0">
                    <a:solidFill>
                      <a:schemeClr val="dk1"/>
                    </a:solidFill>
                  </a:rPr>
                  <a:t> increases without bound, this expression approaches </a:t>
                </a:r>
                <a14:m>
                  <m:oMath xmlns:m="http://schemas.openxmlformats.org/officeDocument/2006/math">
                    <m:r>
                      <a:rPr lang="en-US" sz="2200" i="1" dirty="0" smtClean="0">
                        <a:solidFill>
                          <a:schemeClr val="dk1"/>
                        </a:solidFill>
                        <a:latin typeface="Cambria Math" panose="02040503050406030204" pitchFamily="18" charset="0"/>
                      </a:rPr>
                      <m:t>𝑒</m:t>
                    </m:r>
                  </m:oMath>
                </a14:m>
                <a:endParaRPr sz="2200" dirty="0">
                  <a:solidFill>
                    <a:schemeClr val="dk1"/>
                  </a:solidFill>
                </a:endParaRPr>
              </a:p>
              <a:p>
                <a:pPr marL="0" marR="0" lvl="0" indent="0" algn="l" rtl="0">
                  <a:lnSpc>
                    <a:spcPct val="113000"/>
                  </a:lnSpc>
                  <a:spcBef>
                    <a:spcPts val="1000"/>
                  </a:spcBef>
                  <a:spcAft>
                    <a:spcPts val="0"/>
                  </a:spcAft>
                  <a:buNone/>
                </a:pPr>
                <a:r>
                  <a:rPr lang="en-US" sz="2200" dirty="0">
                    <a:solidFill>
                      <a:schemeClr val="dk1"/>
                    </a:solidFill>
                  </a:rPr>
                  <a:t>Why is </a:t>
                </a:r>
                <a14:m>
                  <m:oMath xmlns:m="http://schemas.openxmlformats.org/officeDocument/2006/math">
                    <m:r>
                      <a:rPr lang="en-US" sz="2200" i="1" dirty="0" smtClean="0">
                        <a:solidFill>
                          <a:schemeClr val="dk1"/>
                        </a:solidFill>
                        <a:latin typeface="Cambria Math" panose="02040503050406030204" pitchFamily="18" charset="0"/>
                      </a:rPr>
                      <m:t>𝑒</m:t>
                    </m:r>
                  </m:oMath>
                </a14:m>
                <a:r>
                  <a:rPr lang="en-US" sz="2200" dirty="0">
                    <a:solidFill>
                      <a:schemeClr val="dk1"/>
                    </a:solidFill>
                  </a:rPr>
                  <a:t> important?</a:t>
                </a:r>
                <a:endParaRPr sz="2200" dirty="0">
                  <a:solidFill>
                    <a:schemeClr val="dk1"/>
                  </a:solidFill>
                </a:endParaRPr>
              </a:p>
              <a:p>
                <a:pPr marL="76200" marR="0" lvl="0" algn="l" rtl="0">
                  <a:lnSpc>
                    <a:spcPct val="113000"/>
                  </a:lnSpc>
                  <a:spcBef>
                    <a:spcPts val="1000"/>
                  </a:spcBef>
                  <a:spcAft>
                    <a:spcPts val="0"/>
                  </a:spcAft>
                  <a:buClr>
                    <a:schemeClr val="dk1"/>
                  </a:buClr>
                  <a:buSzPts val="2400"/>
                </a:pPr>
                <a:r>
                  <a:rPr lang="en-US" sz="2200" dirty="0">
                    <a:solidFill>
                      <a:schemeClr val="dk1"/>
                    </a:solidFill>
                  </a:rPr>
                  <a:t>	The natural base for exponential functions</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Appears throughout mathematics, science, and engineering</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Used extensively in real-world exponential models</a:t>
                </a:r>
                <a:endParaRPr sz="22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200" dirty="0">
                    <a:solidFill>
                      <a:schemeClr val="dk1"/>
                    </a:solidFill>
                  </a:rPr>
                  <a:t>Evaluating with </a:t>
                </a:r>
                <a14:m>
                  <m:oMath xmlns:m="http://schemas.openxmlformats.org/officeDocument/2006/math">
                    <m:r>
                      <a:rPr lang="en-US" sz="2200" i="1" dirty="0" smtClean="0">
                        <a:solidFill>
                          <a:schemeClr val="dk1"/>
                        </a:solidFill>
                        <a:latin typeface="Cambria Math" panose="02040503050406030204" pitchFamily="18" charset="0"/>
                      </a:rPr>
                      <m:t>𝑒</m:t>
                    </m:r>
                  </m:oMath>
                </a14:m>
                <a:r>
                  <a:rPr lang="en-US" sz="2200" dirty="0">
                    <a:solidFill>
                      <a:schemeClr val="dk1"/>
                    </a:solidFill>
                  </a:rPr>
                  <a:t>: Use </a:t>
                </a:r>
                <a14:m>
                  <m:oMath xmlns:m="http://schemas.openxmlformats.org/officeDocument/2006/math">
                    <m:r>
                      <a:rPr lang="en-US" sz="2200" i="1" dirty="0" smtClean="0">
                        <a:solidFill>
                          <a:schemeClr val="dk1"/>
                        </a:solidFill>
                        <a:latin typeface="Cambria Math" panose="02040503050406030204" pitchFamily="18" charset="0"/>
                      </a:rPr>
                      <m:t>𝑒</m:t>
                    </m:r>
                    <m:r>
                      <a:rPr lang="en-US" sz="2200" i="1" dirty="0" smtClean="0">
                        <a:solidFill>
                          <a:schemeClr val="dk1"/>
                        </a:solidFill>
                        <a:latin typeface="Cambria Math" panose="02040503050406030204" pitchFamily="18" charset="0"/>
                      </a:rPr>
                      <m:t> ≈2.71</m:t>
                    </m:r>
                    <m:r>
                      <a:rPr lang="en-US" sz="2200" i="1" dirty="0">
                        <a:solidFill>
                          <a:schemeClr val="dk1"/>
                        </a:solidFill>
                        <a:latin typeface="Cambria Math" panose="02040503050406030204" pitchFamily="18" charset="0"/>
                      </a:rPr>
                      <m:t>828 </m:t>
                    </m:r>
                  </m:oMath>
                </a14:m>
                <a:r>
                  <a:rPr lang="en-US" sz="2200" dirty="0">
                    <a:solidFill>
                      <a:schemeClr val="dk1"/>
                    </a:solidFill>
                  </a:rPr>
                  <a:t> just like any other base in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r>
                      <a:rPr lang="en-US" sz="2200" i="1" dirty="0" err="1">
                        <a:solidFill>
                          <a:schemeClr val="dk1"/>
                        </a:solidFill>
                        <a:latin typeface="Cambria Math" panose="02040503050406030204" pitchFamily="18" charset="0"/>
                      </a:rPr>
                      <m:t>𝑎</m:t>
                    </m:r>
                    <m:sSup>
                      <m:sSupPr>
                        <m:ctrlPr>
                          <a:rPr lang="en-US" sz="2200" i="1" dirty="0" err="1">
                            <a:solidFill>
                              <a:schemeClr val="dk1"/>
                            </a:solidFill>
                            <a:latin typeface="Cambria Math" panose="02040503050406030204" pitchFamily="18" charset="0"/>
                          </a:rPr>
                        </m:ctrlPr>
                      </m:sSupPr>
                      <m:e>
                        <m:r>
                          <a:rPr lang="en-US" sz="2200" i="1" dirty="0" err="1">
                            <a:solidFill>
                              <a:schemeClr val="dk1"/>
                            </a:solidFill>
                            <a:latin typeface="Cambria Math" panose="02040503050406030204" pitchFamily="18" charset="0"/>
                          </a:rPr>
                          <m:t>𝑏</m:t>
                        </m:r>
                      </m:e>
                      <m:sup>
                        <m:r>
                          <a:rPr lang="en-US" sz="2200" i="1" dirty="0" err="1">
                            <a:solidFill>
                              <a:schemeClr val="dk1"/>
                            </a:solidFill>
                            <a:latin typeface="Cambria Math" panose="02040503050406030204" pitchFamily="18" charset="0"/>
                          </a:rPr>
                          <m:t>𝑥</m:t>
                        </m:r>
                      </m:sup>
                    </m:sSup>
                  </m:oMath>
                </a14:m>
                <a:endParaRPr sz="2200" dirty="0">
                  <a:solidFill>
                    <a:schemeClr val="dk1"/>
                  </a:solidFill>
                </a:endParaRPr>
              </a:p>
            </p:txBody>
          </p:sp>
        </mc:Choice>
        <mc:Fallback>
          <p:sp>
            <p:nvSpPr>
              <p:cNvPr id="789" name="Google Shape;789;p124"/>
              <p:cNvSpPr txBox="1">
                <a:spLocks noRot="1" noChangeAspect="1" noMove="1" noResize="1" noEditPoints="1" noAdjustHandles="1" noChangeArrowheads="1" noChangeShapeType="1" noTextEdit="1"/>
              </p:cNvSpPr>
              <p:nvPr/>
            </p:nvSpPr>
            <p:spPr>
              <a:xfrm>
                <a:off x="831833" y="1384300"/>
                <a:ext cx="10559700" cy="4310370"/>
              </a:xfrm>
              <a:prstGeom prst="rect">
                <a:avLst/>
              </a:prstGeom>
              <a:blipFill>
                <a:blip r:embed="rId3"/>
                <a:stretch>
                  <a:fillRect l="-480"/>
                </a:stretch>
              </a:blipFill>
              <a:ln>
                <a:noFill/>
              </a:ln>
            </p:spPr>
            <p:txBody>
              <a:bodyPr/>
              <a:lstStyle/>
              <a:p>
                <a:r>
                  <a:rPr lang="en-US">
                    <a:noFill/>
                  </a:rPr>
                  <a:t> </a:t>
                </a:r>
              </a:p>
            </p:txBody>
          </p:sp>
        </mc:Fallback>
      </mc:AlternateContent>
      <p:sp>
        <p:nvSpPr>
          <p:cNvPr id="790" name="Google Shape;790;p124">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125"/>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Example: Evaluating with Base e</a:t>
            </a:r>
            <a:endParaRPr sz="4000" dirty="0"/>
          </a:p>
        </p:txBody>
      </p:sp>
      <mc:AlternateContent xmlns:mc="http://schemas.openxmlformats.org/markup-compatibility/2006">
        <mc:Choice xmlns:a14="http://schemas.microsoft.com/office/drawing/2010/main" Requires="a14">
          <p:sp>
            <p:nvSpPr>
              <p:cNvPr id="796" name="Google Shape;796;p125"/>
              <p:cNvSpPr txBox="1"/>
              <p:nvPr/>
            </p:nvSpPr>
            <p:spPr>
              <a:xfrm>
                <a:off x="831826" y="1384300"/>
                <a:ext cx="9627900" cy="4458488"/>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Problem: Evaluate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𝑒</m:t>
                        </m:r>
                      </m:e>
                      <m:sup>
                        <m:r>
                          <a:rPr lang="en-US" sz="2200" i="1" dirty="0" smtClean="0">
                            <a:solidFill>
                              <a:schemeClr val="dk1"/>
                            </a:solidFill>
                            <a:latin typeface="Cambria Math" panose="02040503050406030204" pitchFamily="18" charset="0"/>
                          </a:rPr>
                          <m:t>3.14</m:t>
                        </m:r>
                      </m:sup>
                    </m:sSup>
                  </m:oMath>
                </a14:m>
                <a:r>
                  <a:rPr lang="en-US" sz="2200" dirty="0">
                    <a:solidFill>
                      <a:schemeClr val="dk1"/>
                    </a:solidFill>
                  </a:rPr>
                  <a:t> using </a:t>
                </a:r>
                <a14:m>
                  <m:oMath xmlns:m="http://schemas.openxmlformats.org/officeDocument/2006/math">
                    <m:r>
                      <a:rPr lang="en-US" sz="2200" i="1" dirty="0" smtClean="0">
                        <a:solidFill>
                          <a:schemeClr val="dk1"/>
                        </a:solidFill>
                        <a:latin typeface="Cambria Math" panose="02040503050406030204" pitchFamily="18" charset="0"/>
                      </a:rPr>
                      <m:t>𝑒</m:t>
                    </m:r>
                    <m:r>
                      <a:rPr lang="en-US" sz="2200" i="1" dirty="0" smtClean="0">
                        <a:solidFill>
                          <a:schemeClr val="dk1"/>
                        </a:solidFill>
                        <a:latin typeface="Cambria Math" panose="02040503050406030204" pitchFamily="18" charset="0"/>
                      </a:rPr>
                      <m:t> ≈2.71</m:t>
                    </m:r>
                    <m:r>
                      <a:rPr lang="en-US" sz="2200" i="1" dirty="0">
                        <a:solidFill>
                          <a:schemeClr val="dk1"/>
                        </a:solidFill>
                        <a:latin typeface="Cambria Math" panose="02040503050406030204" pitchFamily="18" charset="0"/>
                      </a:rPr>
                      <m:t>828</m:t>
                    </m:r>
                  </m:oMath>
                </a14:m>
                <a:r>
                  <a:rPr lang="en-US" sz="2200" dirty="0">
                    <a:solidFill>
                      <a:schemeClr val="dk1"/>
                    </a:solidFill>
                  </a:rPr>
                  <a:t>.</a:t>
                </a:r>
              </a:p>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Round to five decimal places.</a:t>
                </a:r>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endParaRPr lang="en-US"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Solution:</a:t>
                </a:r>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𝑒</m:t>
                        </m:r>
                      </m:e>
                      <m:sup>
                        <m:r>
                          <a:rPr lang="en-US" sz="2200" i="1" dirty="0" smtClean="0">
                            <a:solidFill>
                              <a:schemeClr val="dk1"/>
                            </a:solidFill>
                            <a:latin typeface="Cambria Math" panose="02040503050406030204" pitchFamily="18" charset="0"/>
                          </a:rPr>
                          <m:t>3.14</m:t>
                        </m:r>
                      </m:sup>
                    </m:sSup>
                    <m:r>
                      <a:rPr lang="en-US" sz="2200" i="1" dirty="0" smtClean="0">
                        <a:solidFill>
                          <a:schemeClr val="dk1"/>
                        </a:solidFill>
                        <a:latin typeface="Cambria Math" panose="02040503050406030204" pitchFamily="18" charset="0"/>
                      </a:rPr>
                      <m:t>=</m:t>
                    </m:r>
                    <m:sSup>
                      <m:sSupPr>
                        <m:ctrlPr>
                          <a:rPr lang="en-US" sz="2200" i="1" dirty="0" smtClean="0">
                            <a:solidFill>
                              <a:schemeClr val="dk1"/>
                            </a:solidFill>
                            <a:latin typeface="Cambria Math" panose="02040503050406030204" pitchFamily="18" charset="0"/>
                          </a:rPr>
                        </m:ctrlPr>
                      </m:sSupPr>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2.71828</m:t>
                            </m:r>
                          </m:e>
                        </m:d>
                      </m:e>
                      <m:sup>
                        <m:r>
                          <a:rPr lang="en-US" sz="2200" i="1" dirty="0" smtClean="0">
                            <a:solidFill>
                              <a:schemeClr val="dk1"/>
                            </a:solidFill>
                            <a:latin typeface="Cambria Math" panose="02040503050406030204" pitchFamily="18" charset="0"/>
                          </a:rPr>
                          <m:t>3.14</m:t>
                        </m:r>
                      </m:sup>
                    </m:sSup>
                  </m:oMath>
                </a14:m>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Using a calculator:</a:t>
                </a:r>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𝑒</m:t>
                        </m:r>
                      </m:e>
                      <m:sup>
                        <m:r>
                          <a:rPr lang="en-US" sz="2200" i="1" dirty="0" smtClean="0">
                            <a:solidFill>
                              <a:schemeClr val="dk1"/>
                            </a:solidFill>
                            <a:latin typeface="Cambria Math" panose="02040503050406030204" pitchFamily="18" charset="0"/>
                          </a:rPr>
                          <m:t>3.14</m:t>
                        </m:r>
                      </m:sup>
                    </m:sSup>
                    <m:r>
                      <a:rPr lang="en-US" sz="2200" i="1" dirty="0" smtClean="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23.10387</m:t>
                    </m:r>
                  </m:oMath>
                </a14:m>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Answer: 23.10387</a:t>
                </a:r>
                <a:endParaRPr sz="22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200" dirty="0">
                    <a:solidFill>
                      <a:schemeClr val="dk1"/>
                    </a:solidFill>
                  </a:rPr>
                  <a:t>Note: Most calculators have an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𝑒</m:t>
                        </m:r>
                      </m:e>
                      <m:sup>
                        <m:r>
                          <a:rPr lang="en-US" sz="2200" i="1" dirty="0" smtClean="0">
                            <a:solidFill>
                              <a:schemeClr val="dk1"/>
                            </a:solidFill>
                            <a:latin typeface="Cambria Math" panose="02040503050406030204" pitchFamily="18" charset="0"/>
                          </a:rPr>
                          <m:t>𝑥</m:t>
                        </m:r>
                      </m:sup>
                    </m:sSup>
                  </m:oMath>
                </a14:m>
                <a:r>
                  <a:rPr lang="en-US" sz="2200" dirty="0">
                    <a:solidFill>
                      <a:schemeClr val="dk1"/>
                    </a:solidFill>
                  </a:rPr>
                  <a:t> button for direct computation</a:t>
                </a:r>
                <a:endParaRPr sz="2200" dirty="0">
                  <a:solidFill>
                    <a:schemeClr val="dk1"/>
                  </a:solidFill>
                </a:endParaRPr>
              </a:p>
            </p:txBody>
          </p:sp>
        </mc:Choice>
        <mc:Fallback>
          <p:sp>
            <p:nvSpPr>
              <p:cNvPr id="796" name="Google Shape;796;p125"/>
              <p:cNvSpPr txBox="1">
                <a:spLocks noRot="1" noChangeAspect="1" noMove="1" noResize="1" noEditPoints="1" noAdjustHandles="1" noChangeArrowheads="1" noChangeShapeType="1" noTextEdit="1"/>
              </p:cNvSpPr>
              <p:nvPr/>
            </p:nvSpPr>
            <p:spPr>
              <a:xfrm>
                <a:off x="831826" y="1384300"/>
                <a:ext cx="9627900" cy="4458488"/>
              </a:xfrm>
              <a:prstGeom prst="rect">
                <a:avLst/>
              </a:prstGeom>
              <a:blipFill>
                <a:blip r:embed="rId3"/>
                <a:stretch>
                  <a:fillRect l="-527"/>
                </a:stretch>
              </a:blipFill>
              <a:ln>
                <a:noFill/>
              </a:ln>
            </p:spPr>
            <p:txBody>
              <a:bodyPr/>
              <a:lstStyle/>
              <a:p>
                <a:r>
                  <a:rPr lang="en-US">
                    <a:noFill/>
                  </a:rPr>
                  <a:t> </a:t>
                </a:r>
              </a:p>
            </p:txBody>
          </p:sp>
        </mc:Fallback>
      </mc:AlternateContent>
      <p:sp>
        <p:nvSpPr>
          <p:cNvPr id="797" name="Google Shape;797;p125">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26"/>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Evaluate with Base e</a:t>
            </a:r>
            <a:endParaRPr>
              <a:solidFill>
                <a:schemeClr val="accent5"/>
              </a:solidFill>
            </a:endParaRPr>
          </a:p>
        </p:txBody>
      </p:sp>
      <mc:AlternateContent xmlns:mc="http://schemas.openxmlformats.org/markup-compatibility/2006">
        <mc:Choice xmlns:a14="http://schemas.microsoft.com/office/drawing/2010/main" Requires="a14">
          <p:sp>
            <p:nvSpPr>
              <p:cNvPr id="803" name="Google Shape;803;p126"/>
              <p:cNvSpPr txBox="1"/>
              <p:nvPr/>
            </p:nvSpPr>
            <p:spPr>
              <a:xfrm>
                <a:off x="831833" y="1596336"/>
                <a:ext cx="9292500" cy="3276178"/>
              </a:xfrm>
              <a:prstGeom prst="rect">
                <a:avLst/>
              </a:prstGeom>
              <a:noFill/>
              <a:ln>
                <a:noFill/>
              </a:ln>
            </p:spPr>
            <p:txBody>
              <a:bodyPr spcFirstLastPara="1" wrap="square" lIns="121900" tIns="121900" rIns="121900" bIns="121900" anchor="t" anchorCtr="0">
                <a:spAutoFit/>
              </a:bodyPr>
              <a:lstStyle/>
              <a:p>
                <a:pPr marL="63500" marR="0" lvl="0" algn="l" rtl="0">
                  <a:lnSpc>
                    <a:spcPct val="113000"/>
                  </a:lnSpc>
                  <a:spcBef>
                    <a:spcPts val="0"/>
                  </a:spcBef>
                  <a:spcAft>
                    <a:spcPts val="0"/>
                  </a:spcAft>
                  <a:buClr>
                    <a:schemeClr val="dk1"/>
                  </a:buClr>
                  <a:buSzPts val="2600"/>
                </a:pPr>
                <a:r>
                  <a:rPr lang="en-US" sz="2600" dirty="0">
                    <a:solidFill>
                      <a:schemeClr val="dk1"/>
                    </a:solidFill>
                  </a:rPr>
                  <a:t>1. Calculate </a:t>
                </a:r>
                <a14:m>
                  <m:oMath xmlns:m="http://schemas.openxmlformats.org/officeDocument/2006/math">
                    <m:sSup>
                      <m:sSupPr>
                        <m:ctrlPr>
                          <a:rPr lang="en-US" sz="2600" i="1" dirty="0" smtClean="0">
                            <a:solidFill>
                              <a:schemeClr val="dk1"/>
                            </a:solidFill>
                            <a:latin typeface="Cambria Math" panose="02040503050406030204" pitchFamily="18" charset="0"/>
                          </a:rPr>
                        </m:ctrlPr>
                      </m:sSupPr>
                      <m:e>
                        <m:r>
                          <a:rPr lang="en-US" sz="2600" i="1" dirty="0" smtClean="0">
                            <a:solidFill>
                              <a:schemeClr val="dk1"/>
                            </a:solidFill>
                            <a:latin typeface="Cambria Math" panose="02040503050406030204" pitchFamily="18" charset="0"/>
                          </a:rPr>
                          <m:t>𝑒</m:t>
                        </m:r>
                      </m:e>
                      <m:sup>
                        <m:r>
                          <a:rPr lang="en-US" sz="2600" i="1" dirty="0" smtClean="0">
                            <a:solidFill>
                              <a:schemeClr val="dk1"/>
                            </a:solidFill>
                            <a:latin typeface="Cambria Math" panose="02040503050406030204" pitchFamily="18" charset="0"/>
                          </a:rPr>
                          <m:t>2</m:t>
                        </m:r>
                      </m:sup>
                    </m:sSup>
                  </m:oMath>
                </a14:m>
                <a:r>
                  <a:rPr lang="en-US" sz="2600" dirty="0">
                    <a:solidFill>
                      <a:schemeClr val="dk1"/>
                    </a:solidFill>
                  </a:rPr>
                  <a:t>. Round to five decimal places.</a:t>
                </a:r>
                <a:endParaRPr sz="2600" dirty="0">
                  <a:solidFill>
                    <a:schemeClr val="dk1"/>
                  </a:solidFill>
                </a:endParaRPr>
              </a:p>
              <a:p>
                <a:pPr marL="63500" marR="0" lvl="0" algn="l" rtl="0">
                  <a:lnSpc>
                    <a:spcPct val="113000"/>
                  </a:lnSpc>
                  <a:spcBef>
                    <a:spcPts val="1000"/>
                  </a:spcBef>
                  <a:spcAft>
                    <a:spcPts val="0"/>
                  </a:spcAft>
                  <a:buClr>
                    <a:schemeClr val="dk1"/>
                  </a:buClr>
                  <a:buSzPts val="2600"/>
                </a:pPr>
                <a:endParaRPr lang="en-US" sz="2600" dirty="0">
                  <a:solidFill>
                    <a:schemeClr val="dk1"/>
                  </a:solidFill>
                </a:endParaRPr>
              </a:p>
              <a:p>
                <a:pPr marL="63500" marR="0" lvl="0" algn="l" rtl="0">
                  <a:lnSpc>
                    <a:spcPct val="113000"/>
                  </a:lnSpc>
                  <a:spcBef>
                    <a:spcPts val="1000"/>
                  </a:spcBef>
                  <a:spcAft>
                    <a:spcPts val="0"/>
                  </a:spcAft>
                  <a:buClr>
                    <a:schemeClr val="dk1"/>
                  </a:buClr>
                  <a:buSzPts val="2600"/>
                </a:pPr>
                <a:r>
                  <a:rPr lang="en-US" sz="2600" dirty="0">
                    <a:solidFill>
                      <a:schemeClr val="dk1"/>
                    </a:solidFill>
                  </a:rPr>
                  <a:t>2. Calculate </a:t>
                </a:r>
                <a14:m>
                  <m:oMath xmlns:m="http://schemas.openxmlformats.org/officeDocument/2006/math">
                    <m:sSup>
                      <m:sSupPr>
                        <m:ctrlPr>
                          <a:rPr lang="en-US" sz="2600" i="1" dirty="0" smtClean="0">
                            <a:solidFill>
                              <a:schemeClr val="dk1"/>
                            </a:solidFill>
                            <a:latin typeface="Cambria Math" panose="02040503050406030204" pitchFamily="18" charset="0"/>
                          </a:rPr>
                        </m:ctrlPr>
                      </m:sSupPr>
                      <m:e>
                        <m:r>
                          <a:rPr lang="en-US" sz="2600" i="1" dirty="0" smtClean="0">
                            <a:solidFill>
                              <a:schemeClr val="dk1"/>
                            </a:solidFill>
                            <a:latin typeface="Cambria Math" panose="02040503050406030204" pitchFamily="18" charset="0"/>
                          </a:rPr>
                          <m:t>𝑒</m:t>
                        </m:r>
                      </m:e>
                      <m:sup>
                        <m:r>
                          <a:rPr lang="en-US" sz="2600" i="1" dirty="0" smtClean="0">
                            <a:solidFill>
                              <a:schemeClr val="dk1"/>
                            </a:solidFill>
                            <a:latin typeface="Cambria Math" panose="02040503050406030204" pitchFamily="18" charset="0"/>
                          </a:rPr>
                          <m:t>−1</m:t>
                        </m:r>
                      </m:sup>
                    </m:sSup>
                  </m:oMath>
                </a14:m>
                <a:r>
                  <a:rPr lang="en-US" sz="2600" dirty="0">
                    <a:solidFill>
                      <a:schemeClr val="dk1"/>
                    </a:solidFill>
                  </a:rPr>
                  <a:t>. Round to five decimal places.</a:t>
                </a:r>
                <a:endParaRPr sz="2600" dirty="0">
                  <a:solidFill>
                    <a:schemeClr val="dk1"/>
                  </a:solidFill>
                </a:endParaRPr>
              </a:p>
              <a:p>
                <a:pPr marL="63500" marR="0" lvl="0" algn="l" rtl="0">
                  <a:lnSpc>
                    <a:spcPct val="113000"/>
                  </a:lnSpc>
                  <a:spcBef>
                    <a:spcPts val="1000"/>
                  </a:spcBef>
                  <a:spcAft>
                    <a:spcPts val="1000"/>
                  </a:spcAft>
                  <a:buClr>
                    <a:schemeClr val="dk1"/>
                  </a:buClr>
                  <a:buSzPts val="2600"/>
                </a:pPr>
                <a:endParaRPr lang="en-US" sz="2600" dirty="0">
                  <a:solidFill>
                    <a:schemeClr val="dk1"/>
                  </a:solidFill>
                </a:endParaRPr>
              </a:p>
              <a:p>
                <a:pPr marL="63500" marR="0" lvl="0" algn="l" rtl="0">
                  <a:lnSpc>
                    <a:spcPct val="113000"/>
                  </a:lnSpc>
                  <a:spcBef>
                    <a:spcPts val="1000"/>
                  </a:spcBef>
                  <a:spcAft>
                    <a:spcPts val="1000"/>
                  </a:spcAft>
                  <a:buClr>
                    <a:schemeClr val="dk1"/>
                  </a:buClr>
                  <a:buSzPts val="2600"/>
                </a:pPr>
                <a:r>
                  <a:rPr lang="en-US" sz="2600" dirty="0">
                    <a:solidFill>
                      <a:schemeClr val="dk1"/>
                    </a:solidFill>
                  </a:rPr>
                  <a:t>3. If </a:t>
                </a:r>
                <a14:m>
                  <m:oMath xmlns:m="http://schemas.openxmlformats.org/officeDocument/2006/math">
                    <m:r>
                      <a:rPr lang="en-US" sz="2600" i="1" dirty="0" smtClean="0">
                        <a:solidFill>
                          <a:schemeClr val="dk1"/>
                        </a:solidFill>
                        <a:latin typeface="Cambria Math" panose="02040503050406030204" pitchFamily="18" charset="0"/>
                      </a:rPr>
                      <m:t>𝑓</m:t>
                    </m:r>
                    <m:d>
                      <m:dPr>
                        <m:ctrlPr>
                          <a:rPr lang="en-US" sz="2600" i="1" dirty="0" smtClean="0">
                            <a:solidFill>
                              <a:schemeClr val="dk1"/>
                            </a:solidFill>
                            <a:latin typeface="Cambria Math" panose="02040503050406030204" pitchFamily="18" charset="0"/>
                          </a:rPr>
                        </m:ctrlPr>
                      </m:dPr>
                      <m:e>
                        <m:r>
                          <a:rPr lang="en-US" sz="2600" i="1" dirty="0" smtClean="0">
                            <a:solidFill>
                              <a:schemeClr val="dk1"/>
                            </a:solidFill>
                            <a:latin typeface="Cambria Math" panose="02040503050406030204" pitchFamily="18" charset="0"/>
                          </a:rPr>
                          <m:t>𝑥</m:t>
                        </m:r>
                      </m:e>
                    </m:d>
                    <m:r>
                      <a:rPr lang="en-US" sz="2600" i="1" dirty="0" smtClean="0">
                        <a:solidFill>
                          <a:schemeClr val="dk1"/>
                        </a:solidFill>
                        <a:latin typeface="Cambria Math" panose="02040503050406030204" pitchFamily="18" charset="0"/>
                      </a:rPr>
                      <m:t>=5</m:t>
                    </m:r>
                    <m:sSup>
                      <m:sSupPr>
                        <m:ctrlPr>
                          <a:rPr lang="en-US" sz="2600" i="1" dirty="0" smtClean="0">
                            <a:solidFill>
                              <a:schemeClr val="dk1"/>
                            </a:solidFill>
                            <a:latin typeface="Cambria Math" panose="02040503050406030204" pitchFamily="18" charset="0"/>
                          </a:rPr>
                        </m:ctrlPr>
                      </m:sSupPr>
                      <m:e>
                        <m:r>
                          <a:rPr lang="en-US" sz="2600" i="1" dirty="0" smtClean="0">
                            <a:solidFill>
                              <a:schemeClr val="dk1"/>
                            </a:solidFill>
                            <a:latin typeface="Cambria Math" panose="02040503050406030204" pitchFamily="18" charset="0"/>
                          </a:rPr>
                          <m:t>𝑒</m:t>
                        </m:r>
                      </m:e>
                      <m:sup>
                        <m:r>
                          <a:rPr lang="en-US" sz="2600" i="1" dirty="0" smtClean="0">
                            <a:solidFill>
                              <a:schemeClr val="dk1"/>
                            </a:solidFill>
                            <a:latin typeface="Cambria Math" panose="02040503050406030204" pitchFamily="18" charset="0"/>
                          </a:rPr>
                          <m:t>𝑥</m:t>
                        </m:r>
                      </m:sup>
                    </m:sSup>
                  </m:oMath>
                </a14:m>
                <a:r>
                  <a:rPr lang="en-US" sz="2600" dirty="0">
                    <a:solidFill>
                      <a:schemeClr val="dk1"/>
                    </a:solidFill>
                  </a:rPr>
                  <a:t>, find </a:t>
                </a:r>
                <a14:m>
                  <m:oMath xmlns:m="http://schemas.openxmlformats.org/officeDocument/2006/math">
                    <m:r>
                      <a:rPr lang="en-US" sz="2600" i="1" dirty="0" smtClean="0">
                        <a:solidFill>
                          <a:schemeClr val="dk1"/>
                        </a:solidFill>
                        <a:latin typeface="Cambria Math" panose="02040503050406030204" pitchFamily="18" charset="0"/>
                      </a:rPr>
                      <m:t>𝑓</m:t>
                    </m:r>
                    <m:r>
                      <a:rPr lang="en-US" sz="2600" i="1" dirty="0" smtClean="0">
                        <a:solidFill>
                          <a:schemeClr val="dk1"/>
                        </a:solidFill>
                        <a:latin typeface="Cambria Math" panose="02040503050406030204" pitchFamily="18" charset="0"/>
                      </a:rPr>
                      <m:t>(2)</m:t>
                    </m:r>
                  </m:oMath>
                </a14:m>
                <a:r>
                  <a:rPr lang="en-US" sz="2600" dirty="0">
                    <a:solidFill>
                      <a:schemeClr val="dk1"/>
                    </a:solidFill>
                  </a:rPr>
                  <a:t>. Round to three decimal places.</a:t>
                </a:r>
                <a:endParaRPr sz="2600" dirty="0">
                  <a:solidFill>
                    <a:schemeClr val="dk1"/>
                  </a:solidFill>
                </a:endParaRPr>
              </a:p>
            </p:txBody>
          </p:sp>
        </mc:Choice>
        <mc:Fallback>
          <p:sp>
            <p:nvSpPr>
              <p:cNvPr id="803" name="Google Shape;803;p126"/>
              <p:cNvSpPr txBox="1">
                <a:spLocks noRot="1" noChangeAspect="1" noMove="1" noResize="1" noEditPoints="1" noAdjustHandles="1" noChangeArrowheads="1" noChangeShapeType="1" noTextEdit="1"/>
              </p:cNvSpPr>
              <p:nvPr/>
            </p:nvSpPr>
            <p:spPr>
              <a:xfrm>
                <a:off x="831833" y="1596336"/>
                <a:ext cx="9292500" cy="3276178"/>
              </a:xfrm>
              <a:prstGeom prst="rect">
                <a:avLst/>
              </a:prstGeom>
              <a:blipFill>
                <a:blip r:embed="rId3"/>
                <a:stretch>
                  <a:fillRect l="-136"/>
                </a:stretch>
              </a:blipFill>
              <a:ln>
                <a:noFill/>
              </a:ln>
            </p:spPr>
            <p:txBody>
              <a:bodyPr/>
              <a:lstStyle/>
              <a:p>
                <a:r>
                  <a:rPr lang="en-US">
                    <a:noFill/>
                  </a:rPr>
                  <a:t> </a:t>
                </a:r>
              </a:p>
            </p:txBody>
          </p:sp>
        </mc:Fallback>
      </mc:AlternateContent>
      <p:sp>
        <p:nvSpPr>
          <p:cNvPr id="804" name="Google Shape;804;p126">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27">
            <a:extLst>
              <a:ext uri="{C183D7F6-B498-43B3-948B-1728B52AA6E4}">
                <adec:decorative xmlns:adec="http://schemas.microsoft.com/office/drawing/2017/decorative" val="1"/>
              </a:ext>
            </a:extLst>
          </p:cNvPr>
          <p:cNvSpPr/>
          <p:nvPr/>
        </p:nvSpPr>
        <p:spPr>
          <a:xfrm>
            <a:off x="-100" y="2860633"/>
            <a:ext cx="12192000" cy="39975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1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a:solidFill>
                  <a:schemeClr val="accent5"/>
                </a:solidFill>
              </a:rPr>
              <a:t>Learning Goals: Logarithmic Functions</a:t>
            </a:r>
            <a:endParaRPr>
              <a:solidFill>
                <a:schemeClr val="accent5"/>
              </a:solidFill>
            </a:endParaRPr>
          </a:p>
        </p:txBody>
      </p:sp>
      <p:sp>
        <p:nvSpPr>
          <p:cNvPr id="812" name="Google Shape;812;p127"/>
          <p:cNvSpPr txBox="1">
            <a:spLocks noGrp="1"/>
          </p:cNvSpPr>
          <p:nvPr>
            <p:ph type="body" idx="2"/>
          </p:nvPr>
        </p:nvSpPr>
        <p:spPr>
          <a:xfrm>
            <a:off x="838200" y="1973725"/>
            <a:ext cx="10622100" cy="1161600"/>
          </a:xfrm>
          <a:prstGeom prst="rect">
            <a:avLst/>
          </a:prstGeom>
          <a:noFill/>
          <a:ln>
            <a:noFill/>
          </a:ln>
        </p:spPr>
        <p:txBody>
          <a:bodyPr spcFirstLastPara="1" wrap="square" lIns="91425" tIns="45700" rIns="91425" bIns="45700" anchor="t" anchorCtr="0">
            <a:normAutofit/>
          </a:bodyPr>
          <a:lstStyle/>
          <a:p>
            <a:pPr marL="0" lvl="0" indent="0" algn="l" rtl="0">
              <a:lnSpc>
                <a:spcPct val="113000"/>
              </a:lnSpc>
              <a:spcBef>
                <a:spcPts val="0"/>
              </a:spcBef>
              <a:spcAft>
                <a:spcPts val="0"/>
              </a:spcAft>
              <a:buClr>
                <a:schemeClr val="dk1"/>
              </a:buClr>
              <a:buSzPts val="2800"/>
              <a:buNone/>
            </a:pPr>
            <a:r>
              <a:rPr lang="en-US" sz="2400"/>
              <a:t>Deepen your understanding and form connections within these skills:</a:t>
            </a:r>
            <a:endParaRPr sz="2400"/>
          </a:p>
        </p:txBody>
      </p:sp>
      <p:sp>
        <p:nvSpPr>
          <p:cNvPr id="810" name="Google Shape;810;p127"/>
          <p:cNvSpPr txBox="1">
            <a:spLocks noGrp="1"/>
          </p:cNvSpPr>
          <p:nvPr>
            <p:ph type="body" idx="2"/>
          </p:nvPr>
        </p:nvSpPr>
        <p:spPr>
          <a:xfrm>
            <a:off x="727367" y="3226400"/>
            <a:ext cx="10832700" cy="3314100"/>
          </a:xfrm>
          <a:prstGeom prst="rect">
            <a:avLst/>
          </a:prstGeom>
          <a:noFill/>
          <a:ln>
            <a:noFill/>
          </a:ln>
        </p:spPr>
        <p:txBody>
          <a:bodyPr spcFirstLastPara="1" wrap="square" lIns="91425" tIns="45700" rIns="91425" bIns="45700" anchor="t" anchorCtr="0">
            <a:normAutofit/>
          </a:bodyPr>
          <a:lstStyle/>
          <a:p>
            <a:pPr marL="241300" lvl="0" indent="0" algn="l" rtl="0">
              <a:lnSpc>
                <a:spcPct val="113000"/>
              </a:lnSpc>
              <a:spcBef>
                <a:spcPts val="0"/>
              </a:spcBef>
              <a:spcAft>
                <a:spcPts val="0"/>
              </a:spcAft>
              <a:buSzPts val="2714"/>
              <a:buNone/>
            </a:pPr>
            <a:r>
              <a:rPr lang="en-US" sz="4400" b="1">
                <a:solidFill>
                  <a:schemeClr val="accent6"/>
                </a:solidFill>
                <a:latin typeface="Arial Black"/>
                <a:ea typeface="Arial Black"/>
                <a:cs typeface="Arial Black"/>
                <a:sym typeface="Arial Black"/>
              </a:rPr>
              <a:t>1</a:t>
            </a:r>
            <a:r>
              <a:rPr lang="en-US">
                <a:solidFill>
                  <a:schemeClr val="lt1"/>
                </a:solidFill>
              </a:rPr>
              <a:t> Convert between logarithmic to exponential form</a:t>
            </a:r>
            <a:endParaRPr>
              <a:solidFill>
                <a:schemeClr val="lt1"/>
              </a:solidFill>
            </a:endParaRPr>
          </a:p>
          <a:p>
            <a:pPr marL="241300" lvl="0" indent="0" algn="l" rtl="0">
              <a:lnSpc>
                <a:spcPct val="113000"/>
              </a:lnSpc>
              <a:spcBef>
                <a:spcPts val="0"/>
              </a:spcBef>
              <a:spcAft>
                <a:spcPts val="0"/>
              </a:spcAft>
              <a:buSzPts val="2714"/>
              <a:buNone/>
            </a:pPr>
            <a:r>
              <a:rPr lang="en-US" sz="4400" b="1">
                <a:solidFill>
                  <a:schemeClr val="accent6"/>
                </a:solidFill>
                <a:latin typeface="Arial Black"/>
                <a:ea typeface="Arial Black"/>
                <a:cs typeface="Arial Black"/>
                <a:sym typeface="Arial Black"/>
              </a:rPr>
              <a:t>2</a:t>
            </a:r>
            <a:r>
              <a:rPr lang="en-US">
                <a:solidFill>
                  <a:schemeClr val="lt1"/>
                </a:solidFill>
              </a:rPr>
              <a:t> Evaluate logarithms</a:t>
            </a:r>
            <a:endParaRPr>
              <a:solidFill>
                <a:schemeClr val="lt1"/>
              </a:solidFill>
            </a:endParaRPr>
          </a:p>
          <a:p>
            <a:pPr marL="241300" lvl="0" indent="0" algn="l" rtl="0">
              <a:lnSpc>
                <a:spcPct val="113000"/>
              </a:lnSpc>
              <a:spcBef>
                <a:spcPts val="0"/>
              </a:spcBef>
              <a:spcAft>
                <a:spcPts val="0"/>
              </a:spcAft>
              <a:buSzPts val="2714"/>
              <a:buNone/>
            </a:pPr>
            <a:r>
              <a:rPr lang="en-US" sz="4400" b="1">
                <a:solidFill>
                  <a:schemeClr val="accent6"/>
                </a:solidFill>
                <a:latin typeface="Arial Black"/>
                <a:ea typeface="Arial Black"/>
                <a:cs typeface="Arial Black"/>
                <a:sym typeface="Arial Black"/>
              </a:rPr>
              <a:t>3</a:t>
            </a:r>
            <a:r>
              <a:rPr lang="en-US">
                <a:solidFill>
                  <a:schemeClr val="lt1"/>
                </a:solidFill>
              </a:rPr>
              <a:t> Use common and natural logarithms</a:t>
            </a:r>
            <a:endParaRPr>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128"/>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What is a Logarithm?</a:t>
            </a:r>
            <a:endParaRPr sz="4000" dirty="0"/>
          </a:p>
        </p:txBody>
      </p:sp>
      <mc:AlternateContent xmlns:mc="http://schemas.openxmlformats.org/markup-compatibility/2006">
        <mc:Choice xmlns:a14="http://schemas.microsoft.com/office/drawing/2010/main" Requires="a14">
          <p:sp>
            <p:nvSpPr>
              <p:cNvPr id="818" name="Google Shape;818;p128"/>
              <p:cNvSpPr txBox="1"/>
              <p:nvPr/>
            </p:nvSpPr>
            <p:spPr>
              <a:xfrm>
                <a:off x="831833" y="1384300"/>
                <a:ext cx="10559700" cy="4179000"/>
              </a:xfrm>
              <a:prstGeom prst="rect">
                <a:avLst/>
              </a:prstGeom>
              <a:noFill/>
              <a:ln>
                <a:noFill/>
              </a:ln>
            </p:spPr>
            <p:txBody>
              <a:bodyPr spcFirstLastPara="1" wrap="square" lIns="121900" tIns="121900" rIns="121900" bIns="121900" anchor="t" anchorCtr="0">
                <a:spAutoFit/>
              </a:bodyPr>
              <a:lstStyle/>
              <a:p>
                <a:pPr marR="0" lvl="0" algn="l" rtl="0">
                  <a:lnSpc>
                    <a:spcPct val="113000"/>
                  </a:lnSpc>
                  <a:spcBef>
                    <a:spcPts val="0"/>
                  </a:spcBef>
                  <a:spcAft>
                    <a:spcPts val="0"/>
                  </a:spcAft>
                  <a:buClr>
                    <a:srgbClr val="000000"/>
                  </a:buClr>
                  <a:buSzPts val="2800"/>
                </a:pPr>
                <a:r>
                  <a:rPr lang="en-US" sz="2200" dirty="0">
                    <a:solidFill>
                      <a:schemeClr val="dk1"/>
                    </a:solidFill>
                  </a:rPr>
                  <a:t>A logarithm answers the question:</a:t>
                </a:r>
                <a:endParaRPr sz="2200" dirty="0">
                  <a:solidFill>
                    <a:schemeClr val="dk1"/>
                  </a:solidFill>
                </a:endParaRPr>
              </a:p>
              <a:p>
                <a:pPr marR="0" lvl="0" algn="l" rtl="0">
                  <a:lnSpc>
                    <a:spcPct val="113000"/>
                  </a:lnSpc>
                  <a:spcBef>
                    <a:spcPts val="1000"/>
                  </a:spcBef>
                  <a:spcAft>
                    <a:spcPts val="0"/>
                  </a:spcAft>
                  <a:buClr>
                    <a:srgbClr val="000000"/>
                  </a:buClr>
                  <a:buSzPts val="2800"/>
                </a:pPr>
                <a:r>
                  <a:rPr lang="en-US" sz="2200" dirty="0">
                    <a:solidFill>
                      <a:schemeClr val="dk1"/>
                    </a:solidFill>
                  </a:rPr>
                  <a:t>"To what power must we raise the base to get a number?"</a:t>
                </a:r>
                <a:endParaRPr sz="2200" dirty="0">
                  <a:solidFill>
                    <a:schemeClr val="dk1"/>
                  </a:solidFill>
                </a:endParaRPr>
              </a:p>
              <a:p>
                <a:pPr marL="76200" marR="0" lvl="0" algn="l" rtl="0">
                  <a:lnSpc>
                    <a:spcPct val="113000"/>
                  </a:lnSpc>
                  <a:spcBef>
                    <a:spcPts val="1000"/>
                  </a:spcBef>
                  <a:spcAft>
                    <a:spcPts val="0"/>
                  </a:spcAft>
                  <a:buClr>
                    <a:schemeClr val="dk1"/>
                  </a:buClr>
                  <a:buSzPts val="2400"/>
                </a:pPr>
                <a:r>
                  <a:rPr lang="en-US" sz="2200" dirty="0">
                    <a:solidFill>
                      <a:schemeClr val="dk1"/>
                    </a:solidFill>
                  </a:rPr>
                  <a:t>	Example: If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2</m:t>
                        </m:r>
                      </m:e>
                      <m:sup>
                        <m:r>
                          <a:rPr lang="en-US" sz="2200" i="1" dirty="0" smtClean="0">
                            <a:solidFill>
                              <a:schemeClr val="dk1"/>
                            </a:solidFill>
                            <a:latin typeface="Cambria Math" panose="02040503050406030204" pitchFamily="18" charset="0"/>
                          </a:rPr>
                          <m:t>3</m:t>
                        </m:r>
                      </m:sup>
                    </m:sSup>
                    <m:r>
                      <a:rPr lang="en-US" sz="2200" i="1" dirty="0" smtClean="0">
                        <a:solidFill>
                          <a:schemeClr val="dk1"/>
                        </a:solidFill>
                        <a:latin typeface="Cambria Math" panose="02040503050406030204" pitchFamily="18" charset="0"/>
                      </a:rPr>
                      <m:t>=8</m:t>
                    </m:r>
                  </m:oMath>
                </a14:m>
                <a:r>
                  <a:rPr lang="en-US" sz="2200" dirty="0">
                    <a:solidFill>
                      <a:schemeClr val="dk1"/>
                    </a:solidFill>
                  </a:rPr>
                  <a:t>, then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sSub>
                          <m:sSubPr>
                            <m:ctrlPr>
                              <a:rPr lang="en-US" sz="2200" i="1" dirty="0" smtClean="0">
                                <a:solidFill>
                                  <a:schemeClr val="dk1"/>
                                </a:solidFill>
                                <a:latin typeface="Cambria Math" panose="02040503050406030204" pitchFamily="18" charset="0"/>
                              </a:rPr>
                            </m:ctrlPr>
                          </m:sSubPr>
                          <m:e>
                            <m:r>
                              <m:rPr>
                                <m:sty m:val="p"/>
                              </m:rPr>
                              <a:rPr lang="en-US" sz="2200" i="0" dirty="0" smtClean="0">
                                <a:solidFill>
                                  <a:schemeClr val="dk1"/>
                                </a:solidFill>
                                <a:latin typeface="Cambria Math" panose="02040503050406030204" pitchFamily="18" charset="0"/>
                              </a:rPr>
                              <m:t>log</m:t>
                            </m:r>
                          </m:e>
                          <m:sub>
                            <m:r>
                              <a:rPr lang="en-US" sz="2200" i="1" dirty="0" smtClean="0">
                                <a:solidFill>
                                  <a:schemeClr val="dk1"/>
                                </a:solidFill>
                                <a:latin typeface="Cambria Math" panose="02040503050406030204" pitchFamily="18" charset="0"/>
                              </a:rPr>
                              <m:t>2</m:t>
                            </m:r>
                          </m:sub>
                        </m:sSub>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8</m:t>
                            </m:r>
                          </m:e>
                        </m:d>
                      </m:e>
                    </m:func>
                    <m:r>
                      <a:rPr lang="en-US" sz="2200" i="1" dirty="0" smtClean="0">
                        <a:solidFill>
                          <a:schemeClr val="dk1"/>
                        </a:solidFill>
                        <a:latin typeface="Cambria Math" panose="02040503050406030204" pitchFamily="18" charset="0"/>
                      </a:rPr>
                      <m:t>=3</m:t>
                    </m:r>
                  </m:oMath>
                </a14:m>
              </a:p>
              <a:p>
                <a:pPr marL="533400" marR="0" lvl="1" algn="l" rtl="0">
                  <a:lnSpc>
                    <a:spcPct val="113000"/>
                  </a:lnSpc>
                  <a:spcBef>
                    <a:spcPts val="0"/>
                  </a:spcBef>
                  <a:spcAft>
                    <a:spcPts val="0"/>
                  </a:spcAft>
                  <a:buClr>
                    <a:schemeClr val="dk1"/>
                  </a:buClr>
                  <a:buSzPts val="2400"/>
                </a:pPr>
                <a:r>
                  <a:rPr lang="en-US" sz="2200" dirty="0">
                    <a:solidFill>
                      <a:schemeClr val="dk1"/>
                    </a:solidFill>
                  </a:rPr>
                  <a:t>		In words: "The log base 2 of 8 is 3"</a:t>
                </a:r>
                <a:endParaRPr sz="2200" dirty="0">
                  <a:solidFill>
                    <a:schemeClr val="dk1"/>
                  </a:solidFill>
                </a:endParaRPr>
              </a:p>
              <a:p>
                <a:pPr marL="533400" marR="0" lvl="1" algn="l" rtl="0">
                  <a:lnSpc>
                    <a:spcPct val="113000"/>
                  </a:lnSpc>
                  <a:spcBef>
                    <a:spcPts val="0"/>
                  </a:spcBef>
                  <a:spcAft>
                    <a:spcPts val="0"/>
                  </a:spcAft>
                  <a:buClr>
                    <a:schemeClr val="dk1"/>
                  </a:buClr>
                  <a:buSzPts val="2400"/>
                </a:pPr>
                <a:r>
                  <a:rPr lang="en-US" sz="2200" dirty="0">
                    <a:solidFill>
                      <a:schemeClr val="dk1"/>
                    </a:solidFill>
                  </a:rPr>
                  <a:t>		Translation: "2 raised to what power gives 8? Answer: 3"</a:t>
                </a:r>
                <a:endParaRPr sz="2200" dirty="0">
                  <a:solidFill>
                    <a:schemeClr val="dk1"/>
                  </a:solidFill>
                </a:endParaRPr>
              </a:p>
              <a:p>
                <a:pPr marR="0" lvl="0" algn="l" rtl="0">
                  <a:lnSpc>
                    <a:spcPct val="113000"/>
                  </a:lnSpc>
                  <a:spcBef>
                    <a:spcPts val="1000"/>
                  </a:spcBef>
                  <a:spcAft>
                    <a:spcPts val="0"/>
                  </a:spcAft>
                  <a:buClr>
                    <a:srgbClr val="000000"/>
                  </a:buClr>
                  <a:buSzPts val="2800"/>
                </a:pPr>
                <a:r>
                  <a:rPr lang="en-US" sz="2200" dirty="0">
                    <a:solidFill>
                      <a:schemeClr val="dk1"/>
                    </a:solidFill>
                  </a:rPr>
                  <a:t>Key Relationship:</a:t>
                </a:r>
                <a:endParaRPr sz="2200" dirty="0">
                  <a:solidFill>
                    <a:schemeClr val="dk1"/>
                  </a:solidFill>
                </a:endParaRPr>
              </a:p>
              <a:p>
                <a:pPr marR="0" lvl="0" algn="l" rtl="0">
                  <a:lnSpc>
                    <a:spcPct val="113000"/>
                  </a:lnSpc>
                  <a:spcBef>
                    <a:spcPts val="1000"/>
                  </a:spcBef>
                  <a:spcAft>
                    <a:spcPts val="0"/>
                  </a:spcAft>
                  <a:buClr>
                    <a:srgbClr val="000000"/>
                  </a:buClr>
                  <a:buSzPts val="2800"/>
                </a:pPr>
                <a14:m>
                  <m:oMath xmlns:m="http://schemas.openxmlformats.org/officeDocument/2006/math">
                    <m:r>
                      <a:rPr lang="en-US" sz="2200" i="1" dirty="0" smtClean="0">
                        <a:solidFill>
                          <a:schemeClr val="dk1"/>
                        </a:solidFill>
                        <a:latin typeface="Cambria Math" panose="02040503050406030204" pitchFamily="18" charset="0"/>
                      </a:rPr>
                      <m:t>𝑦</m:t>
                    </m:r>
                    <m:r>
                      <a:rPr lang="en-US" sz="2200" i="1" dirty="0" smtClean="0">
                        <a:solidFill>
                          <a:schemeClr val="dk1"/>
                        </a:solidFill>
                        <a:latin typeface="Cambria Math" panose="02040503050406030204" pitchFamily="18" charset="0"/>
                      </a:rPr>
                      <m:t>=</m:t>
                    </m:r>
                    <m:func>
                      <m:funcPr>
                        <m:ctrlPr>
                          <a:rPr lang="en-US" sz="2200" i="1" dirty="0" err="1">
                            <a:solidFill>
                              <a:schemeClr val="dk1"/>
                            </a:solidFill>
                            <a:latin typeface="Cambria Math" panose="02040503050406030204" pitchFamily="18" charset="0"/>
                          </a:rPr>
                        </m:ctrlPr>
                      </m:funcPr>
                      <m:fName>
                        <m:sSub>
                          <m:sSubPr>
                            <m:ctrlPr>
                              <a:rPr lang="en-US" sz="2200" i="1" dirty="0" err="1">
                                <a:solidFill>
                                  <a:schemeClr val="dk1"/>
                                </a:solidFill>
                                <a:latin typeface="Cambria Math" panose="02040503050406030204" pitchFamily="18" charset="0"/>
                              </a:rPr>
                            </m:ctrlPr>
                          </m:sSubPr>
                          <m:e>
                            <m:r>
                              <m:rPr>
                                <m:sty m:val="p"/>
                              </m:rPr>
                              <a:rPr lang="en-US" sz="2200" i="0" dirty="0" err="1">
                                <a:solidFill>
                                  <a:schemeClr val="dk1"/>
                                </a:solidFill>
                                <a:latin typeface="Cambria Math" panose="02040503050406030204" pitchFamily="18" charset="0"/>
                              </a:rPr>
                              <m:t>log</m:t>
                            </m:r>
                          </m:e>
                          <m:sub>
                            <m:r>
                              <a:rPr lang="en-US" sz="2200" i="1" dirty="0" err="1">
                                <a:solidFill>
                                  <a:schemeClr val="dk1"/>
                                </a:solidFill>
                                <a:latin typeface="Cambria Math" panose="02040503050406030204" pitchFamily="18" charset="0"/>
                              </a:rPr>
                              <m:t>𝑏</m:t>
                            </m:r>
                          </m:sub>
                        </m:sSub>
                      </m:fName>
                      <m:e>
                        <m:d>
                          <m:dPr>
                            <m:ctrlPr>
                              <a:rPr lang="en-US" sz="2200" i="1" dirty="0">
                                <a:solidFill>
                                  <a:schemeClr val="dk1"/>
                                </a:solidFill>
                                <a:latin typeface="Cambria Math" panose="02040503050406030204" pitchFamily="18" charset="0"/>
                              </a:rPr>
                            </m:ctrlPr>
                          </m:dPr>
                          <m:e>
                            <m:r>
                              <a:rPr lang="en-US" sz="2200" i="1" dirty="0">
                                <a:solidFill>
                                  <a:schemeClr val="dk1"/>
                                </a:solidFill>
                                <a:latin typeface="Cambria Math" panose="02040503050406030204" pitchFamily="18" charset="0"/>
                              </a:rPr>
                              <m:t>𝑥</m:t>
                            </m:r>
                          </m:e>
                        </m:d>
                      </m:e>
                    </m:func>
                  </m:oMath>
                </a14:m>
                <a:r>
                  <a:rPr lang="en-US" sz="2200" dirty="0">
                    <a:solidFill>
                      <a:schemeClr val="dk1"/>
                    </a:solidFill>
                  </a:rPr>
                  <a:t> and </a:t>
                </a:r>
                <a14:m>
                  <m:oMath xmlns:m="http://schemas.openxmlformats.org/officeDocument/2006/math">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m:t>
                    </m:r>
                    <m:sSup>
                      <m:sSupPr>
                        <m:ctrlPr>
                          <a:rPr lang="en-US" sz="2200" i="1" dirty="0" err="1">
                            <a:solidFill>
                              <a:schemeClr val="dk1"/>
                            </a:solidFill>
                            <a:latin typeface="Cambria Math" panose="02040503050406030204" pitchFamily="18" charset="0"/>
                          </a:rPr>
                        </m:ctrlPr>
                      </m:sSupPr>
                      <m:e>
                        <m:r>
                          <a:rPr lang="en-US" sz="2200" i="1" dirty="0" err="1">
                            <a:solidFill>
                              <a:schemeClr val="dk1"/>
                            </a:solidFill>
                            <a:latin typeface="Cambria Math" panose="02040503050406030204" pitchFamily="18" charset="0"/>
                          </a:rPr>
                          <m:t>𝑏</m:t>
                        </m:r>
                      </m:e>
                      <m:sup>
                        <m:r>
                          <a:rPr lang="en-US" sz="2200" i="1" dirty="0" err="1">
                            <a:solidFill>
                              <a:schemeClr val="dk1"/>
                            </a:solidFill>
                            <a:latin typeface="Cambria Math" panose="02040503050406030204" pitchFamily="18" charset="0"/>
                          </a:rPr>
                          <m:t>𝑦</m:t>
                        </m:r>
                      </m:sup>
                    </m:sSup>
                  </m:oMath>
                </a14:m>
                <a:r>
                  <a:rPr lang="en-US" sz="2200" dirty="0">
                    <a:solidFill>
                      <a:schemeClr val="dk1"/>
                    </a:solidFill>
                  </a:rPr>
                  <a:t> are equivalent</a:t>
                </a:r>
                <a:endParaRPr sz="2200" dirty="0">
                  <a:solidFill>
                    <a:schemeClr val="dk1"/>
                  </a:solidFill>
                </a:endParaRPr>
              </a:p>
              <a:p>
                <a:pPr marR="0" lvl="0" algn="l" rtl="0">
                  <a:lnSpc>
                    <a:spcPct val="113000"/>
                  </a:lnSpc>
                  <a:spcBef>
                    <a:spcPts val="1000"/>
                  </a:spcBef>
                  <a:spcAft>
                    <a:spcPts val="1000"/>
                  </a:spcAft>
                  <a:buClr>
                    <a:srgbClr val="000000"/>
                  </a:buClr>
                  <a:buSzPts val="2800"/>
                </a:pPr>
                <a:r>
                  <a:rPr lang="en-US" sz="2200" dirty="0">
                    <a:solidFill>
                      <a:schemeClr val="dk1"/>
                    </a:solidFill>
                  </a:rPr>
                  <a:t>Important: Logarithmic and exponential functions are inverse functions!</a:t>
                </a:r>
                <a:endParaRPr sz="2200" dirty="0">
                  <a:solidFill>
                    <a:schemeClr val="dk1"/>
                  </a:solidFill>
                </a:endParaRPr>
              </a:p>
            </p:txBody>
          </p:sp>
        </mc:Choice>
        <mc:Fallback>
          <p:sp>
            <p:nvSpPr>
              <p:cNvPr id="818" name="Google Shape;818;p128"/>
              <p:cNvSpPr txBox="1">
                <a:spLocks noRot="1" noChangeAspect="1" noMove="1" noResize="1" noEditPoints="1" noAdjustHandles="1" noChangeArrowheads="1" noChangeShapeType="1" noTextEdit="1"/>
              </p:cNvSpPr>
              <p:nvPr/>
            </p:nvSpPr>
            <p:spPr>
              <a:xfrm>
                <a:off x="831833" y="1384300"/>
                <a:ext cx="10559700" cy="4179000"/>
              </a:xfrm>
              <a:prstGeom prst="rect">
                <a:avLst/>
              </a:prstGeom>
              <a:blipFill>
                <a:blip r:embed="rId3"/>
                <a:stretch>
                  <a:fillRect l="-480"/>
                </a:stretch>
              </a:blipFill>
              <a:ln>
                <a:noFill/>
              </a:ln>
            </p:spPr>
            <p:txBody>
              <a:bodyPr/>
              <a:lstStyle/>
              <a:p>
                <a:r>
                  <a:rPr lang="en-US">
                    <a:noFill/>
                  </a:rPr>
                  <a:t> </a:t>
                </a:r>
              </a:p>
            </p:txBody>
          </p:sp>
        </mc:Fallback>
      </mc:AlternateContent>
      <p:sp>
        <p:nvSpPr>
          <p:cNvPr id="819" name="Google Shape;819;p128">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129"/>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Converting Between Forms</a:t>
            </a:r>
            <a:endParaRPr sz="4000" dirty="0"/>
          </a:p>
        </p:txBody>
      </p:sp>
      <p:pic>
        <p:nvPicPr>
          <p:cNvPr id="827" name="Google Shape;827;p129" descr="Side-by-side comparison of logarithmic and exponential forms. On the left, the equation y = logₐ x with arrows pointing to “a” labeled as the base and “x” labeled as the exponent (the value the base is raised to). On the right, the equivalent exponential form x = aʸ with arrows pointing to “a” labeled as the base and “y” labeled as the exponent. The diagram visually shows that logarithmic and exponential equations express the same relationship, with the base remaining the same in both forms."/>
          <p:cNvPicPr preferRelativeResize="0"/>
          <p:nvPr/>
        </p:nvPicPr>
        <p:blipFill>
          <a:blip r:embed="rId3">
            <a:alphaModFix/>
          </a:blip>
          <a:stretch>
            <a:fillRect/>
          </a:stretch>
        </p:blipFill>
        <p:spPr>
          <a:xfrm>
            <a:off x="717575" y="1384200"/>
            <a:ext cx="6601776" cy="1327800"/>
          </a:xfrm>
          <a:prstGeom prst="rect">
            <a:avLst/>
          </a:prstGeom>
          <a:noFill/>
          <a:ln>
            <a:noFill/>
          </a:ln>
        </p:spPr>
      </p:pic>
      <p:pic>
        <p:nvPicPr>
          <p:cNvPr id="828" name="Google Shape;828;p129" descr="Diagram illustrating the equivalence between logarithmic and exponential forms. On the left is the equation log₍b₎(c) = a, with curved arrows labeled to indicate conversion between forms. In the center, the word “means” connects the two expressions. On the right is the equivalent exponential form bᵃ = c. The diagram shows that log base b of c equals a means b raised to the power a equals c.">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8095625" y="1278625"/>
            <a:ext cx="3729400" cy="1845325"/>
          </a:xfrm>
          <a:prstGeom prst="rect">
            <a:avLst/>
          </a:prstGeom>
          <a:noFill/>
          <a:ln>
            <a:noFill/>
          </a:ln>
        </p:spPr>
      </p:pic>
      <mc:AlternateContent xmlns:mc="http://schemas.openxmlformats.org/markup-compatibility/2006">
        <mc:Choice xmlns:a14="http://schemas.microsoft.com/office/drawing/2010/main" Requires="a14">
          <p:sp>
            <p:nvSpPr>
              <p:cNvPr id="825" name="Google Shape;825;p129"/>
              <p:cNvSpPr txBox="1"/>
              <p:nvPr/>
            </p:nvSpPr>
            <p:spPr>
              <a:xfrm>
                <a:off x="824933" y="3182650"/>
                <a:ext cx="10559700" cy="2415364"/>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Remember: "Base to the exponent gives us the number"</a:t>
                </a:r>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Key positions:</a:t>
                </a:r>
                <a:endParaRPr sz="2200" dirty="0">
                  <a:solidFill>
                    <a:schemeClr val="dk1"/>
                  </a:solidFill>
                </a:endParaRPr>
              </a:p>
              <a:p>
                <a:pPr marL="76200" marR="0" lvl="0" algn="l" rtl="0">
                  <a:lnSpc>
                    <a:spcPct val="113000"/>
                  </a:lnSpc>
                  <a:spcBef>
                    <a:spcPts val="1000"/>
                  </a:spcBef>
                  <a:spcAft>
                    <a:spcPts val="0"/>
                  </a:spcAft>
                  <a:buClr>
                    <a:schemeClr val="dk1"/>
                  </a:buClr>
                  <a:buSzPts val="2400"/>
                </a:pPr>
                <a:r>
                  <a:rPr lang="en-US" sz="2200" dirty="0">
                    <a:solidFill>
                      <a:schemeClr val="dk1"/>
                    </a:solidFill>
                  </a:rPr>
                  <a:t>	The base </a:t>
                </a:r>
                <a14:m>
                  <m:oMath xmlns:m="http://schemas.openxmlformats.org/officeDocument/2006/math">
                    <m:r>
                      <a:rPr lang="en-US" sz="2200" i="1" dirty="0" smtClean="0">
                        <a:solidFill>
                          <a:schemeClr val="dk1"/>
                        </a:solidFill>
                        <a:latin typeface="Cambria Math" panose="02040503050406030204" pitchFamily="18" charset="0"/>
                      </a:rPr>
                      <m:t>𝑏</m:t>
                    </m:r>
                  </m:oMath>
                </a14:m>
                <a:r>
                  <a:rPr lang="en-US" sz="2200" dirty="0">
                    <a:solidFill>
                      <a:schemeClr val="dk1"/>
                    </a:solidFill>
                  </a:rPr>
                  <a:t> stays the base in both forms</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The logarithm (output) becomes the exponent</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The input </a:t>
                </a:r>
                <a14:m>
                  <m:oMath xmlns:m="http://schemas.openxmlformats.org/officeDocument/2006/math">
                    <m:r>
                      <a:rPr lang="en-US" sz="2200" i="1" dirty="0" smtClean="0">
                        <a:solidFill>
                          <a:schemeClr val="dk1"/>
                        </a:solidFill>
                        <a:latin typeface="Cambria Math" panose="02040503050406030204" pitchFamily="18" charset="0"/>
                      </a:rPr>
                      <m:t>𝑥</m:t>
                    </m:r>
                  </m:oMath>
                </a14:m>
                <a:r>
                  <a:rPr lang="en-US" sz="2200" dirty="0">
                    <a:solidFill>
                      <a:schemeClr val="dk1"/>
                    </a:solidFill>
                  </a:rPr>
                  <a:t> becomes the result</a:t>
                </a:r>
                <a:endParaRPr sz="2200" dirty="0">
                  <a:solidFill>
                    <a:schemeClr val="dk1"/>
                  </a:solidFill>
                </a:endParaRPr>
              </a:p>
            </p:txBody>
          </p:sp>
        </mc:Choice>
        <mc:Fallback>
          <p:sp>
            <p:nvSpPr>
              <p:cNvPr id="825" name="Google Shape;825;p129"/>
              <p:cNvSpPr txBox="1">
                <a:spLocks noRot="1" noChangeAspect="1" noMove="1" noResize="1" noEditPoints="1" noAdjustHandles="1" noChangeArrowheads="1" noChangeShapeType="1" noTextEdit="1"/>
              </p:cNvSpPr>
              <p:nvPr/>
            </p:nvSpPr>
            <p:spPr>
              <a:xfrm>
                <a:off x="824933" y="3182650"/>
                <a:ext cx="10559700" cy="2415364"/>
              </a:xfrm>
              <a:prstGeom prst="rect">
                <a:avLst/>
              </a:prstGeom>
              <a:blipFill>
                <a:blip r:embed="rId5"/>
                <a:stretch>
                  <a:fillRect l="-360"/>
                </a:stretch>
              </a:blipFill>
              <a:ln>
                <a:noFill/>
              </a:ln>
            </p:spPr>
            <p:txBody>
              <a:bodyPr/>
              <a:lstStyle/>
              <a:p>
                <a:r>
                  <a:rPr lang="en-US">
                    <a:noFill/>
                  </a:rPr>
                  <a:t> </a:t>
                </a:r>
              </a:p>
            </p:txBody>
          </p:sp>
        </mc:Fallback>
      </mc:AlternateContent>
      <p:sp>
        <p:nvSpPr>
          <p:cNvPr id="826" name="Google Shape;826;p129">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130"/>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Logarithmic Functions</a:t>
            </a:r>
            <a:endParaRPr sz="4000" dirty="0"/>
          </a:p>
        </p:txBody>
      </p:sp>
      <mc:AlternateContent xmlns:mc="http://schemas.openxmlformats.org/markup-compatibility/2006">
        <mc:Choice xmlns:a14="http://schemas.microsoft.com/office/drawing/2010/main" Requires="a14">
          <p:sp>
            <p:nvSpPr>
              <p:cNvPr id="834" name="Google Shape;834;p130"/>
              <p:cNvSpPr txBox="1"/>
              <p:nvPr/>
            </p:nvSpPr>
            <p:spPr>
              <a:xfrm>
                <a:off x="831833" y="1384300"/>
                <a:ext cx="10559700" cy="4458488"/>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For </a:t>
                </a:r>
                <a14:m>
                  <m:oMath xmlns:m="http://schemas.openxmlformats.org/officeDocument/2006/math">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 &gt; 0,  </m:t>
                    </m:r>
                    <m:r>
                      <a:rPr lang="en-US" sz="2200" i="1" dirty="0" smtClean="0">
                        <a:solidFill>
                          <a:schemeClr val="dk1"/>
                        </a:solidFill>
                        <a:latin typeface="Cambria Math" panose="02040503050406030204" pitchFamily="18" charset="0"/>
                      </a:rPr>
                      <m:t>𝑏</m:t>
                    </m:r>
                    <m:r>
                      <a:rPr lang="en-US" sz="2200" i="1" dirty="0" smtClean="0">
                        <a:solidFill>
                          <a:schemeClr val="dk1"/>
                        </a:solidFill>
                        <a:latin typeface="Cambria Math" panose="02040503050406030204" pitchFamily="18" charset="0"/>
                      </a:rPr>
                      <m:t> &gt; 0,  </m:t>
                    </m:r>
                    <m:r>
                      <a:rPr lang="en-US" sz="2200" i="1" dirty="0" smtClean="0">
                        <a:solidFill>
                          <a:schemeClr val="dk1"/>
                        </a:solidFill>
                        <a:latin typeface="Cambria Math" panose="02040503050406030204" pitchFamily="18" charset="0"/>
                      </a:rPr>
                      <m:t>𝑏</m:t>
                    </m:r>
                    <m:r>
                      <a:rPr lang="en-US" sz="2200" i="1" dirty="0" smtClean="0">
                        <a:solidFill>
                          <a:schemeClr val="dk1"/>
                        </a:solidFill>
                        <a:latin typeface="Cambria Math" panose="02040503050406030204" pitchFamily="18" charset="0"/>
                      </a:rPr>
                      <m:t> ≠1</m:t>
                    </m:r>
                  </m:oMath>
                </a14:m>
                <a:r>
                  <a:rPr lang="en-US" sz="2200" dirty="0">
                    <a:solidFill>
                      <a:schemeClr val="dk1"/>
                    </a:solidFill>
                  </a:rPr>
                  <a:t>: </a:t>
                </a:r>
                <a14:m>
                  <m:oMath xmlns:m="http://schemas.openxmlformats.org/officeDocument/2006/math">
                    <m:r>
                      <a:rPr lang="en-US" sz="2200" i="1" dirty="0" smtClean="0">
                        <a:solidFill>
                          <a:schemeClr val="dk1"/>
                        </a:solidFill>
                        <a:latin typeface="Cambria Math" panose="02040503050406030204" pitchFamily="18" charset="0"/>
                      </a:rPr>
                      <m:t>𝑦</m:t>
                    </m:r>
                    <m:r>
                      <a:rPr lang="en-US" sz="2200" i="1" dirty="0" smtClean="0">
                        <a:solidFill>
                          <a:schemeClr val="dk1"/>
                        </a:solidFill>
                        <a:latin typeface="Cambria Math" panose="02040503050406030204" pitchFamily="18" charset="0"/>
                      </a:rPr>
                      <m:t>=</m:t>
                    </m:r>
                    <m:func>
                      <m:funcPr>
                        <m:ctrlPr>
                          <a:rPr lang="en-US" sz="2200" i="1" dirty="0" err="1">
                            <a:solidFill>
                              <a:schemeClr val="dk1"/>
                            </a:solidFill>
                            <a:latin typeface="Cambria Math" panose="02040503050406030204" pitchFamily="18" charset="0"/>
                          </a:rPr>
                        </m:ctrlPr>
                      </m:funcPr>
                      <m:fName>
                        <m:sSub>
                          <m:sSubPr>
                            <m:ctrlPr>
                              <a:rPr lang="en-US" sz="2200" i="1" dirty="0" err="1">
                                <a:solidFill>
                                  <a:schemeClr val="dk1"/>
                                </a:solidFill>
                                <a:latin typeface="Cambria Math" panose="02040503050406030204" pitchFamily="18" charset="0"/>
                              </a:rPr>
                            </m:ctrlPr>
                          </m:sSubPr>
                          <m:e>
                            <m:r>
                              <m:rPr>
                                <m:sty m:val="p"/>
                              </m:rPr>
                              <a:rPr lang="en-US" sz="2200" i="0" dirty="0" err="1">
                                <a:solidFill>
                                  <a:schemeClr val="dk1"/>
                                </a:solidFill>
                                <a:latin typeface="Cambria Math" panose="02040503050406030204" pitchFamily="18" charset="0"/>
                              </a:rPr>
                              <m:t>log</m:t>
                            </m:r>
                          </m:e>
                          <m:sub>
                            <m:r>
                              <a:rPr lang="en-US" sz="2200" i="1" dirty="0" err="1">
                                <a:solidFill>
                                  <a:schemeClr val="dk1"/>
                                </a:solidFill>
                                <a:latin typeface="Cambria Math" panose="02040503050406030204" pitchFamily="18" charset="0"/>
                              </a:rPr>
                              <m:t>𝑏</m:t>
                            </m:r>
                          </m:sub>
                        </m:sSub>
                      </m:fName>
                      <m:e>
                        <m:d>
                          <m:dPr>
                            <m:ctrlPr>
                              <a:rPr lang="en-US" sz="2200" i="1" dirty="0">
                                <a:solidFill>
                                  <a:schemeClr val="dk1"/>
                                </a:solidFill>
                                <a:latin typeface="Cambria Math" panose="02040503050406030204" pitchFamily="18" charset="0"/>
                              </a:rPr>
                            </m:ctrlPr>
                          </m:dPr>
                          <m:e>
                            <m:r>
                              <a:rPr lang="en-US" sz="2200" i="1" dirty="0">
                                <a:solidFill>
                                  <a:schemeClr val="dk1"/>
                                </a:solidFill>
                                <a:latin typeface="Cambria Math" panose="02040503050406030204" pitchFamily="18" charset="0"/>
                              </a:rPr>
                              <m:t>𝑥</m:t>
                            </m:r>
                          </m:e>
                        </m:d>
                      </m:e>
                    </m:func>
                  </m:oMath>
                </a14:m>
                <a:r>
                  <a:rPr lang="en-US" sz="2200" dirty="0">
                    <a:solidFill>
                      <a:schemeClr val="dk1"/>
                    </a:solidFill>
                  </a:rPr>
                  <a:t> is equivalent to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𝑏</m:t>
                        </m:r>
                      </m:e>
                      <m:sup>
                        <m:r>
                          <a:rPr lang="en-US" sz="2200" i="1" dirty="0" smtClean="0">
                            <a:solidFill>
                              <a:schemeClr val="dk1"/>
                            </a:solidFill>
                            <a:latin typeface="Cambria Math" panose="02040503050406030204" pitchFamily="18" charset="0"/>
                          </a:rPr>
                          <m:t>𝑦</m:t>
                        </m:r>
                      </m:sup>
                    </m:sSup>
                    <m:r>
                      <a:rPr lang="en-US" sz="2200" i="1" dirty="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𝑥</m:t>
                    </m:r>
                  </m:oMath>
                </a14:m>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Domain and Range:</a:t>
                </a:r>
                <a:endParaRPr sz="2200" dirty="0">
                  <a:solidFill>
                    <a:schemeClr val="dk1"/>
                  </a:solidFill>
                </a:endParaRPr>
              </a:p>
              <a:p>
                <a:pPr marL="76200" marR="0" lvl="0" algn="l" rtl="0">
                  <a:lnSpc>
                    <a:spcPct val="113000"/>
                  </a:lnSpc>
                  <a:spcBef>
                    <a:spcPts val="1000"/>
                  </a:spcBef>
                  <a:spcAft>
                    <a:spcPts val="0"/>
                  </a:spcAft>
                  <a:buClr>
                    <a:schemeClr val="dk1"/>
                  </a:buClr>
                  <a:buSzPts val="2400"/>
                </a:pPr>
                <a:r>
                  <a:rPr lang="en-US" sz="2200" dirty="0">
                    <a:solidFill>
                      <a:schemeClr val="dk1"/>
                    </a:solidFill>
                  </a:rPr>
                  <a:t>	Domain: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m:t>
                        </m:r>
                      </m:e>
                    </m:d>
                  </m:oMath>
                </a14:m>
                <a:r>
                  <a:rPr lang="en-US" sz="2200" dirty="0">
                    <a:solidFill>
                      <a:schemeClr val="dk1"/>
                    </a:solidFill>
                  </a:rPr>
                  <a:t> (only positive numbers!)</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Range: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m:t>
                        </m:r>
                      </m:e>
                    </m:d>
                  </m:oMath>
                </a14:m>
                <a:r>
                  <a:rPr lang="en-US" sz="2200" dirty="0">
                    <a:solidFill>
                      <a:schemeClr val="dk1"/>
                    </a:solidFill>
                  </a:rPr>
                  <a:t> (exponent can be any real number)</a:t>
                </a:r>
                <a:endParaRPr sz="2200" dirty="0">
                  <a:solidFill>
                    <a:schemeClr val="dk1"/>
                  </a:solidFill>
                </a:endParaRPr>
              </a:p>
              <a:p>
                <a:pPr marR="0" lvl="0" algn="l" rtl="0">
                  <a:lnSpc>
                    <a:spcPct val="113000"/>
                  </a:lnSpc>
                  <a:spcBef>
                    <a:spcPts val="1000"/>
                  </a:spcBef>
                  <a:spcAft>
                    <a:spcPts val="0"/>
                  </a:spcAft>
                  <a:buClr>
                    <a:srgbClr val="000000"/>
                  </a:buClr>
                  <a:buSzPts val="2800"/>
                </a:pPr>
                <a:r>
                  <a:rPr lang="en-US" sz="2200" dirty="0">
                    <a:solidFill>
                      <a:schemeClr val="dk1"/>
                    </a:solidFill>
                  </a:rPr>
                  <a:t>Reading it: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sSub>
                          <m:sSubPr>
                            <m:ctrlPr>
                              <a:rPr lang="en-US" sz="2200" i="1" dirty="0" err="1">
                                <a:solidFill>
                                  <a:schemeClr val="dk1"/>
                                </a:solidFill>
                                <a:latin typeface="Cambria Math" panose="02040503050406030204" pitchFamily="18" charset="0"/>
                              </a:rPr>
                            </m:ctrlPr>
                          </m:sSubPr>
                          <m:e>
                            <m:r>
                              <m:rPr>
                                <m:sty m:val="p"/>
                              </m:rPr>
                              <a:rPr lang="en-US" sz="2200" i="0" dirty="0" err="1">
                                <a:solidFill>
                                  <a:schemeClr val="dk1"/>
                                </a:solidFill>
                                <a:latin typeface="Cambria Math" panose="02040503050406030204" pitchFamily="18" charset="0"/>
                              </a:rPr>
                              <m:t>log</m:t>
                            </m:r>
                          </m:e>
                          <m:sub>
                            <m:r>
                              <a:rPr lang="en-US" sz="2200" i="1" dirty="0" err="1">
                                <a:solidFill>
                                  <a:schemeClr val="dk1"/>
                                </a:solidFill>
                                <a:latin typeface="Cambria Math" panose="02040503050406030204" pitchFamily="18" charset="0"/>
                              </a:rPr>
                              <m:t>𝑏</m:t>
                            </m:r>
                          </m:sub>
                        </m:sSub>
                      </m:fName>
                      <m:e>
                        <m:d>
                          <m:dPr>
                            <m:ctrlPr>
                              <a:rPr lang="en-US" sz="2200" i="1" dirty="0">
                                <a:solidFill>
                                  <a:schemeClr val="dk1"/>
                                </a:solidFill>
                                <a:latin typeface="Cambria Math" panose="02040503050406030204" pitchFamily="18" charset="0"/>
                              </a:rPr>
                            </m:ctrlPr>
                          </m:dPr>
                          <m:e>
                            <m:r>
                              <a:rPr lang="en-US" sz="2200" i="1" dirty="0">
                                <a:solidFill>
                                  <a:schemeClr val="dk1"/>
                                </a:solidFill>
                                <a:latin typeface="Cambria Math" panose="02040503050406030204" pitchFamily="18" charset="0"/>
                              </a:rPr>
                              <m:t>𝑥</m:t>
                            </m:r>
                          </m:e>
                        </m:d>
                      </m:e>
                    </m:func>
                  </m:oMath>
                </a14:m>
                <a:r>
                  <a:rPr lang="en-US" sz="2200" dirty="0">
                    <a:solidFill>
                      <a:schemeClr val="dk1"/>
                    </a:solidFill>
                  </a:rPr>
                  <a:t>reads as:</a:t>
                </a:r>
                <a:endParaRPr sz="2200" dirty="0">
                  <a:solidFill>
                    <a:schemeClr val="dk1"/>
                  </a:solidFill>
                </a:endParaRPr>
              </a:p>
              <a:p>
                <a:pPr marL="76200" marR="0" lvl="0" algn="l" rtl="0">
                  <a:lnSpc>
                    <a:spcPct val="113000"/>
                  </a:lnSpc>
                  <a:spcBef>
                    <a:spcPts val="1000"/>
                  </a:spcBef>
                  <a:spcAft>
                    <a:spcPts val="0"/>
                  </a:spcAft>
                  <a:buClr>
                    <a:schemeClr val="dk1"/>
                  </a:buClr>
                  <a:buSzPts val="2400"/>
                </a:pPr>
                <a:r>
                  <a:rPr lang="en-US" sz="2200" dirty="0">
                    <a:solidFill>
                      <a:schemeClr val="dk1"/>
                    </a:solidFill>
                  </a:rPr>
                  <a:t>	"The logarithm with base b of x"</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"The log base b of x"</a:t>
                </a:r>
                <a:endParaRPr sz="22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br>
                  <a:rPr lang="en-US" sz="2200" dirty="0">
                    <a:solidFill>
                      <a:schemeClr val="dk1"/>
                    </a:solidFill>
                  </a:rPr>
                </a:br>
                <a:r>
                  <a:rPr lang="en-US" sz="2200" dirty="0">
                    <a:solidFill>
                      <a:schemeClr val="dk1"/>
                    </a:solidFill>
                  </a:rPr>
                  <a:t>Special note: If no base is shown, assume base 10</a:t>
                </a:r>
                <a:endParaRPr sz="2200" dirty="0">
                  <a:solidFill>
                    <a:schemeClr val="dk1"/>
                  </a:solidFill>
                </a:endParaRPr>
              </a:p>
            </p:txBody>
          </p:sp>
        </mc:Choice>
        <mc:Fallback>
          <p:sp>
            <p:nvSpPr>
              <p:cNvPr id="834" name="Google Shape;834;p130"/>
              <p:cNvSpPr txBox="1">
                <a:spLocks noRot="1" noChangeAspect="1" noMove="1" noResize="1" noEditPoints="1" noAdjustHandles="1" noChangeArrowheads="1" noChangeShapeType="1" noTextEdit="1"/>
              </p:cNvSpPr>
              <p:nvPr/>
            </p:nvSpPr>
            <p:spPr>
              <a:xfrm>
                <a:off x="831833" y="1384300"/>
                <a:ext cx="10559700" cy="4458488"/>
              </a:xfrm>
              <a:prstGeom prst="rect">
                <a:avLst/>
              </a:prstGeom>
              <a:blipFill>
                <a:blip r:embed="rId3"/>
                <a:stretch>
                  <a:fillRect l="-480"/>
                </a:stretch>
              </a:blipFill>
              <a:ln>
                <a:noFill/>
              </a:ln>
            </p:spPr>
            <p:txBody>
              <a:bodyPr/>
              <a:lstStyle/>
              <a:p>
                <a:r>
                  <a:rPr lang="en-US">
                    <a:noFill/>
                  </a:rPr>
                  <a:t> </a:t>
                </a:r>
              </a:p>
            </p:txBody>
          </p:sp>
        </mc:Fallback>
      </mc:AlternateContent>
      <p:sp>
        <p:nvSpPr>
          <p:cNvPr id="835" name="Google Shape;835;p130">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36" name="Google Shape;836;p130">
            <a:extLst>
              <a:ext uri="{C183D7F6-B498-43B3-948B-1728B52AA6E4}">
                <adec:decorative xmlns:adec="http://schemas.microsoft.com/office/drawing/2017/decorative" val="1"/>
              </a:ext>
            </a:extLst>
          </p:cNvPr>
          <p:cNvPicPr preferRelativeResize="0"/>
          <p:nvPr/>
        </p:nvPicPr>
        <p:blipFill rotWithShape="1">
          <a:blip r:embed="rId4">
            <a:alphaModFix/>
          </a:blip>
          <a:srcRect l="22251" t="18714" r="45937" b="12076"/>
          <a:stretch/>
        </p:blipFill>
        <p:spPr>
          <a:xfrm>
            <a:off x="9144325" y="753788"/>
            <a:ext cx="2805525" cy="61039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131"/>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How To: Convert Log to Exponential</a:t>
            </a:r>
            <a:endParaRPr sz="4000" dirty="0"/>
          </a:p>
        </p:txBody>
      </p:sp>
      <mc:AlternateContent xmlns:mc="http://schemas.openxmlformats.org/markup-compatibility/2006">
        <mc:Choice xmlns:a14="http://schemas.microsoft.com/office/drawing/2010/main" Requires="a14">
          <p:sp>
            <p:nvSpPr>
              <p:cNvPr id="842" name="Google Shape;842;p131"/>
              <p:cNvSpPr txBox="1"/>
              <p:nvPr/>
            </p:nvSpPr>
            <p:spPr>
              <a:xfrm>
                <a:off x="831833" y="1384300"/>
                <a:ext cx="10559700" cy="4233619"/>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Given: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sSub>
                          <m:sSubPr>
                            <m:ctrlPr>
                              <a:rPr lang="en-US" sz="2200" i="1" dirty="0" err="1">
                                <a:solidFill>
                                  <a:schemeClr val="dk1"/>
                                </a:solidFill>
                                <a:latin typeface="Cambria Math" panose="02040503050406030204" pitchFamily="18" charset="0"/>
                              </a:rPr>
                            </m:ctrlPr>
                          </m:sSubPr>
                          <m:e>
                            <m:r>
                              <m:rPr>
                                <m:sty m:val="p"/>
                              </m:rPr>
                              <a:rPr lang="en-US" sz="2200" i="0" dirty="0" err="1">
                                <a:solidFill>
                                  <a:schemeClr val="dk1"/>
                                </a:solidFill>
                                <a:latin typeface="Cambria Math" panose="02040503050406030204" pitchFamily="18" charset="0"/>
                              </a:rPr>
                              <m:t>log</m:t>
                            </m:r>
                          </m:e>
                          <m:sub>
                            <m:r>
                              <a:rPr lang="en-US" sz="2200" i="1" dirty="0" err="1">
                                <a:solidFill>
                                  <a:schemeClr val="dk1"/>
                                </a:solidFill>
                                <a:latin typeface="Cambria Math" panose="02040503050406030204" pitchFamily="18" charset="0"/>
                              </a:rPr>
                              <m:t>𝑏</m:t>
                            </m:r>
                          </m:sub>
                        </m:sSub>
                      </m:fName>
                      <m:e>
                        <m:d>
                          <m:dPr>
                            <m:ctrlPr>
                              <a:rPr lang="en-US" sz="2200" i="1" dirty="0">
                                <a:solidFill>
                                  <a:schemeClr val="dk1"/>
                                </a:solidFill>
                                <a:latin typeface="Cambria Math" panose="02040503050406030204" pitchFamily="18" charset="0"/>
                              </a:rPr>
                            </m:ctrlPr>
                          </m:dPr>
                          <m:e>
                            <m:r>
                              <a:rPr lang="en-US" sz="2200" i="1" dirty="0">
                                <a:solidFill>
                                  <a:schemeClr val="dk1"/>
                                </a:solidFill>
                                <a:latin typeface="Cambria Math" panose="02040503050406030204" pitchFamily="18" charset="0"/>
                              </a:rPr>
                              <m:t>𝑥</m:t>
                            </m:r>
                          </m:e>
                        </m:d>
                      </m:e>
                    </m:func>
                    <m:r>
                      <a:rPr lang="en-US" sz="2200" i="1" dirty="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𝑦</m:t>
                    </m:r>
                  </m:oMath>
                </a14:m>
              </a:p>
              <a:p>
                <a:pPr marL="76200" marR="0" lvl="0" algn="l" rtl="0">
                  <a:lnSpc>
                    <a:spcPct val="113000"/>
                  </a:lnSpc>
                  <a:spcBef>
                    <a:spcPts val="1000"/>
                  </a:spcBef>
                  <a:spcAft>
                    <a:spcPts val="0"/>
                  </a:spcAft>
                  <a:buClr>
                    <a:schemeClr val="dk1"/>
                  </a:buClr>
                  <a:buSzPts val="2400"/>
                </a:pPr>
                <a:r>
                  <a:rPr lang="en-US" sz="2200" dirty="0">
                    <a:solidFill>
                      <a:schemeClr val="dk1"/>
                    </a:solidFill>
                  </a:rPr>
                  <a:t>1. Identify </a:t>
                </a:r>
                <a14:m>
                  <m:oMath xmlns:m="http://schemas.openxmlformats.org/officeDocument/2006/math">
                    <m:r>
                      <a:rPr lang="en-US" sz="2200" i="1" dirty="0" smtClean="0">
                        <a:solidFill>
                          <a:schemeClr val="dk1"/>
                        </a:solidFill>
                        <a:latin typeface="Cambria Math" panose="02040503050406030204" pitchFamily="18" charset="0"/>
                      </a:rPr>
                      <m:t>𝑏</m:t>
                    </m:r>
                  </m:oMath>
                </a14:m>
                <a:r>
                  <a:rPr lang="en-US" sz="2200" dirty="0">
                    <a:solidFill>
                      <a:schemeClr val="dk1"/>
                    </a:solidFill>
                  </a:rPr>
                  <a:t>, </a:t>
                </a:r>
                <a14:m>
                  <m:oMath xmlns:m="http://schemas.openxmlformats.org/officeDocument/2006/math">
                    <m:r>
                      <a:rPr lang="en-US" sz="2200" i="1" dirty="0" smtClean="0">
                        <a:solidFill>
                          <a:schemeClr val="dk1"/>
                        </a:solidFill>
                        <a:latin typeface="Cambria Math" panose="02040503050406030204" pitchFamily="18" charset="0"/>
                      </a:rPr>
                      <m:t>𝑦</m:t>
                    </m:r>
                  </m:oMath>
                </a14:m>
                <a:r>
                  <a:rPr lang="en-US" sz="2200" dirty="0">
                    <a:solidFill>
                      <a:schemeClr val="dk1"/>
                    </a:solidFill>
                  </a:rPr>
                  <a:t>, and </a:t>
                </a:r>
                <a14:m>
                  <m:oMath xmlns:m="http://schemas.openxmlformats.org/officeDocument/2006/math">
                    <m:r>
                      <a:rPr lang="en-US" sz="2200" i="1" dirty="0" smtClean="0">
                        <a:solidFill>
                          <a:schemeClr val="dk1"/>
                        </a:solidFill>
                        <a:latin typeface="Cambria Math" panose="02040503050406030204" pitchFamily="18" charset="0"/>
                      </a:rPr>
                      <m:t>𝑥</m:t>
                    </m:r>
                  </m:oMath>
                </a14:m>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2. Rewrite as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𝑏</m:t>
                        </m:r>
                      </m:e>
                      <m:sup>
                        <m:r>
                          <a:rPr lang="en-US" sz="2200" i="1" dirty="0" smtClean="0">
                            <a:solidFill>
                              <a:schemeClr val="dk1"/>
                            </a:solidFill>
                            <a:latin typeface="Cambria Math" panose="02040503050406030204" pitchFamily="18" charset="0"/>
                          </a:rPr>
                          <m:t>𝑦</m:t>
                        </m:r>
                      </m:sup>
                    </m:sSup>
                    <m:r>
                      <a:rPr lang="en-US" sz="2200" i="1" dirty="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𝑥</m:t>
                    </m:r>
                  </m:oMath>
                </a14:m>
              </a:p>
              <a:p>
                <a:pPr marR="0" lvl="0" algn="l" rtl="0">
                  <a:lnSpc>
                    <a:spcPct val="113000"/>
                  </a:lnSpc>
                  <a:spcBef>
                    <a:spcPts val="1000"/>
                  </a:spcBef>
                  <a:spcAft>
                    <a:spcPts val="0"/>
                  </a:spcAft>
                  <a:buClr>
                    <a:srgbClr val="000000"/>
                  </a:buClr>
                  <a:buSzPts val="2800"/>
                </a:pPr>
                <a:endParaRPr lang="en-US" sz="2200" dirty="0">
                  <a:solidFill>
                    <a:schemeClr val="dk1"/>
                  </a:solidFill>
                </a:endParaRPr>
              </a:p>
              <a:p>
                <a:pPr marR="0" lvl="0" algn="l" rtl="0">
                  <a:lnSpc>
                    <a:spcPct val="113000"/>
                  </a:lnSpc>
                  <a:spcBef>
                    <a:spcPts val="1000"/>
                  </a:spcBef>
                  <a:spcAft>
                    <a:spcPts val="0"/>
                  </a:spcAft>
                  <a:buClr>
                    <a:srgbClr val="000000"/>
                  </a:buClr>
                  <a:buSzPts val="2800"/>
                </a:pPr>
                <a:r>
                  <a:rPr lang="en-US" sz="2200" dirty="0">
                    <a:solidFill>
                      <a:schemeClr val="dk1"/>
                    </a:solidFill>
                  </a:rPr>
                  <a:t>Examples:</a:t>
                </a:r>
                <a:endParaRPr sz="2200" dirty="0">
                  <a:solidFill>
                    <a:schemeClr val="dk1"/>
                  </a:solidFill>
                </a:endParaRPr>
              </a:p>
              <a:p>
                <a:pPr marL="76200" marR="0" lvl="0" algn="l" rtl="0">
                  <a:lnSpc>
                    <a:spcPct val="113000"/>
                  </a:lnSpc>
                  <a:spcBef>
                    <a:spcPts val="1000"/>
                  </a:spcBef>
                  <a:spcAft>
                    <a:spcPts val="0"/>
                  </a:spcAft>
                  <a:buClr>
                    <a:schemeClr val="dk1"/>
                  </a:buClr>
                  <a:buSzPts val="2400"/>
                </a:pPr>
                <a:r>
                  <a:rPr lang="en-US" sz="2200" dirty="0">
                    <a:solidFill>
                      <a:schemeClr val="dk1"/>
                    </a:solidFill>
                  </a:rPr>
                  <a:t>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sSub>
                          <m:sSubPr>
                            <m:ctrlPr>
                              <a:rPr lang="en-US" sz="2200" i="1" dirty="0">
                                <a:solidFill>
                                  <a:schemeClr val="dk1"/>
                                </a:solidFill>
                                <a:latin typeface="Cambria Math" panose="02040503050406030204" pitchFamily="18" charset="0"/>
                              </a:rPr>
                            </m:ctrlPr>
                          </m:sSubPr>
                          <m:e>
                            <m:r>
                              <m:rPr>
                                <m:sty m:val="p"/>
                              </m:rPr>
                              <a:rPr lang="en-US" sz="2200" i="0" dirty="0">
                                <a:solidFill>
                                  <a:schemeClr val="dk1"/>
                                </a:solidFill>
                                <a:latin typeface="Cambria Math" panose="02040503050406030204" pitchFamily="18" charset="0"/>
                              </a:rPr>
                              <m:t>log</m:t>
                            </m:r>
                          </m:e>
                          <m:sub>
                            <m:r>
                              <a:rPr lang="en-US" sz="2200" i="1" dirty="0">
                                <a:solidFill>
                                  <a:schemeClr val="dk1"/>
                                </a:solidFill>
                                <a:latin typeface="Cambria Math" panose="02040503050406030204" pitchFamily="18" charset="0"/>
                              </a:rPr>
                              <m:t>6</m:t>
                            </m:r>
                          </m:sub>
                        </m:sSub>
                      </m:fName>
                      <m:e>
                        <m:d>
                          <m:dPr>
                            <m:ctrlPr>
                              <a:rPr lang="en-US" sz="2200" i="1" dirty="0">
                                <a:solidFill>
                                  <a:schemeClr val="dk1"/>
                                </a:solidFill>
                                <a:latin typeface="Cambria Math" panose="02040503050406030204" pitchFamily="18" charset="0"/>
                              </a:rPr>
                            </m:ctrlPr>
                          </m:dPr>
                          <m:e>
                            <m:rad>
                              <m:radPr>
                                <m:degHide m:val="on"/>
                                <m:ctrlPr>
                                  <a:rPr lang="en-US" sz="2200" i="1" dirty="0">
                                    <a:solidFill>
                                      <a:schemeClr val="dk1"/>
                                    </a:solidFill>
                                    <a:latin typeface="Cambria Math" panose="02040503050406030204" pitchFamily="18" charset="0"/>
                                  </a:rPr>
                                </m:ctrlPr>
                              </m:radPr>
                              <m:deg/>
                              <m:e>
                                <m:r>
                                  <a:rPr lang="en-US" sz="2200" i="1" dirty="0">
                                    <a:solidFill>
                                      <a:schemeClr val="dk1"/>
                                    </a:solidFill>
                                    <a:latin typeface="Cambria Math" panose="02040503050406030204" pitchFamily="18" charset="0"/>
                                  </a:rPr>
                                  <m:t>6</m:t>
                                </m:r>
                              </m:e>
                            </m:rad>
                          </m:e>
                        </m:d>
                      </m:e>
                    </m:func>
                    <m:r>
                      <a:rPr lang="en-US" sz="2200" i="1" dirty="0">
                        <a:solidFill>
                          <a:schemeClr val="dk1"/>
                        </a:solidFill>
                        <a:latin typeface="Cambria Math" panose="02040503050406030204" pitchFamily="18" charset="0"/>
                      </a:rPr>
                      <m:t>=</m:t>
                    </m:r>
                    <m:f>
                      <m:fPr>
                        <m:ctrlPr>
                          <a:rPr lang="en-US" sz="2200" i="1" dirty="0">
                            <a:solidFill>
                              <a:schemeClr val="dk1"/>
                            </a:solidFill>
                            <a:latin typeface="Cambria Math" panose="02040503050406030204" pitchFamily="18" charset="0"/>
                          </a:rPr>
                        </m:ctrlPr>
                      </m:fPr>
                      <m:num>
                        <m:r>
                          <a:rPr lang="en-US" sz="2200" i="1" dirty="0">
                            <a:solidFill>
                              <a:schemeClr val="dk1"/>
                            </a:solidFill>
                            <a:latin typeface="Cambria Math" panose="02040503050406030204" pitchFamily="18" charset="0"/>
                          </a:rPr>
                          <m:t>1</m:t>
                        </m:r>
                      </m:num>
                      <m:den>
                        <m:r>
                          <a:rPr lang="en-US" sz="2200" i="1" dirty="0">
                            <a:solidFill>
                              <a:schemeClr val="dk1"/>
                            </a:solidFill>
                            <a:latin typeface="Cambria Math" panose="02040503050406030204" pitchFamily="18" charset="0"/>
                          </a:rPr>
                          <m:t>2</m:t>
                        </m:r>
                      </m:den>
                    </m:f>
                  </m:oMath>
                </a14:m>
                <a:r>
                  <a:rPr lang="en-US" sz="2200" dirty="0">
                    <a:solidFill>
                      <a:schemeClr val="dk1"/>
                    </a:solidFill>
                  </a:rPr>
                  <a:t>   →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6</m:t>
                        </m:r>
                      </m:e>
                      <m:sup>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1</m:t>
                            </m:r>
                          </m:num>
                          <m:den>
                            <m:r>
                              <a:rPr lang="en-US" sz="2200" i="1" dirty="0" smtClean="0">
                                <a:solidFill>
                                  <a:schemeClr val="dk1"/>
                                </a:solidFill>
                                <a:latin typeface="Cambria Math" panose="02040503050406030204" pitchFamily="18" charset="0"/>
                              </a:rPr>
                              <m:t>2</m:t>
                            </m:r>
                          </m:den>
                        </m:f>
                      </m:sup>
                    </m:sSup>
                    <m:r>
                      <a:rPr lang="en-US" sz="2200" i="1" dirty="0" smtClean="0">
                        <a:solidFill>
                          <a:schemeClr val="dk1"/>
                        </a:solidFill>
                        <a:latin typeface="Cambria Math" panose="02040503050406030204" pitchFamily="18" charset="0"/>
                      </a:rPr>
                      <m:t>=</m:t>
                    </m:r>
                    <m:rad>
                      <m:radPr>
                        <m:degHide m:val="on"/>
                        <m:ctrlPr>
                          <a:rPr lang="en-US" sz="2200" i="1" dirty="0" smtClean="0">
                            <a:solidFill>
                              <a:schemeClr val="dk1"/>
                            </a:solidFill>
                            <a:latin typeface="Cambria Math" panose="02040503050406030204" pitchFamily="18" charset="0"/>
                          </a:rPr>
                        </m:ctrlPr>
                      </m:radPr>
                      <m:deg/>
                      <m:e>
                        <m:r>
                          <a:rPr lang="en-US" sz="2200" i="1" dirty="0" smtClean="0">
                            <a:solidFill>
                              <a:schemeClr val="dk1"/>
                            </a:solidFill>
                            <a:latin typeface="Cambria Math" panose="02040503050406030204" pitchFamily="18" charset="0"/>
                          </a:rPr>
                          <m:t>6</m:t>
                        </m:r>
                      </m:e>
                    </m:rad>
                  </m:oMath>
                </a14:m>
              </a:p>
              <a:p>
                <a:pPr marL="76200" marR="0" lvl="0" algn="l" rtl="0">
                  <a:lnSpc>
                    <a:spcPct val="113000"/>
                  </a:lnSpc>
                  <a:spcBef>
                    <a:spcPts val="0"/>
                  </a:spcBef>
                  <a:spcAft>
                    <a:spcPts val="0"/>
                  </a:spcAft>
                  <a:buClr>
                    <a:schemeClr val="dk1"/>
                  </a:buClr>
                  <a:buSzPts val="2400"/>
                </a:pPr>
                <a:r>
                  <a:rPr lang="en-US" sz="2200" dirty="0">
                    <a:solidFill>
                      <a:schemeClr val="dk1"/>
                    </a:solidFill>
                  </a:rPr>
                  <a:t>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sSub>
                          <m:sSubPr>
                            <m:ctrlPr>
                              <a:rPr lang="en-US" sz="2200" i="1" dirty="0">
                                <a:solidFill>
                                  <a:schemeClr val="dk1"/>
                                </a:solidFill>
                                <a:latin typeface="Cambria Math" panose="02040503050406030204" pitchFamily="18" charset="0"/>
                              </a:rPr>
                            </m:ctrlPr>
                          </m:sSubPr>
                          <m:e>
                            <m:r>
                              <m:rPr>
                                <m:sty m:val="p"/>
                              </m:rPr>
                              <a:rPr lang="en-US" sz="2200" i="0" dirty="0">
                                <a:solidFill>
                                  <a:schemeClr val="dk1"/>
                                </a:solidFill>
                                <a:latin typeface="Cambria Math" panose="02040503050406030204" pitchFamily="18" charset="0"/>
                              </a:rPr>
                              <m:t>log</m:t>
                            </m:r>
                          </m:e>
                          <m:sub>
                            <m:r>
                              <a:rPr lang="en-US" sz="2200" i="1" dirty="0">
                                <a:solidFill>
                                  <a:schemeClr val="dk1"/>
                                </a:solidFill>
                                <a:latin typeface="Cambria Math" panose="02040503050406030204" pitchFamily="18" charset="0"/>
                              </a:rPr>
                              <m:t>3</m:t>
                            </m:r>
                          </m:sub>
                        </m:sSub>
                      </m:fName>
                      <m:e>
                        <m:d>
                          <m:dPr>
                            <m:ctrlPr>
                              <a:rPr lang="en-US" sz="2200" i="1" dirty="0">
                                <a:solidFill>
                                  <a:schemeClr val="dk1"/>
                                </a:solidFill>
                                <a:latin typeface="Cambria Math" panose="02040503050406030204" pitchFamily="18" charset="0"/>
                              </a:rPr>
                            </m:ctrlPr>
                          </m:dPr>
                          <m:e>
                            <m:r>
                              <a:rPr lang="en-US" sz="2200" i="1" dirty="0">
                                <a:solidFill>
                                  <a:schemeClr val="dk1"/>
                                </a:solidFill>
                                <a:latin typeface="Cambria Math" panose="02040503050406030204" pitchFamily="18" charset="0"/>
                              </a:rPr>
                              <m:t>9</m:t>
                            </m:r>
                          </m:e>
                        </m:d>
                      </m:e>
                    </m:func>
                    <m:r>
                      <a:rPr lang="en-US" sz="2200" i="1" dirty="0">
                        <a:solidFill>
                          <a:schemeClr val="dk1"/>
                        </a:solidFill>
                        <a:latin typeface="Cambria Math" panose="02040503050406030204" pitchFamily="18" charset="0"/>
                      </a:rPr>
                      <m:t>=2</m:t>
                    </m:r>
                  </m:oMath>
                </a14:m>
                <a:r>
                  <a:rPr lang="en-US" sz="2200" dirty="0">
                    <a:solidFill>
                      <a:schemeClr val="dk1"/>
                    </a:solidFill>
                  </a:rPr>
                  <a:t>   →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3</m:t>
                        </m:r>
                      </m:e>
                      <m:sup>
                        <m:r>
                          <a:rPr lang="en-US" sz="2200" i="1" dirty="0" smtClean="0">
                            <a:solidFill>
                              <a:schemeClr val="dk1"/>
                            </a:solidFill>
                            <a:latin typeface="Cambria Math" panose="02040503050406030204" pitchFamily="18" charset="0"/>
                          </a:rPr>
                          <m:t>2</m:t>
                        </m:r>
                      </m:sup>
                    </m:sSup>
                    <m:r>
                      <a:rPr lang="en-US" sz="2200" i="1" dirty="0" smtClean="0">
                        <a:solidFill>
                          <a:schemeClr val="dk1"/>
                        </a:solidFill>
                        <a:latin typeface="Cambria Math" panose="02040503050406030204" pitchFamily="18" charset="0"/>
                      </a:rPr>
                      <m:t>=9</m:t>
                    </m:r>
                  </m:oMath>
                </a14:m>
              </a:p>
              <a:p>
                <a:pPr marL="0" marR="0" lvl="0" indent="0" algn="l" rtl="0">
                  <a:lnSpc>
                    <a:spcPct val="113000"/>
                  </a:lnSpc>
                  <a:spcBef>
                    <a:spcPts val="1000"/>
                  </a:spcBef>
                  <a:spcAft>
                    <a:spcPts val="1000"/>
                  </a:spcAft>
                  <a:buClr>
                    <a:srgbClr val="000000"/>
                  </a:buClr>
                  <a:buSzPts val="2800"/>
                  <a:buFont typeface="Arial"/>
                  <a:buNone/>
                </a:pPr>
                <a:r>
                  <a:rPr lang="en-US" sz="2200" dirty="0">
                    <a:solidFill>
                      <a:schemeClr val="dk1"/>
                    </a:solidFill>
                  </a:rPr>
                  <a:t>Remember: The log equals the exponent!</a:t>
                </a:r>
                <a:endParaRPr sz="2200" dirty="0">
                  <a:solidFill>
                    <a:schemeClr val="dk1"/>
                  </a:solidFill>
                </a:endParaRPr>
              </a:p>
            </p:txBody>
          </p:sp>
        </mc:Choice>
        <mc:Fallback>
          <p:sp>
            <p:nvSpPr>
              <p:cNvPr id="842" name="Google Shape;842;p131"/>
              <p:cNvSpPr txBox="1">
                <a:spLocks noRot="1" noChangeAspect="1" noMove="1" noResize="1" noEditPoints="1" noAdjustHandles="1" noChangeArrowheads="1" noChangeShapeType="1" noTextEdit="1"/>
              </p:cNvSpPr>
              <p:nvPr/>
            </p:nvSpPr>
            <p:spPr>
              <a:xfrm>
                <a:off x="831833" y="1384300"/>
                <a:ext cx="10559700" cy="4233619"/>
              </a:xfrm>
              <a:prstGeom prst="rect">
                <a:avLst/>
              </a:prstGeom>
              <a:blipFill>
                <a:blip r:embed="rId3"/>
                <a:stretch>
                  <a:fillRect l="-480"/>
                </a:stretch>
              </a:blipFill>
              <a:ln>
                <a:noFill/>
              </a:ln>
            </p:spPr>
            <p:txBody>
              <a:bodyPr/>
              <a:lstStyle/>
              <a:p>
                <a:r>
                  <a:rPr lang="en-US">
                    <a:noFill/>
                  </a:rPr>
                  <a:t> </a:t>
                </a:r>
              </a:p>
            </p:txBody>
          </p:sp>
        </mc:Fallback>
      </mc:AlternateContent>
      <p:sp>
        <p:nvSpPr>
          <p:cNvPr id="843" name="Google Shape;843;p131">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105">
            <a:extLst>
              <a:ext uri="{C183D7F6-B498-43B3-948B-1728B52AA6E4}">
                <adec:decorative xmlns:adec="http://schemas.microsoft.com/office/drawing/2017/decorative" val="1"/>
              </a:ext>
            </a:extLst>
          </p:cNvPr>
          <p:cNvSpPr/>
          <p:nvPr/>
        </p:nvSpPr>
        <p:spPr>
          <a:xfrm>
            <a:off x="-100" y="2860633"/>
            <a:ext cx="12192000" cy="39975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10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a:solidFill>
                  <a:schemeClr val="accent5"/>
                </a:solidFill>
              </a:rPr>
              <a:t>Learning Goals: Graphs of Exponential Functions </a:t>
            </a:r>
            <a:endParaRPr>
              <a:solidFill>
                <a:schemeClr val="accent5"/>
              </a:solidFill>
            </a:endParaRPr>
          </a:p>
        </p:txBody>
      </p:sp>
      <p:sp>
        <p:nvSpPr>
          <p:cNvPr id="648" name="Google Shape;648;p105"/>
          <p:cNvSpPr txBox="1">
            <a:spLocks noGrp="1"/>
          </p:cNvSpPr>
          <p:nvPr>
            <p:ph type="body" idx="2"/>
          </p:nvPr>
        </p:nvSpPr>
        <p:spPr>
          <a:xfrm>
            <a:off x="838200" y="1973725"/>
            <a:ext cx="10622100" cy="1161600"/>
          </a:xfrm>
          <a:prstGeom prst="rect">
            <a:avLst/>
          </a:prstGeom>
          <a:noFill/>
          <a:ln>
            <a:noFill/>
          </a:ln>
        </p:spPr>
        <p:txBody>
          <a:bodyPr spcFirstLastPara="1" wrap="square" lIns="91425" tIns="45700" rIns="91425" bIns="45700" anchor="t" anchorCtr="0">
            <a:normAutofit/>
          </a:bodyPr>
          <a:lstStyle/>
          <a:p>
            <a:pPr marL="0" lvl="0" indent="0" algn="l" rtl="0">
              <a:lnSpc>
                <a:spcPct val="113000"/>
              </a:lnSpc>
              <a:spcBef>
                <a:spcPts val="0"/>
              </a:spcBef>
              <a:spcAft>
                <a:spcPts val="0"/>
              </a:spcAft>
              <a:buClr>
                <a:schemeClr val="dk1"/>
              </a:buClr>
              <a:buSzPts val="2800"/>
              <a:buNone/>
            </a:pPr>
            <a:r>
              <a:rPr lang="en-US" sz="2400"/>
              <a:t>Deepen your understanding and form connections within these skills:</a:t>
            </a:r>
            <a:endParaRPr sz="2400"/>
          </a:p>
        </p:txBody>
      </p:sp>
      <p:sp>
        <p:nvSpPr>
          <p:cNvPr id="646" name="Google Shape;646;p105"/>
          <p:cNvSpPr txBox="1">
            <a:spLocks noGrp="1"/>
          </p:cNvSpPr>
          <p:nvPr>
            <p:ph type="body" idx="2"/>
          </p:nvPr>
        </p:nvSpPr>
        <p:spPr>
          <a:xfrm>
            <a:off x="727367" y="3226400"/>
            <a:ext cx="10832700" cy="3314100"/>
          </a:xfrm>
          <a:prstGeom prst="rect">
            <a:avLst/>
          </a:prstGeom>
          <a:noFill/>
          <a:ln>
            <a:noFill/>
          </a:ln>
        </p:spPr>
        <p:txBody>
          <a:bodyPr spcFirstLastPara="1" wrap="square" lIns="91425" tIns="45700" rIns="91425" bIns="45700" anchor="t" anchorCtr="0">
            <a:normAutofit/>
          </a:bodyPr>
          <a:lstStyle/>
          <a:p>
            <a:pPr marL="241300" lvl="0" indent="0" algn="l" rtl="0">
              <a:lnSpc>
                <a:spcPct val="113000"/>
              </a:lnSpc>
              <a:spcBef>
                <a:spcPts val="0"/>
              </a:spcBef>
              <a:spcAft>
                <a:spcPts val="0"/>
              </a:spcAft>
              <a:buSzPts val="2714"/>
              <a:buNone/>
            </a:pPr>
            <a:r>
              <a:rPr lang="en-US" sz="4400" b="1">
                <a:solidFill>
                  <a:schemeClr val="accent6"/>
                </a:solidFill>
                <a:latin typeface="Arial Black"/>
                <a:ea typeface="Arial Black"/>
                <a:cs typeface="Arial Black"/>
                <a:sym typeface="Arial Black"/>
              </a:rPr>
              <a:t>1</a:t>
            </a:r>
            <a:r>
              <a:rPr lang="en-US">
                <a:solidFill>
                  <a:schemeClr val="lt1"/>
                </a:solidFill>
              </a:rPr>
              <a:t> Graph exponential functions</a:t>
            </a:r>
            <a:endParaRPr>
              <a:solidFill>
                <a:schemeClr val="lt1"/>
              </a:solidFill>
            </a:endParaRPr>
          </a:p>
          <a:p>
            <a:pPr marL="241300" lvl="0" indent="0" algn="l" rtl="0">
              <a:lnSpc>
                <a:spcPct val="113000"/>
              </a:lnSpc>
              <a:spcBef>
                <a:spcPts val="0"/>
              </a:spcBef>
              <a:spcAft>
                <a:spcPts val="0"/>
              </a:spcAft>
              <a:buSzPts val="2714"/>
              <a:buNone/>
            </a:pPr>
            <a:r>
              <a:rPr lang="en-US" sz="4400" b="1">
                <a:solidFill>
                  <a:schemeClr val="accent6"/>
                </a:solidFill>
                <a:latin typeface="Arial Black"/>
                <a:ea typeface="Arial Black"/>
                <a:cs typeface="Arial Black"/>
                <a:sym typeface="Arial Black"/>
              </a:rPr>
              <a:t>2</a:t>
            </a:r>
            <a:r>
              <a:rPr lang="en-US">
                <a:solidFill>
                  <a:schemeClr val="lt1"/>
                </a:solidFill>
              </a:rPr>
              <a:t> Graph exponential functions using transformations</a:t>
            </a:r>
            <a:endParaRPr>
              <a:solidFill>
                <a:schemeClr val="lt1"/>
              </a:solidFill>
            </a:endParaRPr>
          </a:p>
          <a:p>
            <a:pPr marL="241300" lvl="0" indent="0" algn="l" rtl="0">
              <a:lnSpc>
                <a:spcPct val="113000"/>
              </a:lnSpc>
              <a:spcBef>
                <a:spcPts val="1100"/>
              </a:spcBef>
              <a:spcAft>
                <a:spcPts val="0"/>
              </a:spcAft>
              <a:buSzPts val="2714"/>
              <a:buNone/>
            </a:pPr>
            <a:endParaRPr>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32"/>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How to: Converting Exponential to Log </a:t>
            </a:r>
            <a:endParaRPr sz="4000" dirty="0"/>
          </a:p>
        </p:txBody>
      </p:sp>
      <mc:AlternateContent xmlns:mc="http://schemas.openxmlformats.org/markup-compatibility/2006">
        <mc:Choice xmlns:a14="http://schemas.microsoft.com/office/drawing/2010/main" Requires="a14">
          <p:sp>
            <p:nvSpPr>
              <p:cNvPr id="849" name="Google Shape;849;p132"/>
              <p:cNvSpPr txBox="1"/>
              <p:nvPr/>
            </p:nvSpPr>
            <p:spPr>
              <a:xfrm>
                <a:off x="831833" y="1279257"/>
                <a:ext cx="10559700" cy="4648476"/>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Given: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𝑏</m:t>
                        </m:r>
                      </m:e>
                      <m:sup>
                        <m:r>
                          <a:rPr lang="en-US" sz="2200" i="1" dirty="0" smtClean="0">
                            <a:solidFill>
                              <a:schemeClr val="dk1"/>
                            </a:solidFill>
                            <a:latin typeface="Cambria Math" panose="02040503050406030204" pitchFamily="18" charset="0"/>
                          </a:rPr>
                          <m:t>𝑦</m:t>
                        </m:r>
                      </m:sup>
                    </m:sSup>
                    <m:r>
                      <a:rPr lang="en-US" sz="2200" i="1" dirty="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𝑥</m:t>
                    </m:r>
                  </m:oMath>
                </a14:m>
              </a:p>
              <a:p>
                <a:pPr marL="76200" marR="0" lvl="0" algn="l" rtl="0">
                  <a:lnSpc>
                    <a:spcPct val="113000"/>
                  </a:lnSpc>
                  <a:spcBef>
                    <a:spcPts val="1000"/>
                  </a:spcBef>
                  <a:spcAft>
                    <a:spcPts val="0"/>
                  </a:spcAft>
                  <a:buClr>
                    <a:schemeClr val="dk1"/>
                  </a:buClr>
                  <a:buSzPts val="2400"/>
                </a:pPr>
                <a:r>
                  <a:rPr lang="en-US" sz="2200" dirty="0">
                    <a:solidFill>
                      <a:schemeClr val="dk1"/>
                    </a:solidFill>
                  </a:rPr>
                  <a:t>1. Identify </a:t>
                </a:r>
                <a14:m>
                  <m:oMath xmlns:m="http://schemas.openxmlformats.org/officeDocument/2006/math">
                    <m:r>
                      <a:rPr lang="en-US" sz="2200" i="1" dirty="0" smtClean="0">
                        <a:solidFill>
                          <a:schemeClr val="dk1"/>
                        </a:solidFill>
                        <a:latin typeface="Cambria Math" panose="02040503050406030204" pitchFamily="18" charset="0"/>
                      </a:rPr>
                      <m:t>𝑏</m:t>
                    </m:r>
                  </m:oMath>
                </a14:m>
                <a:r>
                  <a:rPr lang="en-US" sz="2200" dirty="0">
                    <a:solidFill>
                      <a:schemeClr val="dk1"/>
                    </a:solidFill>
                  </a:rPr>
                  <a:t>, </a:t>
                </a:r>
                <a14:m>
                  <m:oMath xmlns:m="http://schemas.openxmlformats.org/officeDocument/2006/math">
                    <m:r>
                      <a:rPr lang="en-US" sz="2200" i="1" dirty="0" smtClean="0">
                        <a:solidFill>
                          <a:schemeClr val="dk1"/>
                        </a:solidFill>
                        <a:latin typeface="Cambria Math" panose="02040503050406030204" pitchFamily="18" charset="0"/>
                      </a:rPr>
                      <m:t>𝑦</m:t>
                    </m:r>
                  </m:oMath>
                </a14:m>
                <a:r>
                  <a:rPr lang="en-US" sz="2200" dirty="0">
                    <a:solidFill>
                      <a:schemeClr val="dk1"/>
                    </a:solidFill>
                  </a:rPr>
                  <a:t>, and </a:t>
                </a:r>
                <a14:m>
                  <m:oMath xmlns:m="http://schemas.openxmlformats.org/officeDocument/2006/math">
                    <m:r>
                      <a:rPr lang="en-US" sz="2200" i="1" dirty="0" smtClean="0">
                        <a:solidFill>
                          <a:schemeClr val="dk1"/>
                        </a:solidFill>
                        <a:latin typeface="Cambria Math" panose="02040503050406030204" pitchFamily="18" charset="0"/>
                      </a:rPr>
                      <m:t>𝑥</m:t>
                    </m:r>
                  </m:oMath>
                </a14:m>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2. Rewrite as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sSub>
                          <m:sSubPr>
                            <m:ctrlPr>
                              <a:rPr lang="en-US" sz="2200" i="1" dirty="0" err="1">
                                <a:solidFill>
                                  <a:schemeClr val="dk1"/>
                                </a:solidFill>
                                <a:latin typeface="Cambria Math" panose="02040503050406030204" pitchFamily="18" charset="0"/>
                              </a:rPr>
                            </m:ctrlPr>
                          </m:sSubPr>
                          <m:e>
                            <m:r>
                              <m:rPr>
                                <m:sty m:val="p"/>
                              </m:rPr>
                              <a:rPr lang="en-US" sz="2200" i="0" dirty="0" err="1">
                                <a:solidFill>
                                  <a:schemeClr val="dk1"/>
                                </a:solidFill>
                                <a:latin typeface="Cambria Math" panose="02040503050406030204" pitchFamily="18" charset="0"/>
                              </a:rPr>
                              <m:t>log</m:t>
                            </m:r>
                          </m:e>
                          <m:sub>
                            <m:r>
                              <a:rPr lang="en-US" sz="2200" i="1" dirty="0" err="1">
                                <a:solidFill>
                                  <a:schemeClr val="dk1"/>
                                </a:solidFill>
                                <a:latin typeface="Cambria Math" panose="02040503050406030204" pitchFamily="18" charset="0"/>
                              </a:rPr>
                              <m:t>𝑏</m:t>
                            </m:r>
                          </m:sub>
                        </m:sSub>
                      </m:fName>
                      <m:e>
                        <m:d>
                          <m:dPr>
                            <m:ctrlPr>
                              <a:rPr lang="en-US" sz="2200" i="1" dirty="0">
                                <a:solidFill>
                                  <a:schemeClr val="dk1"/>
                                </a:solidFill>
                                <a:latin typeface="Cambria Math" panose="02040503050406030204" pitchFamily="18" charset="0"/>
                              </a:rPr>
                            </m:ctrlPr>
                          </m:dPr>
                          <m:e>
                            <m:r>
                              <a:rPr lang="en-US" sz="2200" i="1" dirty="0">
                                <a:solidFill>
                                  <a:schemeClr val="dk1"/>
                                </a:solidFill>
                                <a:latin typeface="Cambria Math" panose="02040503050406030204" pitchFamily="18" charset="0"/>
                              </a:rPr>
                              <m:t>𝑥</m:t>
                            </m:r>
                          </m:e>
                        </m:d>
                      </m:e>
                    </m:func>
                    <m:r>
                      <a:rPr lang="en-US" sz="2200" i="1" dirty="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𝑦</m:t>
                    </m:r>
                  </m:oMath>
                </a14:m>
              </a:p>
              <a:p>
                <a:pPr marL="0" marR="0" lvl="0" indent="0" algn="l" rtl="0">
                  <a:lnSpc>
                    <a:spcPct val="113000"/>
                  </a:lnSpc>
                  <a:spcBef>
                    <a:spcPts val="1000"/>
                  </a:spcBef>
                  <a:spcAft>
                    <a:spcPts val="0"/>
                  </a:spcAft>
                  <a:buClr>
                    <a:srgbClr val="000000"/>
                  </a:buClr>
                  <a:buSzPts val="2800"/>
                  <a:buFont typeface="Arial"/>
                  <a:buNone/>
                </a:pPr>
                <a:endParaRPr lang="en-US"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Examples:</a:t>
                </a:r>
                <a:endParaRPr sz="2200" dirty="0">
                  <a:solidFill>
                    <a:schemeClr val="dk1"/>
                  </a:solidFill>
                </a:endParaRPr>
              </a:p>
              <a:p>
                <a:pPr marL="76200" marR="0" lvl="0" algn="l" rtl="0">
                  <a:lnSpc>
                    <a:spcPct val="113000"/>
                  </a:lnSpc>
                  <a:spcBef>
                    <a:spcPts val="1000"/>
                  </a:spcBef>
                  <a:spcAft>
                    <a:spcPts val="0"/>
                  </a:spcAft>
                  <a:buClr>
                    <a:schemeClr val="dk1"/>
                  </a:buClr>
                  <a:buSzPts val="2400"/>
                </a:pPr>
                <a:r>
                  <a:rPr lang="en-US" sz="2200" dirty="0">
                    <a:solidFill>
                      <a:schemeClr val="dk1"/>
                    </a:solidFill>
                  </a:rPr>
                  <a:t>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2</m:t>
                        </m:r>
                      </m:e>
                      <m:sup>
                        <m:r>
                          <a:rPr lang="en-US" sz="2200" i="1" dirty="0" smtClean="0">
                            <a:solidFill>
                              <a:schemeClr val="dk1"/>
                            </a:solidFill>
                            <a:latin typeface="Cambria Math" panose="02040503050406030204" pitchFamily="18" charset="0"/>
                          </a:rPr>
                          <m:t>3</m:t>
                        </m:r>
                      </m:sup>
                    </m:sSup>
                    <m:r>
                      <a:rPr lang="en-US" sz="2200" i="1" dirty="0">
                        <a:solidFill>
                          <a:schemeClr val="dk1"/>
                        </a:solidFill>
                        <a:latin typeface="Cambria Math" panose="02040503050406030204" pitchFamily="18" charset="0"/>
                      </a:rPr>
                      <m:t>=8</m:t>
                    </m:r>
                  </m:oMath>
                </a14:m>
                <a:r>
                  <a:rPr lang="en-US" sz="2200" dirty="0">
                    <a:solidFill>
                      <a:schemeClr val="dk1"/>
                    </a:solidFill>
                  </a:rPr>
                  <a:t>   →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sSub>
                          <m:sSubPr>
                            <m:ctrlPr>
                              <a:rPr lang="en-US" sz="2200" i="1" dirty="0" smtClean="0">
                                <a:solidFill>
                                  <a:schemeClr val="dk1"/>
                                </a:solidFill>
                                <a:latin typeface="Cambria Math" panose="02040503050406030204" pitchFamily="18" charset="0"/>
                              </a:rPr>
                            </m:ctrlPr>
                          </m:sSubPr>
                          <m:e>
                            <m:r>
                              <m:rPr>
                                <m:sty m:val="p"/>
                              </m:rPr>
                              <a:rPr lang="en-US" sz="2200" i="0" dirty="0" smtClean="0">
                                <a:solidFill>
                                  <a:schemeClr val="dk1"/>
                                </a:solidFill>
                                <a:latin typeface="Cambria Math" panose="02040503050406030204" pitchFamily="18" charset="0"/>
                              </a:rPr>
                              <m:t>log</m:t>
                            </m:r>
                          </m:e>
                          <m:sub>
                            <m:r>
                              <a:rPr lang="en-US" sz="2200" i="1" dirty="0" smtClean="0">
                                <a:solidFill>
                                  <a:schemeClr val="dk1"/>
                                </a:solidFill>
                                <a:latin typeface="Cambria Math" panose="02040503050406030204" pitchFamily="18" charset="0"/>
                              </a:rPr>
                              <m:t>2</m:t>
                            </m:r>
                          </m:sub>
                        </m:sSub>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8</m:t>
                            </m:r>
                          </m:e>
                        </m:d>
                      </m:e>
                    </m:func>
                    <m:r>
                      <a:rPr lang="en-US" sz="2200" i="1" dirty="0" smtClean="0">
                        <a:solidFill>
                          <a:schemeClr val="dk1"/>
                        </a:solidFill>
                        <a:latin typeface="Cambria Math" panose="02040503050406030204" pitchFamily="18" charset="0"/>
                      </a:rPr>
                      <m:t>=3</m:t>
                    </m:r>
                  </m:oMath>
                </a14:m>
              </a:p>
              <a:p>
                <a:pPr marL="76200" marR="0" lvl="0" algn="l" rtl="0">
                  <a:lnSpc>
                    <a:spcPct val="113000"/>
                  </a:lnSpc>
                  <a:spcBef>
                    <a:spcPts val="0"/>
                  </a:spcBef>
                  <a:spcAft>
                    <a:spcPts val="0"/>
                  </a:spcAft>
                  <a:buClr>
                    <a:schemeClr val="dk1"/>
                  </a:buClr>
                  <a:buSzPts val="2400"/>
                </a:pPr>
                <a:r>
                  <a:rPr lang="en-US" sz="2200" dirty="0">
                    <a:solidFill>
                      <a:schemeClr val="dk1"/>
                    </a:solidFill>
                  </a:rPr>
                  <a:t>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5</m:t>
                        </m:r>
                      </m:e>
                      <m:sup>
                        <m:r>
                          <a:rPr lang="en-US" sz="2200" i="1" dirty="0" smtClean="0">
                            <a:solidFill>
                              <a:schemeClr val="dk1"/>
                            </a:solidFill>
                            <a:latin typeface="Cambria Math" panose="02040503050406030204" pitchFamily="18" charset="0"/>
                          </a:rPr>
                          <m:t>2</m:t>
                        </m:r>
                      </m:sup>
                    </m:sSup>
                    <m:r>
                      <a:rPr lang="en-US" sz="2200" i="1" dirty="0">
                        <a:solidFill>
                          <a:schemeClr val="dk1"/>
                        </a:solidFill>
                        <a:latin typeface="Cambria Math" panose="02040503050406030204" pitchFamily="18" charset="0"/>
                      </a:rPr>
                      <m:t>=25</m:t>
                    </m:r>
                  </m:oMath>
                </a14:m>
                <a:r>
                  <a:rPr lang="en-US" sz="2200" dirty="0">
                    <a:solidFill>
                      <a:schemeClr val="dk1"/>
                    </a:solidFill>
                  </a:rPr>
                  <a:t>   →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sSub>
                          <m:sSubPr>
                            <m:ctrlPr>
                              <a:rPr lang="en-US" sz="2200" i="1" dirty="0" smtClean="0">
                                <a:solidFill>
                                  <a:schemeClr val="dk1"/>
                                </a:solidFill>
                                <a:latin typeface="Cambria Math" panose="02040503050406030204" pitchFamily="18" charset="0"/>
                              </a:rPr>
                            </m:ctrlPr>
                          </m:sSubPr>
                          <m:e>
                            <m:r>
                              <m:rPr>
                                <m:sty m:val="p"/>
                              </m:rPr>
                              <a:rPr lang="en-US" sz="2200" i="0" dirty="0" smtClean="0">
                                <a:solidFill>
                                  <a:schemeClr val="dk1"/>
                                </a:solidFill>
                                <a:latin typeface="Cambria Math" panose="02040503050406030204" pitchFamily="18" charset="0"/>
                              </a:rPr>
                              <m:t>log</m:t>
                            </m:r>
                          </m:e>
                          <m:sub>
                            <m:r>
                              <a:rPr lang="en-US" sz="2200" i="1" dirty="0" smtClean="0">
                                <a:solidFill>
                                  <a:schemeClr val="dk1"/>
                                </a:solidFill>
                                <a:latin typeface="Cambria Math" panose="02040503050406030204" pitchFamily="18" charset="0"/>
                              </a:rPr>
                              <m:t>5</m:t>
                            </m:r>
                          </m:sub>
                        </m:sSub>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25</m:t>
                            </m:r>
                          </m:e>
                        </m:d>
                      </m:e>
                    </m:func>
                    <m:r>
                      <a:rPr lang="en-US" sz="2200" i="1" dirty="0" smtClean="0">
                        <a:solidFill>
                          <a:schemeClr val="dk1"/>
                        </a:solidFill>
                        <a:latin typeface="Cambria Math" panose="02040503050406030204" pitchFamily="18" charset="0"/>
                      </a:rPr>
                      <m:t>=2</m:t>
                    </m:r>
                  </m:oMath>
                </a14:m>
              </a:p>
              <a:p>
                <a:pPr marL="76200" marR="0" lvl="0" algn="l" rtl="0">
                  <a:lnSpc>
                    <a:spcPct val="113000"/>
                  </a:lnSpc>
                  <a:spcBef>
                    <a:spcPts val="0"/>
                  </a:spcBef>
                  <a:spcAft>
                    <a:spcPts val="0"/>
                  </a:spcAft>
                  <a:buClr>
                    <a:schemeClr val="dk1"/>
                  </a:buClr>
                  <a:buSzPts val="2400"/>
                </a:pPr>
                <a:r>
                  <a:rPr lang="en-US" sz="2200" dirty="0">
                    <a:solidFill>
                      <a:schemeClr val="dk1"/>
                    </a:solidFill>
                  </a:rPr>
                  <a:t>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10</m:t>
                        </m:r>
                      </m:e>
                      <m:sup>
                        <m:r>
                          <a:rPr lang="en-US" sz="2200" i="1" dirty="0">
                            <a:solidFill>
                              <a:schemeClr val="dk1"/>
                            </a:solidFill>
                            <a:latin typeface="Cambria Math" panose="02040503050406030204" pitchFamily="18" charset="0"/>
                          </a:rPr>
                          <m:t>−4</m:t>
                        </m:r>
                      </m:sup>
                    </m:sSup>
                    <m:r>
                      <a:rPr lang="en-US" sz="2200" i="1" dirty="0">
                        <a:solidFill>
                          <a:schemeClr val="dk1"/>
                        </a:solidFill>
                        <a:latin typeface="Cambria Math" panose="02040503050406030204" pitchFamily="18" charset="0"/>
                      </a:rPr>
                      <m:t>=</m:t>
                    </m:r>
                    <m:f>
                      <m:fPr>
                        <m:ctrlPr>
                          <a:rPr lang="en-US" sz="2200" i="1" dirty="0">
                            <a:solidFill>
                              <a:schemeClr val="dk1"/>
                            </a:solidFill>
                            <a:latin typeface="Cambria Math" panose="02040503050406030204" pitchFamily="18" charset="0"/>
                          </a:rPr>
                        </m:ctrlPr>
                      </m:fPr>
                      <m:num>
                        <m:r>
                          <a:rPr lang="en-US" sz="2200" i="1" dirty="0">
                            <a:solidFill>
                              <a:schemeClr val="dk1"/>
                            </a:solidFill>
                            <a:latin typeface="Cambria Math" panose="02040503050406030204" pitchFamily="18" charset="0"/>
                          </a:rPr>
                          <m:t>1</m:t>
                        </m:r>
                      </m:num>
                      <m:den>
                        <m:r>
                          <a:rPr lang="en-US" sz="2200" i="1" dirty="0">
                            <a:solidFill>
                              <a:schemeClr val="dk1"/>
                            </a:solidFill>
                            <a:latin typeface="Cambria Math" panose="02040503050406030204" pitchFamily="18" charset="0"/>
                          </a:rPr>
                          <m:t>10000</m:t>
                        </m:r>
                      </m:den>
                    </m:f>
                  </m:oMath>
                </a14:m>
                <a:r>
                  <a:rPr lang="en-US" sz="2200" dirty="0">
                    <a:solidFill>
                      <a:schemeClr val="dk1"/>
                    </a:solidFill>
                  </a:rPr>
                  <a:t>   →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sSub>
                          <m:sSubPr>
                            <m:ctrlPr>
                              <a:rPr lang="en-US" sz="2200" i="1" dirty="0" smtClean="0">
                                <a:solidFill>
                                  <a:schemeClr val="dk1"/>
                                </a:solidFill>
                                <a:latin typeface="Cambria Math" panose="02040503050406030204" pitchFamily="18" charset="0"/>
                              </a:rPr>
                            </m:ctrlPr>
                          </m:sSubPr>
                          <m:e>
                            <m:r>
                              <m:rPr>
                                <m:sty m:val="p"/>
                              </m:rPr>
                              <a:rPr lang="en-US" sz="2200" i="0" dirty="0" smtClean="0">
                                <a:solidFill>
                                  <a:schemeClr val="dk1"/>
                                </a:solidFill>
                                <a:latin typeface="Cambria Math" panose="02040503050406030204" pitchFamily="18" charset="0"/>
                              </a:rPr>
                              <m:t>log</m:t>
                            </m:r>
                          </m:e>
                          <m:sub>
                            <m:r>
                              <a:rPr lang="en-US" sz="2200" i="1" dirty="0" smtClean="0">
                                <a:solidFill>
                                  <a:schemeClr val="dk1"/>
                                </a:solidFill>
                                <a:latin typeface="Cambria Math" panose="02040503050406030204" pitchFamily="18" charset="0"/>
                              </a:rPr>
                              <m:t>10</m:t>
                            </m:r>
                          </m:sub>
                        </m:sSub>
                      </m:fName>
                      <m:e>
                        <m:d>
                          <m:dPr>
                            <m:ctrlPr>
                              <a:rPr lang="en-US" sz="2200" i="1" dirty="0" smtClean="0">
                                <a:solidFill>
                                  <a:schemeClr val="dk1"/>
                                </a:solidFill>
                                <a:latin typeface="Cambria Math" panose="02040503050406030204" pitchFamily="18" charset="0"/>
                              </a:rPr>
                            </m:ctrlPr>
                          </m:dPr>
                          <m:e>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1</m:t>
                                </m:r>
                              </m:num>
                              <m:den>
                                <m:r>
                                  <a:rPr lang="en-US" sz="2200" i="1" dirty="0" smtClean="0">
                                    <a:solidFill>
                                      <a:schemeClr val="dk1"/>
                                    </a:solidFill>
                                    <a:latin typeface="Cambria Math" panose="02040503050406030204" pitchFamily="18" charset="0"/>
                                  </a:rPr>
                                  <m:t>10000</m:t>
                                </m:r>
                              </m:den>
                            </m:f>
                          </m:e>
                        </m:d>
                      </m:e>
                    </m:func>
                    <m:r>
                      <a:rPr lang="en-US" sz="2200" i="1" dirty="0" smtClean="0">
                        <a:solidFill>
                          <a:schemeClr val="dk1"/>
                        </a:solidFill>
                        <a:latin typeface="Cambria Math" panose="02040503050406030204" pitchFamily="18" charset="0"/>
                      </a:rPr>
                      <m:t>=−4</m:t>
                    </m:r>
                  </m:oMath>
                </a14:m>
              </a:p>
              <a:p>
                <a:pPr marR="0" lvl="0" algn="l" rtl="0">
                  <a:lnSpc>
                    <a:spcPct val="113000"/>
                  </a:lnSpc>
                  <a:spcBef>
                    <a:spcPts val="1000"/>
                  </a:spcBef>
                  <a:spcAft>
                    <a:spcPts val="1000"/>
                  </a:spcAft>
                  <a:buClr>
                    <a:srgbClr val="000000"/>
                  </a:buClr>
                  <a:buSzPts val="2800"/>
                </a:pPr>
                <a:r>
                  <a:rPr lang="en-US" sz="2200" dirty="0">
                    <a:solidFill>
                      <a:schemeClr val="dk1"/>
                    </a:solidFill>
                  </a:rPr>
                  <a:t>The exponent becomes the log!</a:t>
                </a:r>
                <a:endParaRPr sz="2200" dirty="0">
                  <a:solidFill>
                    <a:schemeClr val="dk1"/>
                  </a:solidFill>
                </a:endParaRPr>
              </a:p>
            </p:txBody>
          </p:sp>
        </mc:Choice>
        <mc:Fallback>
          <p:sp>
            <p:nvSpPr>
              <p:cNvPr id="849" name="Google Shape;849;p132"/>
              <p:cNvSpPr txBox="1">
                <a:spLocks noRot="1" noChangeAspect="1" noMove="1" noResize="1" noEditPoints="1" noAdjustHandles="1" noChangeArrowheads="1" noChangeShapeType="1" noTextEdit="1"/>
              </p:cNvSpPr>
              <p:nvPr/>
            </p:nvSpPr>
            <p:spPr>
              <a:xfrm>
                <a:off x="831833" y="1279257"/>
                <a:ext cx="10559700" cy="4648476"/>
              </a:xfrm>
              <a:prstGeom prst="rect">
                <a:avLst/>
              </a:prstGeom>
              <a:blipFill>
                <a:blip r:embed="rId3"/>
                <a:stretch>
                  <a:fillRect l="-480"/>
                </a:stretch>
              </a:blipFill>
              <a:ln>
                <a:noFill/>
              </a:ln>
            </p:spPr>
            <p:txBody>
              <a:bodyPr/>
              <a:lstStyle/>
              <a:p>
                <a:r>
                  <a:rPr lang="en-US">
                    <a:noFill/>
                  </a:rPr>
                  <a:t> </a:t>
                </a:r>
              </a:p>
            </p:txBody>
          </p:sp>
        </mc:Fallback>
      </mc:AlternateContent>
      <p:sp>
        <p:nvSpPr>
          <p:cNvPr id="850" name="Google Shape;850;p132">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133"/>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a:t>
            </a:r>
            <a:endParaRPr>
              <a:solidFill>
                <a:schemeClr val="accent5"/>
              </a:solidFill>
            </a:endParaRPr>
          </a:p>
        </p:txBody>
      </p:sp>
      <mc:AlternateContent xmlns:mc="http://schemas.openxmlformats.org/markup-compatibility/2006">
        <mc:Choice xmlns:a14="http://schemas.microsoft.com/office/drawing/2010/main" Requires="a14">
          <p:sp>
            <p:nvSpPr>
              <p:cNvPr id="856" name="Google Shape;856;p133"/>
              <p:cNvSpPr txBox="1"/>
              <p:nvPr/>
            </p:nvSpPr>
            <p:spPr>
              <a:xfrm>
                <a:off x="820947" y="1607143"/>
                <a:ext cx="8568900" cy="2450374"/>
              </a:xfrm>
              <a:prstGeom prst="rect">
                <a:avLst/>
              </a:prstGeom>
              <a:noFill/>
              <a:ln>
                <a:noFill/>
              </a:ln>
            </p:spPr>
            <p:txBody>
              <a:bodyPr spcFirstLastPara="1" wrap="square" lIns="121900" tIns="121900" rIns="121900" bIns="121900" anchor="t" anchorCtr="0">
                <a:spAutoFit/>
              </a:bodyPr>
              <a:lstStyle/>
              <a:p>
                <a:pPr marL="50800" marR="0" lvl="0" algn="l" rtl="0">
                  <a:lnSpc>
                    <a:spcPct val="113000"/>
                  </a:lnSpc>
                  <a:spcBef>
                    <a:spcPts val="0"/>
                  </a:spcBef>
                  <a:spcAft>
                    <a:spcPts val="0"/>
                  </a:spcAft>
                  <a:buClr>
                    <a:schemeClr val="dk1"/>
                  </a:buClr>
                  <a:buSzPts val="2800"/>
                </a:pPr>
                <a:r>
                  <a:rPr lang="en-US" sz="2800" dirty="0">
                    <a:solidFill>
                      <a:schemeClr val="dk1"/>
                    </a:solidFill>
                  </a:rPr>
                  <a:t>1. Convert to exponential form: </a:t>
                </a:r>
                <a14:m>
                  <m:oMath xmlns:m="http://schemas.openxmlformats.org/officeDocument/2006/math">
                    <m:func>
                      <m:funcPr>
                        <m:ctrlPr>
                          <a:rPr lang="en-US" sz="2800" i="1" dirty="0" smtClean="0">
                            <a:solidFill>
                              <a:schemeClr val="dk1"/>
                            </a:solidFill>
                            <a:latin typeface="Cambria Math" panose="02040503050406030204" pitchFamily="18" charset="0"/>
                          </a:rPr>
                        </m:ctrlPr>
                      </m:funcPr>
                      <m:fName>
                        <m:sSub>
                          <m:sSubPr>
                            <m:ctrlPr>
                              <a:rPr lang="en-US" sz="2800" i="1" dirty="0" smtClean="0">
                                <a:solidFill>
                                  <a:schemeClr val="dk1"/>
                                </a:solidFill>
                                <a:latin typeface="Cambria Math" panose="02040503050406030204" pitchFamily="18" charset="0"/>
                              </a:rPr>
                            </m:ctrlPr>
                          </m:sSubPr>
                          <m:e>
                            <m:r>
                              <m:rPr>
                                <m:sty m:val="p"/>
                              </m:rPr>
                              <a:rPr lang="en-US" sz="2800" i="0" dirty="0" smtClean="0">
                                <a:solidFill>
                                  <a:schemeClr val="dk1"/>
                                </a:solidFill>
                                <a:latin typeface="Cambria Math" panose="02040503050406030204" pitchFamily="18" charset="0"/>
                              </a:rPr>
                              <m:t>log</m:t>
                            </m:r>
                          </m:e>
                          <m:sub>
                            <m:r>
                              <a:rPr lang="en-US" sz="2800" i="1" dirty="0" smtClean="0">
                                <a:solidFill>
                                  <a:schemeClr val="dk1"/>
                                </a:solidFill>
                                <a:latin typeface="Cambria Math" panose="02040503050406030204" pitchFamily="18" charset="0"/>
                              </a:rPr>
                              <m:t>4</m:t>
                            </m:r>
                          </m:sub>
                        </m:sSub>
                      </m:fName>
                      <m:e>
                        <m:d>
                          <m:dPr>
                            <m:ctrlPr>
                              <a:rPr lang="en-US" sz="2800" i="1" dirty="0" smtClean="0">
                                <a:solidFill>
                                  <a:schemeClr val="dk1"/>
                                </a:solidFill>
                                <a:latin typeface="Cambria Math" panose="02040503050406030204" pitchFamily="18" charset="0"/>
                              </a:rPr>
                            </m:ctrlPr>
                          </m:dPr>
                          <m:e>
                            <m:r>
                              <a:rPr lang="en-US" sz="2800" i="1" dirty="0" smtClean="0">
                                <a:solidFill>
                                  <a:schemeClr val="dk1"/>
                                </a:solidFill>
                                <a:latin typeface="Cambria Math" panose="02040503050406030204" pitchFamily="18" charset="0"/>
                              </a:rPr>
                              <m:t>16</m:t>
                            </m:r>
                          </m:e>
                        </m:d>
                      </m:e>
                    </m:func>
                    <m:r>
                      <a:rPr lang="en-US" sz="2800" i="1" dirty="0" smtClean="0">
                        <a:solidFill>
                          <a:schemeClr val="dk1"/>
                        </a:solidFill>
                        <a:latin typeface="Cambria Math" panose="02040503050406030204" pitchFamily="18" charset="0"/>
                      </a:rPr>
                      <m:t>=2</m:t>
                    </m:r>
                  </m:oMath>
                </a14:m>
              </a:p>
              <a:p>
                <a:pPr marL="565150" marR="0" lvl="0" indent="-514350" algn="l" rtl="0">
                  <a:lnSpc>
                    <a:spcPct val="113000"/>
                  </a:lnSpc>
                  <a:spcBef>
                    <a:spcPts val="0"/>
                  </a:spcBef>
                  <a:spcAft>
                    <a:spcPts val="0"/>
                  </a:spcAft>
                  <a:buClr>
                    <a:schemeClr val="dk1"/>
                  </a:buClr>
                  <a:buSzPts val="2800"/>
                  <a:buAutoNum type="arabicPeriod"/>
                </a:pPr>
                <a:endParaRPr lang="en-US" sz="2800" dirty="0">
                  <a:solidFill>
                    <a:schemeClr val="dk1"/>
                  </a:solidFill>
                </a:endParaRPr>
              </a:p>
              <a:p>
                <a:pPr marL="50800" marR="0" lvl="0" algn="l" rtl="0">
                  <a:lnSpc>
                    <a:spcPct val="113000"/>
                  </a:lnSpc>
                  <a:spcBef>
                    <a:spcPts val="0"/>
                  </a:spcBef>
                  <a:spcAft>
                    <a:spcPts val="0"/>
                  </a:spcAft>
                  <a:buClr>
                    <a:schemeClr val="dk1"/>
                  </a:buClr>
                  <a:buSzPts val="2800"/>
                </a:pPr>
                <a:endParaRPr sz="2800" dirty="0">
                  <a:solidFill>
                    <a:schemeClr val="dk1"/>
                  </a:solidFill>
                </a:endParaRPr>
              </a:p>
              <a:p>
                <a:pPr marL="50800" marR="0" lvl="0" algn="l" rtl="0">
                  <a:lnSpc>
                    <a:spcPct val="113000"/>
                  </a:lnSpc>
                  <a:spcBef>
                    <a:spcPts val="1000"/>
                  </a:spcBef>
                  <a:spcAft>
                    <a:spcPts val="1000"/>
                  </a:spcAft>
                  <a:buClr>
                    <a:schemeClr val="dk1"/>
                  </a:buClr>
                  <a:buSzPts val="2800"/>
                </a:pPr>
                <a:r>
                  <a:rPr lang="en-US" sz="2800" dirty="0">
                    <a:solidFill>
                      <a:schemeClr val="dk1"/>
                    </a:solidFill>
                  </a:rPr>
                  <a:t>2. Convert to logarithmic form: </a:t>
                </a:r>
                <a14:m>
                  <m:oMath xmlns:m="http://schemas.openxmlformats.org/officeDocument/2006/math">
                    <m:sSup>
                      <m:sSupPr>
                        <m:ctrlPr>
                          <a:rPr lang="en-US" sz="2800" i="1" dirty="0" smtClean="0">
                            <a:solidFill>
                              <a:schemeClr val="dk1"/>
                            </a:solidFill>
                            <a:latin typeface="Cambria Math" panose="02040503050406030204" pitchFamily="18" charset="0"/>
                          </a:rPr>
                        </m:ctrlPr>
                      </m:sSupPr>
                      <m:e>
                        <m:r>
                          <a:rPr lang="en-US" sz="2800" i="1" dirty="0" smtClean="0">
                            <a:solidFill>
                              <a:schemeClr val="dk1"/>
                            </a:solidFill>
                            <a:latin typeface="Cambria Math" panose="02040503050406030204" pitchFamily="18" charset="0"/>
                          </a:rPr>
                          <m:t>7</m:t>
                        </m:r>
                      </m:e>
                      <m:sup>
                        <m:r>
                          <a:rPr lang="en-US" sz="2800" i="1" dirty="0" smtClean="0">
                            <a:solidFill>
                              <a:schemeClr val="dk1"/>
                            </a:solidFill>
                            <a:latin typeface="Cambria Math" panose="02040503050406030204" pitchFamily="18" charset="0"/>
                          </a:rPr>
                          <m:t>3</m:t>
                        </m:r>
                      </m:sup>
                    </m:sSup>
                    <m:r>
                      <a:rPr lang="en-US" sz="2800" i="1" dirty="0" smtClean="0">
                        <a:solidFill>
                          <a:schemeClr val="dk1"/>
                        </a:solidFill>
                        <a:latin typeface="Cambria Math" panose="02040503050406030204" pitchFamily="18" charset="0"/>
                      </a:rPr>
                      <m:t>=343</m:t>
                    </m:r>
                  </m:oMath>
                </a14:m>
                <a:endParaRPr sz="2800" dirty="0">
                  <a:solidFill>
                    <a:schemeClr val="dk1"/>
                  </a:solidFill>
                </a:endParaRPr>
              </a:p>
            </p:txBody>
          </p:sp>
        </mc:Choice>
        <mc:Fallback>
          <p:sp>
            <p:nvSpPr>
              <p:cNvPr id="856" name="Google Shape;856;p133"/>
              <p:cNvSpPr txBox="1">
                <a:spLocks noRot="1" noChangeAspect="1" noMove="1" noResize="1" noEditPoints="1" noAdjustHandles="1" noChangeArrowheads="1" noChangeShapeType="1" noTextEdit="1"/>
              </p:cNvSpPr>
              <p:nvPr/>
            </p:nvSpPr>
            <p:spPr>
              <a:xfrm>
                <a:off x="820947" y="1607143"/>
                <a:ext cx="8568900" cy="2450374"/>
              </a:xfrm>
              <a:prstGeom prst="rect">
                <a:avLst/>
              </a:prstGeom>
              <a:blipFill>
                <a:blip r:embed="rId3"/>
                <a:stretch>
                  <a:fillRect l="-592"/>
                </a:stretch>
              </a:blipFill>
              <a:ln>
                <a:noFill/>
              </a:ln>
            </p:spPr>
            <p:txBody>
              <a:bodyPr/>
              <a:lstStyle/>
              <a:p>
                <a:r>
                  <a:rPr lang="en-US">
                    <a:noFill/>
                  </a:rPr>
                  <a:t> </a:t>
                </a:r>
              </a:p>
            </p:txBody>
          </p:sp>
        </mc:Fallback>
      </mc:AlternateContent>
      <p:sp>
        <p:nvSpPr>
          <p:cNvPr id="857" name="Google Shape;857;p133">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134"/>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How to: Evaluating Logarithms Mentally</a:t>
            </a:r>
            <a:endParaRPr sz="4000" dirty="0"/>
          </a:p>
        </p:txBody>
      </p:sp>
      <mc:AlternateContent xmlns:mc="http://schemas.openxmlformats.org/markup-compatibility/2006">
        <mc:Choice xmlns:a14="http://schemas.microsoft.com/office/drawing/2010/main" Requires="a14">
          <p:sp>
            <p:nvSpPr>
              <p:cNvPr id="863" name="Google Shape;863;p134"/>
              <p:cNvSpPr txBox="1"/>
              <p:nvPr/>
            </p:nvSpPr>
            <p:spPr>
              <a:xfrm>
                <a:off x="831833" y="1384300"/>
                <a:ext cx="10559700" cy="4212908"/>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Step 1: Ask: "What power of b gives me x?"</a:t>
                </a:r>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Step 2: Write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𝑏</m:t>
                        </m:r>
                      </m:e>
                      <m:sup>
                        <m:r>
                          <a:rPr lang="en-US" sz="2200" i="1" dirty="0" smtClean="0">
                            <a:solidFill>
                              <a:schemeClr val="dk1"/>
                            </a:solidFill>
                            <a:latin typeface="Cambria Math" panose="02040503050406030204" pitchFamily="18" charset="0"/>
                          </a:rPr>
                          <m:t>?</m:t>
                        </m:r>
                      </m:sup>
                    </m:sSup>
                    <m:r>
                      <a:rPr lang="en-US" sz="2200" i="1" dirty="0" smtClean="0">
                        <a:solidFill>
                          <a:schemeClr val="dk1"/>
                        </a:solidFill>
                        <a:latin typeface="Cambria Math" panose="02040503050406030204" pitchFamily="18" charset="0"/>
                      </a:rPr>
                      <m:t>=</m:t>
                    </m:r>
                    <m:r>
                      <a:rPr lang="en-US" sz="2200" i="1" dirty="0" smtClean="0">
                        <a:solidFill>
                          <a:schemeClr val="dk1"/>
                        </a:solidFill>
                        <a:latin typeface="Cambria Math" panose="02040503050406030204" pitchFamily="18" charset="0"/>
                      </a:rPr>
                      <m:t>𝑥</m:t>
                    </m:r>
                  </m:oMath>
                </a14:m>
                <a:r>
                  <a:rPr lang="en-US" sz="2200" dirty="0">
                    <a:solidFill>
                      <a:schemeClr val="dk1"/>
                    </a:solidFill>
                  </a:rPr>
                  <a:t>and find the exponent</a:t>
                </a:r>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Examples:</a:t>
                </a:r>
                <a:endParaRPr sz="2200" dirty="0">
                  <a:solidFill>
                    <a:schemeClr val="dk1"/>
                  </a:solidFill>
                </a:endParaRPr>
              </a:p>
              <a:p>
                <a:pPr marL="76200" marR="0" lvl="0" algn="l" rtl="0">
                  <a:lnSpc>
                    <a:spcPct val="113000"/>
                  </a:lnSpc>
                  <a:spcBef>
                    <a:spcPts val="1000"/>
                  </a:spcBef>
                  <a:spcAft>
                    <a:spcPts val="0"/>
                  </a:spcAft>
                  <a:buClr>
                    <a:schemeClr val="dk1"/>
                  </a:buClr>
                  <a:buSzPts val="2400"/>
                </a:pP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sSub>
                          <m:sSubPr>
                            <m:ctrlPr>
                              <a:rPr lang="en-US" sz="2200" i="1" dirty="0" smtClean="0">
                                <a:solidFill>
                                  <a:schemeClr val="dk1"/>
                                </a:solidFill>
                                <a:latin typeface="Cambria Math" panose="02040503050406030204" pitchFamily="18" charset="0"/>
                              </a:rPr>
                            </m:ctrlPr>
                          </m:sSubPr>
                          <m:e>
                            <m:r>
                              <m:rPr>
                                <m:sty m:val="p"/>
                              </m:rPr>
                              <a:rPr lang="en-US" sz="2200" i="0" dirty="0" smtClean="0">
                                <a:solidFill>
                                  <a:schemeClr val="dk1"/>
                                </a:solidFill>
                                <a:latin typeface="Cambria Math" panose="02040503050406030204" pitchFamily="18" charset="0"/>
                              </a:rPr>
                              <m:t>log</m:t>
                            </m:r>
                          </m:e>
                          <m:sub>
                            <m:r>
                              <a:rPr lang="en-US" sz="2200" i="1" dirty="0" smtClean="0">
                                <a:solidFill>
                                  <a:schemeClr val="dk1"/>
                                </a:solidFill>
                                <a:latin typeface="Cambria Math" panose="02040503050406030204" pitchFamily="18" charset="0"/>
                              </a:rPr>
                              <m:t>2</m:t>
                            </m:r>
                          </m:sub>
                        </m:sSub>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8</m:t>
                            </m:r>
                          </m:e>
                        </m:d>
                      </m:e>
                    </m:func>
                  </m:oMath>
                </a14:m>
                <a:r>
                  <a:rPr lang="en-US" sz="2200" dirty="0">
                    <a:solidFill>
                      <a:schemeClr val="dk1"/>
                    </a:solidFill>
                  </a:rPr>
                  <a:t>:  Ask "2 to what power = 8?"  →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2</m:t>
                        </m:r>
                      </m:e>
                      <m:sup>
                        <m:r>
                          <a:rPr lang="en-US" sz="2200" i="1" dirty="0" smtClean="0">
                            <a:solidFill>
                              <a:schemeClr val="dk1"/>
                            </a:solidFill>
                            <a:latin typeface="Cambria Math" panose="02040503050406030204" pitchFamily="18" charset="0"/>
                          </a:rPr>
                          <m:t>3</m:t>
                        </m:r>
                      </m:sup>
                    </m:sSup>
                    <m:r>
                      <a:rPr lang="en-US" sz="2200" i="1" dirty="0" smtClean="0">
                        <a:solidFill>
                          <a:schemeClr val="dk1"/>
                        </a:solidFill>
                        <a:latin typeface="Cambria Math" panose="02040503050406030204" pitchFamily="18" charset="0"/>
                      </a:rPr>
                      <m:t>=8</m:t>
                    </m:r>
                  </m:oMath>
                </a14:m>
                <a:r>
                  <a:rPr lang="en-US" sz="2200" dirty="0">
                    <a:solidFill>
                      <a:schemeClr val="dk1"/>
                    </a:solidFill>
                  </a:rPr>
                  <a:t>   → Answer: 3</a:t>
                </a:r>
                <a:endParaRPr sz="2200" dirty="0">
                  <a:solidFill>
                    <a:schemeClr val="dk1"/>
                  </a:solidFill>
                </a:endParaRPr>
              </a:p>
              <a:p>
                <a:pPr marL="76200" marR="0" lvl="0" algn="l" rtl="0">
                  <a:lnSpc>
                    <a:spcPct val="113000"/>
                  </a:lnSpc>
                  <a:spcBef>
                    <a:spcPts val="0"/>
                  </a:spcBef>
                  <a:spcAft>
                    <a:spcPts val="0"/>
                  </a:spcAft>
                  <a:buClr>
                    <a:schemeClr val="dk1"/>
                  </a:buClr>
                  <a:buSzPts val="2400"/>
                </a:pP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sSub>
                          <m:sSubPr>
                            <m:ctrlPr>
                              <a:rPr lang="en-US" sz="2200" i="1" dirty="0" smtClean="0">
                                <a:solidFill>
                                  <a:schemeClr val="dk1"/>
                                </a:solidFill>
                                <a:latin typeface="Cambria Math" panose="02040503050406030204" pitchFamily="18" charset="0"/>
                              </a:rPr>
                            </m:ctrlPr>
                          </m:sSubPr>
                          <m:e>
                            <m:r>
                              <m:rPr>
                                <m:sty m:val="p"/>
                              </m:rPr>
                              <a:rPr lang="en-US" sz="2200" i="0" dirty="0" smtClean="0">
                                <a:solidFill>
                                  <a:schemeClr val="dk1"/>
                                </a:solidFill>
                                <a:latin typeface="Cambria Math" panose="02040503050406030204" pitchFamily="18" charset="0"/>
                              </a:rPr>
                              <m:t>log</m:t>
                            </m:r>
                          </m:e>
                          <m:sub>
                            <m:r>
                              <a:rPr lang="en-US" sz="2200" i="1" dirty="0" smtClean="0">
                                <a:solidFill>
                                  <a:schemeClr val="dk1"/>
                                </a:solidFill>
                                <a:latin typeface="Cambria Math" panose="02040503050406030204" pitchFamily="18" charset="0"/>
                              </a:rPr>
                              <m:t>7</m:t>
                            </m:r>
                          </m:sub>
                        </m:sSub>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49</m:t>
                            </m:r>
                          </m:e>
                        </m:d>
                      </m:e>
                    </m:func>
                  </m:oMath>
                </a14:m>
                <a:r>
                  <a:rPr lang="en-US" sz="2200" dirty="0">
                    <a:solidFill>
                      <a:schemeClr val="dk1"/>
                    </a:solidFill>
                  </a:rPr>
                  <a:t>:  Ask "7 to what power = 49?"  →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7</m:t>
                        </m:r>
                      </m:e>
                      <m:sup>
                        <m:r>
                          <a:rPr lang="en-US" sz="2200" i="1" dirty="0" smtClean="0">
                            <a:solidFill>
                              <a:schemeClr val="dk1"/>
                            </a:solidFill>
                            <a:latin typeface="Cambria Math" panose="02040503050406030204" pitchFamily="18" charset="0"/>
                          </a:rPr>
                          <m:t>2</m:t>
                        </m:r>
                      </m:sup>
                    </m:sSup>
                    <m:r>
                      <a:rPr lang="en-US" sz="2200" i="1" dirty="0" smtClean="0">
                        <a:solidFill>
                          <a:schemeClr val="dk1"/>
                        </a:solidFill>
                        <a:latin typeface="Cambria Math" panose="02040503050406030204" pitchFamily="18" charset="0"/>
                      </a:rPr>
                      <m:t>=49</m:t>
                    </m:r>
                  </m:oMath>
                </a14:m>
                <a:r>
                  <a:rPr lang="en-US" sz="2200" dirty="0">
                    <a:solidFill>
                      <a:schemeClr val="dk1"/>
                    </a:solidFill>
                  </a:rPr>
                  <a:t>   → Answer: 2</a:t>
                </a:r>
                <a:endParaRPr sz="2200" dirty="0">
                  <a:solidFill>
                    <a:schemeClr val="dk1"/>
                  </a:solidFill>
                </a:endParaRPr>
              </a:p>
              <a:p>
                <a:pPr marL="76200" marR="0" lvl="0" algn="l" rtl="0">
                  <a:lnSpc>
                    <a:spcPct val="113000"/>
                  </a:lnSpc>
                  <a:spcBef>
                    <a:spcPts val="0"/>
                  </a:spcBef>
                  <a:spcAft>
                    <a:spcPts val="0"/>
                  </a:spcAft>
                  <a:buClr>
                    <a:schemeClr val="dk1"/>
                  </a:buClr>
                  <a:buSzPts val="2400"/>
                </a:pP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sSub>
                          <m:sSubPr>
                            <m:ctrlPr>
                              <a:rPr lang="en-US" sz="2200" i="1" dirty="0" smtClean="0">
                                <a:solidFill>
                                  <a:schemeClr val="dk1"/>
                                </a:solidFill>
                                <a:latin typeface="Cambria Math" panose="02040503050406030204" pitchFamily="18" charset="0"/>
                              </a:rPr>
                            </m:ctrlPr>
                          </m:sSubPr>
                          <m:e>
                            <m:r>
                              <m:rPr>
                                <m:sty m:val="p"/>
                              </m:rPr>
                              <a:rPr lang="en-US" sz="2200" i="0" dirty="0" smtClean="0">
                                <a:solidFill>
                                  <a:schemeClr val="dk1"/>
                                </a:solidFill>
                                <a:latin typeface="Cambria Math" panose="02040503050406030204" pitchFamily="18" charset="0"/>
                              </a:rPr>
                              <m:t>log</m:t>
                            </m:r>
                          </m:e>
                          <m:sub>
                            <m:r>
                              <a:rPr lang="en-US" sz="2200" i="1" dirty="0" smtClean="0">
                                <a:solidFill>
                                  <a:schemeClr val="dk1"/>
                                </a:solidFill>
                                <a:latin typeface="Cambria Math" panose="02040503050406030204" pitchFamily="18" charset="0"/>
                              </a:rPr>
                              <m:t>3</m:t>
                            </m:r>
                          </m:sub>
                        </m:sSub>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27</m:t>
                            </m:r>
                          </m:e>
                        </m:d>
                      </m:e>
                    </m:func>
                  </m:oMath>
                </a14:m>
                <a:r>
                  <a:rPr lang="en-US" sz="2200" dirty="0">
                    <a:solidFill>
                      <a:schemeClr val="dk1"/>
                    </a:solidFill>
                  </a:rPr>
                  <a:t>:  Ask "3 to what power = 27?"  →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3</m:t>
                        </m:r>
                      </m:e>
                      <m:sup>
                        <m:r>
                          <a:rPr lang="en-US" sz="2200" i="1" dirty="0" smtClean="0">
                            <a:solidFill>
                              <a:schemeClr val="dk1"/>
                            </a:solidFill>
                            <a:latin typeface="Cambria Math" panose="02040503050406030204" pitchFamily="18" charset="0"/>
                          </a:rPr>
                          <m:t>3</m:t>
                        </m:r>
                      </m:sup>
                    </m:sSup>
                    <m:r>
                      <a:rPr lang="en-US" sz="2200" i="1" dirty="0" smtClean="0">
                        <a:solidFill>
                          <a:schemeClr val="dk1"/>
                        </a:solidFill>
                        <a:latin typeface="Cambria Math" panose="02040503050406030204" pitchFamily="18" charset="0"/>
                      </a:rPr>
                      <m:t>=27</m:t>
                    </m:r>
                  </m:oMath>
                </a14:m>
                <a:r>
                  <a:rPr lang="en-US" sz="2200" dirty="0">
                    <a:solidFill>
                      <a:schemeClr val="dk1"/>
                    </a:solidFill>
                  </a:rPr>
                  <a:t>   → Answer: 3</a:t>
                </a:r>
                <a:endParaRPr sz="22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endParaRPr lang="en-US" sz="22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200" dirty="0">
                    <a:solidFill>
                      <a:schemeClr val="dk1"/>
                    </a:solidFill>
                  </a:rPr>
                  <a:t>Pro Tip: Knowing squares, cubes, and roots helps immensely!</a:t>
                </a:r>
                <a:endParaRPr sz="2200" dirty="0">
                  <a:solidFill>
                    <a:schemeClr val="dk1"/>
                  </a:solidFill>
                </a:endParaRPr>
              </a:p>
            </p:txBody>
          </p:sp>
        </mc:Choice>
        <mc:Fallback>
          <p:sp>
            <p:nvSpPr>
              <p:cNvPr id="863" name="Google Shape;863;p134"/>
              <p:cNvSpPr txBox="1">
                <a:spLocks noRot="1" noChangeAspect="1" noMove="1" noResize="1" noEditPoints="1" noAdjustHandles="1" noChangeArrowheads="1" noChangeShapeType="1" noTextEdit="1"/>
              </p:cNvSpPr>
              <p:nvPr/>
            </p:nvSpPr>
            <p:spPr>
              <a:xfrm>
                <a:off x="831833" y="1384300"/>
                <a:ext cx="10559700" cy="4212908"/>
              </a:xfrm>
              <a:prstGeom prst="rect">
                <a:avLst/>
              </a:prstGeom>
              <a:blipFill>
                <a:blip r:embed="rId3"/>
                <a:stretch>
                  <a:fillRect l="-480"/>
                </a:stretch>
              </a:blipFill>
              <a:ln>
                <a:noFill/>
              </a:ln>
            </p:spPr>
            <p:txBody>
              <a:bodyPr/>
              <a:lstStyle/>
              <a:p>
                <a:r>
                  <a:rPr lang="en-US">
                    <a:noFill/>
                  </a:rPr>
                  <a:t> </a:t>
                </a:r>
              </a:p>
            </p:txBody>
          </p:sp>
        </mc:Fallback>
      </mc:AlternateContent>
      <p:sp>
        <p:nvSpPr>
          <p:cNvPr id="864" name="Google Shape;864;p134">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35"/>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Example: Mental Evaluation</a:t>
            </a:r>
            <a:endParaRPr sz="4000" dirty="0"/>
          </a:p>
        </p:txBody>
      </p:sp>
      <mc:AlternateContent xmlns:mc="http://schemas.openxmlformats.org/markup-compatibility/2006">
        <mc:Choice xmlns:a14="http://schemas.microsoft.com/office/drawing/2010/main" Requires="a14">
          <p:sp>
            <p:nvSpPr>
              <p:cNvPr id="870" name="Google Shape;870;p135"/>
              <p:cNvSpPr txBox="1"/>
              <p:nvPr/>
            </p:nvSpPr>
            <p:spPr>
              <a:xfrm>
                <a:off x="831833" y="1236510"/>
                <a:ext cx="10559700" cy="4838913"/>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Problem 1: Solve </a:t>
                </a:r>
                <a14:m>
                  <m:oMath xmlns:m="http://schemas.openxmlformats.org/officeDocument/2006/math">
                    <m:r>
                      <a:rPr lang="en-US" sz="2200" i="1" dirty="0" smtClean="0">
                        <a:solidFill>
                          <a:schemeClr val="dk1"/>
                        </a:solidFill>
                        <a:latin typeface="Cambria Math" panose="02040503050406030204" pitchFamily="18" charset="0"/>
                      </a:rPr>
                      <m:t>𝑦</m:t>
                    </m:r>
                    <m:r>
                      <a:rPr lang="en-US" sz="2200" i="1" dirty="0" smtClean="0">
                        <a:solidFill>
                          <a:schemeClr val="dk1"/>
                        </a:solidFill>
                        <a:latin typeface="Cambria Math" panose="02040503050406030204" pitchFamily="18" charset="0"/>
                      </a:rPr>
                      <m:t>=</m:t>
                    </m:r>
                    <m:func>
                      <m:funcPr>
                        <m:ctrlPr>
                          <a:rPr lang="en-US" sz="2200" i="1" dirty="0" smtClean="0">
                            <a:solidFill>
                              <a:schemeClr val="dk1"/>
                            </a:solidFill>
                            <a:latin typeface="Cambria Math" panose="02040503050406030204" pitchFamily="18" charset="0"/>
                          </a:rPr>
                        </m:ctrlPr>
                      </m:funcPr>
                      <m:fName>
                        <m:sSub>
                          <m:sSubPr>
                            <m:ctrlPr>
                              <a:rPr lang="en-US" sz="2200" i="1" dirty="0" smtClean="0">
                                <a:solidFill>
                                  <a:schemeClr val="dk1"/>
                                </a:solidFill>
                                <a:latin typeface="Cambria Math" panose="02040503050406030204" pitchFamily="18" charset="0"/>
                              </a:rPr>
                            </m:ctrlPr>
                          </m:sSubPr>
                          <m:e>
                            <m:r>
                              <m:rPr>
                                <m:sty m:val="p"/>
                              </m:rPr>
                              <a:rPr lang="en-US" sz="2200" i="0" dirty="0" smtClean="0">
                                <a:solidFill>
                                  <a:schemeClr val="dk1"/>
                                </a:solidFill>
                                <a:latin typeface="Cambria Math" panose="02040503050406030204" pitchFamily="18" charset="0"/>
                              </a:rPr>
                              <m:t>log</m:t>
                            </m:r>
                          </m:e>
                          <m:sub>
                            <m:r>
                              <a:rPr lang="en-US" sz="2200" i="1" dirty="0" smtClean="0">
                                <a:solidFill>
                                  <a:schemeClr val="dk1"/>
                                </a:solidFill>
                                <a:latin typeface="Cambria Math" panose="02040503050406030204" pitchFamily="18" charset="0"/>
                              </a:rPr>
                              <m:t>4</m:t>
                            </m:r>
                          </m:sub>
                        </m:sSub>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64</m:t>
                            </m:r>
                          </m:e>
                        </m:d>
                      </m:e>
                    </m:func>
                  </m:oMath>
                </a14:m>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Solution: Rewrite in exponential form: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4</m:t>
                        </m:r>
                      </m:e>
                      <m:sup>
                        <m:r>
                          <a:rPr lang="en-US" sz="2200" i="1" dirty="0" smtClean="0">
                            <a:solidFill>
                              <a:schemeClr val="dk1"/>
                            </a:solidFill>
                            <a:latin typeface="Cambria Math" panose="02040503050406030204" pitchFamily="18" charset="0"/>
                          </a:rPr>
                          <m:t>𝑦</m:t>
                        </m:r>
                      </m:sup>
                    </m:sSup>
                    <m:r>
                      <a:rPr lang="en-US" sz="2200" i="1" dirty="0" smtClean="0">
                        <a:solidFill>
                          <a:schemeClr val="dk1"/>
                        </a:solidFill>
                        <a:latin typeface="Cambria Math" panose="02040503050406030204" pitchFamily="18" charset="0"/>
                      </a:rPr>
                      <m:t>=64</m:t>
                    </m:r>
                  </m:oMath>
                </a14:m>
                <a:endParaRPr sz="2200" dirty="0">
                  <a:solidFill>
                    <a:schemeClr val="dk1"/>
                  </a:solidFill>
                </a:endParaRPr>
              </a:p>
              <a:p>
                <a:pPr marL="45720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Ask: "4 to what power = 64?" </a:t>
                </a:r>
                <a:endParaRPr sz="2200" dirty="0">
                  <a:solidFill>
                    <a:schemeClr val="dk1"/>
                  </a:solidFill>
                </a:endParaRPr>
              </a:p>
              <a:p>
                <a:pPr marL="457200" marR="0" lvl="0" indent="0" algn="l" rtl="0">
                  <a:lnSpc>
                    <a:spcPct val="113000"/>
                  </a:lnSpc>
                  <a:spcBef>
                    <a:spcPts val="1000"/>
                  </a:spcBef>
                  <a:spcAft>
                    <a:spcPts val="0"/>
                  </a:spcAft>
                  <a:buClr>
                    <a:srgbClr val="000000"/>
                  </a:buClr>
                  <a:buSzPts val="2800"/>
                  <a:buFont typeface="Arial"/>
                  <a:buNone/>
                </a:pP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4</m:t>
                        </m:r>
                      </m:e>
                      <m:sup>
                        <m:r>
                          <a:rPr lang="en-US" sz="2200" i="1" dirty="0" smtClean="0">
                            <a:solidFill>
                              <a:schemeClr val="dk1"/>
                            </a:solidFill>
                            <a:latin typeface="Cambria Math" panose="02040503050406030204" pitchFamily="18" charset="0"/>
                          </a:rPr>
                          <m:t>3</m:t>
                        </m:r>
                      </m:sup>
                    </m:sSup>
                    <m:r>
                      <a:rPr lang="en-US" sz="2200" i="1" dirty="0" smtClean="0">
                        <a:solidFill>
                          <a:schemeClr val="dk1"/>
                        </a:solidFill>
                        <a:latin typeface="Cambria Math" panose="02040503050406030204" pitchFamily="18" charset="0"/>
                      </a:rPr>
                      <m:t>=64</m:t>
                    </m:r>
                  </m:oMath>
                </a14:m>
                <a:r>
                  <a:rPr lang="en-US" sz="2200" dirty="0">
                    <a:solidFill>
                      <a:schemeClr val="dk1"/>
                    </a:solidFill>
                  </a:rPr>
                  <a:t> Answer: y = 3</a:t>
                </a:r>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Problem 2: Evaluate </a:t>
                </a:r>
                <a14:m>
                  <m:oMath xmlns:m="http://schemas.openxmlformats.org/officeDocument/2006/math">
                    <m:r>
                      <a:rPr lang="en-US" sz="2200" i="1" dirty="0" smtClean="0">
                        <a:solidFill>
                          <a:schemeClr val="dk1"/>
                        </a:solidFill>
                        <a:latin typeface="Cambria Math" panose="02040503050406030204" pitchFamily="18" charset="0"/>
                      </a:rPr>
                      <m:t>𝑦</m:t>
                    </m:r>
                    <m:r>
                      <a:rPr lang="en-US" sz="2200" i="1" dirty="0" smtClean="0">
                        <a:solidFill>
                          <a:schemeClr val="dk1"/>
                        </a:solidFill>
                        <a:latin typeface="Cambria Math" panose="02040503050406030204" pitchFamily="18" charset="0"/>
                      </a:rPr>
                      <m:t>=</m:t>
                    </m:r>
                    <m:func>
                      <m:funcPr>
                        <m:ctrlPr>
                          <a:rPr lang="en-US" sz="2200" i="1" dirty="0" smtClean="0">
                            <a:solidFill>
                              <a:schemeClr val="dk1"/>
                            </a:solidFill>
                            <a:latin typeface="Cambria Math" panose="02040503050406030204" pitchFamily="18" charset="0"/>
                          </a:rPr>
                        </m:ctrlPr>
                      </m:funcPr>
                      <m:fName>
                        <m:sSub>
                          <m:sSubPr>
                            <m:ctrlPr>
                              <a:rPr lang="en-US" sz="2200" i="1" dirty="0" smtClean="0">
                                <a:solidFill>
                                  <a:schemeClr val="dk1"/>
                                </a:solidFill>
                                <a:latin typeface="Cambria Math" panose="02040503050406030204" pitchFamily="18" charset="0"/>
                              </a:rPr>
                            </m:ctrlPr>
                          </m:sSubPr>
                          <m:e>
                            <m:r>
                              <m:rPr>
                                <m:sty m:val="p"/>
                              </m:rPr>
                              <a:rPr lang="en-US" sz="2200" i="0" dirty="0" smtClean="0">
                                <a:solidFill>
                                  <a:schemeClr val="dk1"/>
                                </a:solidFill>
                                <a:latin typeface="Cambria Math" panose="02040503050406030204" pitchFamily="18" charset="0"/>
                              </a:rPr>
                              <m:t>log</m:t>
                            </m:r>
                          </m:e>
                          <m:sub>
                            <m:r>
                              <a:rPr lang="en-US" sz="2200" i="1" dirty="0" smtClean="0">
                                <a:solidFill>
                                  <a:schemeClr val="dk1"/>
                                </a:solidFill>
                                <a:latin typeface="Cambria Math" panose="02040503050406030204" pitchFamily="18" charset="0"/>
                              </a:rPr>
                              <m:t>3</m:t>
                            </m:r>
                          </m:sub>
                        </m:sSub>
                      </m:fName>
                      <m:e>
                        <m:d>
                          <m:dPr>
                            <m:ctrlPr>
                              <a:rPr lang="en-US" sz="2200" i="1" dirty="0" smtClean="0">
                                <a:solidFill>
                                  <a:schemeClr val="dk1"/>
                                </a:solidFill>
                                <a:latin typeface="Cambria Math" panose="02040503050406030204" pitchFamily="18" charset="0"/>
                              </a:rPr>
                            </m:ctrlPr>
                          </m:dPr>
                          <m:e>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1</m:t>
                                </m:r>
                              </m:num>
                              <m:den>
                                <m:r>
                                  <a:rPr lang="en-US" sz="2200" i="1" dirty="0" smtClean="0">
                                    <a:solidFill>
                                      <a:schemeClr val="dk1"/>
                                    </a:solidFill>
                                    <a:latin typeface="Cambria Math" panose="02040503050406030204" pitchFamily="18" charset="0"/>
                                  </a:rPr>
                                  <m:t>27</m:t>
                                </m:r>
                              </m:den>
                            </m:f>
                          </m:e>
                        </m:d>
                      </m:e>
                    </m:func>
                  </m:oMath>
                </a14:m>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Solution: Rewrite: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3</m:t>
                        </m:r>
                      </m:e>
                      <m:sup>
                        <m:r>
                          <a:rPr lang="en-US" sz="2200" i="1" dirty="0" smtClean="0">
                            <a:solidFill>
                              <a:schemeClr val="dk1"/>
                            </a:solidFill>
                            <a:latin typeface="Cambria Math" panose="02040503050406030204" pitchFamily="18" charset="0"/>
                          </a:rPr>
                          <m:t>𝑦</m:t>
                        </m:r>
                      </m:sup>
                    </m:sSup>
                    <m:r>
                      <a:rPr lang="en-US" sz="2200" i="1" dirty="0" smtClean="0">
                        <a:solidFill>
                          <a:schemeClr val="dk1"/>
                        </a:solidFill>
                        <a:latin typeface="Cambria Math" panose="02040503050406030204" pitchFamily="18" charset="0"/>
                      </a:rPr>
                      <m:t>=</m:t>
                    </m:r>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1</m:t>
                        </m:r>
                      </m:num>
                      <m:den>
                        <m:r>
                          <a:rPr lang="en-US" sz="2200" i="1" dirty="0" smtClean="0">
                            <a:solidFill>
                              <a:schemeClr val="dk1"/>
                            </a:solidFill>
                            <a:latin typeface="Cambria Math" panose="02040503050406030204" pitchFamily="18" charset="0"/>
                          </a:rPr>
                          <m:t>27</m:t>
                        </m:r>
                      </m:den>
                    </m:f>
                  </m:oMath>
                </a14:m>
              </a:p>
              <a:p>
                <a:pPr marL="45720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We know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3</m:t>
                        </m:r>
                      </m:e>
                      <m:sup>
                        <m:r>
                          <a:rPr lang="en-US" sz="2200" i="1" dirty="0" smtClean="0">
                            <a:solidFill>
                              <a:schemeClr val="dk1"/>
                            </a:solidFill>
                            <a:latin typeface="Cambria Math" panose="02040503050406030204" pitchFamily="18" charset="0"/>
                          </a:rPr>
                          <m:t>3</m:t>
                        </m:r>
                      </m:sup>
                    </m:sSup>
                    <m:r>
                      <a:rPr lang="en-US" sz="2200" i="1" dirty="0" smtClean="0">
                        <a:solidFill>
                          <a:schemeClr val="dk1"/>
                        </a:solidFill>
                        <a:latin typeface="Cambria Math" panose="02040503050406030204" pitchFamily="18" charset="0"/>
                      </a:rPr>
                      <m:t>=27</m:t>
                    </m:r>
                  </m:oMath>
                </a14:m>
                <a:r>
                  <a:rPr lang="en-US" sz="2200" dirty="0">
                    <a:solidFill>
                      <a:schemeClr val="dk1"/>
                    </a:solidFill>
                  </a:rPr>
                  <a:t>, so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3</m:t>
                        </m:r>
                      </m:e>
                      <m:sup>
                        <m:r>
                          <a:rPr lang="en-US" sz="2200" i="1" dirty="0" smtClean="0">
                            <a:solidFill>
                              <a:schemeClr val="dk1"/>
                            </a:solidFill>
                            <a:latin typeface="Cambria Math" panose="02040503050406030204" pitchFamily="18" charset="0"/>
                          </a:rPr>
                          <m:t>−3</m:t>
                        </m:r>
                      </m:sup>
                    </m:sSup>
                    <m:r>
                      <a:rPr lang="en-US" sz="2200" i="1" dirty="0" smtClean="0">
                        <a:solidFill>
                          <a:schemeClr val="dk1"/>
                        </a:solidFill>
                        <a:latin typeface="Cambria Math" panose="02040503050406030204" pitchFamily="18" charset="0"/>
                      </a:rPr>
                      <m:t>=</m:t>
                    </m:r>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1</m:t>
                        </m:r>
                      </m:num>
                      <m:den>
                        <m:r>
                          <a:rPr lang="en-US" sz="2200" i="1" dirty="0" smtClean="0">
                            <a:solidFill>
                              <a:schemeClr val="dk1"/>
                            </a:solidFill>
                            <a:latin typeface="Cambria Math" panose="02040503050406030204" pitchFamily="18" charset="0"/>
                          </a:rPr>
                          <m:t>27</m:t>
                        </m:r>
                      </m:den>
                    </m:f>
                  </m:oMath>
                </a14:m>
              </a:p>
              <a:p>
                <a:pPr marL="457200" marR="0" lvl="0" indent="0" algn="l" rtl="0">
                  <a:lnSpc>
                    <a:spcPct val="113000"/>
                  </a:lnSpc>
                  <a:spcBef>
                    <a:spcPts val="1000"/>
                  </a:spcBef>
                  <a:spcAft>
                    <a:spcPts val="1000"/>
                  </a:spcAft>
                  <a:buClr>
                    <a:srgbClr val="000000"/>
                  </a:buClr>
                  <a:buSzPts val="2800"/>
                  <a:buFont typeface="Arial"/>
                  <a:buNone/>
                </a:pPr>
                <a:r>
                  <a:rPr lang="en-US" sz="2200" dirty="0">
                    <a:solidFill>
                      <a:schemeClr val="dk1"/>
                    </a:solidFill>
                  </a:rPr>
                  <a:t>Answer: </a:t>
                </a:r>
                <a14:m>
                  <m:oMath xmlns:m="http://schemas.openxmlformats.org/officeDocument/2006/math">
                    <m:r>
                      <a:rPr lang="en-US" sz="2200" i="1" dirty="0" smtClean="0">
                        <a:solidFill>
                          <a:schemeClr val="dk1"/>
                        </a:solidFill>
                        <a:latin typeface="Cambria Math" panose="02040503050406030204" pitchFamily="18" charset="0"/>
                      </a:rPr>
                      <m:t>𝑦</m:t>
                    </m:r>
                    <m:r>
                      <a:rPr lang="en-US" sz="2200" i="1" dirty="0" smtClean="0">
                        <a:solidFill>
                          <a:schemeClr val="dk1"/>
                        </a:solidFill>
                        <a:latin typeface="Cambria Math" panose="02040503050406030204" pitchFamily="18" charset="0"/>
                      </a:rPr>
                      <m:t> = −3</m:t>
                    </m:r>
                  </m:oMath>
                </a14:m>
                <a:endParaRPr sz="2200" dirty="0">
                  <a:solidFill>
                    <a:schemeClr val="dk1"/>
                  </a:solidFill>
                </a:endParaRPr>
              </a:p>
            </p:txBody>
          </p:sp>
        </mc:Choice>
        <mc:Fallback>
          <p:sp>
            <p:nvSpPr>
              <p:cNvPr id="870" name="Google Shape;870;p135"/>
              <p:cNvSpPr txBox="1">
                <a:spLocks noRot="1" noChangeAspect="1" noMove="1" noResize="1" noEditPoints="1" noAdjustHandles="1" noChangeArrowheads="1" noChangeShapeType="1" noTextEdit="1"/>
              </p:cNvSpPr>
              <p:nvPr/>
            </p:nvSpPr>
            <p:spPr>
              <a:xfrm>
                <a:off x="831833" y="1236510"/>
                <a:ext cx="10559700" cy="4838913"/>
              </a:xfrm>
              <a:prstGeom prst="rect">
                <a:avLst/>
              </a:prstGeom>
              <a:blipFill>
                <a:blip r:embed="rId3"/>
                <a:stretch>
                  <a:fillRect l="-480"/>
                </a:stretch>
              </a:blipFill>
              <a:ln>
                <a:noFill/>
              </a:ln>
            </p:spPr>
            <p:txBody>
              <a:bodyPr/>
              <a:lstStyle/>
              <a:p>
                <a:r>
                  <a:rPr lang="en-US">
                    <a:noFill/>
                  </a:rPr>
                  <a:t> </a:t>
                </a:r>
              </a:p>
            </p:txBody>
          </p:sp>
        </mc:Fallback>
      </mc:AlternateContent>
      <p:sp>
        <p:nvSpPr>
          <p:cNvPr id="871" name="Google Shape;871;p135">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2" name="Google Shape;872;p135">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4">
            <a:alphaModFix/>
          </a:blip>
          <a:srcRect/>
          <a:stretch/>
        </p:blipFill>
        <p:spPr>
          <a:xfrm>
            <a:off x="7599225" y="1919575"/>
            <a:ext cx="4351200" cy="4351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136"/>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Evaluating Logarithms Mentally</a:t>
            </a:r>
            <a:endParaRPr>
              <a:solidFill>
                <a:schemeClr val="accent5"/>
              </a:solidFill>
            </a:endParaRPr>
          </a:p>
        </p:txBody>
      </p:sp>
      <mc:AlternateContent xmlns:mc="http://schemas.openxmlformats.org/markup-compatibility/2006">
        <mc:Choice xmlns:a14="http://schemas.microsoft.com/office/drawing/2010/main" Requires="a14">
          <p:sp>
            <p:nvSpPr>
              <p:cNvPr id="878" name="Google Shape;878;p136"/>
              <p:cNvSpPr txBox="1"/>
              <p:nvPr/>
            </p:nvSpPr>
            <p:spPr>
              <a:xfrm>
                <a:off x="831833" y="1384200"/>
                <a:ext cx="8568900" cy="4639820"/>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4400"/>
                  <a:buFont typeface="Arial"/>
                  <a:buNone/>
                </a:pPr>
                <a:r>
                  <a:rPr lang="en-US" sz="2800" dirty="0">
                    <a:solidFill>
                      <a:schemeClr val="dk1"/>
                    </a:solidFill>
                  </a:rPr>
                  <a:t>Evaluate without a calculator:</a:t>
                </a:r>
                <a:br>
                  <a:rPr lang="en-US" sz="2800" dirty="0">
                    <a:solidFill>
                      <a:schemeClr val="dk1"/>
                    </a:solidFill>
                  </a:rPr>
                </a:br>
                <a:endParaRPr lang="en-US" sz="2800" dirty="0">
                  <a:solidFill>
                    <a:schemeClr val="dk1"/>
                  </a:solidFill>
                </a:endParaRPr>
              </a:p>
              <a:p>
                <a:pPr>
                  <a:lnSpc>
                    <a:spcPct val="113000"/>
                  </a:lnSpc>
                  <a:buSzPts val="4400"/>
                </a:pPr>
                <a:r>
                  <a:rPr lang="en-US" sz="2800" dirty="0">
                    <a:solidFill>
                      <a:schemeClr val="dk1"/>
                    </a:solidFill>
                  </a:rPr>
                  <a:t>1.  </a:t>
                </a:r>
                <a14:m>
                  <m:oMath xmlns:m="http://schemas.openxmlformats.org/officeDocument/2006/math">
                    <m:func>
                      <m:funcPr>
                        <m:ctrlPr>
                          <a:rPr lang="en-US" sz="2800" i="1" dirty="0">
                            <a:solidFill>
                              <a:schemeClr val="dk1"/>
                            </a:solidFill>
                            <a:latin typeface="Cambria Math" panose="02040503050406030204" pitchFamily="18" charset="0"/>
                          </a:rPr>
                        </m:ctrlPr>
                      </m:funcPr>
                      <m:fName>
                        <m:sSub>
                          <m:sSubPr>
                            <m:ctrlPr>
                              <a:rPr lang="en-US" sz="2800" i="1" dirty="0">
                                <a:solidFill>
                                  <a:schemeClr val="dk1"/>
                                </a:solidFill>
                                <a:latin typeface="Cambria Math" panose="02040503050406030204" pitchFamily="18" charset="0"/>
                              </a:rPr>
                            </m:ctrlPr>
                          </m:sSubPr>
                          <m:e>
                            <m:r>
                              <m:rPr>
                                <m:sty m:val="p"/>
                              </m:rPr>
                              <a:rPr lang="en-US" sz="2800" dirty="0">
                                <a:solidFill>
                                  <a:schemeClr val="dk1"/>
                                </a:solidFill>
                                <a:latin typeface="Cambria Math" panose="02040503050406030204" pitchFamily="18" charset="0"/>
                              </a:rPr>
                              <m:t>log</m:t>
                            </m:r>
                          </m:e>
                          <m:sub>
                            <m:r>
                              <a:rPr lang="en-US" sz="2800" i="1" dirty="0">
                                <a:solidFill>
                                  <a:schemeClr val="dk1"/>
                                </a:solidFill>
                                <a:latin typeface="Cambria Math" panose="02040503050406030204" pitchFamily="18" charset="0"/>
                              </a:rPr>
                              <m:t>5</m:t>
                            </m:r>
                          </m:sub>
                        </m:sSub>
                      </m:fName>
                      <m:e>
                        <m:d>
                          <m:dPr>
                            <m:ctrlPr>
                              <a:rPr lang="en-US" sz="2800" i="1" dirty="0">
                                <a:solidFill>
                                  <a:schemeClr val="dk1"/>
                                </a:solidFill>
                                <a:latin typeface="Cambria Math" panose="02040503050406030204" pitchFamily="18" charset="0"/>
                              </a:rPr>
                            </m:ctrlPr>
                          </m:dPr>
                          <m:e>
                            <m:r>
                              <a:rPr lang="en-US" sz="2800" i="1" dirty="0">
                                <a:solidFill>
                                  <a:schemeClr val="dk1"/>
                                </a:solidFill>
                                <a:latin typeface="Cambria Math" panose="02040503050406030204" pitchFamily="18" charset="0"/>
                              </a:rPr>
                              <m:t>125</m:t>
                            </m:r>
                          </m:e>
                        </m:d>
                      </m:e>
                    </m:func>
                  </m:oMath>
                </a14:m>
                <a:br>
                  <a:rPr lang="en-US" sz="2800" dirty="0">
                    <a:solidFill>
                      <a:schemeClr val="dk1"/>
                    </a:solidFill>
                  </a:rPr>
                </a:br>
                <a:endParaRPr lang="en-US" sz="2800" dirty="0">
                  <a:solidFill>
                    <a:schemeClr val="dk1"/>
                  </a:solidFill>
                </a:endParaRPr>
              </a:p>
              <a:p>
                <a:pPr>
                  <a:lnSpc>
                    <a:spcPct val="113000"/>
                  </a:lnSpc>
                  <a:buSzPts val="4400"/>
                </a:pPr>
                <a:r>
                  <a:rPr lang="en-US" sz="2800" dirty="0">
                    <a:solidFill>
                      <a:schemeClr val="dk1"/>
                    </a:solidFill>
                  </a:rPr>
                  <a:t>2.  </a:t>
                </a:r>
                <a14:m>
                  <m:oMath xmlns:m="http://schemas.openxmlformats.org/officeDocument/2006/math">
                    <m:func>
                      <m:funcPr>
                        <m:ctrlPr>
                          <a:rPr lang="en-US" sz="2800" i="1" dirty="0">
                            <a:solidFill>
                              <a:schemeClr val="dk1"/>
                            </a:solidFill>
                            <a:latin typeface="Cambria Math" panose="02040503050406030204" pitchFamily="18" charset="0"/>
                          </a:rPr>
                        </m:ctrlPr>
                      </m:funcPr>
                      <m:fName>
                        <m:sSub>
                          <m:sSubPr>
                            <m:ctrlPr>
                              <a:rPr lang="en-US" sz="2800" i="1" dirty="0">
                                <a:solidFill>
                                  <a:schemeClr val="dk1"/>
                                </a:solidFill>
                                <a:latin typeface="Cambria Math" panose="02040503050406030204" pitchFamily="18" charset="0"/>
                              </a:rPr>
                            </m:ctrlPr>
                          </m:sSubPr>
                          <m:e>
                            <m:r>
                              <m:rPr>
                                <m:sty m:val="p"/>
                              </m:rPr>
                              <a:rPr lang="en-US" sz="2800" dirty="0">
                                <a:solidFill>
                                  <a:schemeClr val="dk1"/>
                                </a:solidFill>
                                <a:latin typeface="Cambria Math" panose="02040503050406030204" pitchFamily="18" charset="0"/>
                              </a:rPr>
                              <m:t>log</m:t>
                            </m:r>
                          </m:e>
                          <m:sub>
                            <m:r>
                              <a:rPr lang="en-US" sz="2800" i="1" dirty="0">
                                <a:solidFill>
                                  <a:schemeClr val="dk1"/>
                                </a:solidFill>
                                <a:latin typeface="Cambria Math" panose="02040503050406030204" pitchFamily="18" charset="0"/>
                              </a:rPr>
                              <m:t>2</m:t>
                            </m:r>
                          </m:sub>
                        </m:sSub>
                      </m:fName>
                      <m:e>
                        <m:d>
                          <m:dPr>
                            <m:ctrlPr>
                              <a:rPr lang="en-US" sz="2800" i="1" dirty="0">
                                <a:solidFill>
                                  <a:schemeClr val="dk1"/>
                                </a:solidFill>
                                <a:latin typeface="Cambria Math" panose="02040503050406030204" pitchFamily="18" charset="0"/>
                              </a:rPr>
                            </m:ctrlPr>
                          </m:dPr>
                          <m:e>
                            <m:f>
                              <m:fPr>
                                <m:ctrlPr>
                                  <a:rPr lang="en-US" sz="2800" i="1" dirty="0">
                                    <a:solidFill>
                                      <a:schemeClr val="dk1"/>
                                    </a:solidFill>
                                    <a:latin typeface="Cambria Math" panose="02040503050406030204" pitchFamily="18" charset="0"/>
                                  </a:rPr>
                                </m:ctrlPr>
                              </m:fPr>
                              <m:num>
                                <m:r>
                                  <a:rPr lang="en-US" sz="2800" i="1" dirty="0">
                                    <a:solidFill>
                                      <a:schemeClr val="dk1"/>
                                    </a:solidFill>
                                    <a:latin typeface="Cambria Math" panose="02040503050406030204" pitchFamily="18" charset="0"/>
                                  </a:rPr>
                                  <m:t>1</m:t>
                                </m:r>
                              </m:num>
                              <m:den>
                                <m:r>
                                  <a:rPr lang="en-US" sz="2800" i="1" dirty="0">
                                    <a:solidFill>
                                      <a:schemeClr val="dk1"/>
                                    </a:solidFill>
                                    <a:latin typeface="Cambria Math" panose="02040503050406030204" pitchFamily="18" charset="0"/>
                                  </a:rPr>
                                  <m:t>16</m:t>
                                </m:r>
                              </m:den>
                            </m:f>
                          </m:e>
                        </m:d>
                      </m:e>
                    </m:func>
                  </m:oMath>
                </a14:m>
                <a:br>
                  <a:rPr lang="en-US" sz="2800" dirty="0">
                    <a:solidFill>
                      <a:schemeClr val="dk1"/>
                    </a:solidFill>
                  </a:rPr>
                </a:br>
                <a:endParaRPr lang="en-US" sz="2800" dirty="0">
                  <a:solidFill>
                    <a:schemeClr val="dk1"/>
                  </a:solidFill>
                </a:endParaRPr>
              </a:p>
              <a:p>
                <a:pPr>
                  <a:lnSpc>
                    <a:spcPct val="113000"/>
                  </a:lnSpc>
                  <a:buSzPts val="4400"/>
                </a:pPr>
                <a:r>
                  <a:rPr lang="en-US" sz="2800" dirty="0">
                    <a:solidFill>
                      <a:schemeClr val="dk1"/>
                    </a:solidFill>
                  </a:rPr>
                  <a:t>3.  </a:t>
                </a:r>
                <a14:m>
                  <m:oMath xmlns:m="http://schemas.openxmlformats.org/officeDocument/2006/math">
                    <m:func>
                      <m:funcPr>
                        <m:ctrlPr>
                          <a:rPr lang="en-US" sz="2800" i="1" dirty="0">
                            <a:solidFill>
                              <a:schemeClr val="dk1"/>
                            </a:solidFill>
                            <a:latin typeface="Cambria Math" panose="02040503050406030204" pitchFamily="18" charset="0"/>
                          </a:rPr>
                        </m:ctrlPr>
                      </m:funcPr>
                      <m:fName>
                        <m:sSub>
                          <m:sSubPr>
                            <m:ctrlPr>
                              <a:rPr lang="en-US" sz="2800" i="1" dirty="0">
                                <a:solidFill>
                                  <a:schemeClr val="dk1"/>
                                </a:solidFill>
                                <a:latin typeface="Cambria Math" panose="02040503050406030204" pitchFamily="18" charset="0"/>
                              </a:rPr>
                            </m:ctrlPr>
                          </m:sSubPr>
                          <m:e>
                            <m:r>
                              <m:rPr>
                                <m:sty m:val="p"/>
                              </m:rPr>
                              <a:rPr lang="en-US" sz="2800" dirty="0">
                                <a:solidFill>
                                  <a:schemeClr val="dk1"/>
                                </a:solidFill>
                                <a:latin typeface="Cambria Math" panose="02040503050406030204" pitchFamily="18" charset="0"/>
                              </a:rPr>
                              <m:t>log</m:t>
                            </m:r>
                          </m:e>
                          <m:sub>
                            <m:r>
                              <a:rPr lang="en-US" sz="2800" i="1" dirty="0">
                                <a:solidFill>
                                  <a:schemeClr val="dk1"/>
                                </a:solidFill>
                                <a:latin typeface="Cambria Math" panose="02040503050406030204" pitchFamily="18" charset="0"/>
                              </a:rPr>
                              <m:t>9</m:t>
                            </m:r>
                          </m:sub>
                        </m:sSub>
                      </m:fName>
                      <m:e>
                        <m:d>
                          <m:dPr>
                            <m:ctrlPr>
                              <a:rPr lang="en-US" sz="2800" i="1" dirty="0">
                                <a:solidFill>
                                  <a:schemeClr val="dk1"/>
                                </a:solidFill>
                                <a:latin typeface="Cambria Math" panose="02040503050406030204" pitchFamily="18" charset="0"/>
                              </a:rPr>
                            </m:ctrlPr>
                          </m:dPr>
                          <m:e>
                            <m:r>
                              <a:rPr lang="en-US" sz="2800" i="1" dirty="0">
                                <a:solidFill>
                                  <a:schemeClr val="dk1"/>
                                </a:solidFill>
                                <a:latin typeface="Cambria Math" panose="02040503050406030204" pitchFamily="18" charset="0"/>
                              </a:rPr>
                              <m:t>81</m:t>
                            </m:r>
                          </m:e>
                        </m:d>
                      </m:e>
                    </m:func>
                  </m:oMath>
                </a14:m>
              </a:p>
              <a:p>
                <a:pPr marL="50800" marR="0" lvl="0" algn="l" rtl="0">
                  <a:lnSpc>
                    <a:spcPct val="113000"/>
                  </a:lnSpc>
                  <a:spcBef>
                    <a:spcPts val="1000"/>
                  </a:spcBef>
                  <a:spcAft>
                    <a:spcPts val="1000"/>
                  </a:spcAft>
                  <a:buClr>
                    <a:schemeClr val="dk1"/>
                  </a:buClr>
                  <a:buSzPts val="2800"/>
                </a:pPr>
              </a:p>
            </p:txBody>
          </p:sp>
        </mc:Choice>
        <mc:Fallback>
          <p:sp>
            <p:nvSpPr>
              <p:cNvPr id="878" name="Google Shape;878;p136"/>
              <p:cNvSpPr txBox="1">
                <a:spLocks noRot="1" noChangeAspect="1" noMove="1" noResize="1" noEditPoints="1" noAdjustHandles="1" noChangeArrowheads="1" noChangeShapeType="1" noTextEdit="1"/>
              </p:cNvSpPr>
              <p:nvPr/>
            </p:nvSpPr>
            <p:spPr>
              <a:xfrm>
                <a:off x="831833" y="1384200"/>
                <a:ext cx="8568900" cy="4639820"/>
              </a:xfrm>
              <a:prstGeom prst="rect">
                <a:avLst/>
              </a:prstGeom>
              <a:blipFill>
                <a:blip r:embed="rId3"/>
                <a:stretch>
                  <a:fillRect l="-1036"/>
                </a:stretch>
              </a:blipFill>
              <a:ln>
                <a:noFill/>
              </a:ln>
            </p:spPr>
            <p:txBody>
              <a:bodyPr/>
              <a:lstStyle/>
              <a:p>
                <a:r>
                  <a:rPr lang="en-US">
                    <a:noFill/>
                  </a:rPr>
                  <a:t> </a:t>
                </a:r>
              </a:p>
            </p:txBody>
          </p:sp>
        </mc:Fallback>
      </mc:AlternateContent>
      <p:sp>
        <p:nvSpPr>
          <p:cNvPr id="879" name="Google Shape;879;p136">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137"/>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Common Logarithms (Base 10)</a:t>
            </a:r>
            <a:endParaRPr sz="4000" dirty="0"/>
          </a:p>
        </p:txBody>
      </p:sp>
      <mc:AlternateContent xmlns:mc="http://schemas.openxmlformats.org/markup-compatibility/2006">
        <mc:Choice xmlns:a14="http://schemas.microsoft.com/office/drawing/2010/main" Requires="a14">
          <p:sp>
            <p:nvSpPr>
              <p:cNvPr id="885" name="Google Shape;885;p137"/>
              <p:cNvSpPr txBox="1"/>
              <p:nvPr/>
            </p:nvSpPr>
            <p:spPr>
              <a:xfrm>
                <a:off x="831832" y="1384300"/>
                <a:ext cx="10826767" cy="4227977"/>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A </a:t>
                </a:r>
                <a:r>
                  <a:rPr lang="en-US" sz="2200" b="1" dirty="0">
                    <a:solidFill>
                      <a:schemeClr val="dk1"/>
                    </a:solidFill>
                  </a:rPr>
                  <a:t>common logarithm</a:t>
                </a:r>
                <a:r>
                  <a:rPr lang="en-US" sz="2200" dirty="0">
                    <a:solidFill>
                      <a:schemeClr val="dk1"/>
                    </a:solidFill>
                  </a:rPr>
                  <a:t> is a logarithm with base 10. We write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sSub>
                          <m:sSubPr>
                            <m:ctrlPr>
                              <a:rPr lang="en-US" sz="2200" i="1" dirty="0" smtClean="0">
                                <a:solidFill>
                                  <a:schemeClr val="dk1"/>
                                </a:solidFill>
                                <a:latin typeface="Cambria Math" panose="02040503050406030204" pitchFamily="18" charset="0"/>
                              </a:rPr>
                            </m:ctrlPr>
                          </m:sSubPr>
                          <m:e>
                            <m:r>
                              <m:rPr>
                                <m:sty m:val="p"/>
                              </m:rPr>
                              <a:rPr lang="en-US" sz="2200" i="0" dirty="0" smtClean="0">
                                <a:solidFill>
                                  <a:schemeClr val="dk1"/>
                                </a:solidFill>
                                <a:latin typeface="Cambria Math" panose="02040503050406030204" pitchFamily="18" charset="0"/>
                              </a:rPr>
                              <m:t>log</m:t>
                            </m:r>
                          </m:e>
                          <m:sub>
                            <m:r>
                              <a:rPr lang="en-US" sz="2200" i="1" dirty="0" smtClean="0">
                                <a:solidFill>
                                  <a:schemeClr val="dk1"/>
                                </a:solidFill>
                                <a:latin typeface="Cambria Math" panose="02040503050406030204" pitchFamily="18" charset="0"/>
                              </a:rPr>
                              <m:t>10</m:t>
                            </m:r>
                          </m:sub>
                        </m:sSub>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e>
                    </m:func>
                  </m:oMath>
                </a14:m>
                <a:r>
                  <a:rPr lang="en-US" sz="2200" dirty="0">
                    <a:solidFill>
                      <a:schemeClr val="dk1"/>
                    </a:solidFill>
                  </a:rPr>
                  <a:t> simply as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log</m:t>
                        </m:r>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e>
                    </m:func>
                  </m:oMath>
                </a14:m>
                <a:r>
                  <a:rPr lang="en-US" sz="2200" dirty="0">
                    <a:solidFill>
                      <a:schemeClr val="dk1"/>
                    </a:solidFill>
                  </a:rPr>
                  <a:t>. The common logarithm of a positive number </a:t>
                </a:r>
                <a14:m>
                  <m:oMath xmlns:m="http://schemas.openxmlformats.org/officeDocument/2006/math">
                    <m:r>
                      <a:rPr lang="en-US" sz="2200" i="1" dirty="0" smtClean="0">
                        <a:solidFill>
                          <a:schemeClr val="dk1"/>
                        </a:solidFill>
                        <a:latin typeface="Cambria Math" panose="02040503050406030204" pitchFamily="18" charset="0"/>
                      </a:rPr>
                      <m:t>𝑥</m:t>
                    </m:r>
                  </m:oMath>
                </a14:m>
                <a:r>
                  <a:rPr lang="en-US" sz="2200" dirty="0">
                    <a:solidFill>
                      <a:schemeClr val="dk1"/>
                    </a:solidFill>
                  </a:rPr>
                  <a:t> satisfies the following definition:</a:t>
                </a:r>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For </a:t>
                </a:r>
                <a14:m>
                  <m:oMath xmlns:m="http://schemas.openxmlformats.org/officeDocument/2006/math">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 &gt; 0</m:t>
                    </m:r>
                  </m:oMath>
                </a14:m>
                <a:r>
                  <a:rPr lang="en-US" sz="2200" dirty="0">
                    <a:solidFill>
                      <a:schemeClr val="dk1"/>
                    </a:solidFill>
                  </a:rPr>
                  <a:t>, </a:t>
                </a:r>
                <a14:m>
                  <m:oMath xmlns:m="http://schemas.openxmlformats.org/officeDocument/2006/math">
                    <m:r>
                      <a:rPr lang="en-US" sz="2200" i="1" dirty="0" smtClean="0">
                        <a:solidFill>
                          <a:schemeClr val="dk1"/>
                        </a:solidFill>
                        <a:latin typeface="Cambria Math" panose="02040503050406030204" pitchFamily="18" charset="0"/>
                      </a:rPr>
                      <m:t>𝑦</m:t>
                    </m:r>
                    <m:r>
                      <a:rPr lang="en-US" sz="2200" i="1" dirty="0" smtClean="0">
                        <a:solidFill>
                          <a:schemeClr val="dk1"/>
                        </a:solidFill>
                        <a:latin typeface="Cambria Math" panose="02040503050406030204" pitchFamily="18" charset="0"/>
                      </a:rPr>
                      <m:t>=</m:t>
                    </m:r>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log</m:t>
                        </m:r>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e>
                    </m:func>
                  </m:oMath>
                </a14:m>
                <a:r>
                  <a:rPr lang="en-US" sz="2200" dirty="0">
                    <a:solidFill>
                      <a:schemeClr val="dk1"/>
                    </a:solidFill>
                  </a:rPr>
                  <a:t> is equivalent to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10</m:t>
                        </m:r>
                      </m:e>
                      <m:sup>
                        <m:r>
                          <a:rPr lang="en-US" sz="2200" i="1" dirty="0" smtClean="0">
                            <a:solidFill>
                              <a:schemeClr val="dk1"/>
                            </a:solidFill>
                            <a:latin typeface="Cambria Math" panose="02040503050406030204" pitchFamily="18" charset="0"/>
                          </a:rPr>
                          <m:t>𝑦</m:t>
                        </m:r>
                      </m:sup>
                    </m:sSup>
                    <m:r>
                      <a:rPr lang="en-US" sz="2200" i="1" dirty="0" smtClean="0">
                        <a:solidFill>
                          <a:schemeClr val="dk1"/>
                        </a:solidFill>
                        <a:latin typeface="Cambria Math" panose="02040503050406030204" pitchFamily="18" charset="0"/>
                      </a:rPr>
                      <m:t>=</m:t>
                    </m:r>
                    <m:r>
                      <a:rPr lang="en-US" sz="2200" i="1" dirty="0" smtClean="0">
                        <a:solidFill>
                          <a:schemeClr val="dk1"/>
                        </a:solidFill>
                        <a:latin typeface="Cambria Math" panose="02040503050406030204" pitchFamily="18" charset="0"/>
                      </a:rPr>
                      <m:t>𝑥</m:t>
                    </m:r>
                  </m:oMath>
                </a14:m>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endParaRPr lang="en-US"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We read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log</m:t>
                        </m:r>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e>
                    </m:func>
                  </m:oMath>
                </a14:m>
                <a:r>
                  <a:rPr lang="en-US" sz="2200" dirty="0">
                    <a:solidFill>
                      <a:schemeClr val="dk1"/>
                    </a:solidFill>
                  </a:rPr>
                  <a:t> as, "the logarithm with base 10 of x" or "the common logarithm of x."</a:t>
                </a:r>
                <a:endParaRPr sz="2200" dirty="0">
                  <a:solidFill>
                    <a:schemeClr val="dk1"/>
                  </a:solidFill>
                </a:endParaRPr>
              </a:p>
              <a:p>
                <a:pPr marL="76200" marR="0" lvl="0" algn="l" rtl="0">
                  <a:lnSpc>
                    <a:spcPct val="113000"/>
                  </a:lnSpc>
                  <a:spcBef>
                    <a:spcPts val="1000"/>
                  </a:spcBef>
                  <a:spcAft>
                    <a:spcPts val="0"/>
                  </a:spcAft>
                  <a:buClr>
                    <a:schemeClr val="dk1"/>
                  </a:buClr>
                  <a:buSzPts val="2400"/>
                </a:pPr>
                <a:r>
                  <a:rPr lang="en-US" sz="2200" dirty="0">
                    <a:solidFill>
                      <a:schemeClr val="dk1"/>
                    </a:solidFill>
                  </a:rPr>
                  <a:t>	The logarithm y is the exponent to which 10 must be raised to get x.</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Since the functions </a:t>
                </a:r>
                <a14:m>
                  <m:oMath xmlns:m="http://schemas.openxmlformats.org/officeDocument/2006/math">
                    <m:r>
                      <a:rPr lang="en-US" sz="2200" i="1" dirty="0" smtClean="0">
                        <a:solidFill>
                          <a:schemeClr val="dk1"/>
                        </a:solidFill>
                        <a:latin typeface="Cambria Math" panose="02040503050406030204" pitchFamily="18" charset="0"/>
                      </a:rPr>
                      <m:t>𝑦</m:t>
                    </m:r>
                    <m:r>
                      <a:rPr lang="en-US" sz="2200" i="1" dirty="0" smtClean="0">
                        <a:solidFill>
                          <a:schemeClr val="dk1"/>
                        </a:solidFill>
                        <a:latin typeface="Cambria Math" panose="02040503050406030204" pitchFamily="18" charset="0"/>
                      </a:rPr>
                      <m:t>=</m:t>
                    </m:r>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10</m:t>
                        </m:r>
                      </m:e>
                      <m:sup>
                        <m:r>
                          <a:rPr lang="en-US" sz="2200" i="1" dirty="0" smtClean="0">
                            <a:solidFill>
                              <a:schemeClr val="dk1"/>
                            </a:solidFill>
                            <a:latin typeface="Cambria Math" panose="02040503050406030204" pitchFamily="18" charset="0"/>
                          </a:rPr>
                          <m:t>𝑥</m:t>
                        </m:r>
                      </m:sup>
                    </m:sSup>
                  </m:oMath>
                </a14:m>
                <a:r>
                  <a:rPr lang="en-US" sz="2200" dirty="0">
                    <a:solidFill>
                      <a:schemeClr val="dk1"/>
                    </a:solidFill>
                  </a:rPr>
                  <a:t> and </a:t>
                </a:r>
                <a14:m>
                  <m:oMath xmlns:m="http://schemas.openxmlformats.org/officeDocument/2006/math">
                    <m:r>
                      <a:rPr lang="en-US" sz="2200" i="1" dirty="0" smtClean="0">
                        <a:solidFill>
                          <a:schemeClr val="dk1"/>
                        </a:solidFill>
                        <a:latin typeface="Cambria Math" panose="02040503050406030204" pitchFamily="18" charset="0"/>
                      </a:rPr>
                      <m:t>𝑦</m:t>
                    </m:r>
                    <m:r>
                      <a:rPr lang="en-US" sz="2200" i="1" dirty="0" smtClean="0">
                        <a:solidFill>
                          <a:schemeClr val="dk1"/>
                        </a:solidFill>
                        <a:latin typeface="Cambria Math" panose="02040503050406030204" pitchFamily="18" charset="0"/>
                      </a:rPr>
                      <m:t>=</m:t>
                    </m:r>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log</m:t>
                        </m:r>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e>
                    </m:func>
                  </m:oMath>
                </a14:m>
                <a:r>
                  <a:rPr lang="en-US" sz="2200" dirty="0">
                    <a:solidFill>
                      <a:schemeClr val="dk1"/>
                    </a:solidFill>
                  </a:rPr>
                  <a:t> are inverse functions,</a:t>
                </a:r>
                <a:br>
                  <a:rPr lang="en-US" sz="2200" dirty="0">
                    <a:solidFill>
                      <a:schemeClr val="dk1"/>
                    </a:solidFill>
                  </a:rPr>
                </a:br>
                <a:r>
                  <a:rPr lang="en-US" sz="2200" dirty="0">
                    <a:solidFill>
                      <a:schemeClr val="dk1"/>
                    </a:solidFill>
                  </a:rPr>
                  <a:t>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log</m:t>
                        </m:r>
                      </m:fName>
                      <m:e>
                        <m:d>
                          <m:dPr>
                            <m:ctrlPr>
                              <a:rPr lang="en-US" sz="2200" i="1" dirty="0" smtClean="0">
                                <a:solidFill>
                                  <a:schemeClr val="dk1"/>
                                </a:solidFill>
                                <a:latin typeface="Cambria Math" panose="02040503050406030204" pitchFamily="18" charset="0"/>
                              </a:rPr>
                            </m:ctrlPr>
                          </m:dPr>
                          <m:e>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10</m:t>
                                </m:r>
                              </m:e>
                              <m:sup>
                                <m:r>
                                  <a:rPr lang="en-US" sz="2200" i="1" dirty="0" smtClean="0">
                                    <a:solidFill>
                                      <a:schemeClr val="dk1"/>
                                    </a:solidFill>
                                    <a:latin typeface="Cambria Math" panose="02040503050406030204" pitchFamily="18" charset="0"/>
                                  </a:rPr>
                                  <m:t>𝑥</m:t>
                                </m:r>
                              </m:sup>
                            </m:sSup>
                          </m:e>
                        </m:d>
                      </m:e>
                    </m:func>
                    <m:r>
                      <a:rPr lang="en-US" sz="2200" i="1" dirty="0" smtClean="0">
                        <a:solidFill>
                          <a:schemeClr val="dk1"/>
                        </a:solidFill>
                        <a:latin typeface="Cambria Math" panose="02040503050406030204" pitchFamily="18" charset="0"/>
                      </a:rPr>
                      <m:t>=</m:t>
                    </m:r>
                    <m:r>
                      <a:rPr lang="en-US" sz="2200" i="1" dirty="0" smtClean="0">
                        <a:solidFill>
                          <a:schemeClr val="dk1"/>
                        </a:solidFill>
                        <a:latin typeface="Cambria Math" panose="02040503050406030204" pitchFamily="18" charset="0"/>
                      </a:rPr>
                      <m:t>𝑥</m:t>
                    </m:r>
                  </m:oMath>
                </a14:m>
                <a:r>
                  <a:rPr lang="en-US" sz="2200" dirty="0">
                    <a:solidFill>
                      <a:schemeClr val="dk1"/>
                    </a:solidFill>
                  </a:rPr>
                  <a:t> for all </a:t>
                </a:r>
                <a14:m>
                  <m:oMath xmlns:m="http://schemas.openxmlformats.org/officeDocument/2006/math">
                    <m:r>
                      <a:rPr lang="en-US" sz="2200" i="1" dirty="0" smtClean="0">
                        <a:solidFill>
                          <a:schemeClr val="dk1"/>
                        </a:solidFill>
                        <a:latin typeface="Cambria Math" panose="02040503050406030204" pitchFamily="18" charset="0"/>
                      </a:rPr>
                      <m:t>𝑥</m:t>
                    </m:r>
                  </m:oMath>
                </a14:m>
                <a:r>
                  <a:rPr lang="en-US" sz="2200" dirty="0">
                    <a:solidFill>
                      <a:schemeClr val="dk1"/>
                    </a:solidFill>
                  </a:rPr>
                  <a:t> and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10</m:t>
                        </m:r>
                      </m:e>
                      <m:sup>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log</m:t>
                            </m:r>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e>
                        </m:func>
                      </m:sup>
                    </m:sSup>
                    <m:r>
                      <a:rPr lang="en-US" sz="2200" i="1" dirty="0" smtClean="0">
                        <a:solidFill>
                          <a:schemeClr val="dk1"/>
                        </a:solidFill>
                        <a:latin typeface="Cambria Math" panose="02040503050406030204" pitchFamily="18" charset="0"/>
                      </a:rPr>
                      <m:t>=</m:t>
                    </m:r>
                    <m:r>
                      <a:rPr lang="en-US" sz="2200" i="1" dirty="0" smtClean="0">
                        <a:solidFill>
                          <a:schemeClr val="dk1"/>
                        </a:solidFill>
                        <a:latin typeface="Cambria Math" panose="02040503050406030204" pitchFamily="18" charset="0"/>
                      </a:rPr>
                      <m:t>𝑥</m:t>
                    </m:r>
                  </m:oMath>
                </a14:m>
                <a:r>
                  <a:rPr lang="en-US" sz="2200" dirty="0">
                    <a:solidFill>
                      <a:schemeClr val="dk1"/>
                    </a:solidFill>
                  </a:rPr>
                  <a:t> for </a:t>
                </a:r>
                <a14:m>
                  <m:oMath xmlns:m="http://schemas.openxmlformats.org/officeDocument/2006/math">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 &gt; 0</m:t>
                    </m:r>
                  </m:oMath>
                </a14:m>
                <a:r>
                  <a:rPr lang="en-US" sz="2200" dirty="0">
                    <a:solidFill>
                      <a:schemeClr val="dk1"/>
                    </a:solidFill>
                  </a:rPr>
                  <a:t>.</a:t>
                </a:r>
                <a:endParaRPr sz="2200" dirty="0">
                  <a:solidFill>
                    <a:schemeClr val="dk1"/>
                  </a:solidFill>
                </a:endParaRPr>
              </a:p>
            </p:txBody>
          </p:sp>
        </mc:Choice>
        <mc:Fallback>
          <p:sp>
            <p:nvSpPr>
              <p:cNvPr id="885" name="Google Shape;885;p137"/>
              <p:cNvSpPr txBox="1">
                <a:spLocks noRot="1" noChangeAspect="1" noMove="1" noResize="1" noEditPoints="1" noAdjustHandles="1" noChangeArrowheads="1" noChangeShapeType="1" noTextEdit="1"/>
              </p:cNvSpPr>
              <p:nvPr/>
            </p:nvSpPr>
            <p:spPr>
              <a:xfrm>
                <a:off x="831832" y="1384300"/>
                <a:ext cx="10826767" cy="4227977"/>
              </a:xfrm>
              <a:prstGeom prst="rect">
                <a:avLst/>
              </a:prstGeom>
              <a:blipFill>
                <a:blip r:embed="rId3"/>
                <a:stretch>
                  <a:fillRect l="-469"/>
                </a:stretch>
              </a:blipFill>
              <a:ln>
                <a:noFill/>
              </a:ln>
            </p:spPr>
            <p:txBody>
              <a:bodyPr/>
              <a:lstStyle/>
              <a:p>
                <a:r>
                  <a:rPr lang="en-US">
                    <a:noFill/>
                  </a:rPr>
                  <a:t> </a:t>
                </a:r>
              </a:p>
            </p:txBody>
          </p:sp>
        </mc:Fallback>
      </mc:AlternateContent>
      <p:sp>
        <p:nvSpPr>
          <p:cNvPr id="886" name="Google Shape;886;p137">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138"/>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Natural Logarithms (Base e)</a:t>
            </a:r>
            <a:endParaRPr sz="4000" dirty="0"/>
          </a:p>
        </p:txBody>
      </p:sp>
      <mc:AlternateContent xmlns:mc="http://schemas.openxmlformats.org/markup-compatibility/2006">
        <mc:Choice xmlns:a14="http://schemas.microsoft.com/office/drawing/2010/main" Requires="a14">
          <p:sp>
            <p:nvSpPr>
              <p:cNvPr id="892" name="Google Shape;892;p138"/>
              <p:cNvSpPr txBox="1"/>
              <p:nvPr/>
            </p:nvSpPr>
            <p:spPr>
              <a:xfrm>
                <a:off x="831833" y="1384300"/>
                <a:ext cx="10559700" cy="3819467"/>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A </a:t>
                </a:r>
                <a:r>
                  <a:rPr lang="en-US" sz="2200" b="1" dirty="0">
                    <a:solidFill>
                      <a:schemeClr val="dk1"/>
                    </a:solidFill>
                  </a:rPr>
                  <a:t>natural logarithm </a:t>
                </a:r>
                <a:r>
                  <a:rPr lang="en-US" sz="2200" dirty="0">
                    <a:solidFill>
                      <a:schemeClr val="dk1"/>
                    </a:solidFill>
                  </a:rPr>
                  <a:t>is a logarithm with base </a:t>
                </a:r>
                <a14:m>
                  <m:oMath xmlns:m="http://schemas.openxmlformats.org/officeDocument/2006/math">
                    <m:r>
                      <a:rPr lang="en-US" sz="2200" i="1" dirty="0" smtClean="0">
                        <a:solidFill>
                          <a:schemeClr val="dk1"/>
                        </a:solidFill>
                        <a:latin typeface="Cambria Math" panose="02040503050406030204" pitchFamily="18" charset="0"/>
                      </a:rPr>
                      <m:t>𝑒</m:t>
                    </m:r>
                  </m:oMath>
                </a14:m>
                <a:r>
                  <a:rPr lang="en-US" sz="2200" dirty="0">
                    <a:solidFill>
                      <a:schemeClr val="dk1"/>
                    </a:solidFill>
                  </a:rPr>
                  <a:t>. We write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sSub>
                          <m:sSubPr>
                            <m:ctrlPr>
                              <a:rPr lang="en-US" sz="2200" i="1" dirty="0" err="1">
                                <a:solidFill>
                                  <a:schemeClr val="dk1"/>
                                </a:solidFill>
                                <a:latin typeface="Cambria Math" panose="02040503050406030204" pitchFamily="18" charset="0"/>
                              </a:rPr>
                            </m:ctrlPr>
                          </m:sSubPr>
                          <m:e>
                            <m:r>
                              <m:rPr>
                                <m:sty m:val="p"/>
                              </m:rPr>
                              <a:rPr lang="en-US" sz="2200" i="0" dirty="0" err="1">
                                <a:solidFill>
                                  <a:schemeClr val="dk1"/>
                                </a:solidFill>
                                <a:latin typeface="Cambria Math" panose="02040503050406030204" pitchFamily="18" charset="0"/>
                              </a:rPr>
                              <m:t>log</m:t>
                            </m:r>
                          </m:e>
                          <m:sub>
                            <m:r>
                              <a:rPr lang="en-US" sz="2200" i="1" dirty="0" err="1">
                                <a:solidFill>
                                  <a:schemeClr val="dk1"/>
                                </a:solidFill>
                                <a:latin typeface="Cambria Math" panose="02040503050406030204" pitchFamily="18" charset="0"/>
                              </a:rPr>
                              <m:t>𝑒</m:t>
                            </m:r>
                          </m:sub>
                        </m:sSub>
                      </m:fName>
                      <m:e>
                        <m:d>
                          <m:dPr>
                            <m:ctrlPr>
                              <a:rPr lang="en-US" sz="2200" i="1" dirty="0">
                                <a:solidFill>
                                  <a:schemeClr val="dk1"/>
                                </a:solidFill>
                                <a:latin typeface="Cambria Math" panose="02040503050406030204" pitchFamily="18" charset="0"/>
                              </a:rPr>
                            </m:ctrlPr>
                          </m:dPr>
                          <m:e>
                            <m:r>
                              <a:rPr lang="en-US" sz="2200" i="1" dirty="0">
                                <a:solidFill>
                                  <a:schemeClr val="dk1"/>
                                </a:solidFill>
                                <a:latin typeface="Cambria Math" panose="02040503050406030204" pitchFamily="18" charset="0"/>
                              </a:rPr>
                              <m:t>𝑥</m:t>
                            </m:r>
                          </m:e>
                        </m:d>
                      </m:e>
                    </m:func>
                  </m:oMath>
                </a14:m>
                <a:r>
                  <a:rPr lang="en-US" sz="2200" dirty="0">
                    <a:solidFill>
                      <a:schemeClr val="dk1"/>
                    </a:solidFill>
                  </a:rPr>
                  <a:t> simply as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ln</m:t>
                        </m:r>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e>
                    </m:func>
                  </m:oMath>
                </a14:m>
                <a:r>
                  <a:rPr lang="en-US" sz="2200" dirty="0">
                    <a:solidFill>
                      <a:schemeClr val="dk1"/>
                    </a:solidFill>
                  </a:rPr>
                  <a:t>. The natural logarithm of a positive number </a:t>
                </a:r>
                <a14:m>
                  <m:oMath xmlns:m="http://schemas.openxmlformats.org/officeDocument/2006/math">
                    <m:r>
                      <a:rPr lang="en-US" sz="2200" i="1" dirty="0" smtClean="0">
                        <a:solidFill>
                          <a:schemeClr val="dk1"/>
                        </a:solidFill>
                        <a:latin typeface="Cambria Math" panose="02040503050406030204" pitchFamily="18" charset="0"/>
                      </a:rPr>
                      <m:t>𝑥</m:t>
                    </m:r>
                  </m:oMath>
                </a14:m>
                <a:r>
                  <a:rPr lang="en-US" sz="2200" dirty="0">
                    <a:solidFill>
                      <a:schemeClr val="dk1"/>
                    </a:solidFill>
                  </a:rPr>
                  <a:t> satisfies the following definition:</a:t>
                </a:r>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For </a:t>
                </a:r>
                <a14:m>
                  <m:oMath xmlns:m="http://schemas.openxmlformats.org/officeDocument/2006/math">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 &gt; 0</m:t>
                    </m:r>
                  </m:oMath>
                </a14:m>
                <a:r>
                  <a:rPr lang="en-US" sz="2200" dirty="0">
                    <a:solidFill>
                      <a:schemeClr val="dk1"/>
                    </a:solidFill>
                  </a:rPr>
                  <a:t>, </a:t>
                </a:r>
                <a14:m>
                  <m:oMath xmlns:m="http://schemas.openxmlformats.org/officeDocument/2006/math">
                    <m:r>
                      <a:rPr lang="en-US" sz="2200" i="1" dirty="0" smtClean="0">
                        <a:solidFill>
                          <a:schemeClr val="dk1"/>
                        </a:solidFill>
                        <a:latin typeface="Cambria Math" panose="02040503050406030204" pitchFamily="18" charset="0"/>
                      </a:rPr>
                      <m:t>𝑦</m:t>
                    </m:r>
                    <m:r>
                      <a:rPr lang="en-US" sz="2200" i="1" dirty="0" smtClean="0">
                        <a:solidFill>
                          <a:schemeClr val="dk1"/>
                        </a:solidFill>
                        <a:latin typeface="Cambria Math" panose="02040503050406030204" pitchFamily="18" charset="0"/>
                      </a:rPr>
                      <m:t>=</m:t>
                    </m:r>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ln</m:t>
                        </m:r>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e>
                    </m:func>
                  </m:oMath>
                </a14:m>
                <a:r>
                  <a:rPr lang="en-US" sz="2200" dirty="0">
                    <a:solidFill>
                      <a:schemeClr val="dk1"/>
                    </a:solidFill>
                  </a:rPr>
                  <a:t> is equivalent to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𝑒</m:t>
                        </m:r>
                      </m:e>
                      <m:sup>
                        <m:r>
                          <a:rPr lang="en-US" sz="2200" i="1" dirty="0" smtClean="0">
                            <a:solidFill>
                              <a:schemeClr val="dk1"/>
                            </a:solidFill>
                            <a:latin typeface="Cambria Math" panose="02040503050406030204" pitchFamily="18" charset="0"/>
                          </a:rPr>
                          <m:t>𝑦</m:t>
                        </m:r>
                      </m:sup>
                    </m:sSup>
                    <m:r>
                      <a:rPr lang="en-US" sz="2200" i="1" dirty="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𝑥</m:t>
                    </m:r>
                  </m:oMath>
                </a14:m>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endParaRPr lang="en-US"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We read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ln</m:t>
                        </m:r>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e>
                    </m:func>
                  </m:oMath>
                </a14:m>
                <a:r>
                  <a:rPr lang="en-US" sz="2200" dirty="0">
                    <a:solidFill>
                      <a:schemeClr val="dk1"/>
                    </a:solidFill>
                  </a:rPr>
                  <a:t> as, "the logarithm with base e of x" or "the natural logarithm of x."</a:t>
                </a:r>
                <a:endParaRPr sz="2200" dirty="0">
                  <a:solidFill>
                    <a:schemeClr val="dk1"/>
                  </a:solidFill>
                </a:endParaRPr>
              </a:p>
              <a:p>
                <a:pPr marL="76200" marR="0" lvl="0" algn="l" rtl="0">
                  <a:lnSpc>
                    <a:spcPct val="113000"/>
                  </a:lnSpc>
                  <a:spcBef>
                    <a:spcPts val="1000"/>
                  </a:spcBef>
                  <a:spcAft>
                    <a:spcPts val="0"/>
                  </a:spcAft>
                  <a:buClr>
                    <a:schemeClr val="dk1"/>
                  </a:buClr>
                  <a:buSzPts val="2400"/>
                </a:pPr>
                <a:r>
                  <a:rPr lang="en-US" sz="2200" dirty="0">
                    <a:solidFill>
                      <a:schemeClr val="dk1"/>
                    </a:solidFill>
                  </a:rPr>
                  <a:t>	The logarithm y is the exponent to which </a:t>
                </a:r>
                <a14:m>
                  <m:oMath xmlns:m="http://schemas.openxmlformats.org/officeDocument/2006/math">
                    <m:r>
                      <a:rPr lang="en-US" sz="2200" i="1" dirty="0" smtClean="0">
                        <a:solidFill>
                          <a:schemeClr val="dk1"/>
                        </a:solidFill>
                        <a:latin typeface="Cambria Math" panose="02040503050406030204" pitchFamily="18" charset="0"/>
                      </a:rPr>
                      <m:t>𝑒</m:t>
                    </m:r>
                  </m:oMath>
                </a14:m>
                <a:r>
                  <a:rPr lang="en-US" sz="2200" dirty="0">
                    <a:solidFill>
                      <a:schemeClr val="dk1"/>
                    </a:solidFill>
                  </a:rPr>
                  <a:t> must be raised to get x.</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Since the functions </a:t>
                </a:r>
                <a14:m>
                  <m:oMath xmlns:m="http://schemas.openxmlformats.org/officeDocument/2006/math">
                    <m:r>
                      <a:rPr lang="en-US" sz="2200" i="1" dirty="0" smtClean="0">
                        <a:solidFill>
                          <a:schemeClr val="dk1"/>
                        </a:solidFill>
                        <a:latin typeface="Cambria Math" panose="02040503050406030204" pitchFamily="18" charset="0"/>
                      </a:rPr>
                      <m:t>𝑦</m:t>
                    </m:r>
                    <m:r>
                      <a:rPr lang="en-US" sz="2200" i="1" dirty="0" smtClean="0">
                        <a:solidFill>
                          <a:schemeClr val="dk1"/>
                        </a:solidFill>
                        <a:latin typeface="Cambria Math" panose="02040503050406030204" pitchFamily="18" charset="0"/>
                      </a:rPr>
                      <m:t>=</m:t>
                    </m:r>
                    <m:sSup>
                      <m:sSupPr>
                        <m:ctrlPr>
                          <a:rPr lang="en-US" sz="2200" i="1" dirty="0" err="1">
                            <a:solidFill>
                              <a:schemeClr val="dk1"/>
                            </a:solidFill>
                            <a:latin typeface="Cambria Math" panose="02040503050406030204" pitchFamily="18" charset="0"/>
                          </a:rPr>
                        </m:ctrlPr>
                      </m:sSupPr>
                      <m:e>
                        <m:r>
                          <a:rPr lang="en-US" sz="2200" i="1" dirty="0" err="1">
                            <a:solidFill>
                              <a:schemeClr val="dk1"/>
                            </a:solidFill>
                            <a:latin typeface="Cambria Math" panose="02040503050406030204" pitchFamily="18" charset="0"/>
                          </a:rPr>
                          <m:t>𝑒</m:t>
                        </m:r>
                      </m:e>
                      <m:sup>
                        <m:r>
                          <a:rPr lang="en-US" sz="2200" i="1" dirty="0" err="1">
                            <a:solidFill>
                              <a:schemeClr val="dk1"/>
                            </a:solidFill>
                            <a:latin typeface="Cambria Math" panose="02040503050406030204" pitchFamily="18" charset="0"/>
                          </a:rPr>
                          <m:t>𝑥</m:t>
                        </m:r>
                      </m:sup>
                    </m:sSup>
                  </m:oMath>
                </a14:m>
                <a:r>
                  <a:rPr lang="en-US" sz="2200" dirty="0">
                    <a:solidFill>
                      <a:schemeClr val="dk1"/>
                    </a:solidFill>
                  </a:rPr>
                  <a:t> and </a:t>
                </a:r>
                <a14:m>
                  <m:oMath xmlns:m="http://schemas.openxmlformats.org/officeDocument/2006/math">
                    <m:r>
                      <a:rPr lang="en-US" sz="2200" i="1" dirty="0" smtClean="0">
                        <a:solidFill>
                          <a:schemeClr val="dk1"/>
                        </a:solidFill>
                        <a:latin typeface="Cambria Math" panose="02040503050406030204" pitchFamily="18" charset="0"/>
                      </a:rPr>
                      <m:t>𝑦</m:t>
                    </m:r>
                    <m:r>
                      <a:rPr lang="en-US" sz="2200" i="1" dirty="0" smtClean="0">
                        <a:solidFill>
                          <a:schemeClr val="dk1"/>
                        </a:solidFill>
                        <a:latin typeface="Cambria Math" panose="02040503050406030204" pitchFamily="18" charset="0"/>
                      </a:rPr>
                      <m:t>=</m:t>
                    </m:r>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ln</m:t>
                        </m:r>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e>
                    </m:func>
                  </m:oMath>
                </a14:m>
                <a:r>
                  <a:rPr lang="en-US" sz="2200" dirty="0">
                    <a:solidFill>
                      <a:schemeClr val="dk1"/>
                    </a:solidFill>
                  </a:rPr>
                  <a:t> are inverse functions,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ln</m:t>
                        </m:r>
                      </m:fName>
                      <m:e>
                        <m:d>
                          <m:dPr>
                            <m:ctrlPr>
                              <a:rPr lang="en-US" sz="2200" i="1" dirty="0" smtClean="0">
                                <a:solidFill>
                                  <a:schemeClr val="dk1"/>
                                </a:solidFill>
                                <a:latin typeface="Cambria Math" panose="02040503050406030204" pitchFamily="18" charset="0"/>
                              </a:rPr>
                            </m:ctrlPr>
                          </m:dPr>
                          <m:e>
                            <m:sSup>
                              <m:sSupPr>
                                <m:ctrlPr>
                                  <a:rPr lang="en-US" sz="2200" i="1" dirty="0" err="1">
                                    <a:solidFill>
                                      <a:schemeClr val="dk1"/>
                                    </a:solidFill>
                                    <a:latin typeface="Cambria Math" panose="02040503050406030204" pitchFamily="18" charset="0"/>
                                  </a:rPr>
                                </m:ctrlPr>
                              </m:sSupPr>
                              <m:e>
                                <m:r>
                                  <a:rPr lang="en-US" sz="2200" i="1" dirty="0" err="1">
                                    <a:solidFill>
                                      <a:schemeClr val="dk1"/>
                                    </a:solidFill>
                                    <a:latin typeface="Cambria Math" panose="02040503050406030204" pitchFamily="18" charset="0"/>
                                  </a:rPr>
                                  <m:t>𝑒</m:t>
                                </m:r>
                              </m:e>
                              <m:sup>
                                <m:r>
                                  <a:rPr lang="en-US" sz="2200" i="1" dirty="0" err="1">
                                    <a:solidFill>
                                      <a:schemeClr val="dk1"/>
                                    </a:solidFill>
                                    <a:latin typeface="Cambria Math" panose="02040503050406030204" pitchFamily="18" charset="0"/>
                                  </a:rPr>
                                  <m:t>𝑥</m:t>
                                </m:r>
                              </m:sup>
                            </m:sSup>
                          </m:e>
                        </m:d>
                      </m:e>
                    </m:func>
                    <m:r>
                      <a:rPr lang="en-US" sz="2200" i="1" dirty="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𝑥</m:t>
                    </m:r>
                  </m:oMath>
                </a14:m>
                <a:r>
                  <a:rPr lang="en-US" sz="2200" dirty="0">
                    <a:solidFill>
                      <a:schemeClr val="dk1"/>
                    </a:solidFill>
                  </a:rPr>
                  <a:t> 	for all</a:t>
                </a:r>
                <a14:m>
                  <m:oMath xmlns:m="http://schemas.openxmlformats.org/officeDocument/2006/math">
                    <m:r>
                      <a:rPr lang="en-US" sz="2200" i="1" dirty="0" smtClean="0">
                        <a:solidFill>
                          <a:schemeClr val="dk1"/>
                        </a:solidFill>
                        <a:latin typeface="Cambria Math" panose="02040503050406030204" pitchFamily="18" charset="0"/>
                      </a:rPr>
                      <m:t> </m:t>
                    </m:r>
                    <m:r>
                      <a:rPr lang="en-US" sz="2200" i="1" dirty="0" smtClean="0">
                        <a:solidFill>
                          <a:schemeClr val="dk1"/>
                        </a:solidFill>
                        <a:latin typeface="Cambria Math" panose="02040503050406030204" pitchFamily="18" charset="0"/>
                      </a:rPr>
                      <m:t>𝑥</m:t>
                    </m:r>
                  </m:oMath>
                </a14:m>
                <a:r>
                  <a:rPr lang="en-US" sz="2200" dirty="0">
                    <a:solidFill>
                      <a:schemeClr val="dk1"/>
                    </a:solidFill>
                  </a:rPr>
                  <a:t> and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𝑒</m:t>
                        </m:r>
                      </m:e>
                      <m:sup>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ln</m:t>
                            </m:r>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e>
                        </m:func>
                      </m:sup>
                    </m:sSup>
                    <m:r>
                      <a:rPr lang="en-US" sz="2200" i="1" dirty="0" smtClean="0">
                        <a:solidFill>
                          <a:schemeClr val="dk1"/>
                        </a:solidFill>
                        <a:latin typeface="Cambria Math" panose="02040503050406030204" pitchFamily="18" charset="0"/>
                      </a:rPr>
                      <m:t>=</m:t>
                    </m:r>
                    <m:r>
                      <a:rPr lang="en-US" sz="2200" i="1" dirty="0" smtClean="0">
                        <a:solidFill>
                          <a:schemeClr val="dk1"/>
                        </a:solidFill>
                        <a:latin typeface="Cambria Math" panose="02040503050406030204" pitchFamily="18" charset="0"/>
                      </a:rPr>
                      <m:t>𝑥</m:t>
                    </m:r>
                  </m:oMath>
                </a14:m>
                <a:r>
                  <a:rPr lang="en-US" sz="2200" dirty="0">
                    <a:solidFill>
                      <a:schemeClr val="dk1"/>
                    </a:solidFill>
                  </a:rPr>
                  <a:t> for </a:t>
                </a:r>
                <a14:m>
                  <m:oMath xmlns:m="http://schemas.openxmlformats.org/officeDocument/2006/math">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 &gt; 0</m:t>
                    </m:r>
                  </m:oMath>
                </a14:m>
                <a:r>
                  <a:rPr lang="en-US" sz="2200" dirty="0">
                    <a:solidFill>
                      <a:schemeClr val="dk1"/>
                    </a:solidFill>
                  </a:rPr>
                  <a:t>.</a:t>
                </a:r>
                <a:endParaRPr sz="2200" dirty="0">
                  <a:solidFill>
                    <a:schemeClr val="dk1"/>
                  </a:solidFill>
                </a:endParaRPr>
              </a:p>
            </p:txBody>
          </p:sp>
        </mc:Choice>
        <mc:Fallback>
          <p:sp>
            <p:nvSpPr>
              <p:cNvPr id="892" name="Google Shape;892;p138"/>
              <p:cNvSpPr txBox="1">
                <a:spLocks noRot="1" noChangeAspect="1" noMove="1" noResize="1" noEditPoints="1" noAdjustHandles="1" noChangeArrowheads="1" noChangeShapeType="1" noTextEdit="1"/>
              </p:cNvSpPr>
              <p:nvPr/>
            </p:nvSpPr>
            <p:spPr>
              <a:xfrm>
                <a:off x="831833" y="1384300"/>
                <a:ext cx="10559700" cy="3819467"/>
              </a:xfrm>
              <a:prstGeom prst="rect">
                <a:avLst/>
              </a:prstGeom>
              <a:blipFill>
                <a:blip r:embed="rId3"/>
                <a:stretch>
                  <a:fillRect l="-480"/>
                </a:stretch>
              </a:blipFill>
              <a:ln>
                <a:noFill/>
              </a:ln>
            </p:spPr>
            <p:txBody>
              <a:bodyPr/>
              <a:lstStyle/>
              <a:p>
                <a:r>
                  <a:rPr lang="en-US">
                    <a:noFill/>
                  </a:rPr>
                  <a:t> </a:t>
                </a:r>
              </a:p>
            </p:txBody>
          </p:sp>
        </mc:Fallback>
      </mc:AlternateContent>
      <p:sp>
        <p:nvSpPr>
          <p:cNvPr id="893" name="Google Shape;893;p138">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139"/>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Common and Natural Logs</a:t>
            </a:r>
            <a:endParaRPr>
              <a:solidFill>
                <a:schemeClr val="accent5"/>
              </a:solidFill>
            </a:endParaRPr>
          </a:p>
        </p:txBody>
      </p:sp>
      <mc:AlternateContent xmlns:mc="http://schemas.openxmlformats.org/markup-compatibility/2006">
        <mc:Choice xmlns:a14="http://schemas.microsoft.com/office/drawing/2010/main" Requires="a14">
          <p:sp>
            <p:nvSpPr>
              <p:cNvPr id="899" name="Google Shape;899;p139"/>
              <p:cNvSpPr txBox="1"/>
              <p:nvPr/>
            </p:nvSpPr>
            <p:spPr>
              <a:xfrm>
                <a:off x="831833" y="1664638"/>
                <a:ext cx="9279000" cy="3024762"/>
              </a:xfrm>
              <a:prstGeom prst="rect">
                <a:avLst/>
              </a:prstGeom>
              <a:noFill/>
              <a:ln>
                <a:noFill/>
              </a:ln>
            </p:spPr>
            <p:txBody>
              <a:bodyPr spcFirstLastPara="1" wrap="square" lIns="121900" tIns="121900" rIns="121900" bIns="121900" anchor="t" anchorCtr="0">
                <a:spAutoFit/>
              </a:bodyPr>
              <a:lstStyle/>
              <a:p>
                <a:pPr marL="577850" marR="0" lvl="0" indent="-514350" algn="l" rtl="0">
                  <a:lnSpc>
                    <a:spcPct val="113000"/>
                  </a:lnSpc>
                  <a:spcBef>
                    <a:spcPts val="0"/>
                  </a:spcBef>
                  <a:spcAft>
                    <a:spcPts val="0"/>
                  </a:spcAft>
                  <a:buClr>
                    <a:schemeClr val="dk1"/>
                  </a:buClr>
                  <a:buSzPts val="2600"/>
                  <a:buAutoNum type="arabicPeriod"/>
                </a:pPr>
                <a:r>
                  <a:rPr lang="en-US" sz="2600" dirty="0">
                    <a:solidFill>
                      <a:schemeClr val="dk1"/>
                    </a:solidFill>
                  </a:rPr>
                  <a:t>Evaluate </a:t>
                </a:r>
                <a14:m>
                  <m:oMath xmlns:m="http://schemas.openxmlformats.org/officeDocument/2006/math">
                    <m:func>
                      <m:funcPr>
                        <m:ctrlPr>
                          <a:rPr lang="en-US" sz="2600" i="1" dirty="0" smtClean="0">
                            <a:solidFill>
                              <a:schemeClr val="dk1"/>
                            </a:solidFill>
                            <a:latin typeface="Cambria Math" panose="02040503050406030204" pitchFamily="18" charset="0"/>
                          </a:rPr>
                        </m:ctrlPr>
                      </m:funcPr>
                      <m:fName>
                        <m:r>
                          <m:rPr>
                            <m:sty m:val="p"/>
                          </m:rPr>
                          <a:rPr lang="en-US" sz="2600" i="0" dirty="0" smtClean="0">
                            <a:solidFill>
                              <a:schemeClr val="dk1"/>
                            </a:solidFill>
                            <a:latin typeface="Cambria Math" panose="02040503050406030204" pitchFamily="18" charset="0"/>
                          </a:rPr>
                          <m:t>log</m:t>
                        </m:r>
                      </m:fName>
                      <m:e>
                        <m:d>
                          <m:dPr>
                            <m:ctrlPr>
                              <a:rPr lang="en-US" sz="2600" i="1" dirty="0" smtClean="0">
                                <a:solidFill>
                                  <a:schemeClr val="dk1"/>
                                </a:solidFill>
                                <a:latin typeface="Cambria Math" panose="02040503050406030204" pitchFamily="18" charset="0"/>
                              </a:rPr>
                            </m:ctrlPr>
                          </m:dPr>
                          <m:e>
                            <m:r>
                              <a:rPr lang="en-US" sz="2600" i="1" dirty="0" smtClean="0">
                                <a:solidFill>
                                  <a:schemeClr val="dk1"/>
                                </a:solidFill>
                                <a:latin typeface="Cambria Math" panose="02040503050406030204" pitchFamily="18" charset="0"/>
                              </a:rPr>
                              <m:t>10000</m:t>
                            </m:r>
                          </m:e>
                        </m:d>
                      </m:e>
                    </m:func>
                  </m:oMath>
                </a14:m>
                <a:r>
                  <a:rPr lang="en-US" sz="2600" dirty="0">
                    <a:solidFill>
                      <a:schemeClr val="dk1"/>
                    </a:solidFill>
                  </a:rPr>
                  <a:t> without a calculator</a:t>
                </a:r>
              </a:p>
              <a:p>
                <a:pPr marL="63500" marR="0" lvl="0" algn="l" rtl="0">
                  <a:lnSpc>
                    <a:spcPct val="113000"/>
                  </a:lnSpc>
                  <a:spcBef>
                    <a:spcPts val="0"/>
                  </a:spcBef>
                  <a:spcAft>
                    <a:spcPts val="0"/>
                  </a:spcAft>
                  <a:buClr>
                    <a:schemeClr val="dk1"/>
                  </a:buClr>
                  <a:buSzPts val="2600"/>
                </a:pPr>
                <a:endParaRPr sz="2600" dirty="0">
                  <a:solidFill>
                    <a:schemeClr val="dk1"/>
                  </a:solidFill>
                </a:endParaRPr>
              </a:p>
              <a:p>
                <a:pPr marL="63500" marR="0" lvl="0" algn="l" rtl="0">
                  <a:lnSpc>
                    <a:spcPct val="113000"/>
                  </a:lnSpc>
                  <a:spcBef>
                    <a:spcPts val="1000"/>
                  </a:spcBef>
                  <a:spcAft>
                    <a:spcPts val="0"/>
                  </a:spcAft>
                  <a:buClr>
                    <a:schemeClr val="dk1"/>
                  </a:buClr>
                  <a:buSzPts val="2600"/>
                </a:pPr>
                <a:r>
                  <a:rPr lang="en-US" sz="2600" dirty="0">
                    <a:solidFill>
                      <a:schemeClr val="dk1"/>
                    </a:solidFill>
                  </a:rPr>
                  <a:t>2. Evaluate </a:t>
                </a:r>
                <a14:m>
                  <m:oMath xmlns:m="http://schemas.openxmlformats.org/officeDocument/2006/math">
                    <m:func>
                      <m:funcPr>
                        <m:ctrlPr>
                          <a:rPr lang="en-US" sz="2600" i="1" dirty="0" smtClean="0">
                            <a:solidFill>
                              <a:schemeClr val="dk1"/>
                            </a:solidFill>
                            <a:latin typeface="Cambria Math" panose="02040503050406030204" pitchFamily="18" charset="0"/>
                          </a:rPr>
                        </m:ctrlPr>
                      </m:funcPr>
                      <m:fName>
                        <m:r>
                          <m:rPr>
                            <m:sty m:val="p"/>
                          </m:rPr>
                          <a:rPr lang="en-US" sz="2600" i="0" dirty="0" smtClean="0">
                            <a:solidFill>
                              <a:schemeClr val="dk1"/>
                            </a:solidFill>
                            <a:latin typeface="Cambria Math" panose="02040503050406030204" pitchFamily="18" charset="0"/>
                          </a:rPr>
                          <m:t>ln</m:t>
                        </m:r>
                      </m:fName>
                      <m:e>
                        <m:d>
                          <m:dPr>
                            <m:ctrlPr>
                              <a:rPr lang="en-US" sz="2600" i="1" dirty="0" smtClean="0">
                                <a:solidFill>
                                  <a:schemeClr val="dk1"/>
                                </a:solidFill>
                                <a:latin typeface="Cambria Math" panose="02040503050406030204" pitchFamily="18" charset="0"/>
                              </a:rPr>
                            </m:ctrlPr>
                          </m:dPr>
                          <m:e>
                            <m:sSup>
                              <m:sSupPr>
                                <m:ctrlPr>
                                  <a:rPr lang="en-US" sz="2600" i="1" dirty="0" smtClean="0">
                                    <a:solidFill>
                                      <a:schemeClr val="dk1"/>
                                    </a:solidFill>
                                    <a:latin typeface="Cambria Math" panose="02040503050406030204" pitchFamily="18" charset="0"/>
                                  </a:rPr>
                                </m:ctrlPr>
                              </m:sSupPr>
                              <m:e>
                                <m:r>
                                  <a:rPr lang="en-US" sz="2600" i="1" dirty="0" smtClean="0">
                                    <a:solidFill>
                                      <a:schemeClr val="dk1"/>
                                    </a:solidFill>
                                    <a:latin typeface="Cambria Math" panose="02040503050406030204" pitchFamily="18" charset="0"/>
                                  </a:rPr>
                                  <m:t>𝑒</m:t>
                                </m:r>
                              </m:e>
                              <m:sup>
                                <m:r>
                                  <a:rPr lang="en-US" sz="2600" i="1" dirty="0" smtClean="0">
                                    <a:solidFill>
                                      <a:schemeClr val="dk1"/>
                                    </a:solidFill>
                                    <a:latin typeface="Cambria Math" panose="02040503050406030204" pitchFamily="18" charset="0"/>
                                  </a:rPr>
                                  <m:t>5</m:t>
                                </m:r>
                              </m:sup>
                            </m:sSup>
                          </m:e>
                        </m:d>
                      </m:e>
                    </m:func>
                  </m:oMath>
                </a14:m>
                <a:r>
                  <a:rPr lang="en-US" sz="2600" dirty="0">
                    <a:solidFill>
                      <a:schemeClr val="dk1"/>
                    </a:solidFill>
                  </a:rPr>
                  <a:t> without a calculator</a:t>
                </a:r>
              </a:p>
              <a:p>
                <a:pPr marL="63500" marR="0" lvl="0" algn="l" rtl="0">
                  <a:lnSpc>
                    <a:spcPct val="113000"/>
                  </a:lnSpc>
                  <a:spcBef>
                    <a:spcPts val="1000"/>
                  </a:spcBef>
                  <a:spcAft>
                    <a:spcPts val="0"/>
                  </a:spcAft>
                  <a:buClr>
                    <a:schemeClr val="dk1"/>
                  </a:buClr>
                  <a:buSzPts val="2600"/>
                </a:pPr>
                <a:endParaRPr sz="2600" dirty="0">
                  <a:solidFill>
                    <a:schemeClr val="dk1"/>
                  </a:solidFill>
                </a:endParaRPr>
              </a:p>
              <a:p>
                <a:pPr marL="63500" marR="0" lvl="0" algn="l" rtl="0">
                  <a:lnSpc>
                    <a:spcPct val="113000"/>
                  </a:lnSpc>
                  <a:spcBef>
                    <a:spcPts val="1000"/>
                  </a:spcBef>
                  <a:spcAft>
                    <a:spcPts val="1000"/>
                  </a:spcAft>
                  <a:buClr>
                    <a:schemeClr val="dk1"/>
                  </a:buClr>
                  <a:buSzPts val="2600"/>
                </a:pPr>
                <a:r>
                  <a:rPr lang="en-US" sz="2600" dirty="0">
                    <a:solidFill>
                      <a:schemeClr val="dk1"/>
                    </a:solidFill>
                  </a:rPr>
                  <a:t>3. Use a calculator to evaluate </a:t>
                </a:r>
                <a14:m>
                  <m:oMath xmlns:m="http://schemas.openxmlformats.org/officeDocument/2006/math">
                    <m:func>
                      <m:funcPr>
                        <m:ctrlPr>
                          <a:rPr lang="en-US" sz="2600" i="1" dirty="0" smtClean="0">
                            <a:solidFill>
                              <a:schemeClr val="dk1"/>
                            </a:solidFill>
                            <a:latin typeface="Cambria Math" panose="02040503050406030204" pitchFamily="18" charset="0"/>
                          </a:rPr>
                        </m:ctrlPr>
                      </m:funcPr>
                      <m:fName>
                        <m:r>
                          <m:rPr>
                            <m:sty m:val="p"/>
                          </m:rPr>
                          <a:rPr lang="en-US" sz="2600" i="0" dirty="0" smtClean="0">
                            <a:solidFill>
                              <a:schemeClr val="dk1"/>
                            </a:solidFill>
                            <a:latin typeface="Cambria Math" panose="02040503050406030204" pitchFamily="18" charset="0"/>
                          </a:rPr>
                          <m:t>ln</m:t>
                        </m:r>
                      </m:fName>
                      <m:e>
                        <m:d>
                          <m:dPr>
                            <m:ctrlPr>
                              <a:rPr lang="en-US" sz="2600" i="1" dirty="0" smtClean="0">
                                <a:solidFill>
                                  <a:schemeClr val="dk1"/>
                                </a:solidFill>
                                <a:latin typeface="Cambria Math" panose="02040503050406030204" pitchFamily="18" charset="0"/>
                              </a:rPr>
                            </m:ctrlPr>
                          </m:dPr>
                          <m:e>
                            <m:r>
                              <a:rPr lang="en-US" sz="2600" i="1" dirty="0" smtClean="0">
                                <a:solidFill>
                                  <a:schemeClr val="dk1"/>
                                </a:solidFill>
                                <a:latin typeface="Cambria Math" panose="02040503050406030204" pitchFamily="18" charset="0"/>
                              </a:rPr>
                              <m:t>250</m:t>
                            </m:r>
                          </m:e>
                        </m:d>
                      </m:e>
                    </m:func>
                  </m:oMath>
                </a14:m>
                <a:r>
                  <a:rPr lang="en-US" sz="2600" dirty="0">
                    <a:solidFill>
                      <a:schemeClr val="dk1"/>
                    </a:solidFill>
                  </a:rPr>
                  <a:t> (round to 4 decimals)</a:t>
                </a:r>
                <a:endParaRPr sz="2600" dirty="0">
                  <a:solidFill>
                    <a:schemeClr val="dk1"/>
                  </a:solidFill>
                </a:endParaRPr>
              </a:p>
            </p:txBody>
          </p:sp>
        </mc:Choice>
        <mc:Fallback>
          <p:sp>
            <p:nvSpPr>
              <p:cNvPr id="899" name="Google Shape;899;p139"/>
              <p:cNvSpPr txBox="1">
                <a:spLocks noRot="1" noChangeAspect="1" noMove="1" noResize="1" noEditPoints="1" noAdjustHandles="1" noChangeArrowheads="1" noChangeShapeType="1" noTextEdit="1"/>
              </p:cNvSpPr>
              <p:nvPr/>
            </p:nvSpPr>
            <p:spPr>
              <a:xfrm>
                <a:off x="831833" y="1664638"/>
                <a:ext cx="9279000" cy="3024762"/>
              </a:xfrm>
              <a:prstGeom prst="rect">
                <a:avLst/>
              </a:prstGeom>
              <a:blipFill>
                <a:blip r:embed="rId3"/>
                <a:stretch>
                  <a:fillRect l="-137"/>
                </a:stretch>
              </a:blipFill>
              <a:ln>
                <a:noFill/>
              </a:ln>
            </p:spPr>
            <p:txBody>
              <a:bodyPr/>
              <a:lstStyle/>
              <a:p>
                <a:r>
                  <a:rPr lang="en-US">
                    <a:noFill/>
                  </a:rPr>
                  <a:t> </a:t>
                </a:r>
              </a:p>
            </p:txBody>
          </p:sp>
        </mc:Fallback>
      </mc:AlternateContent>
      <p:sp>
        <p:nvSpPr>
          <p:cNvPr id="900" name="Google Shape;900;p139">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140">
            <a:extLst>
              <a:ext uri="{C183D7F6-B498-43B3-948B-1728B52AA6E4}">
                <adec:decorative xmlns:adec="http://schemas.microsoft.com/office/drawing/2017/decorative" val="1"/>
              </a:ext>
            </a:extLst>
          </p:cNvPr>
          <p:cNvSpPr/>
          <p:nvPr/>
        </p:nvSpPr>
        <p:spPr>
          <a:xfrm>
            <a:off x="-100" y="2860633"/>
            <a:ext cx="12192000" cy="39975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1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a:solidFill>
                  <a:schemeClr val="accent5"/>
                </a:solidFill>
              </a:rPr>
              <a:t>Learning Goals: Graphs of Logarithmic Functions</a:t>
            </a:r>
            <a:endParaRPr>
              <a:solidFill>
                <a:schemeClr val="accent5"/>
              </a:solidFill>
            </a:endParaRPr>
          </a:p>
        </p:txBody>
      </p:sp>
      <p:sp>
        <p:nvSpPr>
          <p:cNvPr id="908" name="Google Shape;908;p140"/>
          <p:cNvSpPr txBox="1">
            <a:spLocks noGrp="1"/>
          </p:cNvSpPr>
          <p:nvPr>
            <p:ph type="body" idx="2"/>
          </p:nvPr>
        </p:nvSpPr>
        <p:spPr>
          <a:xfrm>
            <a:off x="838200" y="1973725"/>
            <a:ext cx="10622100" cy="1161600"/>
          </a:xfrm>
          <a:prstGeom prst="rect">
            <a:avLst/>
          </a:prstGeom>
          <a:noFill/>
          <a:ln>
            <a:noFill/>
          </a:ln>
        </p:spPr>
        <p:txBody>
          <a:bodyPr spcFirstLastPara="1" wrap="square" lIns="91425" tIns="45700" rIns="91425" bIns="45700" anchor="t" anchorCtr="0">
            <a:normAutofit/>
          </a:bodyPr>
          <a:lstStyle/>
          <a:p>
            <a:pPr marL="0" lvl="0" indent="0" algn="l" rtl="0">
              <a:lnSpc>
                <a:spcPct val="113000"/>
              </a:lnSpc>
              <a:spcBef>
                <a:spcPts val="0"/>
              </a:spcBef>
              <a:spcAft>
                <a:spcPts val="0"/>
              </a:spcAft>
              <a:buClr>
                <a:schemeClr val="dk1"/>
              </a:buClr>
              <a:buSzPts val="2800"/>
              <a:buNone/>
            </a:pPr>
            <a:r>
              <a:rPr lang="en-US" sz="2400"/>
              <a:t>Deepen your understanding and form connections within these skills:</a:t>
            </a:r>
            <a:endParaRPr sz="2400"/>
          </a:p>
        </p:txBody>
      </p:sp>
      <p:sp>
        <p:nvSpPr>
          <p:cNvPr id="906" name="Google Shape;906;p140"/>
          <p:cNvSpPr txBox="1">
            <a:spLocks noGrp="1"/>
          </p:cNvSpPr>
          <p:nvPr>
            <p:ph type="body" idx="2"/>
          </p:nvPr>
        </p:nvSpPr>
        <p:spPr>
          <a:xfrm>
            <a:off x="727367" y="3226400"/>
            <a:ext cx="10832700" cy="3314100"/>
          </a:xfrm>
          <a:prstGeom prst="rect">
            <a:avLst/>
          </a:prstGeom>
          <a:noFill/>
          <a:ln>
            <a:noFill/>
          </a:ln>
        </p:spPr>
        <p:txBody>
          <a:bodyPr spcFirstLastPara="1" wrap="square" lIns="91425" tIns="45700" rIns="91425" bIns="45700" anchor="t" anchorCtr="0">
            <a:normAutofit/>
          </a:bodyPr>
          <a:lstStyle/>
          <a:p>
            <a:pPr marL="241300" lvl="0" indent="0" algn="l" rtl="0">
              <a:lnSpc>
                <a:spcPct val="113000"/>
              </a:lnSpc>
              <a:spcBef>
                <a:spcPts val="0"/>
              </a:spcBef>
              <a:spcAft>
                <a:spcPts val="0"/>
              </a:spcAft>
              <a:buSzPts val="2714"/>
              <a:buNone/>
            </a:pPr>
            <a:r>
              <a:rPr lang="en-US" sz="4400" b="1">
                <a:solidFill>
                  <a:schemeClr val="accent6"/>
                </a:solidFill>
                <a:latin typeface="Arial Black"/>
                <a:ea typeface="Arial Black"/>
                <a:cs typeface="Arial Black"/>
                <a:sym typeface="Arial Black"/>
              </a:rPr>
              <a:t>1</a:t>
            </a:r>
            <a:r>
              <a:rPr lang="en-US">
                <a:solidFill>
                  <a:schemeClr val="lt1"/>
                </a:solidFill>
              </a:rPr>
              <a:t> Identify the domain of a logarithmic function</a:t>
            </a:r>
            <a:endParaRPr>
              <a:solidFill>
                <a:schemeClr val="lt1"/>
              </a:solidFill>
            </a:endParaRPr>
          </a:p>
          <a:p>
            <a:pPr marL="241300" lvl="0" indent="0" algn="l" rtl="0">
              <a:lnSpc>
                <a:spcPct val="113000"/>
              </a:lnSpc>
              <a:spcBef>
                <a:spcPts val="0"/>
              </a:spcBef>
              <a:spcAft>
                <a:spcPts val="0"/>
              </a:spcAft>
              <a:buSzPts val="2714"/>
              <a:buNone/>
            </a:pPr>
            <a:r>
              <a:rPr lang="en-US" sz="4400" b="1">
                <a:solidFill>
                  <a:schemeClr val="accent6"/>
                </a:solidFill>
                <a:latin typeface="Arial Black"/>
                <a:ea typeface="Arial Black"/>
                <a:cs typeface="Arial Black"/>
                <a:sym typeface="Arial Black"/>
              </a:rPr>
              <a:t>2</a:t>
            </a:r>
            <a:r>
              <a:rPr lang="en-US">
                <a:solidFill>
                  <a:schemeClr val="lt1"/>
                </a:solidFill>
              </a:rPr>
              <a:t> Graph logarithmic functions</a:t>
            </a:r>
            <a:endParaRPr>
              <a:solidFill>
                <a:schemeClr val="lt1"/>
              </a:solidFill>
            </a:endParaRPr>
          </a:p>
          <a:p>
            <a:pPr marL="241300" lvl="0" indent="0" algn="l" rtl="0">
              <a:lnSpc>
                <a:spcPct val="113000"/>
              </a:lnSpc>
              <a:spcBef>
                <a:spcPts val="1100"/>
              </a:spcBef>
              <a:spcAft>
                <a:spcPts val="0"/>
              </a:spcAft>
              <a:buSzPts val="2714"/>
              <a:buNone/>
            </a:pPr>
            <a:endParaRPr>
              <a:solidFill>
                <a:schemeClr val="lt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41"/>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Domain of Logarithmic Functions</a:t>
            </a:r>
            <a:endParaRPr sz="4000" dirty="0"/>
          </a:p>
        </p:txBody>
      </p:sp>
      <mc:AlternateContent xmlns:mc="http://schemas.openxmlformats.org/markup-compatibility/2006">
        <mc:Choice xmlns:a14="http://schemas.microsoft.com/office/drawing/2010/main" Requires="a14">
          <p:sp>
            <p:nvSpPr>
              <p:cNvPr id="914" name="Google Shape;914;p141"/>
              <p:cNvSpPr txBox="1"/>
              <p:nvPr/>
            </p:nvSpPr>
            <p:spPr>
              <a:xfrm>
                <a:off x="831833" y="1250093"/>
                <a:ext cx="10559700" cy="4596600"/>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Critical Rule: You can only take the logarithm of positive numbers!</a:t>
                </a:r>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For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func>
                      <m:funcPr>
                        <m:ctrlPr>
                          <a:rPr lang="en-US" sz="2200" i="1" dirty="0" err="1">
                            <a:solidFill>
                              <a:schemeClr val="dk1"/>
                            </a:solidFill>
                            <a:latin typeface="Cambria Math" panose="02040503050406030204" pitchFamily="18" charset="0"/>
                          </a:rPr>
                        </m:ctrlPr>
                      </m:funcPr>
                      <m:fName>
                        <m:sSub>
                          <m:sSubPr>
                            <m:ctrlPr>
                              <a:rPr lang="en-US" sz="2200" i="1" dirty="0" err="1">
                                <a:solidFill>
                                  <a:schemeClr val="dk1"/>
                                </a:solidFill>
                                <a:latin typeface="Cambria Math" panose="02040503050406030204" pitchFamily="18" charset="0"/>
                              </a:rPr>
                            </m:ctrlPr>
                          </m:sSubPr>
                          <m:e>
                            <m:r>
                              <m:rPr>
                                <m:sty m:val="p"/>
                              </m:rPr>
                              <a:rPr lang="en-US" sz="2200" i="0" dirty="0" err="1">
                                <a:solidFill>
                                  <a:schemeClr val="dk1"/>
                                </a:solidFill>
                                <a:latin typeface="Cambria Math" panose="02040503050406030204" pitchFamily="18" charset="0"/>
                              </a:rPr>
                              <m:t>log</m:t>
                            </m:r>
                          </m:e>
                          <m:sub>
                            <m:r>
                              <a:rPr lang="en-US" sz="2200" i="1" dirty="0" err="1">
                                <a:solidFill>
                                  <a:schemeClr val="dk1"/>
                                </a:solidFill>
                                <a:latin typeface="Cambria Math" panose="02040503050406030204" pitchFamily="18" charset="0"/>
                              </a:rPr>
                              <m:t>𝑏</m:t>
                            </m:r>
                          </m:sub>
                        </m:sSub>
                      </m:fName>
                      <m:e>
                        <m:d>
                          <m:dPr>
                            <m:ctrlPr>
                              <a:rPr lang="en-US" sz="2200" i="1" dirty="0">
                                <a:solidFill>
                                  <a:schemeClr val="dk1"/>
                                </a:solidFill>
                                <a:latin typeface="Cambria Math" panose="02040503050406030204" pitchFamily="18" charset="0"/>
                              </a:rPr>
                            </m:ctrlPr>
                          </m:dPr>
                          <m:e>
                            <m:r>
                              <a:rPr lang="en-US" sz="2200" i="1" dirty="0">
                                <a:solidFill>
                                  <a:schemeClr val="dk1"/>
                                </a:solidFill>
                                <a:latin typeface="Cambria Math" panose="02040503050406030204" pitchFamily="18" charset="0"/>
                              </a:rPr>
                              <m:t>𝑥</m:t>
                            </m:r>
                          </m:e>
                        </m:d>
                      </m:e>
                    </m:func>
                  </m:oMath>
                </a14:m>
                <a:r>
                  <a:rPr lang="en-US" sz="2200" dirty="0">
                    <a:solidFill>
                      <a:schemeClr val="dk1"/>
                    </a:solidFill>
                  </a:rPr>
                  <a:t>:</a:t>
                </a:r>
                <a:endParaRPr sz="2200" dirty="0">
                  <a:solidFill>
                    <a:schemeClr val="dk1"/>
                  </a:solidFill>
                </a:endParaRPr>
              </a:p>
              <a:p>
                <a:pPr marL="76200" marR="0" lvl="0" algn="l" rtl="0">
                  <a:lnSpc>
                    <a:spcPct val="113000"/>
                  </a:lnSpc>
                  <a:spcBef>
                    <a:spcPts val="1000"/>
                  </a:spcBef>
                  <a:spcAft>
                    <a:spcPts val="0"/>
                  </a:spcAft>
                  <a:buClr>
                    <a:schemeClr val="dk1"/>
                  </a:buClr>
                  <a:buSzPts val="2400"/>
                </a:pPr>
                <a:r>
                  <a:rPr lang="en-US" sz="2200" dirty="0">
                    <a:solidFill>
                      <a:schemeClr val="dk1"/>
                    </a:solidFill>
                  </a:rPr>
                  <a:t>	Domain: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m:t>
                        </m:r>
                      </m:e>
                    </m:d>
                  </m:oMath>
                </a14:m>
                <a:r>
                  <a:rPr lang="en-US" sz="2200" dirty="0">
                    <a:solidFill>
                      <a:schemeClr val="dk1"/>
                    </a:solidFill>
                  </a:rPr>
                  <a:t> (only positive x-values)</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Range: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m:t>
                        </m:r>
                      </m:e>
                    </m:d>
                  </m:oMath>
                </a14:m>
                <a:r>
                  <a:rPr lang="en-US" sz="2200" dirty="0">
                    <a:solidFill>
                      <a:schemeClr val="dk1"/>
                    </a:solidFill>
                  </a:rPr>
                  <a:t> (all real numbers)</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Vertical asymptote: </a:t>
                </a:r>
                <a14:m>
                  <m:oMath xmlns:m="http://schemas.openxmlformats.org/officeDocument/2006/math">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 = 0</m:t>
                    </m:r>
                  </m:oMath>
                </a14:m>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Why? Because logarithms are inverses of exponentials:</a:t>
                </a:r>
                <a:endParaRPr sz="2200" dirty="0">
                  <a:solidFill>
                    <a:schemeClr val="dk1"/>
                  </a:solidFill>
                </a:endParaRPr>
              </a:p>
              <a:p>
                <a:pPr marL="76200" marR="0" lvl="0" algn="l" rtl="0">
                  <a:lnSpc>
                    <a:spcPct val="113000"/>
                  </a:lnSpc>
                  <a:spcBef>
                    <a:spcPts val="1000"/>
                  </a:spcBef>
                  <a:spcAft>
                    <a:spcPts val="0"/>
                  </a:spcAft>
                  <a:buClr>
                    <a:schemeClr val="dk1"/>
                  </a:buClr>
                  <a:buSzPts val="2400"/>
                </a:pPr>
                <a:r>
                  <a:rPr lang="en-US" sz="2200" dirty="0">
                    <a:solidFill>
                      <a:schemeClr val="dk1"/>
                    </a:solidFill>
                  </a:rPr>
                  <a:t>	Exponential: Domain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m:t>
                        </m:r>
                      </m:e>
                    </m:d>
                  </m:oMath>
                </a14:m>
                <a:r>
                  <a:rPr lang="en-US" sz="2200" dirty="0">
                    <a:solidFill>
                      <a:schemeClr val="dk1"/>
                    </a:solidFill>
                  </a:rPr>
                  <a:t>, Range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m:t>
                        </m:r>
                      </m:e>
                    </m:d>
                  </m:oMath>
                </a14:m>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Logarithmic: Domain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m:t>
                        </m:r>
                      </m:e>
                    </m:d>
                  </m:oMath>
                </a14:m>
                <a:r>
                  <a:rPr lang="en-US" sz="2200" dirty="0">
                    <a:solidFill>
                      <a:schemeClr val="dk1"/>
                    </a:solidFill>
                  </a:rPr>
                  <a:t>, Range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m:t>
                        </m:r>
                      </m:e>
                    </m:d>
                  </m:oMath>
                </a14:m>
                <a:endParaRPr sz="22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200" dirty="0">
                    <a:solidFill>
                      <a:schemeClr val="dk1"/>
                    </a:solidFill>
                  </a:rPr>
                  <a:t>The domain and range swap for inverse functions!</a:t>
                </a:r>
                <a:endParaRPr sz="2200" dirty="0">
                  <a:solidFill>
                    <a:schemeClr val="dk1"/>
                  </a:solidFill>
                </a:endParaRPr>
              </a:p>
            </p:txBody>
          </p:sp>
        </mc:Choice>
        <mc:Fallback>
          <p:sp>
            <p:nvSpPr>
              <p:cNvPr id="914" name="Google Shape;914;p141"/>
              <p:cNvSpPr txBox="1">
                <a:spLocks noRot="1" noChangeAspect="1" noMove="1" noResize="1" noEditPoints="1" noAdjustHandles="1" noChangeArrowheads="1" noChangeShapeType="1" noTextEdit="1"/>
              </p:cNvSpPr>
              <p:nvPr/>
            </p:nvSpPr>
            <p:spPr>
              <a:xfrm>
                <a:off x="831833" y="1250093"/>
                <a:ext cx="10559700" cy="4596600"/>
              </a:xfrm>
              <a:prstGeom prst="rect">
                <a:avLst/>
              </a:prstGeom>
              <a:blipFill>
                <a:blip r:embed="rId3"/>
                <a:stretch>
                  <a:fillRect l="-480"/>
                </a:stretch>
              </a:blipFill>
              <a:ln>
                <a:noFill/>
              </a:ln>
            </p:spPr>
            <p:txBody>
              <a:bodyPr/>
              <a:lstStyle/>
              <a:p>
                <a:r>
                  <a:rPr lang="en-US">
                    <a:noFill/>
                  </a:rPr>
                  <a:t> </a:t>
                </a:r>
              </a:p>
            </p:txBody>
          </p:sp>
        </mc:Fallback>
      </mc:AlternateContent>
      <p:sp>
        <p:nvSpPr>
          <p:cNvPr id="915" name="Google Shape;915;p141">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06"/>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What is an Exponential Function?</a:t>
            </a:r>
            <a:endParaRPr sz="4000" dirty="0"/>
          </a:p>
        </p:txBody>
      </p:sp>
      <mc:AlternateContent xmlns:mc="http://schemas.openxmlformats.org/markup-compatibility/2006">
        <mc:Choice xmlns:a14="http://schemas.microsoft.com/office/drawing/2010/main" Requires="a14">
          <p:sp>
            <p:nvSpPr>
              <p:cNvPr id="654" name="Google Shape;654;p106"/>
              <p:cNvSpPr txBox="1"/>
              <p:nvPr/>
            </p:nvSpPr>
            <p:spPr>
              <a:xfrm>
                <a:off x="831824" y="1268581"/>
                <a:ext cx="7891261" cy="4454128"/>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The general form of the exponential formula is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r>
                      <a:rPr lang="en-US" sz="2200" i="1" dirty="0" err="1">
                        <a:solidFill>
                          <a:schemeClr val="dk1"/>
                        </a:solidFill>
                        <a:latin typeface="Cambria Math" panose="02040503050406030204" pitchFamily="18" charset="0"/>
                      </a:rPr>
                      <m:t>𝑎</m:t>
                    </m:r>
                    <m:sSup>
                      <m:sSupPr>
                        <m:ctrlPr>
                          <a:rPr lang="en-US" sz="2200" i="1" dirty="0" err="1">
                            <a:solidFill>
                              <a:schemeClr val="dk1"/>
                            </a:solidFill>
                            <a:latin typeface="Cambria Math" panose="02040503050406030204" pitchFamily="18" charset="0"/>
                          </a:rPr>
                        </m:ctrlPr>
                      </m:sSupPr>
                      <m:e>
                        <m:r>
                          <a:rPr lang="en-US" sz="2200" i="1" dirty="0" err="1">
                            <a:solidFill>
                              <a:schemeClr val="dk1"/>
                            </a:solidFill>
                            <a:latin typeface="Cambria Math" panose="02040503050406030204" pitchFamily="18" charset="0"/>
                          </a:rPr>
                          <m:t>𝑏</m:t>
                        </m:r>
                      </m:e>
                      <m:sup>
                        <m:r>
                          <a:rPr lang="en-US" sz="2200" i="1" dirty="0" err="1">
                            <a:solidFill>
                              <a:schemeClr val="dk1"/>
                            </a:solidFill>
                            <a:latin typeface="Cambria Math" panose="02040503050406030204" pitchFamily="18" charset="0"/>
                          </a:rPr>
                          <m:t>𝑥</m:t>
                        </m:r>
                      </m:sup>
                    </m:sSup>
                  </m:oMath>
                </a14:m>
              </a:p>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where:</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a:t>
                </a:r>
                <a14:m>
                  <m:oMath xmlns:m="http://schemas.openxmlformats.org/officeDocument/2006/math">
                    <m:r>
                      <a:rPr lang="en-US" sz="2200" i="1" dirty="0" smtClean="0">
                        <a:solidFill>
                          <a:schemeClr val="dk1"/>
                        </a:solidFill>
                        <a:latin typeface="Cambria Math" panose="02040503050406030204" pitchFamily="18" charset="0"/>
                      </a:rPr>
                      <m:t>𝑎</m:t>
                    </m:r>
                  </m:oMath>
                </a14:m>
                <a:r>
                  <a:rPr lang="en-US" sz="2200" dirty="0">
                    <a:solidFill>
                      <a:schemeClr val="dk1"/>
                    </a:solidFill>
                  </a:rPr>
                  <a:t> = initial value (</a:t>
                </a:r>
                <a14:m>
                  <m:oMath xmlns:m="http://schemas.openxmlformats.org/officeDocument/2006/math">
                    <m:r>
                      <a:rPr lang="en-US" sz="2200" i="1" dirty="0" smtClean="0">
                        <a:solidFill>
                          <a:schemeClr val="dk1"/>
                        </a:solidFill>
                        <a:latin typeface="Cambria Math" panose="02040503050406030204" pitchFamily="18" charset="0"/>
                      </a:rPr>
                      <m:t>≠0</m:t>
                    </m:r>
                  </m:oMath>
                </a14:m>
                <a:r>
                  <a:rPr lang="en-US" sz="2200" dirty="0">
                    <a:solidFill>
                      <a:schemeClr val="dk1"/>
                    </a:solidFill>
                  </a:rPr>
                  <a:t>)</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a:t>
                </a:r>
              </a:p>
              <a:p>
                <a:pPr marL="76200" marR="0" lvl="0" algn="l" rtl="0">
                  <a:lnSpc>
                    <a:spcPct val="113000"/>
                  </a:lnSpc>
                  <a:spcBef>
                    <a:spcPts val="0"/>
                  </a:spcBef>
                  <a:spcAft>
                    <a:spcPts val="0"/>
                  </a:spcAft>
                  <a:buClr>
                    <a:schemeClr val="dk1"/>
                  </a:buClr>
                  <a:buSzPts val="2400"/>
                </a:pPr>
                <a:r>
                  <a:rPr lang="en-US" sz="2200" dirty="0">
                    <a:solidFill>
                      <a:schemeClr val="dk1"/>
                    </a:solidFill>
                  </a:rPr>
                  <a:t>	</a:t>
                </a:r>
                <a14:m>
                  <m:oMath xmlns:m="http://schemas.openxmlformats.org/officeDocument/2006/math">
                    <m:r>
                      <a:rPr lang="en-US" sz="2200" i="1" dirty="0" smtClean="0">
                        <a:solidFill>
                          <a:schemeClr val="dk1"/>
                        </a:solidFill>
                        <a:latin typeface="Cambria Math" panose="02040503050406030204" pitchFamily="18" charset="0"/>
                      </a:rPr>
                      <m:t>𝑏</m:t>
                    </m:r>
                  </m:oMath>
                </a14:m>
                <a:r>
                  <a:rPr lang="en-US" sz="2200" dirty="0">
                    <a:solidFill>
                      <a:schemeClr val="dk1"/>
                    </a:solidFill>
                  </a:rPr>
                  <a:t> = base (positive, </a:t>
                </a:r>
                <a14:m>
                  <m:oMath xmlns:m="http://schemas.openxmlformats.org/officeDocument/2006/math">
                    <m:r>
                      <a:rPr lang="en-US" sz="2200" i="1" dirty="0" smtClean="0">
                        <a:solidFill>
                          <a:schemeClr val="dk1"/>
                        </a:solidFill>
                        <a:latin typeface="Cambria Math" panose="02040503050406030204" pitchFamily="18" charset="0"/>
                      </a:rPr>
                      <m:t>𝑏</m:t>
                    </m:r>
                    <m:r>
                      <a:rPr lang="en-US" sz="2200" i="1" dirty="0" smtClean="0">
                        <a:solidFill>
                          <a:schemeClr val="dk1"/>
                        </a:solidFill>
                        <a:latin typeface="Cambria Math" panose="02040503050406030204" pitchFamily="18" charset="0"/>
                      </a:rPr>
                      <m:t>≠1</m:t>
                    </m:r>
                  </m:oMath>
                </a14:m>
                <a:r>
                  <a:rPr lang="en-US" sz="2200" dirty="0">
                    <a:solidFill>
                      <a:schemeClr val="dk1"/>
                    </a:solidFill>
                  </a:rPr>
                  <a:t>)</a:t>
                </a:r>
                <a:endParaRPr sz="2200" dirty="0">
                  <a:solidFill>
                    <a:schemeClr val="dk1"/>
                  </a:solidFill>
                </a:endParaRPr>
              </a:p>
              <a:p>
                <a:pPr marL="533400" marR="0" lvl="1" algn="l" rtl="0">
                  <a:lnSpc>
                    <a:spcPct val="113000"/>
                  </a:lnSpc>
                  <a:spcBef>
                    <a:spcPts val="0"/>
                  </a:spcBef>
                  <a:spcAft>
                    <a:spcPts val="0"/>
                  </a:spcAft>
                  <a:buClr>
                    <a:schemeClr val="dk1"/>
                  </a:buClr>
                  <a:buSzPts val="2400"/>
                </a:pPr>
                <a:r>
                  <a:rPr lang="en-US" sz="2200" dirty="0">
                    <a:solidFill>
                      <a:schemeClr val="dk1"/>
                    </a:solidFill>
                  </a:rPr>
                  <a:t>		If </a:t>
                </a:r>
                <a14:m>
                  <m:oMath xmlns:m="http://schemas.openxmlformats.org/officeDocument/2006/math">
                    <m:r>
                      <a:rPr lang="en-US" sz="2200" i="1" dirty="0" smtClean="0">
                        <a:solidFill>
                          <a:schemeClr val="dk1"/>
                        </a:solidFill>
                        <a:latin typeface="Cambria Math" panose="02040503050406030204" pitchFamily="18" charset="0"/>
                      </a:rPr>
                      <m:t>𝑏</m:t>
                    </m:r>
                    <m:r>
                      <a:rPr lang="en-US" sz="2200" i="1" dirty="0" smtClean="0">
                        <a:solidFill>
                          <a:schemeClr val="dk1"/>
                        </a:solidFill>
                        <a:latin typeface="Cambria Math" panose="02040503050406030204" pitchFamily="18" charset="0"/>
                      </a:rPr>
                      <m:t> &gt; 1</m:t>
                    </m:r>
                  </m:oMath>
                </a14:m>
                <a:r>
                  <a:rPr lang="en-US" sz="2200" dirty="0">
                    <a:solidFill>
                      <a:schemeClr val="dk1"/>
                    </a:solidFill>
                  </a:rPr>
                  <a:t>, the function grows at a rate 			proportional to its size.</a:t>
                </a:r>
                <a:endParaRPr sz="2200" dirty="0">
                  <a:solidFill>
                    <a:schemeClr val="dk1"/>
                  </a:solidFill>
                </a:endParaRPr>
              </a:p>
              <a:p>
                <a:pPr marL="533400" marR="0" lvl="1" algn="l" rtl="0">
                  <a:lnSpc>
                    <a:spcPct val="113000"/>
                  </a:lnSpc>
                  <a:spcBef>
                    <a:spcPts val="0"/>
                  </a:spcBef>
                  <a:spcAft>
                    <a:spcPts val="0"/>
                  </a:spcAft>
                  <a:buClr>
                    <a:schemeClr val="dk1"/>
                  </a:buClr>
                  <a:buSzPts val="2400"/>
                </a:pPr>
                <a:r>
                  <a:rPr lang="en-US" sz="2200" dirty="0">
                    <a:solidFill>
                      <a:schemeClr val="dk1"/>
                    </a:solidFill>
                  </a:rPr>
                  <a:t>		If </a:t>
                </a:r>
                <a14:m>
                  <m:oMath xmlns:m="http://schemas.openxmlformats.org/officeDocument/2006/math">
                    <m:r>
                      <a:rPr lang="en-US" sz="2200" i="1" dirty="0" smtClean="0">
                        <a:solidFill>
                          <a:schemeClr val="dk1"/>
                        </a:solidFill>
                        <a:latin typeface="Cambria Math" panose="02040503050406030204" pitchFamily="18" charset="0"/>
                      </a:rPr>
                      <m:t>0 &lt; </m:t>
                    </m:r>
                    <m:r>
                      <a:rPr lang="en-US" sz="2200" i="1" dirty="0" smtClean="0">
                        <a:solidFill>
                          <a:schemeClr val="dk1"/>
                        </a:solidFill>
                        <a:latin typeface="Cambria Math" panose="02040503050406030204" pitchFamily="18" charset="0"/>
                      </a:rPr>
                      <m:t>𝑏</m:t>
                    </m:r>
                    <m:r>
                      <a:rPr lang="en-US" sz="2200" i="1" dirty="0" smtClean="0">
                        <a:solidFill>
                          <a:schemeClr val="dk1"/>
                        </a:solidFill>
                        <a:latin typeface="Cambria Math" panose="02040503050406030204" pitchFamily="18" charset="0"/>
                      </a:rPr>
                      <m:t> &lt; 1</m:t>
                    </m:r>
                  </m:oMath>
                </a14:m>
                <a:r>
                  <a:rPr lang="en-US" sz="2200" dirty="0">
                    <a:solidFill>
                      <a:schemeClr val="dk1"/>
                    </a:solidFill>
                  </a:rPr>
                  <a:t>, the function decays at a rate 			proportional to its size.</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a:t>
                </a:r>
              </a:p>
              <a:p>
                <a:pPr marL="76200" marR="0" lvl="0" algn="l" rtl="0">
                  <a:lnSpc>
                    <a:spcPct val="113000"/>
                  </a:lnSpc>
                  <a:spcBef>
                    <a:spcPts val="0"/>
                  </a:spcBef>
                  <a:spcAft>
                    <a:spcPts val="0"/>
                  </a:spcAft>
                  <a:buClr>
                    <a:schemeClr val="dk1"/>
                  </a:buClr>
                  <a:buSzPts val="2400"/>
                </a:pPr>
                <a:r>
                  <a:rPr lang="en-US" sz="2200" dirty="0">
                    <a:solidFill>
                      <a:schemeClr val="dk1"/>
                    </a:solidFill>
                  </a:rPr>
                  <a:t>	</a:t>
                </a:r>
                <a14:m>
                  <m:oMath xmlns:m="http://schemas.openxmlformats.org/officeDocument/2006/math">
                    <m:r>
                      <a:rPr lang="en-US" sz="2200" i="1" dirty="0" smtClean="0">
                        <a:solidFill>
                          <a:schemeClr val="dk1"/>
                        </a:solidFill>
                        <a:latin typeface="Cambria Math" panose="02040503050406030204" pitchFamily="18" charset="0"/>
                      </a:rPr>
                      <m:t>𝑥</m:t>
                    </m:r>
                  </m:oMath>
                </a14:m>
                <a:r>
                  <a:rPr lang="en-US" sz="2200" dirty="0">
                    <a:solidFill>
                      <a:schemeClr val="dk1"/>
                    </a:solidFill>
                  </a:rPr>
                  <a:t> = exponent (the variable!)</a:t>
                </a:r>
                <a:endParaRPr sz="2200" dirty="0">
                  <a:solidFill>
                    <a:schemeClr val="dk1"/>
                  </a:solidFill>
                </a:endParaRPr>
              </a:p>
            </p:txBody>
          </p:sp>
        </mc:Choice>
        <mc:Fallback>
          <p:sp>
            <p:nvSpPr>
              <p:cNvPr id="654" name="Google Shape;654;p106"/>
              <p:cNvSpPr txBox="1">
                <a:spLocks noRot="1" noChangeAspect="1" noMove="1" noResize="1" noEditPoints="1" noAdjustHandles="1" noChangeArrowheads="1" noChangeShapeType="1" noTextEdit="1"/>
              </p:cNvSpPr>
              <p:nvPr/>
            </p:nvSpPr>
            <p:spPr>
              <a:xfrm>
                <a:off x="831824" y="1268581"/>
                <a:ext cx="7891261" cy="4454128"/>
              </a:xfrm>
              <a:prstGeom prst="rect">
                <a:avLst/>
              </a:prstGeom>
              <a:blipFill>
                <a:blip r:embed="rId3"/>
                <a:stretch>
                  <a:fillRect l="-643"/>
                </a:stretch>
              </a:blipFill>
              <a:ln>
                <a:noFill/>
              </a:ln>
            </p:spPr>
            <p:txBody>
              <a:bodyPr/>
              <a:lstStyle/>
              <a:p>
                <a:r>
                  <a:rPr lang="en-US">
                    <a:noFill/>
                  </a:rPr>
                  <a:t> </a:t>
                </a:r>
              </a:p>
            </p:txBody>
          </p:sp>
        </mc:Fallback>
      </mc:AlternateContent>
      <p:sp>
        <p:nvSpPr>
          <p:cNvPr id="655" name="Google Shape;655;p106">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6" name="Google Shape;656;p10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314975" y="1579925"/>
            <a:ext cx="4630950" cy="46309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42"/>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How To: Find the Domain</a:t>
            </a:r>
            <a:endParaRPr sz="4000" dirty="0"/>
          </a:p>
        </p:txBody>
      </p:sp>
      <mc:AlternateContent xmlns:mc="http://schemas.openxmlformats.org/markup-compatibility/2006">
        <mc:Choice xmlns:a14="http://schemas.microsoft.com/office/drawing/2010/main" Requires="a14">
          <p:sp>
            <p:nvSpPr>
              <p:cNvPr id="921" name="Google Shape;921;p142"/>
              <p:cNvSpPr txBox="1"/>
              <p:nvPr/>
            </p:nvSpPr>
            <p:spPr>
              <a:xfrm>
                <a:off x="831833" y="1357459"/>
                <a:ext cx="10559700" cy="4550501"/>
              </a:xfrm>
              <a:prstGeom prst="rect">
                <a:avLst/>
              </a:prstGeom>
              <a:noFill/>
              <a:ln>
                <a:noFill/>
              </a:ln>
            </p:spPr>
            <p:txBody>
              <a:bodyPr spcFirstLastPara="1" wrap="square" lIns="121900" tIns="121900" rIns="121900" bIns="121900" anchor="t" anchorCtr="0">
                <a:spAutoFit/>
              </a:bodyPr>
              <a:lstStyle/>
              <a:p>
                <a:pPr marR="0" lvl="0" algn="l" rtl="0">
                  <a:lnSpc>
                    <a:spcPct val="113000"/>
                  </a:lnSpc>
                  <a:spcBef>
                    <a:spcPts val="0"/>
                  </a:spcBef>
                  <a:spcAft>
                    <a:spcPts val="0"/>
                  </a:spcAft>
                  <a:buClr>
                    <a:srgbClr val="000000"/>
                  </a:buClr>
                  <a:buSzPts val="2800"/>
                </a:pPr>
                <a:r>
                  <a:rPr lang="en-US" sz="2200" dirty="0">
                    <a:solidFill>
                      <a:schemeClr val="dk1"/>
                    </a:solidFill>
                  </a:rPr>
                  <a:t>Given: A logarithmic function like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func>
                      <m:funcPr>
                        <m:ctrlPr>
                          <a:rPr lang="en-US" sz="2200" i="1" dirty="0" err="1">
                            <a:solidFill>
                              <a:schemeClr val="dk1"/>
                            </a:solidFill>
                            <a:latin typeface="Cambria Math" panose="02040503050406030204" pitchFamily="18" charset="0"/>
                          </a:rPr>
                        </m:ctrlPr>
                      </m:funcPr>
                      <m:fName>
                        <m:sSub>
                          <m:sSubPr>
                            <m:ctrlPr>
                              <a:rPr lang="en-US" sz="2200" i="1" dirty="0" err="1">
                                <a:solidFill>
                                  <a:schemeClr val="dk1"/>
                                </a:solidFill>
                                <a:latin typeface="Cambria Math" panose="02040503050406030204" pitchFamily="18" charset="0"/>
                              </a:rPr>
                            </m:ctrlPr>
                          </m:sSubPr>
                          <m:e>
                            <m:r>
                              <m:rPr>
                                <m:sty m:val="p"/>
                              </m:rPr>
                              <a:rPr lang="en-US" sz="2200" i="0" dirty="0" err="1">
                                <a:solidFill>
                                  <a:schemeClr val="dk1"/>
                                </a:solidFill>
                                <a:latin typeface="Cambria Math" panose="02040503050406030204" pitchFamily="18" charset="0"/>
                              </a:rPr>
                              <m:t>log</m:t>
                            </m:r>
                          </m:e>
                          <m:sub>
                            <m:r>
                              <a:rPr lang="en-US" sz="2200" i="1" dirty="0" err="1">
                                <a:solidFill>
                                  <a:schemeClr val="dk1"/>
                                </a:solidFill>
                                <a:latin typeface="Cambria Math" panose="02040503050406030204" pitchFamily="18" charset="0"/>
                              </a:rPr>
                              <m:t>𝑏</m:t>
                            </m:r>
                          </m:sub>
                        </m:sSub>
                      </m:fName>
                      <m:e>
                        <m:d>
                          <m:dPr>
                            <m:ctrlPr>
                              <a:rPr lang="en-US" sz="2200" i="1" dirty="0">
                                <a:solidFill>
                                  <a:schemeClr val="dk1"/>
                                </a:solidFill>
                                <a:latin typeface="Cambria Math" panose="02040503050406030204" pitchFamily="18" charset="0"/>
                              </a:rPr>
                            </m:ctrlPr>
                          </m:dPr>
                          <m:e>
                            <m:r>
                              <m:rPr>
                                <m:nor/>
                              </m:rPr>
                              <a:rPr lang="en-US" sz="2200" i="0" dirty="0">
                                <a:solidFill>
                                  <a:schemeClr val="dk1"/>
                                </a:solidFill>
                                <a:latin typeface="Cambria Math" panose="02040503050406030204" pitchFamily="18" charset="0"/>
                              </a:rPr>
                              <m:t>expression</m:t>
                            </m:r>
                          </m:e>
                        </m:d>
                      </m:e>
                    </m:func>
                  </m:oMath>
                </a14:m>
                <a:endParaRPr sz="2200" dirty="0">
                  <a:solidFill>
                    <a:schemeClr val="dk1"/>
                  </a:solidFill>
                </a:endParaRPr>
              </a:p>
              <a:p>
                <a:pPr marL="76200" marR="0" lvl="0" algn="l" rtl="0">
                  <a:lnSpc>
                    <a:spcPct val="113000"/>
                  </a:lnSpc>
                  <a:spcBef>
                    <a:spcPts val="1000"/>
                  </a:spcBef>
                  <a:spcAft>
                    <a:spcPts val="0"/>
                  </a:spcAft>
                  <a:buClr>
                    <a:schemeClr val="dk1"/>
                  </a:buClr>
                  <a:buSzPts val="2400"/>
                </a:pPr>
                <a:r>
                  <a:rPr lang="en-US" sz="2200" dirty="0">
                    <a:solidFill>
                      <a:schemeClr val="dk1"/>
                    </a:solidFill>
                  </a:rPr>
                  <a:t>1. Set the argument (expression inside the log) </a:t>
                </a:r>
                <a14:m>
                  <m:oMath xmlns:m="http://schemas.openxmlformats.org/officeDocument/2006/math">
                    <m:r>
                      <a:rPr lang="en-US" sz="2200" i="1" dirty="0" smtClean="0">
                        <a:solidFill>
                          <a:schemeClr val="dk1"/>
                        </a:solidFill>
                        <a:latin typeface="Cambria Math" panose="02040503050406030204" pitchFamily="18" charset="0"/>
                      </a:rPr>
                      <m:t>&gt; 0</m:t>
                    </m:r>
                  </m:oMath>
                </a14:m>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2. Solve the inequality for </a:t>
                </a:r>
                <a14:m>
                  <m:oMath xmlns:m="http://schemas.openxmlformats.org/officeDocument/2006/math">
                    <m:r>
                      <a:rPr lang="en-US" sz="2200" i="1" dirty="0" smtClean="0">
                        <a:solidFill>
                          <a:schemeClr val="dk1"/>
                        </a:solidFill>
                        <a:latin typeface="Cambria Math" panose="02040503050406030204" pitchFamily="18" charset="0"/>
                      </a:rPr>
                      <m:t>𝑥</m:t>
                    </m:r>
                  </m:oMath>
                </a14:m>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3. Write the domain in interval notation</a:t>
                </a:r>
                <a:endParaRPr sz="2200" dirty="0">
                  <a:solidFill>
                    <a:schemeClr val="dk1"/>
                  </a:solidFill>
                </a:endParaRPr>
              </a:p>
              <a:p>
                <a:pPr marR="0" lvl="0" algn="l" rtl="0">
                  <a:lnSpc>
                    <a:spcPct val="113000"/>
                  </a:lnSpc>
                  <a:spcBef>
                    <a:spcPts val="1000"/>
                  </a:spcBef>
                  <a:spcAft>
                    <a:spcPts val="0"/>
                  </a:spcAft>
                  <a:buClr>
                    <a:srgbClr val="000000"/>
                  </a:buClr>
                  <a:buSzPts val="2800"/>
                </a:pPr>
                <a:endParaRPr lang="en-US" sz="2200" dirty="0">
                  <a:solidFill>
                    <a:schemeClr val="dk1"/>
                  </a:solidFill>
                </a:endParaRPr>
              </a:p>
              <a:p>
                <a:pPr marR="0" lvl="0" algn="l" rtl="0">
                  <a:lnSpc>
                    <a:spcPct val="113000"/>
                  </a:lnSpc>
                  <a:spcBef>
                    <a:spcPts val="1000"/>
                  </a:spcBef>
                  <a:spcAft>
                    <a:spcPts val="0"/>
                  </a:spcAft>
                  <a:buClr>
                    <a:srgbClr val="000000"/>
                  </a:buClr>
                  <a:buSzPts val="2800"/>
                </a:pPr>
                <a:r>
                  <a:rPr lang="en-US" sz="2200" dirty="0">
                    <a:solidFill>
                      <a:schemeClr val="dk1"/>
                    </a:solidFill>
                  </a:rPr>
                  <a:t>Example: Find the domain of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func>
                      <m:funcPr>
                        <m:ctrlPr>
                          <a:rPr lang="en-US" sz="2200" i="1" dirty="0" smtClean="0">
                            <a:solidFill>
                              <a:schemeClr val="dk1"/>
                            </a:solidFill>
                            <a:latin typeface="Cambria Math" panose="02040503050406030204" pitchFamily="18" charset="0"/>
                          </a:rPr>
                        </m:ctrlPr>
                      </m:funcPr>
                      <m:fName>
                        <m:sSub>
                          <m:sSubPr>
                            <m:ctrlPr>
                              <a:rPr lang="en-US" sz="2200" i="1" dirty="0" smtClean="0">
                                <a:solidFill>
                                  <a:schemeClr val="dk1"/>
                                </a:solidFill>
                                <a:latin typeface="Cambria Math" panose="02040503050406030204" pitchFamily="18" charset="0"/>
                              </a:rPr>
                            </m:ctrlPr>
                          </m:sSubPr>
                          <m:e>
                            <m:r>
                              <m:rPr>
                                <m:sty m:val="p"/>
                              </m:rPr>
                              <a:rPr lang="en-US" sz="2200" i="0" dirty="0" smtClean="0">
                                <a:solidFill>
                                  <a:schemeClr val="dk1"/>
                                </a:solidFill>
                                <a:latin typeface="Cambria Math" panose="02040503050406030204" pitchFamily="18" charset="0"/>
                              </a:rPr>
                              <m:t>log</m:t>
                            </m:r>
                          </m:e>
                          <m:sub>
                            <m:r>
                              <a:rPr lang="en-US" sz="2200" i="1" dirty="0" smtClean="0">
                                <a:solidFill>
                                  <a:schemeClr val="dk1"/>
                                </a:solidFill>
                                <a:latin typeface="Cambria Math" panose="02040503050406030204" pitchFamily="18" charset="0"/>
                              </a:rPr>
                              <m:t>4</m:t>
                            </m:r>
                          </m:sub>
                        </m:sSub>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2</m:t>
                            </m:r>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−3</m:t>
                            </m:r>
                          </m:e>
                        </m:d>
                      </m:e>
                    </m:func>
                  </m:oMath>
                </a14:m>
              </a:p>
              <a:p>
                <a:pPr marL="76200" marR="0" lvl="0" algn="l" rtl="0">
                  <a:lnSpc>
                    <a:spcPct val="113000"/>
                  </a:lnSpc>
                  <a:spcBef>
                    <a:spcPts val="1000"/>
                  </a:spcBef>
                  <a:spcAft>
                    <a:spcPts val="0"/>
                  </a:spcAft>
                  <a:buClr>
                    <a:schemeClr val="dk1"/>
                  </a:buClr>
                  <a:buSzPts val="2400"/>
                </a:pPr>
                <a:r>
                  <a:rPr lang="en-US" sz="2200" dirty="0">
                    <a:solidFill>
                      <a:schemeClr val="dk1"/>
                    </a:solidFill>
                  </a:rPr>
                  <a:t>1. Set argument </a:t>
                </a:r>
                <a14:m>
                  <m:oMath xmlns:m="http://schemas.openxmlformats.org/officeDocument/2006/math">
                    <m:r>
                      <a:rPr lang="en-US" sz="2200" i="1" dirty="0" smtClean="0">
                        <a:solidFill>
                          <a:schemeClr val="dk1"/>
                        </a:solidFill>
                        <a:latin typeface="Cambria Math" panose="02040503050406030204" pitchFamily="18" charset="0"/>
                      </a:rPr>
                      <m:t>&gt; 0</m:t>
                    </m:r>
                  </m:oMath>
                </a14:m>
                <a:r>
                  <a:rPr lang="en-US" sz="2200" dirty="0">
                    <a:solidFill>
                      <a:schemeClr val="dk1"/>
                    </a:solidFill>
                  </a:rPr>
                  <a:t>: </a:t>
                </a:r>
                <a14:m>
                  <m:oMath xmlns:m="http://schemas.openxmlformats.org/officeDocument/2006/math">
                    <m:r>
                      <a:rPr lang="en-US" sz="2200" i="1" dirty="0" smtClean="0">
                        <a:solidFill>
                          <a:schemeClr val="dk1"/>
                        </a:solidFill>
                        <a:latin typeface="Cambria Math" panose="02040503050406030204" pitchFamily="18" charset="0"/>
                      </a:rPr>
                      <m:t>2</m:t>
                    </m:r>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 − 3 &gt; 0</m:t>
                    </m:r>
                  </m:oMath>
                </a14:m>
              </a:p>
              <a:p>
                <a:pPr marL="76200" marR="0" lvl="0" algn="l" rtl="0">
                  <a:lnSpc>
                    <a:spcPct val="113000"/>
                  </a:lnSpc>
                  <a:spcBef>
                    <a:spcPts val="0"/>
                  </a:spcBef>
                  <a:spcAft>
                    <a:spcPts val="0"/>
                  </a:spcAft>
                  <a:buClr>
                    <a:schemeClr val="dk1"/>
                  </a:buClr>
                  <a:buSzPts val="2400"/>
                </a:pPr>
                <a:r>
                  <a:rPr lang="en-US" sz="2200" dirty="0">
                    <a:solidFill>
                      <a:schemeClr val="dk1"/>
                    </a:solidFill>
                  </a:rPr>
                  <a:t>2. Solve: </a:t>
                </a:r>
                <a14:m>
                  <m:oMath xmlns:m="http://schemas.openxmlformats.org/officeDocument/2006/math">
                    <m:r>
                      <a:rPr lang="en-US" sz="2200" i="1" dirty="0" smtClean="0">
                        <a:solidFill>
                          <a:schemeClr val="dk1"/>
                        </a:solidFill>
                        <a:latin typeface="Cambria Math" panose="02040503050406030204" pitchFamily="18" charset="0"/>
                      </a:rPr>
                      <m:t>2</m:t>
                    </m:r>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 &gt; 3 </m:t>
                    </m:r>
                  </m:oMath>
                </a14:m>
                <a:r>
                  <a:rPr lang="en-US" sz="2200" dirty="0">
                    <a:solidFill>
                      <a:schemeClr val="dk1"/>
                    </a:solidFill>
                  </a:rPr>
                  <a:t>  →  </a:t>
                </a:r>
                <a14:m>
                  <m:oMath xmlns:m="http://schemas.openxmlformats.org/officeDocument/2006/math">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&gt;</m:t>
                    </m:r>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3</m:t>
                        </m:r>
                      </m:num>
                      <m:den>
                        <m:r>
                          <a:rPr lang="en-US" sz="2200" i="1" dirty="0" smtClean="0">
                            <a:solidFill>
                              <a:schemeClr val="dk1"/>
                            </a:solidFill>
                            <a:latin typeface="Cambria Math" panose="02040503050406030204" pitchFamily="18" charset="0"/>
                          </a:rPr>
                          <m:t>2</m:t>
                        </m:r>
                      </m:den>
                    </m:f>
                  </m:oMath>
                </a14:m>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3. Domain: </a:t>
                </a:r>
                <a14:m>
                  <m:oMath xmlns:m="http://schemas.openxmlformats.org/officeDocument/2006/math">
                    <m:d>
                      <m:dPr>
                        <m:ctrlPr>
                          <a:rPr lang="en-US" sz="2200" i="1" dirty="0" smtClean="0">
                            <a:solidFill>
                              <a:schemeClr val="dk1"/>
                            </a:solidFill>
                            <a:latin typeface="Cambria Math" panose="02040503050406030204" pitchFamily="18" charset="0"/>
                          </a:rPr>
                        </m:ctrlPr>
                      </m:dPr>
                      <m:e>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3</m:t>
                            </m:r>
                          </m:num>
                          <m:den>
                            <m:r>
                              <a:rPr lang="en-US" sz="2200" i="1" dirty="0" smtClean="0">
                                <a:solidFill>
                                  <a:schemeClr val="dk1"/>
                                </a:solidFill>
                                <a:latin typeface="Cambria Math" panose="02040503050406030204" pitchFamily="18" charset="0"/>
                              </a:rPr>
                              <m:t>2</m:t>
                            </m:r>
                          </m:den>
                        </m:f>
                        <m:r>
                          <a:rPr lang="en-US" sz="2200" i="1" dirty="0" smtClean="0">
                            <a:solidFill>
                              <a:schemeClr val="dk1"/>
                            </a:solidFill>
                            <a:latin typeface="Cambria Math" panose="02040503050406030204" pitchFamily="18" charset="0"/>
                          </a:rPr>
                          <m:t>,∞</m:t>
                        </m:r>
                      </m:e>
                    </m:d>
                  </m:oMath>
                </a14:m>
                <a:endParaRPr sz="2200" dirty="0">
                  <a:solidFill>
                    <a:schemeClr val="dk1"/>
                  </a:solidFill>
                </a:endParaRPr>
              </a:p>
            </p:txBody>
          </p:sp>
        </mc:Choice>
        <mc:Fallback>
          <p:sp>
            <p:nvSpPr>
              <p:cNvPr id="921" name="Google Shape;921;p142"/>
              <p:cNvSpPr txBox="1">
                <a:spLocks noRot="1" noChangeAspect="1" noMove="1" noResize="1" noEditPoints="1" noAdjustHandles="1" noChangeArrowheads="1" noChangeShapeType="1" noTextEdit="1"/>
              </p:cNvSpPr>
              <p:nvPr/>
            </p:nvSpPr>
            <p:spPr>
              <a:xfrm>
                <a:off x="831833" y="1357459"/>
                <a:ext cx="10559700" cy="4550501"/>
              </a:xfrm>
              <a:prstGeom prst="rect">
                <a:avLst/>
              </a:prstGeom>
              <a:blipFill>
                <a:blip r:embed="rId3"/>
                <a:stretch>
                  <a:fillRect l="-480"/>
                </a:stretch>
              </a:blipFill>
              <a:ln>
                <a:noFill/>
              </a:ln>
            </p:spPr>
            <p:txBody>
              <a:bodyPr/>
              <a:lstStyle/>
              <a:p>
                <a:r>
                  <a:rPr lang="en-US">
                    <a:noFill/>
                  </a:rPr>
                  <a:t> </a:t>
                </a:r>
              </a:p>
            </p:txBody>
          </p:sp>
        </mc:Fallback>
      </mc:AlternateContent>
      <p:sp>
        <p:nvSpPr>
          <p:cNvPr id="922" name="Google Shape;922;p142">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23" name="Google Shape;923;p142">
            <a:extLst>
              <a:ext uri="{C183D7F6-B498-43B3-948B-1728B52AA6E4}">
                <adec:decorative xmlns:adec="http://schemas.microsoft.com/office/drawing/2017/decorative" val="1"/>
              </a:ext>
            </a:extLst>
          </p:cNvPr>
          <p:cNvPicPr preferRelativeResize="0"/>
          <p:nvPr/>
        </p:nvPicPr>
        <p:blipFill rotWithShape="1">
          <a:blip r:embed="rId4">
            <a:alphaModFix/>
          </a:blip>
          <a:srcRect l="29592" t="21773" b="16122"/>
          <a:stretch/>
        </p:blipFill>
        <p:spPr>
          <a:xfrm>
            <a:off x="7735375" y="3043450"/>
            <a:ext cx="4210450" cy="37141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143"/>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Find the Domain</a:t>
            </a:r>
            <a:endParaRPr>
              <a:solidFill>
                <a:schemeClr val="accent5"/>
              </a:solidFill>
            </a:endParaRPr>
          </a:p>
        </p:txBody>
      </p:sp>
      <mc:AlternateContent xmlns:mc="http://schemas.openxmlformats.org/markup-compatibility/2006">
        <mc:Choice xmlns:a14="http://schemas.microsoft.com/office/drawing/2010/main" Requires="a14">
          <p:sp>
            <p:nvSpPr>
              <p:cNvPr id="929" name="Google Shape;929;p143"/>
              <p:cNvSpPr txBox="1"/>
              <p:nvPr/>
            </p:nvSpPr>
            <p:spPr>
              <a:xfrm>
                <a:off x="831833" y="1560750"/>
                <a:ext cx="8568900" cy="2706854"/>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4400"/>
                  <a:buFont typeface="Arial"/>
                  <a:buNone/>
                </a:pPr>
                <a:r>
                  <a:rPr lang="en-US" sz="2800" dirty="0">
                    <a:solidFill>
                      <a:schemeClr val="dk1"/>
                    </a:solidFill>
                  </a:rPr>
                  <a:t>Find the domain of each function:</a:t>
                </a:r>
                <a:endParaRPr sz="2800" dirty="0">
                  <a:solidFill>
                    <a:schemeClr val="dk1"/>
                  </a:solidFill>
                </a:endParaRPr>
              </a:p>
              <a:p>
                <a:pPr marL="50800" marR="0" lvl="0" algn="l" rtl="0">
                  <a:lnSpc>
                    <a:spcPct val="113000"/>
                  </a:lnSpc>
                  <a:spcBef>
                    <a:spcPts val="1000"/>
                  </a:spcBef>
                  <a:spcAft>
                    <a:spcPts val="0"/>
                  </a:spcAft>
                  <a:buClr>
                    <a:schemeClr val="dk1"/>
                  </a:buClr>
                  <a:buSzPts val="2800"/>
                </a:pPr>
                <a:r>
                  <a:rPr lang="en-US" sz="2800" dirty="0">
                    <a:solidFill>
                      <a:schemeClr val="dk1"/>
                    </a:solidFill>
                  </a:rPr>
                  <a:t>1. </a:t>
                </a:r>
                <a14:m>
                  <m:oMath xmlns:m="http://schemas.openxmlformats.org/officeDocument/2006/math">
                    <m:r>
                      <a:rPr lang="en-US" sz="2800" i="1" dirty="0" smtClean="0">
                        <a:solidFill>
                          <a:schemeClr val="dk1"/>
                        </a:solidFill>
                        <a:latin typeface="Cambria Math" panose="02040503050406030204" pitchFamily="18" charset="0"/>
                      </a:rPr>
                      <m:t>𝑓</m:t>
                    </m:r>
                    <m:d>
                      <m:dPr>
                        <m:ctrlPr>
                          <a:rPr lang="en-US" sz="2800" i="1" dirty="0">
                            <a:solidFill>
                              <a:schemeClr val="dk1"/>
                            </a:solidFill>
                            <a:latin typeface="Cambria Math" panose="02040503050406030204" pitchFamily="18" charset="0"/>
                          </a:rPr>
                        </m:ctrlPr>
                      </m:dPr>
                      <m:e>
                        <m:r>
                          <a:rPr lang="en-US" sz="2800" i="1" dirty="0">
                            <a:solidFill>
                              <a:schemeClr val="dk1"/>
                            </a:solidFill>
                            <a:latin typeface="Cambria Math" panose="02040503050406030204" pitchFamily="18" charset="0"/>
                          </a:rPr>
                          <m:t>𝑥</m:t>
                        </m:r>
                      </m:e>
                    </m:d>
                    <m:r>
                      <a:rPr lang="en-US" sz="2800" i="1" dirty="0">
                        <a:solidFill>
                          <a:schemeClr val="dk1"/>
                        </a:solidFill>
                        <a:latin typeface="Cambria Math" panose="02040503050406030204" pitchFamily="18" charset="0"/>
                      </a:rPr>
                      <m:t>=</m:t>
                    </m:r>
                    <m:func>
                      <m:funcPr>
                        <m:ctrlPr>
                          <a:rPr lang="en-US" sz="2800" i="1" dirty="0">
                            <a:solidFill>
                              <a:schemeClr val="dk1"/>
                            </a:solidFill>
                            <a:latin typeface="Cambria Math" panose="02040503050406030204" pitchFamily="18" charset="0"/>
                          </a:rPr>
                        </m:ctrlPr>
                      </m:funcPr>
                      <m:fName>
                        <m:sSub>
                          <m:sSubPr>
                            <m:ctrlPr>
                              <a:rPr lang="en-US" sz="2800" i="1" dirty="0">
                                <a:solidFill>
                                  <a:schemeClr val="dk1"/>
                                </a:solidFill>
                                <a:latin typeface="Cambria Math" panose="02040503050406030204" pitchFamily="18" charset="0"/>
                              </a:rPr>
                            </m:ctrlPr>
                          </m:sSubPr>
                          <m:e>
                            <m:r>
                              <m:rPr>
                                <m:sty m:val="p"/>
                              </m:rPr>
                              <a:rPr lang="en-US" sz="2800" i="0" dirty="0">
                                <a:solidFill>
                                  <a:schemeClr val="dk1"/>
                                </a:solidFill>
                                <a:latin typeface="Cambria Math" panose="02040503050406030204" pitchFamily="18" charset="0"/>
                              </a:rPr>
                              <m:t>log</m:t>
                            </m:r>
                          </m:e>
                          <m:sub>
                            <m:r>
                              <a:rPr lang="en-US" sz="2800" i="1" dirty="0">
                                <a:solidFill>
                                  <a:schemeClr val="dk1"/>
                                </a:solidFill>
                                <a:latin typeface="Cambria Math" panose="02040503050406030204" pitchFamily="18" charset="0"/>
                              </a:rPr>
                              <m:t>2</m:t>
                            </m:r>
                          </m:sub>
                        </m:sSub>
                      </m:fName>
                      <m:e>
                        <m:d>
                          <m:dPr>
                            <m:ctrlPr>
                              <a:rPr lang="en-US" sz="2800" i="1" dirty="0">
                                <a:solidFill>
                                  <a:schemeClr val="dk1"/>
                                </a:solidFill>
                                <a:latin typeface="Cambria Math" panose="02040503050406030204" pitchFamily="18" charset="0"/>
                              </a:rPr>
                            </m:ctrlPr>
                          </m:dPr>
                          <m:e>
                            <m:r>
                              <a:rPr lang="en-US" sz="2800" i="1" dirty="0">
                                <a:solidFill>
                                  <a:schemeClr val="dk1"/>
                                </a:solidFill>
                                <a:latin typeface="Cambria Math" panose="02040503050406030204" pitchFamily="18" charset="0"/>
                              </a:rPr>
                              <m:t>𝑥</m:t>
                            </m:r>
                            <m:r>
                              <a:rPr lang="en-US" sz="2800" i="1" dirty="0">
                                <a:solidFill>
                                  <a:schemeClr val="dk1"/>
                                </a:solidFill>
                                <a:latin typeface="Cambria Math" panose="02040503050406030204" pitchFamily="18" charset="0"/>
                              </a:rPr>
                              <m:t>+3</m:t>
                            </m:r>
                          </m:e>
                        </m:d>
                      </m:e>
                    </m:func>
                  </m:oMath>
                </a14:m>
              </a:p>
              <a:p>
                <a:pPr marL="50800" marR="0" lvl="0" algn="l" rtl="0">
                  <a:lnSpc>
                    <a:spcPct val="113000"/>
                  </a:lnSpc>
                  <a:spcBef>
                    <a:spcPts val="1000"/>
                  </a:spcBef>
                  <a:spcAft>
                    <a:spcPts val="0"/>
                  </a:spcAft>
                  <a:buClr>
                    <a:schemeClr val="dk1"/>
                  </a:buClr>
                  <a:buSzPts val="2800"/>
                </a:pPr>
                <a:endParaRPr sz="2800" dirty="0">
                  <a:solidFill>
                    <a:schemeClr val="dk1"/>
                  </a:solidFill>
                </a:endParaRPr>
              </a:p>
              <a:p>
                <a:pPr marL="50800" marR="0" lvl="0" algn="l" rtl="0">
                  <a:lnSpc>
                    <a:spcPct val="113000"/>
                  </a:lnSpc>
                  <a:spcBef>
                    <a:spcPts val="1000"/>
                  </a:spcBef>
                  <a:spcAft>
                    <a:spcPts val="1000"/>
                  </a:spcAft>
                  <a:buClr>
                    <a:schemeClr val="dk1"/>
                  </a:buClr>
                  <a:buSzPts val="2800"/>
                </a:pPr>
                <a:r>
                  <a:rPr lang="en-US" sz="2800" dirty="0">
                    <a:solidFill>
                      <a:schemeClr val="dk1"/>
                    </a:solidFill>
                  </a:rPr>
                  <a:t>2. </a:t>
                </a:r>
                <a14:m>
                  <m:oMath xmlns:m="http://schemas.openxmlformats.org/officeDocument/2006/math">
                    <m:r>
                      <a:rPr lang="en-US" sz="2800" i="1" dirty="0" smtClean="0">
                        <a:solidFill>
                          <a:schemeClr val="dk1"/>
                        </a:solidFill>
                        <a:latin typeface="Cambria Math" panose="02040503050406030204" pitchFamily="18" charset="0"/>
                      </a:rPr>
                      <m:t>𝑔</m:t>
                    </m:r>
                    <m:d>
                      <m:dPr>
                        <m:ctrlPr>
                          <a:rPr lang="en-US" sz="2800" i="1" dirty="0">
                            <a:solidFill>
                              <a:schemeClr val="dk1"/>
                            </a:solidFill>
                            <a:latin typeface="Cambria Math" panose="02040503050406030204" pitchFamily="18" charset="0"/>
                          </a:rPr>
                        </m:ctrlPr>
                      </m:dPr>
                      <m:e>
                        <m:r>
                          <a:rPr lang="en-US" sz="2800" i="1" dirty="0">
                            <a:solidFill>
                              <a:schemeClr val="dk1"/>
                            </a:solidFill>
                            <a:latin typeface="Cambria Math" panose="02040503050406030204" pitchFamily="18" charset="0"/>
                          </a:rPr>
                          <m:t>𝑥</m:t>
                        </m:r>
                      </m:e>
                    </m:d>
                    <m:r>
                      <a:rPr lang="en-US" sz="2800" i="1" dirty="0">
                        <a:solidFill>
                          <a:schemeClr val="dk1"/>
                        </a:solidFill>
                        <a:latin typeface="Cambria Math" panose="02040503050406030204" pitchFamily="18" charset="0"/>
                      </a:rPr>
                      <m:t>=</m:t>
                    </m:r>
                    <m:func>
                      <m:funcPr>
                        <m:ctrlPr>
                          <a:rPr lang="en-US" sz="2800" i="1" dirty="0">
                            <a:solidFill>
                              <a:schemeClr val="dk1"/>
                            </a:solidFill>
                            <a:latin typeface="Cambria Math" panose="02040503050406030204" pitchFamily="18" charset="0"/>
                          </a:rPr>
                        </m:ctrlPr>
                      </m:funcPr>
                      <m:fName>
                        <m:r>
                          <m:rPr>
                            <m:sty m:val="p"/>
                          </m:rPr>
                          <a:rPr lang="en-US" sz="2800" i="0" dirty="0">
                            <a:solidFill>
                              <a:schemeClr val="dk1"/>
                            </a:solidFill>
                            <a:latin typeface="Cambria Math" panose="02040503050406030204" pitchFamily="18" charset="0"/>
                          </a:rPr>
                          <m:t>log</m:t>
                        </m:r>
                      </m:fName>
                      <m:e>
                        <m:d>
                          <m:dPr>
                            <m:ctrlPr>
                              <a:rPr lang="en-US" sz="2800" i="1" dirty="0">
                                <a:solidFill>
                                  <a:schemeClr val="dk1"/>
                                </a:solidFill>
                                <a:latin typeface="Cambria Math" panose="02040503050406030204" pitchFamily="18" charset="0"/>
                              </a:rPr>
                            </m:ctrlPr>
                          </m:dPr>
                          <m:e>
                            <m:r>
                              <a:rPr lang="en-US" sz="2800" i="1" dirty="0">
                                <a:solidFill>
                                  <a:schemeClr val="dk1"/>
                                </a:solidFill>
                                <a:latin typeface="Cambria Math" panose="02040503050406030204" pitchFamily="18" charset="0"/>
                              </a:rPr>
                              <m:t>5−2</m:t>
                            </m:r>
                            <m:r>
                              <a:rPr lang="en-US" sz="2800" i="1" dirty="0">
                                <a:solidFill>
                                  <a:schemeClr val="dk1"/>
                                </a:solidFill>
                                <a:latin typeface="Cambria Math" panose="02040503050406030204" pitchFamily="18" charset="0"/>
                              </a:rPr>
                              <m:t>𝑥</m:t>
                            </m:r>
                          </m:e>
                        </m:d>
                      </m:e>
                    </m:func>
                  </m:oMath>
                </a14:m>
                <a:endParaRPr sz="2800" dirty="0">
                  <a:solidFill>
                    <a:schemeClr val="dk1"/>
                  </a:solidFill>
                </a:endParaRPr>
              </a:p>
            </p:txBody>
          </p:sp>
        </mc:Choice>
        <mc:Fallback>
          <p:sp>
            <p:nvSpPr>
              <p:cNvPr id="929" name="Google Shape;929;p143"/>
              <p:cNvSpPr txBox="1">
                <a:spLocks noRot="1" noChangeAspect="1" noMove="1" noResize="1" noEditPoints="1" noAdjustHandles="1" noChangeArrowheads="1" noChangeShapeType="1" noTextEdit="1"/>
              </p:cNvSpPr>
              <p:nvPr/>
            </p:nvSpPr>
            <p:spPr>
              <a:xfrm>
                <a:off x="831833" y="1560750"/>
                <a:ext cx="8568900" cy="2706854"/>
              </a:xfrm>
              <a:prstGeom prst="rect">
                <a:avLst/>
              </a:prstGeom>
              <a:blipFill>
                <a:blip r:embed="rId3"/>
                <a:stretch>
                  <a:fillRect l="-1036"/>
                </a:stretch>
              </a:blipFill>
              <a:ln>
                <a:noFill/>
              </a:ln>
            </p:spPr>
            <p:txBody>
              <a:bodyPr/>
              <a:lstStyle/>
              <a:p>
                <a:r>
                  <a:rPr lang="en-US">
                    <a:noFill/>
                  </a:rPr>
                  <a:t> </a:t>
                </a:r>
              </a:p>
            </p:txBody>
          </p:sp>
        </mc:Fallback>
      </mc:AlternateContent>
      <p:sp>
        <p:nvSpPr>
          <p:cNvPr id="930" name="Google Shape;930;p143">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35" name="Google Shape;935;p144"/>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Characteristics of </a:t>
                </a:r>
                <a14:m>
                  <m:oMath xmlns:m="http://schemas.openxmlformats.org/officeDocument/2006/math">
                    <m:r>
                      <a:rPr lang="en-US" sz="4000" i="1" dirty="0" smtClean="0">
                        <a:latin typeface="Cambria Math" panose="02040503050406030204" pitchFamily="18" charset="0"/>
                      </a:rPr>
                      <m:t>𝑓</m:t>
                    </m:r>
                    <m:d>
                      <m:dPr>
                        <m:ctrlPr>
                          <a:rPr lang="en-US" sz="4000" i="1" dirty="0" smtClean="0">
                            <a:latin typeface="Cambria Math" panose="02040503050406030204" pitchFamily="18" charset="0"/>
                          </a:rPr>
                        </m:ctrlPr>
                      </m:dPr>
                      <m:e>
                        <m:r>
                          <a:rPr lang="en-US" sz="4000" i="1" dirty="0" smtClean="0">
                            <a:latin typeface="Cambria Math" panose="02040503050406030204" pitchFamily="18" charset="0"/>
                          </a:rPr>
                          <m:t>𝑥</m:t>
                        </m:r>
                      </m:e>
                    </m:d>
                    <m:r>
                      <a:rPr lang="en-US" sz="4000" i="1" dirty="0" smtClean="0">
                        <a:latin typeface="Cambria Math" panose="02040503050406030204" pitchFamily="18" charset="0"/>
                      </a:rPr>
                      <m:t>=</m:t>
                    </m:r>
                    <m:func>
                      <m:funcPr>
                        <m:ctrlPr>
                          <a:rPr lang="en-US" sz="4000" i="1" dirty="0" err="1">
                            <a:latin typeface="Cambria Math" panose="02040503050406030204" pitchFamily="18" charset="0"/>
                          </a:rPr>
                        </m:ctrlPr>
                      </m:funcPr>
                      <m:fName>
                        <m:sSub>
                          <m:sSubPr>
                            <m:ctrlPr>
                              <a:rPr lang="en-US" sz="4000" i="1" dirty="0" err="1">
                                <a:latin typeface="Cambria Math" panose="02040503050406030204" pitchFamily="18" charset="0"/>
                              </a:rPr>
                            </m:ctrlPr>
                          </m:sSubPr>
                          <m:e>
                            <m:r>
                              <m:rPr>
                                <m:sty m:val="p"/>
                              </m:rPr>
                              <a:rPr lang="en-US" sz="4000" i="0" dirty="0" err="1">
                                <a:latin typeface="Cambria Math" panose="02040503050406030204" pitchFamily="18" charset="0"/>
                              </a:rPr>
                              <m:t>log</m:t>
                            </m:r>
                          </m:e>
                          <m:sub>
                            <m:r>
                              <a:rPr lang="en-US" sz="4000" i="1" dirty="0" err="1">
                                <a:latin typeface="Cambria Math" panose="02040503050406030204" pitchFamily="18" charset="0"/>
                              </a:rPr>
                              <m:t>𝑏</m:t>
                            </m:r>
                          </m:sub>
                        </m:sSub>
                      </m:fName>
                      <m:e>
                        <m:d>
                          <m:dPr>
                            <m:ctrlPr>
                              <a:rPr lang="en-US" sz="4000" i="1" dirty="0">
                                <a:latin typeface="Cambria Math" panose="02040503050406030204" pitchFamily="18" charset="0"/>
                              </a:rPr>
                            </m:ctrlPr>
                          </m:dPr>
                          <m:e>
                            <m:r>
                              <a:rPr lang="en-US" sz="4000" i="1" dirty="0">
                                <a:latin typeface="Cambria Math" panose="02040503050406030204" pitchFamily="18" charset="0"/>
                              </a:rPr>
                              <m:t>𝑥</m:t>
                            </m:r>
                          </m:e>
                        </m:d>
                      </m:e>
                    </m:func>
                  </m:oMath>
                </a14:m>
                <a:endParaRPr sz="4000" dirty="0"/>
              </a:p>
            </p:txBody>
          </p:sp>
        </mc:Choice>
        <mc:Fallback>
          <p:sp>
            <p:nvSpPr>
              <p:cNvPr id="935" name="Google Shape;935;p144"/>
              <p:cNvSpPr txBox="1">
                <a:spLocks noGrp="1" noRot="1" noChangeAspect="1" noMove="1" noResize="1" noEditPoints="1" noAdjustHandles="1" noChangeArrowheads="1" noChangeShapeType="1" noTextEdit="1"/>
              </p:cNvSpPr>
              <p:nvPr>
                <p:ph type="title"/>
              </p:nvPr>
            </p:nvSpPr>
            <p:spPr>
              <a:xfrm>
                <a:off x="831833" y="468300"/>
                <a:ext cx="10993200" cy="915900"/>
              </a:xfrm>
              <a:prstGeom prst="rect">
                <a:avLst/>
              </a:prstGeom>
              <a:blipFill>
                <a:blip r:embed="rId3"/>
                <a:stretch>
                  <a:fillRect l="-1961" t="-17808"/>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36" name="Google Shape;936;p144"/>
              <p:cNvSpPr txBox="1"/>
              <p:nvPr/>
            </p:nvSpPr>
            <p:spPr>
              <a:xfrm>
                <a:off x="816158" y="1303779"/>
                <a:ext cx="10559700" cy="4199827"/>
              </a:xfrm>
              <a:prstGeom prst="rect">
                <a:avLst/>
              </a:prstGeom>
              <a:noFill/>
              <a:ln>
                <a:noFill/>
              </a:ln>
            </p:spPr>
            <p:txBody>
              <a:bodyPr spcFirstLastPara="1" wrap="square" lIns="121900" tIns="121900" rIns="121900" bIns="121900" anchor="t" anchorCtr="0">
                <a:spAutoFit/>
              </a:bodyPr>
              <a:lstStyle/>
              <a:p>
                <a:pPr marR="0" lvl="0" algn="l" rtl="0">
                  <a:lnSpc>
                    <a:spcPct val="113000"/>
                  </a:lnSpc>
                  <a:spcBef>
                    <a:spcPts val="0"/>
                  </a:spcBef>
                  <a:spcAft>
                    <a:spcPts val="0"/>
                  </a:spcAft>
                  <a:buClr>
                    <a:srgbClr val="000000"/>
                  </a:buClr>
                  <a:buSzPts val="2800"/>
                </a:pPr>
                <a:r>
                  <a:rPr lang="en-US" sz="2200" dirty="0">
                    <a:solidFill>
                      <a:schemeClr val="dk1"/>
                    </a:solidFill>
                  </a:rPr>
                  <a:t>For </a:t>
                </a:r>
                <a14:m>
                  <m:oMath xmlns:m="http://schemas.openxmlformats.org/officeDocument/2006/math">
                    <m:r>
                      <a:rPr lang="en-US" sz="2200" i="1" dirty="0" smtClean="0">
                        <a:solidFill>
                          <a:schemeClr val="dk1"/>
                        </a:solidFill>
                        <a:latin typeface="Cambria Math" panose="02040503050406030204" pitchFamily="18" charset="0"/>
                      </a:rPr>
                      <m:t>𝑏</m:t>
                    </m:r>
                    <m:r>
                      <a:rPr lang="en-US" sz="2200" i="1" dirty="0" smtClean="0">
                        <a:solidFill>
                          <a:schemeClr val="dk1"/>
                        </a:solidFill>
                        <a:latin typeface="Cambria Math" panose="02040503050406030204" pitchFamily="18" charset="0"/>
                      </a:rPr>
                      <m:t> &gt; 0,  </m:t>
                    </m:r>
                    <m:r>
                      <a:rPr lang="en-US" sz="2200" i="1" dirty="0" smtClean="0">
                        <a:solidFill>
                          <a:schemeClr val="dk1"/>
                        </a:solidFill>
                        <a:latin typeface="Cambria Math" panose="02040503050406030204" pitchFamily="18" charset="0"/>
                      </a:rPr>
                      <m:t>𝑏</m:t>
                    </m:r>
                    <m:r>
                      <a:rPr lang="en-US" sz="2200" i="1" dirty="0" smtClean="0">
                        <a:solidFill>
                          <a:schemeClr val="dk1"/>
                        </a:solidFill>
                        <a:latin typeface="Cambria Math" panose="02040503050406030204" pitchFamily="18" charset="0"/>
                      </a:rPr>
                      <m:t> ≠1</m:t>
                    </m:r>
                  </m:oMath>
                </a14:m>
                <a:r>
                  <a:rPr lang="en-US" sz="2200" dirty="0">
                    <a:solidFill>
                      <a:schemeClr val="dk1"/>
                    </a:solidFill>
                  </a:rPr>
                  <a:t>:</a:t>
                </a:r>
                <a:endParaRPr sz="2200" dirty="0">
                  <a:solidFill>
                    <a:schemeClr val="dk1"/>
                  </a:solidFill>
                </a:endParaRPr>
              </a:p>
              <a:p>
                <a:pPr marL="76200" marR="0" lvl="0" algn="l" rtl="0">
                  <a:lnSpc>
                    <a:spcPct val="113000"/>
                  </a:lnSpc>
                  <a:spcBef>
                    <a:spcPts val="1000"/>
                  </a:spcBef>
                  <a:spcAft>
                    <a:spcPts val="0"/>
                  </a:spcAft>
                  <a:buClr>
                    <a:schemeClr val="dk1"/>
                  </a:buClr>
                  <a:buSzPts val="2400"/>
                </a:pPr>
                <a:r>
                  <a:rPr lang="en-US" sz="2200" dirty="0">
                    <a:solidFill>
                      <a:schemeClr val="dk1"/>
                    </a:solidFill>
                  </a:rPr>
                  <a:t>	Vertical asymptote: </a:t>
                </a:r>
                <a14:m>
                  <m:oMath xmlns:m="http://schemas.openxmlformats.org/officeDocument/2006/math">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 = 0</m:t>
                    </m:r>
                  </m:oMath>
                </a14:m>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Domain: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m:t>
                        </m:r>
                      </m:e>
                    </m:d>
                  </m:oMath>
                </a14:m>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Range: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m:t>
                        </m:r>
                      </m:e>
                    </m:d>
                  </m:oMath>
                </a14:m>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x-intercept: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1,0</m:t>
                        </m:r>
                      </m:e>
                    </m:d>
                  </m:oMath>
                </a14:m>
                <a:r>
                  <a:rPr lang="en-US" sz="2200" dirty="0">
                    <a:solidFill>
                      <a:schemeClr val="dk1"/>
                    </a:solidFill>
                  </a:rPr>
                  <a:t> (always!)</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Key point: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𝑏</m:t>
                        </m:r>
                        <m:r>
                          <a:rPr lang="en-US" sz="2200" i="1" dirty="0" smtClean="0">
                            <a:solidFill>
                              <a:schemeClr val="dk1"/>
                            </a:solidFill>
                            <a:latin typeface="Cambria Math" panose="02040503050406030204" pitchFamily="18" charset="0"/>
                          </a:rPr>
                          <m:t>,1</m:t>
                        </m:r>
                      </m:e>
                    </m:d>
                  </m:oMath>
                </a14:m>
              </a:p>
              <a:p>
                <a:pPr marL="76200" marR="0" lvl="0" algn="l" rtl="0">
                  <a:lnSpc>
                    <a:spcPct val="113000"/>
                  </a:lnSpc>
                  <a:spcBef>
                    <a:spcPts val="0"/>
                  </a:spcBef>
                  <a:spcAft>
                    <a:spcPts val="0"/>
                  </a:spcAft>
                  <a:buClr>
                    <a:schemeClr val="dk1"/>
                  </a:buClr>
                  <a:buSzPts val="2400"/>
                </a:pPr>
                <a:r>
                  <a:rPr lang="en-US" sz="2200" dirty="0">
                    <a:solidFill>
                      <a:schemeClr val="dk1"/>
                    </a:solidFill>
                  </a:rPr>
                  <a:t>	No y-intercept</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Behavior:</a:t>
                </a:r>
                <a:endParaRPr sz="2200" dirty="0">
                  <a:solidFill>
                    <a:schemeClr val="dk1"/>
                  </a:solidFill>
                </a:endParaRPr>
              </a:p>
              <a:p>
                <a:pPr marL="533400" marR="0" lvl="0" algn="l" rtl="0">
                  <a:lnSpc>
                    <a:spcPct val="113000"/>
                  </a:lnSpc>
                  <a:spcBef>
                    <a:spcPts val="0"/>
                  </a:spcBef>
                  <a:spcAft>
                    <a:spcPts val="0"/>
                  </a:spcAft>
                  <a:buClr>
                    <a:schemeClr val="dk1"/>
                  </a:buClr>
                  <a:buSzPts val="2400"/>
                </a:pPr>
                <a:r>
                  <a:rPr lang="en-US" sz="2200" dirty="0">
                    <a:solidFill>
                      <a:schemeClr val="dk1"/>
                    </a:solidFill>
                  </a:rPr>
                  <a:t>Increasing if </a:t>
                </a:r>
                <a14:m>
                  <m:oMath xmlns:m="http://schemas.openxmlformats.org/officeDocument/2006/math">
                    <m:r>
                      <a:rPr lang="en-US" sz="2200" i="1" dirty="0" smtClean="0">
                        <a:solidFill>
                          <a:schemeClr val="dk1"/>
                        </a:solidFill>
                        <a:latin typeface="Cambria Math" panose="02040503050406030204" pitchFamily="18" charset="0"/>
                      </a:rPr>
                      <m:t>𝑏</m:t>
                    </m:r>
                    <m:r>
                      <a:rPr lang="en-US" sz="2200" i="1" dirty="0" smtClean="0">
                        <a:solidFill>
                          <a:schemeClr val="dk1"/>
                        </a:solidFill>
                        <a:latin typeface="Cambria Math" panose="02040503050406030204" pitchFamily="18" charset="0"/>
                      </a:rPr>
                      <m:t> &gt; 1</m:t>
                    </m:r>
                  </m:oMath>
                </a14:m>
                <a:endParaRPr sz="2200" dirty="0">
                  <a:solidFill>
                    <a:schemeClr val="dk1"/>
                  </a:solidFill>
                </a:endParaRPr>
              </a:p>
              <a:p>
                <a:pPr marL="533400" marR="0" lvl="0" algn="l" rtl="0">
                  <a:lnSpc>
                    <a:spcPct val="113000"/>
                  </a:lnSpc>
                  <a:spcBef>
                    <a:spcPts val="0"/>
                  </a:spcBef>
                  <a:spcAft>
                    <a:spcPts val="0"/>
                  </a:spcAft>
                  <a:buClr>
                    <a:schemeClr val="dk1"/>
                  </a:buClr>
                  <a:buSzPts val="2400"/>
                </a:pPr>
                <a:r>
                  <a:rPr lang="en-US" sz="2200" dirty="0">
                    <a:solidFill>
                      <a:schemeClr val="dk1"/>
                    </a:solidFill>
                  </a:rPr>
                  <a:t>Decreasing if </a:t>
                </a:r>
                <a14:m>
                  <m:oMath xmlns:m="http://schemas.openxmlformats.org/officeDocument/2006/math">
                    <m:r>
                      <a:rPr lang="en-US" sz="2200" i="1" dirty="0" smtClean="0">
                        <a:solidFill>
                          <a:schemeClr val="dk1"/>
                        </a:solidFill>
                        <a:latin typeface="Cambria Math" panose="02040503050406030204" pitchFamily="18" charset="0"/>
                      </a:rPr>
                      <m:t>0 &lt; </m:t>
                    </m:r>
                    <m:r>
                      <a:rPr lang="en-US" sz="2200" i="1" dirty="0" smtClean="0">
                        <a:solidFill>
                          <a:schemeClr val="dk1"/>
                        </a:solidFill>
                        <a:latin typeface="Cambria Math" panose="02040503050406030204" pitchFamily="18" charset="0"/>
                      </a:rPr>
                      <m:t>𝑏</m:t>
                    </m:r>
                    <m:r>
                      <a:rPr lang="en-US" sz="2200" i="1" dirty="0" smtClean="0">
                        <a:solidFill>
                          <a:schemeClr val="dk1"/>
                        </a:solidFill>
                        <a:latin typeface="Cambria Math" panose="02040503050406030204" pitchFamily="18" charset="0"/>
                      </a:rPr>
                      <m:t> &lt; 1</m:t>
                    </m:r>
                  </m:oMath>
                </a14:m>
                <a:endParaRPr sz="2200" dirty="0">
                  <a:solidFill>
                    <a:schemeClr val="dk1"/>
                  </a:solidFill>
                </a:endParaRPr>
              </a:p>
            </p:txBody>
          </p:sp>
        </mc:Choice>
        <mc:Fallback>
          <p:sp>
            <p:nvSpPr>
              <p:cNvPr id="936" name="Google Shape;936;p144"/>
              <p:cNvSpPr txBox="1">
                <a:spLocks noRot="1" noChangeAspect="1" noMove="1" noResize="1" noEditPoints="1" noAdjustHandles="1" noChangeArrowheads="1" noChangeShapeType="1" noTextEdit="1"/>
              </p:cNvSpPr>
              <p:nvPr/>
            </p:nvSpPr>
            <p:spPr>
              <a:xfrm>
                <a:off x="816158" y="1303779"/>
                <a:ext cx="10559700" cy="4199827"/>
              </a:xfrm>
              <a:prstGeom prst="rect">
                <a:avLst/>
              </a:prstGeom>
              <a:blipFill>
                <a:blip r:embed="rId4"/>
                <a:stretch>
                  <a:fillRect l="-481"/>
                </a:stretch>
              </a:blipFill>
              <a:ln>
                <a:noFill/>
              </a:ln>
            </p:spPr>
            <p:txBody>
              <a:bodyPr/>
              <a:lstStyle/>
              <a:p>
                <a:r>
                  <a:rPr lang="en-US">
                    <a:noFill/>
                  </a:rPr>
                  <a:t> </a:t>
                </a:r>
              </a:p>
            </p:txBody>
          </p:sp>
        </mc:Fallback>
      </mc:AlternateContent>
      <p:pic>
        <p:nvPicPr>
          <p:cNvPr id="938" name="Google Shape;938;p144" descr="Two side-by-side graphs of the logarithmic function f(x)=log b(x).&#10;&#10;Left graph: b&gt;1. The curve increases from left to right, approaching a vertical asymptote at x=0. It passes through the points (1,0) and (b,1). As x increases, the function rises slowly.&#10;&#10;Right graph: 0&lt;b&lt;1. The curve decreases from left to right, also approaching a vertical asymptote at x=0. It passes through the points (1,0) and (b,1). As x increases, the function decreases without bound.&#10;&#10;Both graphs show that logarithmic functions have domain x&gt;0, range all real numbers, and a vertical asymptote at x=0, with the direction of increase depending on whether the base is greater than 1 or between 0 and 1.">
            <a:extLst>
              <a:ext uri="{C183D7F6-B498-43B3-948B-1728B52AA6E4}">
                <adec:decorative xmlns:adec="http://schemas.microsoft.com/office/drawing/2017/decorative" val="0"/>
              </a:ext>
            </a:extLst>
          </p:cNvPr>
          <p:cNvPicPr preferRelativeResize="0"/>
          <p:nvPr/>
        </p:nvPicPr>
        <p:blipFill>
          <a:blip r:embed="rId5">
            <a:alphaModFix/>
          </a:blip>
          <a:stretch>
            <a:fillRect/>
          </a:stretch>
        </p:blipFill>
        <p:spPr>
          <a:xfrm>
            <a:off x="5816224" y="2149568"/>
            <a:ext cx="5773898" cy="2558874"/>
          </a:xfrm>
          <a:prstGeom prst="rect">
            <a:avLst/>
          </a:prstGeom>
          <a:noFill/>
          <a:ln>
            <a:noFill/>
          </a:ln>
        </p:spPr>
      </p:pic>
      <p:sp>
        <p:nvSpPr>
          <p:cNvPr id="937" name="Google Shape;937;p144">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145"/>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How to: Graph the Parent Function</a:t>
            </a:r>
            <a:endParaRPr sz="4000" dirty="0"/>
          </a:p>
        </p:txBody>
      </p:sp>
      <mc:AlternateContent xmlns:mc="http://schemas.openxmlformats.org/markup-compatibility/2006">
        <mc:Choice xmlns:a14="http://schemas.microsoft.com/office/drawing/2010/main" Requires="a14">
          <p:sp>
            <p:nvSpPr>
              <p:cNvPr id="944" name="Google Shape;944;p145"/>
              <p:cNvSpPr txBox="1"/>
              <p:nvPr/>
            </p:nvSpPr>
            <p:spPr>
              <a:xfrm>
                <a:off x="831833" y="1384300"/>
                <a:ext cx="10559700" cy="3947707"/>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To graph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func>
                      <m:funcPr>
                        <m:ctrlPr>
                          <a:rPr lang="en-US" sz="2200" i="1" dirty="0" err="1">
                            <a:solidFill>
                              <a:schemeClr val="dk1"/>
                            </a:solidFill>
                            <a:latin typeface="Cambria Math" panose="02040503050406030204" pitchFamily="18" charset="0"/>
                          </a:rPr>
                        </m:ctrlPr>
                      </m:funcPr>
                      <m:fName>
                        <m:sSub>
                          <m:sSubPr>
                            <m:ctrlPr>
                              <a:rPr lang="en-US" sz="2200" i="1" dirty="0" err="1">
                                <a:solidFill>
                                  <a:schemeClr val="dk1"/>
                                </a:solidFill>
                                <a:latin typeface="Cambria Math" panose="02040503050406030204" pitchFamily="18" charset="0"/>
                              </a:rPr>
                            </m:ctrlPr>
                          </m:sSubPr>
                          <m:e>
                            <m:r>
                              <m:rPr>
                                <m:sty m:val="p"/>
                              </m:rPr>
                              <a:rPr lang="en-US" sz="2200" i="0" dirty="0" err="1">
                                <a:solidFill>
                                  <a:schemeClr val="dk1"/>
                                </a:solidFill>
                                <a:latin typeface="Cambria Math" panose="02040503050406030204" pitchFamily="18" charset="0"/>
                              </a:rPr>
                              <m:t>log</m:t>
                            </m:r>
                          </m:e>
                          <m:sub>
                            <m:r>
                              <a:rPr lang="en-US" sz="2200" i="1" dirty="0" err="1">
                                <a:solidFill>
                                  <a:schemeClr val="dk1"/>
                                </a:solidFill>
                                <a:latin typeface="Cambria Math" panose="02040503050406030204" pitchFamily="18" charset="0"/>
                              </a:rPr>
                              <m:t>𝑏</m:t>
                            </m:r>
                          </m:sub>
                        </m:sSub>
                      </m:fName>
                      <m:e>
                        <m:d>
                          <m:dPr>
                            <m:ctrlPr>
                              <a:rPr lang="en-US" sz="2200" i="1" dirty="0">
                                <a:solidFill>
                                  <a:schemeClr val="dk1"/>
                                </a:solidFill>
                                <a:latin typeface="Cambria Math" panose="02040503050406030204" pitchFamily="18" charset="0"/>
                              </a:rPr>
                            </m:ctrlPr>
                          </m:dPr>
                          <m:e>
                            <m:r>
                              <a:rPr lang="en-US" sz="2200" i="1" dirty="0">
                                <a:solidFill>
                                  <a:schemeClr val="dk1"/>
                                </a:solidFill>
                                <a:latin typeface="Cambria Math" panose="02040503050406030204" pitchFamily="18" charset="0"/>
                              </a:rPr>
                              <m:t>𝑥</m:t>
                            </m:r>
                          </m:e>
                        </m:d>
                      </m:e>
                    </m:func>
                  </m:oMath>
                </a14:m>
                <a:r>
                  <a:rPr lang="en-US" sz="2200" dirty="0">
                    <a:solidFill>
                      <a:schemeClr val="dk1"/>
                    </a:solidFill>
                  </a:rPr>
                  <a:t>:</a:t>
                </a:r>
                <a:endParaRPr sz="2200" dirty="0">
                  <a:solidFill>
                    <a:schemeClr val="dk1"/>
                  </a:solidFill>
                </a:endParaRPr>
              </a:p>
              <a:p>
                <a:pPr marL="50800" marR="0" lvl="0" algn="l" rtl="0">
                  <a:lnSpc>
                    <a:spcPct val="113000"/>
                  </a:lnSpc>
                  <a:spcBef>
                    <a:spcPts val="1000"/>
                  </a:spcBef>
                  <a:spcAft>
                    <a:spcPts val="0"/>
                  </a:spcAft>
                  <a:buClr>
                    <a:schemeClr val="dk1"/>
                  </a:buClr>
                  <a:buSzPts val="2800"/>
                </a:pPr>
                <a:r>
                  <a:rPr lang="en-US" sz="2200" dirty="0">
                    <a:solidFill>
                      <a:schemeClr val="dk1"/>
                    </a:solidFill>
                  </a:rPr>
                  <a:t>1. Draw the vertical asymptote at </a:t>
                </a:r>
                <a14:m>
                  <m:oMath xmlns:m="http://schemas.openxmlformats.org/officeDocument/2006/math">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 = 0</m:t>
                    </m:r>
                  </m:oMath>
                </a14:m>
                <a:endParaRPr sz="2200" dirty="0">
                  <a:solidFill>
                    <a:schemeClr val="dk1"/>
                  </a:solidFill>
                </a:endParaRPr>
              </a:p>
              <a:p>
                <a:pPr marL="50800" marR="0" lvl="0" algn="l" rtl="0">
                  <a:lnSpc>
                    <a:spcPct val="113000"/>
                  </a:lnSpc>
                  <a:spcBef>
                    <a:spcPts val="0"/>
                  </a:spcBef>
                  <a:spcAft>
                    <a:spcPts val="0"/>
                  </a:spcAft>
                  <a:buClr>
                    <a:schemeClr val="dk1"/>
                  </a:buClr>
                  <a:buSzPts val="2800"/>
                </a:pPr>
                <a:r>
                  <a:rPr lang="en-US" sz="2200" dirty="0">
                    <a:solidFill>
                      <a:schemeClr val="dk1"/>
                    </a:solidFill>
                  </a:rPr>
                  <a:t>2. Plot the x-intercept </a:t>
                </a:r>
                <a14:m>
                  <m:oMath xmlns:m="http://schemas.openxmlformats.org/officeDocument/2006/math">
                    <m:r>
                      <a:rPr lang="en-US" sz="2200" i="1" dirty="0" smtClean="0">
                        <a:solidFill>
                          <a:schemeClr val="dk1"/>
                        </a:solidFill>
                        <a:latin typeface="Cambria Math" panose="02040503050406030204" pitchFamily="18" charset="0"/>
                      </a:rPr>
                      <m:t>(1, 0)</m:t>
                    </m:r>
                  </m:oMath>
                </a14:m>
                <a:endParaRPr sz="2200" dirty="0">
                  <a:solidFill>
                    <a:schemeClr val="dk1"/>
                  </a:solidFill>
                </a:endParaRPr>
              </a:p>
              <a:p>
                <a:pPr marL="50800" marR="0" lvl="0" algn="l" rtl="0">
                  <a:lnSpc>
                    <a:spcPct val="113000"/>
                  </a:lnSpc>
                  <a:spcBef>
                    <a:spcPts val="0"/>
                  </a:spcBef>
                  <a:spcAft>
                    <a:spcPts val="0"/>
                  </a:spcAft>
                  <a:buClr>
                    <a:schemeClr val="dk1"/>
                  </a:buClr>
                  <a:buSzPts val="2800"/>
                </a:pPr>
                <a:r>
                  <a:rPr lang="en-US" sz="2200" dirty="0">
                    <a:solidFill>
                      <a:schemeClr val="dk1"/>
                    </a:solidFill>
                  </a:rPr>
                  <a:t>3. Plot the key point </a:t>
                </a:r>
                <a14:m>
                  <m:oMath xmlns:m="http://schemas.openxmlformats.org/officeDocument/2006/math">
                    <m:r>
                      <a:rPr lang="en-US" sz="2200" i="1" dirty="0" smtClean="0">
                        <a:solidFill>
                          <a:schemeClr val="dk1"/>
                        </a:solidFill>
                        <a:latin typeface="Cambria Math" panose="02040503050406030204" pitchFamily="18" charset="0"/>
                      </a:rPr>
                      <m:t>(</m:t>
                    </m:r>
                    <m:r>
                      <a:rPr lang="en-US" sz="2200" i="1" dirty="0" smtClean="0">
                        <a:solidFill>
                          <a:schemeClr val="dk1"/>
                        </a:solidFill>
                        <a:latin typeface="Cambria Math" panose="02040503050406030204" pitchFamily="18" charset="0"/>
                      </a:rPr>
                      <m:t>𝑏</m:t>
                    </m:r>
                    <m:r>
                      <a:rPr lang="en-US" sz="2200" i="1" dirty="0" smtClean="0">
                        <a:solidFill>
                          <a:schemeClr val="dk1"/>
                        </a:solidFill>
                        <a:latin typeface="Cambria Math" panose="02040503050406030204" pitchFamily="18" charset="0"/>
                      </a:rPr>
                      <m:t>, 1)</m:t>
                    </m:r>
                  </m:oMath>
                </a14:m>
                <a:endParaRPr sz="2200" dirty="0">
                  <a:solidFill>
                    <a:schemeClr val="dk1"/>
                  </a:solidFill>
                </a:endParaRPr>
              </a:p>
              <a:p>
                <a:pPr marL="50800" marR="0" lvl="0" algn="l" rtl="0">
                  <a:lnSpc>
                    <a:spcPct val="113000"/>
                  </a:lnSpc>
                  <a:spcBef>
                    <a:spcPts val="0"/>
                  </a:spcBef>
                  <a:spcAft>
                    <a:spcPts val="0"/>
                  </a:spcAft>
                  <a:buClr>
                    <a:schemeClr val="dk1"/>
                  </a:buClr>
                  <a:buSzPts val="2800"/>
                </a:pPr>
                <a:r>
                  <a:rPr lang="en-US" sz="2200" dirty="0">
                    <a:solidFill>
                      <a:schemeClr val="dk1"/>
                    </a:solidFill>
                  </a:rPr>
                  <a:t>4. Draw a smooth curve through the points</a:t>
                </a:r>
                <a:endParaRPr sz="2200" dirty="0">
                  <a:solidFill>
                    <a:schemeClr val="dk1"/>
                  </a:solidFill>
                </a:endParaRPr>
              </a:p>
              <a:p>
                <a:pPr marL="50800" marR="0" lvl="0" algn="l" rtl="0">
                  <a:lnSpc>
                    <a:spcPct val="113000"/>
                  </a:lnSpc>
                  <a:spcBef>
                    <a:spcPts val="0"/>
                  </a:spcBef>
                  <a:spcAft>
                    <a:spcPts val="0"/>
                  </a:spcAft>
                  <a:buClr>
                    <a:schemeClr val="dk1"/>
                  </a:buClr>
                  <a:buSzPts val="2800"/>
                </a:pPr>
                <a:r>
                  <a:rPr lang="en-US" sz="2200" dirty="0">
                    <a:solidFill>
                      <a:schemeClr val="dk1"/>
                    </a:solidFill>
                  </a:rPr>
                  <a:t>5. State domain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m:t>
                        </m:r>
                      </m:e>
                    </m:d>
                  </m:oMath>
                </a14:m>
                <a:r>
                  <a:rPr lang="en-US" sz="2200" dirty="0">
                    <a:solidFill>
                      <a:schemeClr val="dk1"/>
                    </a:solidFill>
                  </a:rPr>
                  <a:t>, range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m:t>
                        </m:r>
                      </m:e>
                    </m:d>
                  </m:oMath>
                </a14:m>
                <a:r>
                  <a:rPr lang="en-US" sz="2200" dirty="0">
                    <a:solidFill>
                      <a:schemeClr val="dk1"/>
                    </a:solidFill>
                  </a:rPr>
                  <a:t>, asymptote </a:t>
                </a:r>
                <a14:m>
                  <m:oMath xmlns:m="http://schemas.openxmlformats.org/officeDocument/2006/math">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 = 0</m:t>
                    </m:r>
                  </m:oMath>
                </a14:m>
                <a:endParaRPr sz="22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endParaRPr lang="en-US" sz="22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200" dirty="0">
                    <a:solidFill>
                      <a:schemeClr val="dk1"/>
                    </a:solidFill>
                  </a:rPr>
                  <a:t>Pro Tip: The graph passes through </a:t>
                </a:r>
                <a14:m>
                  <m:oMath xmlns:m="http://schemas.openxmlformats.org/officeDocument/2006/math">
                    <m:r>
                      <a:rPr lang="en-US" sz="2200" i="1" dirty="0" smtClean="0">
                        <a:solidFill>
                          <a:schemeClr val="dk1"/>
                        </a:solidFill>
                        <a:latin typeface="Cambria Math" panose="02040503050406030204" pitchFamily="18" charset="0"/>
                      </a:rPr>
                      <m:t>(1, 0)</m:t>
                    </m:r>
                  </m:oMath>
                </a14:m>
                <a:r>
                  <a:rPr lang="en-US" sz="2200" dirty="0">
                    <a:solidFill>
                      <a:schemeClr val="dk1"/>
                    </a:solidFill>
                  </a:rPr>
                  <a:t> for ANY base!</a:t>
                </a:r>
                <a:endParaRPr sz="2200" dirty="0">
                  <a:solidFill>
                    <a:schemeClr val="dk1"/>
                  </a:solidFill>
                </a:endParaRPr>
              </a:p>
            </p:txBody>
          </p:sp>
        </mc:Choice>
        <mc:Fallback>
          <p:sp>
            <p:nvSpPr>
              <p:cNvPr id="944" name="Google Shape;944;p145"/>
              <p:cNvSpPr txBox="1">
                <a:spLocks noRot="1" noChangeAspect="1" noMove="1" noResize="1" noEditPoints="1" noAdjustHandles="1" noChangeArrowheads="1" noChangeShapeType="1" noTextEdit="1"/>
              </p:cNvSpPr>
              <p:nvPr/>
            </p:nvSpPr>
            <p:spPr>
              <a:xfrm>
                <a:off x="831833" y="1384300"/>
                <a:ext cx="10559700" cy="3947707"/>
              </a:xfrm>
              <a:prstGeom prst="rect">
                <a:avLst/>
              </a:prstGeom>
              <a:blipFill>
                <a:blip r:embed="rId3"/>
                <a:stretch>
                  <a:fillRect l="-480"/>
                </a:stretch>
              </a:blipFill>
              <a:ln>
                <a:noFill/>
              </a:ln>
            </p:spPr>
            <p:txBody>
              <a:bodyPr/>
              <a:lstStyle/>
              <a:p>
                <a:r>
                  <a:rPr lang="en-US">
                    <a:noFill/>
                  </a:rPr>
                  <a:t> </a:t>
                </a:r>
              </a:p>
            </p:txBody>
          </p:sp>
        </mc:Fallback>
      </mc:AlternateContent>
      <p:sp>
        <p:nvSpPr>
          <p:cNvPr id="945" name="Google Shape;945;p145">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46"/>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Example: Graph Parent Function</a:t>
            </a:r>
            <a:endParaRPr sz="4000" dirty="0"/>
          </a:p>
        </p:txBody>
      </p:sp>
      <mc:AlternateContent xmlns:mc="http://schemas.openxmlformats.org/markup-compatibility/2006">
        <mc:Choice xmlns:a14="http://schemas.microsoft.com/office/drawing/2010/main" Requires="a14">
          <p:sp>
            <p:nvSpPr>
              <p:cNvPr id="951" name="Google Shape;951;p146"/>
              <p:cNvSpPr txBox="1"/>
              <p:nvPr/>
            </p:nvSpPr>
            <p:spPr>
              <a:xfrm>
                <a:off x="831833" y="1384300"/>
                <a:ext cx="10559700" cy="3691227"/>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Graph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ar-AE" sz="2200" i="1" dirty="0" smtClean="0">
                            <a:solidFill>
                              <a:schemeClr val="dk1"/>
                            </a:solidFill>
                            <a:latin typeface="Cambria Math" panose="02040503050406030204" pitchFamily="18" charset="0"/>
                          </a:rPr>
                        </m:ctrlPr>
                      </m:dPr>
                      <m:e>
                        <m:r>
                          <a:rPr lang="ar-AE" sz="2200" i="1" dirty="0" smtClean="0">
                            <a:solidFill>
                              <a:schemeClr val="dk1"/>
                            </a:solidFill>
                            <a:latin typeface="Cambria Math" panose="02040503050406030204" pitchFamily="18" charset="0"/>
                          </a:rPr>
                          <m:t>𝑥</m:t>
                        </m:r>
                      </m:e>
                    </m:d>
                    <m:r>
                      <a:rPr lang="ar-AE" sz="2200" i="1" dirty="0" smtClean="0">
                        <a:solidFill>
                          <a:schemeClr val="dk1"/>
                        </a:solidFill>
                        <a:latin typeface="Cambria Math" panose="02040503050406030204" pitchFamily="18" charset="0"/>
                      </a:rPr>
                      <m:t>=</m:t>
                    </m:r>
                    <m:func>
                      <m:funcPr>
                        <m:ctrlPr>
                          <a:rPr lang="ar-AE" sz="2200" i="1" dirty="0" smtClean="0">
                            <a:solidFill>
                              <a:schemeClr val="dk1"/>
                            </a:solidFill>
                            <a:latin typeface="Cambria Math" panose="02040503050406030204" pitchFamily="18" charset="0"/>
                          </a:rPr>
                        </m:ctrlPr>
                      </m:funcPr>
                      <m:fName>
                        <m:sSub>
                          <m:sSubPr>
                            <m:ctrlPr>
                              <a:rPr lang="ar-AE" sz="2200" i="1" dirty="0" smtClean="0">
                                <a:solidFill>
                                  <a:schemeClr val="dk1"/>
                                </a:solidFill>
                                <a:latin typeface="Cambria Math" panose="02040503050406030204" pitchFamily="18" charset="0"/>
                              </a:rPr>
                            </m:ctrlPr>
                          </m:sSubPr>
                          <m:e>
                            <m:r>
                              <m:rPr>
                                <m:sty m:val="p"/>
                              </m:rPr>
                              <a:rPr lang="en-US" sz="2200" i="0" dirty="0" smtClean="0">
                                <a:solidFill>
                                  <a:schemeClr val="dk1"/>
                                </a:solidFill>
                                <a:latin typeface="Cambria Math" panose="02040503050406030204" pitchFamily="18" charset="0"/>
                              </a:rPr>
                              <m:t>log</m:t>
                            </m:r>
                          </m:e>
                          <m:sub>
                            <m:r>
                              <a:rPr lang="ar-AE" sz="2200" i="1" dirty="0" smtClean="0">
                                <a:solidFill>
                                  <a:schemeClr val="dk1"/>
                                </a:solidFill>
                                <a:latin typeface="Cambria Math" panose="02040503050406030204" pitchFamily="18" charset="0"/>
                              </a:rPr>
                              <m:t>5</m:t>
                            </m:r>
                          </m:sub>
                        </m:sSub>
                      </m:fName>
                      <m:e>
                        <m:d>
                          <m:dPr>
                            <m:ctrlPr>
                              <a:rPr lang="ar-AE" sz="2200" i="1" dirty="0" smtClean="0">
                                <a:solidFill>
                                  <a:schemeClr val="dk1"/>
                                </a:solidFill>
                                <a:latin typeface="Cambria Math" panose="02040503050406030204" pitchFamily="18" charset="0"/>
                              </a:rPr>
                            </m:ctrlPr>
                          </m:dPr>
                          <m:e>
                            <m:r>
                              <a:rPr lang="ar-AE" sz="2200" i="1" dirty="0" smtClean="0">
                                <a:solidFill>
                                  <a:schemeClr val="dk1"/>
                                </a:solidFill>
                                <a:latin typeface="Cambria Math" panose="02040503050406030204" pitchFamily="18" charset="0"/>
                              </a:rPr>
                              <m:t>𝑥</m:t>
                            </m:r>
                          </m:e>
                        </m:d>
                      </m:e>
                    </m:func>
                  </m:oMath>
                </a14:m>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Solution: Base: </a:t>
                </a:r>
                <a14:m>
                  <m:oMath xmlns:m="http://schemas.openxmlformats.org/officeDocument/2006/math">
                    <m:r>
                      <a:rPr lang="en-US" sz="2200" i="1" dirty="0" smtClean="0">
                        <a:solidFill>
                          <a:schemeClr val="dk1"/>
                        </a:solidFill>
                        <a:latin typeface="Cambria Math" panose="02040503050406030204" pitchFamily="18" charset="0"/>
                      </a:rPr>
                      <m:t>𝑏</m:t>
                    </m:r>
                    <m:r>
                      <a:rPr lang="en-US" sz="2200" i="1" dirty="0" smtClean="0">
                        <a:solidFill>
                          <a:schemeClr val="dk1"/>
                        </a:solidFill>
                        <a:latin typeface="Cambria Math" panose="02040503050406030204" pitchFamily="18" charset="0"/>
                      </a:rPr>
                      <m:t>=5&gt;1 </m:t>
                    </m:r>
                  </m:oMath>
                </a14:m>
                <a:r>
                  <a:rPr lang="en-US" sz="2200" dirty="0">
                    <a:solidFill>
                      <a:schemeClr val="dk1"/>
                    </a:solidFill>
                  </a:rPr>
                  <a:t>  →  function is increasing</a:t>
                </a: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Key features:</a:t>
                </a:r>
              </a:p>
              <a:p>
                <a:pPr marL="76200" marR="0" lvl="0" algn="l" rtl="0">
                  <a:lnSpc>
                    <a:spcPct val="113000"/>
                  </a:lnSpc>
                  <a:spcBef>
                    <a:spcPts val="1000"/>
                  </a:spcBef>
                  <a:spcAft>
                    <a:spcPts val="0"/>
                  </a:spcAft>
                  <a:buClr>
                    <a:schemeClr val="dk1"/>
                  </a:buClr>
                  <a:buSzPts val="2400"/>
                </a:pPr>
                <a:r>
                  <a:rPr lang="en-US" sz="2200" dirty="0">
                    <a:solidFill>
                      <a:schemeClr val="dk1"/>
                    </a:solidFill>
                  </a:rPr>
                  <a:t>	Vertical asymptote: </a:t>
                </a:r>
                <a14:m>
                  <m:oMath xmlns:m="http://schemas.openxmlformats.org/officeDocument/2006/math">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 = 0</m:t>
                    </m:r>
                  </m:oMath>
                </a14:m>
                <a:endParaRPr lang="en-US"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x-intercept: </a:t>
                </a:r>
                <a14:m>
                  <m:oMath xmlns:m="http://schemas.openxmlformats.org/officeDocument/2006/math">
                    <m:r>
                      <a:rPr lang="en-US" sz="2200" i="1" dirty="0" smtClean="0">
                        <a:solidFill>
                          <a:schemeClr val="dk1"/>
                        </a:solidFill>
                        <a:latin typeface="Cambria Math" panose="02040503050406030204" pitchFamily="18" charset="0"/>
                      </a:rPr>
                      <m:t>(1, 0)</m:t>
                    </m:r>
                  </m:oMath>
                </a14:m>
              </a:p>
              <a:p>
                <a:pPr marL="76200" marR="0" lvl="0" algn="l" rtl="0">
                  <a:lnSpc>
                    <a:spcPct val="113000"/>
                  </a:lnSpc>
                  <a:spcBef>
                    <a:spcPts val="0"/>
                  </a:spcBef>
                  <a:spcAft>
                    <a:spcPts val="0"/>
                  </a:spcAft>
                  <a:buClr>
                    <a:schemeClr val="dk1"/>
                  </a:buClr>
                  <a:buSzPts val="2400"/>
                </a:pPr>
                <a:r>
                  <a:rPr lang="en-US" sz="2200" dirty="0">
                    <a:solidFill>
                      <a:schemeClr val="dk1"/>
                    </a:solidFill>
                  </a:rPr>
                  <a:t>	Key point: </a:t>
                </a:r>
                <a14:m>
                  <m:oMath xmlns:m="http://schemas.openxmlformats.org/officeDocument/2006/math">
                    <m:r>
                      <a:rPr lang="en-US" sz="2200" i="1" dirty="0" smtClean="0">
                        <a:solidFill>
                          <a:schemeClr val="dk1"/>
                        </a:solidFill>
                        <a:latin typeface="Cambria Math" panose="02040503050406030204" pitchFamily="18" charset="0"/>
                      </a:rPr>
                      <m:t>(5, 1)</m:t>
                    </m:r>
                  </m:oMath>
                </a14:m>
              </a:p>
              <a:p>
                <a:pPr marL="76200" marR="0" lvl="0" algn="l" rtl="0">
                  <a:lnSpc>
                    <a:spcPct val="113000"/>
                  </a:lnSpc>
                  <a:spcBef>
                    <a:spcPts val="0"/>
                  </a:spcBef>
                  <a:spcAft>
                    <a:spcPts val="0"/>
                  </a:spcAft>
                  <a:buClr>
                    <a:schemeClr val="dk1"/>
                  </a:buClr>
                  <a:buSzPts val="2400"/>
                </a:pPr>
                <a:r>
                  <a:rPr lang="en-US" sz="2200" dirty="0">
                    <a:solidFill>
                      <a:schemeClr val="dk1"/>
                    </a:solidFill>
                  </a:rPr>
                  <a:t>	Domain: </a:t>
                </a:r>
                <a14:m>
                  <m:oMath xmlns:m="http://schemas.openxmlformats.org/officeDocument/2006/math">
                    <m:d>
                      <m:dPr>
                        <m:ctrlPr>
                          <a:rPr lang="ar-AE" sz="2200" i="1" dirty="0" smtClean="0">
                            <a:solidFill>
                              <a:schemeClr val="dk1"/>
                            </a:solidFill>
                            <a:latin typeface="Cambria Math" panose="02040503050406030204" pitchFamily="18" charset="0"/>
                          </a:rPr>
                        </m:ctrlPr>
                      </m:dPr>
                      <m:e>
                        <m:r>
                          <a:rPr lang="ar-AE" sz="2200" i="1" dirty="0" smtClean="0">
                            <a:solidFill>
                              <a:schemeClr val="dk1"/>
                            </a:solidFill>
                            <a:latin typeface="Cambria Math" panose="02040503050406030204" pitchFamily="18" charset="0"/>
                          </a:rPr>
                          <m:t>0,∞</m:t>
                        </m:r>
                      </m:e>
                    </m:d>
                  </m:oMath>
                </a14:m>
              </a:p>
              <a:p>
                <a:pPr marL="76200" marR="0" lvl="0" algn="l" rtl="0">
                  <a:lnSpc>
                    <a:spcPct val="113000"/>
                  </a:lnSpc>
                  <a:spcBef>
                    <a:spcPts val="0"/>
                  </a:spcBef>
                  <a:spcAft>
                    <a:spcPts val="0"/>
                  </a:spcAft>
                  <a:buClr>
                    <a:schemeClr val="dk1"/>
                  </a:buClr>
                  <a:buSzPts val="2400"/>
                </a:pPr>
                <a:r>
                  <a:rPr lang="en-US" sz="2200" dirty="0">
                    <a:solidFill>
                      <a:schemeClr val="dk1"/>
                    </a:solidFill>
                  </a:rPr>
                  <a:t>	Range: </a:t>
                </a:r>
                <a14:m>
                  <m:oMath xmlns:m="http://schemas.openxmlformats.org/officeDocument/2006/math">
                    <m:d>
                      <m:dPr>
                        <m:ctrlPr>
                          <a:rPr lang="ar-AE" sz="2200" i="1" dirty="0" smtClean="0">
                            <a:solidFill>
                              <a:schemeClr val="dk1"/>
                            </a:solidFill>
                            <a:latin typeface="Cambria Math" panose="02040503050406030204" pitchFamily="18" charset="0"/>
                          </a:rPr>
                        </m:ctrlPr>
                      </m:dPr>
                      <m:e>
                        <m:r>
                          <a:rPr lang="ar-AE" sz="2200" i="1" dirty="0" smtClean="0">
                            <a:solidFill>
                              <a:schemeClr val="dk1"/>
                            </a:solidFill>
                            <a:latin typeface="Cambria Math" panose="02040503050406030204" pitchFamily="18" charset="0"/>
                          </a:rPr>
                          <m:t>−∞</m:t>
                        </m:r>
                        <m:r>
                          <a:rPr lang="ar-AE" sz="2200" i="1" dirty="0">
                            <a:solidFill>
                              <a:schemeClr val="dk1"/>
                            </a:solidFill>
                            <a:latin typeface="Cambria Math" panose="02040503050406030204" pitchFamily="18" charset="0"/>
                          </a:rPr>
                          <m:t>,∞</m:t>
                        </m:r>
                      </m:e>
                    </m:d>
                  </m:oMath>
                </a14:m>
                <a:endParaRPr sz="2200" dirty="0">
                  <a:solidFill>
                    <a:schemeClr val="dk1"/>
                  </a:solidFill>
                </a:endParaRPr>
              </a:p>
            </p:txBody>
          </p:sp>
        </mc:Choice>
        <mc:Fallback>
          <p:sp>
            <p:nvSpPr>
              <p:cNvPr id="951" name="Google Shape;951;p146"/>
              <p:cNvSpPr txBox="1">
                <a:spLocks noRot="1" noChangeAspect="1" noMove="1" noResize="1" noEditPoints="1" noAdjustHandles="1" noChangeArrowheads="1" noChangeShapeType="1" noTextEdit="1"/>
              </p:cNvSpPr>
              <p:nvPr/>
            </p:nvSpPr>
            <p:spPr>
              <a:xfrm>
                <a:off x="831833" y="1384300"/>
                <a:ext cx="10559700" cy="3691227"/>
              </a:xfrm>
              <a:prstGeom prst="rect">
                <a:avLst/>
              </a:prstGeom>
              <a:blipFill>
                <a:blip r:embed="rId3"/>
                <a:stretch>
                  <a:fillRect l="-480"/>
                </a:stretch>
              </a:blipFill>
              <a:ln>
                <a:noFill/>
              </a:ln>
            </p:spPr>
            <p:txBody>
              <a:bodyPr/>
              <a:lstStyle/>
              <a:p>
                <a:r>
                  <a:rPr lang="en-US">
                    <a:noFill/>
                  </a:rPr>
                  <a:t> </a:t>
                </a:r>
              </a:p>
            </p:txBody>
          </p:sp>
        </mc:Fallback>
      </mc:AlternateContent>
      <p:sp>
        <p:nvSpPr>
          <p:cNvPr id="952" name="Google Shape;952;p146">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3" name="Google Shape;953;p14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315650" y="1805850"/>
            <a:ext cx="5393650" cy="53936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47"/>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Graph a Log Function</a:t>
            </a:r>
            <a:endParaRPr>
              <a:solidFill>
                <a:schemeClr val="accent5"/>
              </a:solidFill>
            </a:endParaRPr>
          </a:p>
        </p:txBody>
      </p:sp>
      <mc:AlternateContent xmlns:mc="http://schemas.openxmlformats.org/markup-compatibility/2006">
        <mc:Choice xmlns:a14="http://schemas.microsoft.com/office/drawing/2010/main" Requires="a14">
          <p:sp>
            <p:nvSpPr>
              <p:cNvPr id="959" name="Google Shape;959;p147"/>
              <p:cNvSpPr txBox="1"/>
              <p:nvPr/>
            </p:nvSpPr>
            <p:spPr>
              <a:xfrm>
                <a:off x="831833" y="1778753"/>
                <a:ext cx="9332700" cy="1476518"/>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4400"/>
                  <a:buFont typeface="Arial"/>
                  <a:buNone/>
                </a:pPr>
                <a:r>
                  <a:rPr lang="en-US" sz="2800" dirty="0">
                    <a:solidFill>
                      <a:schemeClr val="dk1"/>
                    </a:solidFill>
                  </a:rPr>
                  <a:t>Graph </a:t>
                </a:r>
                <a14:m>
                  <m:oMath xmlns:m="http://schemas.openxmlformats.org/officeDocument/2006/math">
                    <m:r>
                      <a:rPr lang="en-US" sz="2800" i="1" dirty="0" smtClean="0">
                        <a:solidFill>
                          <a:schemeClr val="dk1"/>
                        </a:solidFill>
                        <a:latin typeface="Cambria Math" panose="02040503050406030204" pitchFamily="18" charset="0"/>
                      </a:rPr>
                      <m:t>𝑓</m:t>
                    </m:r>
                    <m:d>
                      <m:dPr>
                        <m:ctrlPr>
                          <a:rPr lang="en-US" sz="2800" i="1" dirty="0" smtClean="0">
                            <a:solidFill>
                              <a:schemeClr val="dk1"/>
                            </a:solidFill>
                            <a:latin typeface="Cambria Math" panose="02040503050406030204" pitchFamily="18" charset="0"/>
                          </a:rPr>
                        </m:ctrlPr>
                      </m:dPr>
                      <m:e>
                        <m:r>
                          <a:rPr lang="en-US" sz="2800" i="1" dirty="0" smtClean="0">
                            <a:solidFill>
                              <a:schemeClr val="dk1"/>
                            </a:solidFill>
                            <a:latin typeface="Cambria Math" panose="02040503050406030204" pitchFamily="18" charset="0"/>
                          </a:rPr>
                          <m:t>𝑥</m:t>
                        </m:r>
                      </m:e>
                    </m:d>
                    <m:r>
                      <a:rPr lang="en-US" sz="2800" i="1" dirty="0" smtClean="0">
                        <a:solidFill>
                          <a:schemeClr val="dk1"/>
                        </a:solidFill>
                        <a:latin typeface="Cambria Math" panose="02040503050406030204" pitchFamily="18" charset="0"/>
                      </a:rPr>
                      <m:t>=</m:t>
                    </m:r>
                    <m:func>
                      <m:funcPr>
                        <m:ctrlPr>
                          <a:rPr lang="en-US" sz="2800" i="1" dirty="0" smtClean="0">
                            <a:solidFill>
                              <a:schemeClr val="dk1"/>
                            </a:solidFill>
                            <a:latin typeface="Cambria Math" panose="02040503050406030204" pitchFamily="18" charset="0"/>
                          </a:rPr>
                        </m:ctrlPr>
                      </m:funcPr>
                      <m:fName>
                        <m:sSub>
                          <m:sSubPr>
                            <m:ctrlPr>
                              <a:rPr lang="en-US" sz="2800" i="1" dirty="0" smtClean="0">
                                <a:solidFill>
                                  <a:schemeClr val="dk1"/>
                                </a:solidFill>
                                <a:latin typeface="Cambria Math" panose="02040503050406030204" pitchFamily="18" charset="0"/>
                              </a:rPr>
                            </m:ctrlPr>
                          </m:sSubPr>
                          <m:e>
                            <m:r>
                              <m:rPr>
                                <m:sty m:val="p"/>
                              </m:rPr>
                              <a:rPr lang="en-US" sz="2800" i="0" dirty="0" smtClean="0">
                                <a:solidFill>
                                  <a:schemeClr val="dk1"/>
                                </a:solidFill>
                                <a:latin typeface="Cambria Math" panose="02040503050406030204" pitchFamily="18" charset="0"/>
                              </a:rPr>
                              <m:t>log</m:t>
                            </m:r>
                          </m:e>
                          <m:sub>
                            <m:r>
                              <a:rPr lang="en-US" sz="2800" i="1" dirty="0" smtClean="0">
                                <a:solidFill>
                                  <a:schemeClr val="dk1"/>
                                </a:solidFill>
                                <a:latin typeface="Cambria Math" panose="02040503050406030204" pitchFamily="18" charset="0"/>
                              </a:rPr>
                              <m:t>3</m:t>
                            </m:r>
                          </m:sub>
                        </m:sSub>
                      </m:fName>
                      <m:e>
                        <m:d>
                          <m:dPr>
                            <m:ctrlPr>
                              <a:rPr lang="en-US" sz="2800" i="1" dirty="0" smtClean="0">
                                <a:solidFill>
                                  <a:schemeClr val="dk1"/>
                                </a:solidFill>
                                <a:latin typeface="Cambria Math" panose="02040503050406030204" pitchFamily="18" charset="0"/>
                              </a:rPr>
                            </m:ctrlPr>
                          </m:dPr>
                          <m:e>
                            <m:r>
                              <a:rPr lang="en-US" sz="2800" i="1" dirty="0" smtClean="0">
                                <a:solidFill>
                                  <a:schemeClr val="dk1"/>
                                </a:solidFill>
                                <a:latin typeface="Cambria Math" panose="02040503050406030204" pitchFamily="18" charset="0"/>
                              </a:rPr>
                              <m:t>𝑥</m:t>
                            </m:r>
                          </m:e>
                        </m:d>
                      </m:e>
                    </m:func>
                  </m:oMath>
                </a14:m>
                <a:r>
                  <a:rPr lang="en-US" sz="2800" dirty="0">
                    <a:solidFill>
                      <a:schemeClr val="dk1"/>
                    </a:solidFill>
                  </a:rPr>
                  <a:t>. </a:t>
                </a:r>
                <a:endParaRPr sz="2800" dirty="0">
                  <a:solidFill>
                    <a:schemeClr val="dk1"/>
                  </a:solidFill>
                </a:endParaRPr>
              </a:p>
              <a:p>
                <a:pPr marL="0" marR="0" lvl="0" indent="0" algn="l" rtl="0">
                  <a:lnSpc>
                    <a:spcPct val="113000"/>
                  </a:lnSpc>
                  <a:spcBef>
                    <a:spcPts val="1000"/>
                  </a:spcBef>
                  <a:spcAft>
                    <a:spcPts val="1000"/>
                  </a:spcAft>
                  <a:buClr>
                    <a:srgbClr val="000000"/>
                  </a:buClr>
                  <a:buSzPts val="4400"/>
                  <a:buFont typeface="Arial"/>
                  <a:buNone/>
                </a:pPr>
                <a:r>
                  <a:rPr lang="en-US" sz="2800" dirty="0">
                    <a:solidFill>
                      <a:schemeClr val="dk1"/>
                    </a:solidFill>
                  </a:rPr>
                  <a:t>Identify the asymptote, domain, range, and key points.</a:t>
                </a:r>
                <a:endParaRPr sz="2800" b="0" i="0" u="none" strike="noStrike" cap="none" dirty="0">
                  <a:solidFill>
                    <a:schemeClr val="dk1"/>
                  </a:solidFill>
                  <a:latin typeface="Arial"/>
                  <a:ea typeface="Arial"/>
                  <a:cs typeface="Arial"/>
                  <a:sym typeface="Arial"/>
                </a:endParaRPr>
              </a:p>
            </p:txBody>
          </p:sp>
        </mc:Choice>
        <mc:Fallback>
          <p:sp>
            <p:nvSpPr>
              <p:cNvPr id="959" name="Google Shape;959;p147"/>
              <p:cNvSpPr txBox="1">
                <a:spLocks noRot="1" noChangeAspect="1" noMove="1" noResize="1" noEditPoints="1" noAdjustHandles="1" noChangeArrowheads="1" noChangeShapeType="1" noTextEdit="1"/>
              </p:cNvSpPr>
              <p:nvPr/>
            </p:nvSpPr>
            <p:spPr>
              <a:xfrm>
                <a:off x="831833" y="1778753"/>
                <a:ext cx="9332700" cy="1476518"/>
              </a:xfrm>
              <a:prstGeom prst="rect">
                <a:avLst/>
              </a:prstGeom>
              <a:blipFill>
                <a:blip r:embed="rId3"/>
                <a:stretch>
                  <a:fillRect l="-951"/>
                </a:stretch>
              </a:blipFill>
              <a:ln>
                <a:noFill/>
              </a:ln>
            </p:spPr>
            <p:txBody>
              <a:bodyPr/>
              <a:lstStyle/>
              <a:p>
                <a:r>
                  <a:rPr lang="en-US">
                    <a:noFill/>
                  </a:rPr>
                  <a:t> </a:t>
                </a:r>
              </a:p>
            </p:txBody>
          </p:sp>
        </mc:Fallback>
      </mc:AlternateContent>
      <p:sp>
        <p:nvSpPr>
          <p:cNvPr id="960" name="Google Shape;960;p147">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148"/>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3960"/>
              <a:buFont typeface="Arial"/>
              <a:buNone/>
            </a:pPr>
            <a:r>
              <a:rPr lang="en-US" sz="4000" dirty="0"/>
              <a:t>Exponential Transformations: Horizontal Shifts</a:t>
            </a:r>
            <a:endParaRPr sz="4000" dirty="0"/>
          </a:p>
        </p:txBody>
      </p:sp>
      <mc:AlternateContent xmlns:mc="http://schemas.openxmlformats.org/markup-compatibility/2006">
        <mc:Choice xmlns:a14="http://schemas.microsoft.com/office/drawing/2010/main" Requires="a14">
          <p:sp>
            <p:nvSpPr>
              <p:cNvPr id="966" name="Google Shape;966;p148"/>
              <p:cNvSpPr txBox="1"/>
              <p:nvPr/>
            </p:nvSpPr>
            <p:spPr>
              <a:xfrm>
                <a:off x="831833" y="1583386"/>
                <a:ext cx="7842900" cy="3691227"/>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Form: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ar-AE" sz="2200" i="1" dirty="0" smtClean="0">
                            <a:solidFill>
                              <a:schemeClr val="dk1"/>
                            </a:solidFill>
                            <a:latin typeface="Cambria Math" panose="02040503050406030204" pitchFamily="18" charset="0"/>
                          </a:rPr>
                        </m:ctrlPr>
                      </m:dPr>
                      <m:e>
                        <m:r>
                          <a:rPr lang="ar-AE" sz="2200" i="1" dirty="0" smtClean="0">
                            <a:solidFill>
                              <a:schemeClr val="dk1"/>
                            </a:solidFill>
                            <a:latin typeface="Cambria Math" panose="02040503050406030204" pitchFamily="18" charset="0"/>
                          </a:rPr>
                          <m:t>𝑥</m:t>
                        </m:r>
                      </m:e>
                    </m:d>
                    <m:r>
                      <a:rPr lang="ar-AE" sz="2200" i="1" dirty="0" smtClean="0">
                        <a:solidFill>
                          <a:schemeClr val="dk1"/>
                        </a:solidFill>
                        <a:latin typeface="Cambria Math" panose="02040503050406030204" pitchFamily="18" charset="0"/>
                      </a:rPr>
                      <m:t>=</m:t>
                    </m:r>
                    <m:func>
                      <m:funcPr>
                        <m:ctrlPr>
                          <a:rPr lang="ar-AE" sz="2200" i="1" dirty="0" err="1">
                            <a:solidFill>
                              <a:schemeClr val="dk1"/>
                            </a:solidFill>
                            <a:latin typeface="Cambria Math" panose="02040503050406030204" pitchFamily="18" charset="0"/>
                          </a:rPr>
                        </m:ctrlPr>
                      </m:funcPr>
                      <m:fName>
                        <m:sSub>
                          <m:sSubPr>
                            <m:ctrlPr>
                              <a:rPr lang="ar-AE" sz="2200" i="1" dirty="0" err="1">
                                <a:solidFill>
                                  <a:schemeClr val="dk1"/>
                                </a:solidFill>
                                <a:latin typeface="Cambria Math" panose="02040503050406030204" pitchFamily="18" charset="0"/>
                              </a:rPr>
                            </m:ctrlPr>
                          </m:sSubPr>
                          <m:e>
                            <m:r>
                              <m:rPr>
                                <m:sty m:val="p"/>
                              </m:rPr>
                              <a:rPr lang="en-US" sz="2200" i="0" dirty="0" err="1">
                                <a:solidFill>
                                  <a:schemeClr val="dk1"/>
                                </a:solidFill>
                                <a:latin typeface="Cambria Math" panose="02040503050406030204" pitchFamily="18" charset="0"/>
                              </a:rPr>
                              <m:t>log</m:t>
                            </m:r>
                          </m:e>
                          <m:sub>
                            <m:r>
                              <a:rPr lang="ar-AE" sz="2200" i="1" dirty="0" err="1">
                                <a:solidFill>
                                  <a:schemeClr val="dk1"/>
                                </a:solidFill>
                                <a:latin typeface="Cambria Math" panose="02040503050406030204" pitchFamily="18" charset="0"/>
                              </a:rPr>
                              <m:t>𝑏</m:t>
                            </m:r>
                          </m:sub>
                        </m:sSub>
                      </m:fName>
                      <m:e>
                        <m:d>
                          <m:dPr>
                            <m:ctrlPr>
                              <a:rPr lang="ar-AE" sz="2200" i="1" dirty="0">
                                <a:solidFill>
                                  <a:schemeClr val="dk1"/>
                                </a:solidFill>
                                <a:latin typeface="Cambria Math" panose="02040503050406030204" pitchFamily="18" charset="0"/>
                              </a:rPr>
                            </m:ctrlPr>
                          </m:dPr>
                          <m:e>
                            <m:r>
                              <a:rPr lang="ar-AE" sz="2200" i="1" dirty="0">
                                <a:solidFill>
                                  <a:schemeClr val="dk1"/>
                                </a:solidFill>
                                <a:latin typeface="Cambria Math" panose="02040503050406030204" pitchFamily="18" charset="0"/>
                              </a:rPr>
                              <m:t>𝑥</m:t>
                            </m:r>
                            <m:r>
                              <a:rPr lang="ar-AE" sz="2200" i="1" dirty="0">
                                <a:solidFill>
                                  <a:schemeClr val="dk1"/>
                                </a:solidFill>
                                <a:latin typeface="Cambria Math" panose="02040503050406030204" pitchFamily="18" charset="0"/>
                              </a:rPr>
                              <m:t>+</m:t>
                            </m:r>
                            <m:r>
                              <a:rPr lang="ar-AE" sz="2200" i="1" dirty="0">
                                <a:solidFill>
                                  <a:schemeClr val="dk1"/>
                                </a:solidFill>
                                <a:latin typeface="Cambria Math" panose="02040503050406030204" pitchFamily="18" charset="0"/>
                              </a:rPr>
                              <m:t>𝑐</m:t>
                            </m:r>
                          </m:e>
                        </m:d>
                      </m:e>
                    </m:func>
                  </m:oMath>
                </a14:m>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Effect: Shifts left/right by </a:t>
                </a:r>
                <a14:m>
                  <m:oMath xmlns:m="http://schemas.openxmlformats.org/officeDocument/2006/math">
                    <m:d>
                      <m:dPr>
                        <m:begChr m:val="|"/>
                        <m:endChr m:val="|"/>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𝑐</m:t>
                        </m:r>
                      </m:e>
                    </m:d>
                  </m:oMath>
                </a14:m>
                <a:r>
                  <a:rPr lang="en-US" sz="2200" dirty="0">
                    <a:solidFill>
                      <a:schemeClr val="dk1"/>
                    </a:solidFill>
                  </a:rPr>
                  <a:t> units (opposite direction!)</a:t>
                </a: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Key Changes:</a:t>
                </a:r>
              </a:p>
              <a:p>
                <a:pPr marL="76200" marR="0" lvl="0" algn="l" rtl="0">
                  <a:lnSpc>
                    <a:spcPct val="113000"/>
                  </a:lnSpc>
                  <a:spcBef>
                    <a:spcPts val="1000"/>
                  </a:spcBef>
                  <a:spcAft>
                    <a:spcPts val="0"/>
                  </a:spcAft>
                  <a:buClr>
                    <a:schemeClr val="dk1"/>
                  </a:buClr>
                  <a:buSzPts val="2400"/>
                </a:pPr>
                <a:r>
                  <a:rPr lang="en-US" sz="2200" dirty="0">
                    <a:solidFill>
                      <a:schemeClr val="dk1"/>
                    </a:solidFill>
                  </a:rPr>
                  <a:t>	If </a:t>
                </a:r>
                <a14:m>
                  <m:oMath xmlns:m="http://schemas.openxmlformats.org/officeDocument/2006/math">
                    <m:r>
                      <a:rPr lang="en-US" sz="2200" i="1" dirty="0" smtClean="0">
                        <a:solidFill>
                          <a:schemeClr val="dk1"/>
                        </a:solidFill>
                        <a:latin typeface="Cambria Math" panose="02040503050406030204" pitchFamily="18" charset="0"/>
                      </a:rPr>
                      <m:t>𝑐</m:t>
                    </m:r>
                    <m:r>
                      <a:rPr lang="en-US" sz="2200" i="1" dirty="0" smtClean="0">
                        <a:solidFill>
                          <a:schemeClr val="dk1"/>
                        </a:solidFill>
                        <a:latin typeface="Cambria Math" panose="02040503050406030204" pitchFamily="18" charset="0"/>
                      </a:rPr>
                      <m:t> &gt; 0</m:t>
                    </m:r>
                  </m:oMath>
                </a14:m>
                <a:r>
                  <a:rPr lang="en-US" sz="2200" dirty="0">
                    <a:solidFill>
                      <a:schemeClr val="dk1"/>
                    </a:solidFill>
                  </a:rPr>
                  <a:t>: shift LEFT</a:t>
                </a:r>
              </a:p>
              <a:p>
                <a:pPr marL="76200" marR="0" lvl="0" algn="l" rtl="0">
                  <a:lnSpc>
                    <a:spcPct val="113000"/>
                  </a:lnSpc>
                  <a:spcBef>
                    <a:spcPts val="0"/>
                  </a:spcBef>
                  <a:spcAft>
                    <a:spcPts val="0"/>
                  </a:spcAft>
                  <a:buClr>
                    <a:schemeClr val="dk1"/>
                  </a:buClr>
                  <a:buSzPts val="2400"/>
                </a:pPr>
                <a:r>
                  <a:rPr lang="en-US" sz="2200" dirty="0">
                    <a:solidFill>
                      <a:schemeClr val="dk1"/>
                    </a:solidFill>
                  </a:rPr>
                  <a:t>	If </a:t>
                </a:r>
                <a14:m>
                  <m:oMath xmlns:m="http://schemas.openxmlformats.org/officeDocument/2006/math">
                    <m:r>
                      <a:rPr lang="en-US" sz="2200" i="1" dirty="0" smtClean="0">
                        <a:solidFill>
                          <a:schemeClr val="dk1"/>
                        </a:solidFill>
                        <a:latin typeface="Cambria Math" panose="02040503050406030204" pitchFamily="18" charset="0"/>
                      </a:rPr>
                      <m:t>𝑐</m:t>
                    </m:r>
                    <m:r>
                      <a:rPr lang="en-US" sz="2200" i="1" dirty="0" smtClean="0">
                        <a:solidFill>
                          <a:schemeClr val="dk1"/>
                        </a:solidFill>
                        <a:latin typeface="Cambria Math" panose="02040503050406030204" pitchFamily="18" charset="0"/>
                      </a:rPr>
                      <m:t> &lt; 0</m:t>
                    </m:r>
                  </m:oMath>
                </a14:m>
                <a:r>
                  <a:rPr lang="en-US" sz="2200" dirty="0">
                    <a:solidFill>
                      <a:schemeClr val="dk1"/>
                    </a:solidFill>
                  </a:rPr>
                  <a:t>: shift RIGHT</a:t>
                </a:r>
              </a:p>
              <a:p>
                <a:pPr marL="76200" marR="0" lvl="0" algn="l" rtl="0">
                  <a:lnSpc>
                    <a:spcPct val="113000"/>
                  </a:lnSpc>
                  <a:spcBef>
                    <a:spcPts val="0"/>
                  </a:spcBef>
                  <a:spcAft>
                    <a:spcPts val="0"/>
                  </a:spcAft>
                  <a:buClr>
                    <a:schemeClr val="dk1"/>
                  </a:buClr>
                  <a:buSzPts val="2400"/>
                </a:pPr>
                <a:r>
                  <a:rPr lang="en-US" sz="2200" dirty="0">
                    <a:solidFill>
                      <a:schemeClr val="dk1"/>
                    </a:solidFill>
                  </a:rPr>
                  <a:t>	Vertical asymptote moves to </a:t>
                </a:r>
                <a14:m>
                  <m:oMath xmlns:m="http://schemas.openxmlformats.org/officeDocument/2006/math">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m:t>
                    </m:r>
                    <m:r>
                      <a:rPr lang="en-US" sz="2200" i="1" dirty="0" smtClean="0">
                        <a:solidFill>
                          <a:schemeClr val="dk1"/>
                        </a:solidFill>
                        <a:latin typeface="Cambria Math" panose="02040503050406030204" pitchFamily="18" charset="0"/>
                      </a:rPr>
                      <m:t>𝑐</m:t>
                    </m:r>
                  </m:oMath>
                </a14:m>
                <a:endParaRPr lang="en-US"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Domain becomes </a:t>
                </a:r>
                <a14:m>
                  <m:oMath xmlns:m="http://schemas.openxmlformats.org/officeDocument/2006/math">
                    <m:d>
                      <m:dPr>
                        <m:ctrlPr>
                          <a:rPr lang="ar-AE" sz="2200" i="1" dirty="0" smtClean="0">
                            <a:solidFill>
                              <a:schemeClr val="dk1"/>
                            </a:solidFill>
                            <a:latin typeface="Cambria Math" panose="02040503050406030204" pitchFamily="18" charset="0"/>
                          </a:rPr>
                        </m:ctrlPr>
                      </m:dPr>
                      <m:e>
                        <m:r>
                          <a:rPr lang="ar-AE" sz="2200" i="1" dirty="0" smtClean="0">
                            <a:solidFill>
                              <a:schemeClr val="dk1"/>
                            </a:solidFill>
                            <a:latin typeface="Cambria Math" panose="02040503050406030204" pitchFamily="18" charset="0"/>
                          </a:rPr>
                          <m:t>−</m:t>
                        </m:r>
                        <m:r>
                          <a:rPr lang="ar-AE" sz="2200" i="1" dirty="0" smtClean="0">
                            <a:solidFill>
                              <a:schemeClr val="dk1"/>
                            </a:solidFill>
                            <a:latin typeface="Cambria Math" panose="02040503050406030204" pitchFamily="18" charset="0"/>
                          </a:rPr>
                          <m:t>𝑐</m:t>
                        </m:r>
                        <m:r>
                          <a:rPr lang="ar-AE" sz="2200" i="1" dirty="0" smtClean="0">
                            <a:solidFill>
                              <a:schemeClr val="dk1"/>
                            </a:solidFill>
                            <a:latin typeface="Cambria Math" panose="02040503050406030204" pitchFamily="18" charset="0"/>
                          </a:rPr>
                          <m:t>,∞</m:t>
                        </m:r>
                      </m:e>
                    </m:d>
                  </m:oMath>
                </a14:m>
              </a:p>
              <a:p>
                <a:pPr marL="76200" marR="0" lvl="0" algn="l" rtl="0">
                  <a:lnSpc>
                    <a:spcPct val="113000"/>
                  </a:lnSpc>
                  <a:spcBef>
                    <a:spcPts val="0"/>
                  </a:spcBef>
                  <a:spcAft>
                    <a:spcPts val="0"/>
                  </a:spcAft>
                  <a:buClr>
                    <a:schemeClr val="dk1"/>
                  </a:buClr>
                  <a:buSzPts val="2400"/>
                </a:pPr>
                <a:r>
                  <a:rPr lang="en-US" sz="2200" dirty="0">
                    <a:solidFill>
                      <a:schemeClr val="dk1"/>
                    </a:solidFill>
                  </a:rPr>
                  <a:t>	Range stays </a:t>
                </a:r>
                <a14:m>
                  <m:oMath xmlns:m="http://schemas.openxmlformats.org/officeDocument/2006/math">
                    <m:d>
                      <m:dPr>
                        <m:ctrlPr>
                          <a:rPr lang="ar-AE" sz="2200" i="1" dirty="0" smtClean="0">
                            <a:solidFill>
                              <a:schemeClr val="dk1"/>
                            </a:solidFill>
                            <a:latin typeface="Cambria Math" panose="02040503050406030204" pitchFamily="18" charset="0"/>
                          </a:rPr>
                        </m:ctrlPr>
                      </m:dPr>
                      <m:e>
                        <m:r>
                          <a:rPr lang="ar-AE" sz="2200" i="1" dirty="0" smtClean="0">
                            <a:solidFill>
                              <a:schemeClr val="dk1"/>
                            </a:solidFill>
                            <a:latin typeface="Cambria Math" panose="02040503050406030204" pitchFamily="18" charset="0"/>
                          </a:rPr>
                          <m:t>−∞</m:t>
                        </m:r>
                        <m:r>
                          <a:rPr lang="ar-AE" sz="2200" i="1" dirty="0">
                            <a:solidFill>
                              <a:schemeClr val="dk1"/>
                            </a:solidFill>
                            <a:latin typeface="Cambria Math" panose="02040503050406030204" pitchFamily="18" charset="0"/>
                          </a:rPr>
                          <m:t>,∞</m:t>
                        </m:r>
                      </m:e>
                    </m:d>
                  </m:oMath>
                </a14:m>
                <a:endParaRPr sz="2200" dirty="0">
                  <a:solidFill>
                    <a:schemeClr val="dk1"/>
                  </a:solidFill>
                </a:endParaRPr>
              </a:p>
            </p:txBody>
          </p:sp>
        </mc:Choice>
        <mc:Fallback>
          <p:sp>
            <p:nvSpPr>
              <p:cNvPr id="966" name="Google Shape;966;p148"/>
              <p:cNvSpPr txBox="1">
                <a:spLocks noRot="1" noChangeAspect="1" noMove="1" noResize="1" noEditPoints="1" noAdjustHandles="1" noChangeArrowheads="1" noChangeShapeType="1" noTextEdit="1"/>
              </p:cNvSpPr>
              <p:nvPr/>
            </p:nvSpPr>
            <p:spPr>
              <a:xfrm>
                <a:off x="831833" y="1583386"/>
                <a:ext cx="7842900" cy="3691227"/>
              </a:xfrm>
              <a:prstGeom prst="rect">
                <a:avLst/>
              </a:prstGeom>
              <a:blipFill>
                <a:blip r:embed="rId3"/>
                <a:stretch>
                  <a:fillRect l="-646"/>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68" name="Google Shape;968;p148">
                <a:extLst>
                  <a:ext uri="{C183D7F6-B498-43B3-948B-1728B52AA6E4}">
                    <adec:decorative xmlns:adec="http://schemas.microsoft.com/office/drawing/2017/decorative" val="0"/>
                  </a:ext>
                </a:extLst>
              </p:cNvPr>
              <p:cNvSpPr txBox="1"/>
              <p:nvPr/>
            </p:nvSpPr>
            <p:spPr>
              <a:xfrm>
                <a:off x="6866786" y="3429000"/>
                <a:ext cx="5522437" cy="243909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200" dirty="0">
                    <a:solidFill>
                      <a:schemeClr val="dk1"/>
                    </a:solidFill>
                  </a:rPr>
                  <a:t>EXAMPLE: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func>
                      <m:funcPr>
                        <m:ctrlPr>
                          <a:rPr lang="en-US" sz="2200" i="1" dirty="0" smtClean="0">
                            <a:solidFill>
                              <a:schemeClr val="dk1"/>
                            </a:solidFill>
                            <a:latin typeface="Cambria Math" panose="02040503050406030204" pitchFamily="18" charset="0"/>
                          </a:rPr>
                        </m:ctrlPr>
                      </m:funcPr>
                      <m:fName>
                        <m:sSub>
                          <m:sSubPr>
                            <m:ctrlPr>
                              <a:rPr lang="en-US" sz="2200" i="1" dirty="0" smtClean="0">
                                <a:solidFill>
                                  <a:schemeClr val="dk1"/>
                                </a:solidFill>
                                <a:latin typeface="Cambria Math" panose="02040503050406030204" pitchFamily="18" charset="0"/>
                              </a:rPr>
                            </m:ctrlPr>
                          </m:sSubPr>
                          <m:e>
                            <m:r>
                              <m:rPr>
                                <m:sty m:val="p"/>
                              </m:rPr>
                              <a:rPr lang="en-US" sz="2200" i="0" dirty="0" smtClean="0">
                                <a:solidFill>
                                  <a:schemeClr val="dk1"/>
                                </a:solidFill>
                                <a:latin typeface="Cambria Math" panose="02040503050406030204" pitchFamily="18" charset="0"/>
                              </a:rPr>
                              <m:t>log</m:t>
                            </m:r>
                          </m:e>
                          <m:sub>
                            <m:r>
                              <a:rPr lang="en-US" sz="2200" i="1" dirty="0" smtClean="0">
                                <a:solidFill>
                                  <a:schemeClr val="dk1"/>
                                </a:solidFill>
                                <a:latin typeface="Cambria Math" panose="02040503050406030204" pitchFamily="18" charset="0"/>
                              </a:rPr>
                              <m:t>3</m:t>
                            </m:r>
                          </m:sub>
                        </m:sSub>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−2</m:t>
                            </m:r>
                          </m:e>
                        </m:d>
                      </m:e>
                    </m:func>
                  </m:oMath>
                </a14:m>
              </a:p>
              <a:p>
                <a:pPr marL="76200" lvl="0" algn="l" rtl="0">
                  <a:lnSpc>
                    <a:spcPct val="115000"/>
                  </a:lnSpc>
                  <a:spcBef>
                    <a:spcPts val="1200"/>
                  </a:spcBef>
                  <a:spcAft>
                    <a:spcPts val="0"/>
                  </a:spcAft>
                  <a:buClr>
                    <a:schemeClr val="dk1"/>
                  </a:buClr>
                  <a:buSzPts val="2400"/>
                </a:pPr>
                <a:r>
                  <a:rPr lang="en-US" sz="2200" dirty="0">
                    <a:solidFill>
                      <a:schemeClr val="dk1"/>
                    </a:solidFill>
                  </a:rPr>
                  <a:t>Shifts RIGHT 2 units</a:t>
                </a:r>
                <a:endParaRPr sz="2200" dirty="0">
                  <a:solidFill>
                    <a:schemeClr val="dk1"/>
                  </a:solidFill>
                </a:endParaRPr>
              </a:p>
              <a:p>
                <a:pPr marL="76200" lvl="0" algn="l" rtl="0">
                  <a:lnSpc>
                    <a:spcPct val="115000"/>
                  </a:lnSpc>
                  <a:spcBef>
                    <a:spcPts val="0"/>
                  </a:spcBef>
                  <a:spcAft>
                    <a:spcPts val="0"/>
                  </a:spcAft>
                  <a:buClr>
                    <a:schemeClr val="dk1"/>
                  </a:buClr>
                  <a:buSzPts val="2400"/>
                </a:pPr>
                <a:r>
                  <a:rPr lang="en-US" sz="2200" dirty="0">
                    <a:solidFill>
                      <a:schemeClr val="dk1"/>
                    </a:solidFill>
                  </a:rPr>
                  <a:t>New asymptote: </a:t>
                </a:r>
                <a14:m>
                  <m:oMath xmlns:m="http://schemas.openxmlformats.org/officeDocument/2006/math">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=2</m:t>
                    </m:r>
                  </m:oMath>
                </a14:m>
                <a:endParaRPr sz="2200" dirty="0">
                  <a:solidFill>
                    <a:schemeClr val="dk1"/>
                  </a:solidFill>
                </a:endParaRPr>
              </a:p>
              <a:p>
                <a:pPr marL="76200" lvl="0" algn="l" rtl="0">
                  <a:lnSpc>
                    <a:spcPct val="115000"/>
                  </a:lnSpc>
                  <a:spcBef>
                    <a:spcPts val="0"/>
                  </a:spcBef>
                  <a:spcAft>
                    <a:spcPts val="0"/>
                  </a:spcAft>
                  <a:buClr>
                    <a:schemeClr val="dk1"/>
                  </a:buClr>
                  <a:buSzPts val="2400"/>
                </a:pPr>
                <a:r>
                  <a:rPr lang="en-US" sz="2200" dirty="0">
                    <a:solidFill>
                      <a:schemeClr val="dk1"/>
                    </a:solidFill>
                  </a:rPr>
                  <a:t>New domain: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2,∞</m:t>
                        </m:r>
                      </m:e>
                    </m:d>
                  </m:oMath>
                </a14:m>
              </a:p>
              <a:p>
                <a:pPr marL="76200" lvl="0" algn="l" rtl="0">
                  <a:lnSpc>
                    <a:spcPct val="115000"/>
                  </a:lnSpc>
                  <a:spcBef>
                    <a:spcPts val="0"/>
                  </a:spcBef>
                  <a:spcAft>
                    <a:spcPts val="0"/>
                  </a:spcAft>
                  <a:buClr>
                    <a:schemeClr val="dk1"/>
                  </a:buClr>
                  <a:buSzPts val="2400"/>
                </a:pPr>
                <a:r>
                  <a:rPr lang="en-US" sz="2200" dirty="0">
                    <a:solidFill>
                      <a:schemeClr val="dk1"/>
                    </a:solidFill>
                  </a:rPr>
                  <a:t>New x-intercept: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3,0</m:t>
                        </m:r>
                      </m:e>
                    </m:d>
                  </m:oMath>
                </a14:m>
                <a:r>
                  <a:rPr lang="en-US" sz="2200" dirty="0">
                    <a:solidFill>
                      <a:schemeClr val="dk1"/>
                    </a:solidFill>
                  </a:rPr>
                  <a:t> (solve </a:t>
                </a:r>
                <a14:m>
                  <m:oMath xmlns:m="http://schemas.openxmlformats.org/officeDocument/2006/math">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−2=1</m:t>
                    </m:r>
                  </m:oMath>
                </a14:m>
                <a:r>
                  <a:rPr lang="en-US" sz="2200" dirty="0">
                    <a:solidFill>
                      <a:schemeClr val="dk1"/>
                    </a:solidFill>
                  </a:rPr>
                  <a:t>)</a:t>
                </a:r>
                <a:endParaRPr sz="2200" dirty="0">
                  <a:solidFill>
                    <a:schemeClr val="dk1"/>
                  </a:solidFill>
                </a:endParaRPr>
              </a:p>
            </p:txBody>
          </p:sp>
        </mc:Choice>
        <mc:Fallback>
          <p:sp>
            <p:nvSpPr>
              <p:cNvPr id="968" name="Google Shape;968;p148">
                <a:extLst>
                  <a:ext uri="{C183D7F6-B498-43B3-948B-1728B52AA6E4}">
                    <adec:decorative xmlns:adec="http://schemas.microsoft.com/office/drawing/2017/decorative" val="0"/>
                  </a:ext>
                </a:extLst>
              </p:cNvPr>
              <p:cNvSpPr txBox="1">
                <a:spLocks noRot="1" noChangeAspect="1" noMove="1" noResize="1" noEditPoints="1" noAdjustHandles="1" noChangeArrowheads="1" noChangeShapeType="1" noTextEdit="1"/>
              </p:cNvSpPr>
              <p:nvPr/>
            </p:nvSpPr>
            <p:spPr>
              <a:xfrm>
                <a:off x="6866786" y="3429000"/>
                <a:ext cx="5522437" cy="2439099"/>
              </a:xfrm>
              <a:prstGeom prst="rect">
                <a:avLst/>
              </a:prstGeom>
              <a:blipFill>
                <a:blip r:embed="rId4"/>
                <a:stretch>
                  <a:fillRect l="-1376" b="-518"/>
                </a:stretch>
              </a:blipFill>
              <a:ln>
                <a:noFill/>
              </a:ln>
            </p:spPr>
            <p:txBody>
              <a:bodyPr/>
              <a:lstStyle/>
              <a:p>
                <a:r>
                  <a:rPr lang="en-US">
                    <a:noFill/>
                  </a:rPr>
                  <a:t> </a:t>
                </a:r>
              </a:p>
            </p:txBody>
          </p:sp>
        </mc:Fallback>
      </mc:AlternateContent>
      <p:sp>
        <p:nvSpPr>
          <p:cNvPr id="967" name="Google Shape;967;p148">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149"/>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accent5"/>
              </a:buClr>
              <a:buSzPct val="100000"/>
              <a:buFont typeface="Arial"/>
              <a:buNone/>
            </a:pPr>
            <a:r>
              <a:rPr lang="en-US" dirty="0"/>
              <a:t>Exponential Transformations: Vertical Shifts</a:t>
            </a:r>
            <a:endParaRPr dirty="0"/>
          </a:p>
          <a:p>
            <a:pPr marL="0" lvl="0" indent="0" algn="l" rtl="0">
              <a:lnSpc>
                <a:spcPct val="90000"/>
              </a:lnSpc>
              <a:spcBef>
                <a:spcPts val="0"/>
              </a:spcBef>
              <a:spcAft>
                <a:spcPts val="0"/>
              </a:spcAft>
              <a:buClr>
                <a:schemeClr val="accent5"/>
              </a:buClr>
              <a:buSzPct val="100000"/>
              <a:buFont typeface="Arial"/>
              <a:buNone/>
            </a:pPr>
            <a:endParaRPr dirty="0"/>
          </a:p>
        </p:txBody>
      </p:sp>
      <mc:AlternateContent xmlns:mc="http://schemas.openxmlformats.org/markup-compatibility/2006">
        <mc:Choice xmlns:a14="http://schemas.microsoft.com/office/drawing/2010/main" Requires="a14">
          <p:sp>
            <p:nvSpPr>
              <p:cNvPr id="975" name="Google Shape;975;p149"/>
              <p:cNvSpPr txBox="1"/>
              <p:nvPr/>
            </p:nvSpPr>
            <p:spPr>
              <a:xfrm>
                <a:off x="831827" y="1384300"/>
                <a:ext cx="7842900" cy="4073767"/>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None/>
                </a:pPr>
                <a:r>
                  <a:rPr lang="en-US" sz="2200" dirty="0">
                    <a:solidFill>
                      <a:schemeClr val="dk1"/>
                    </a:solidFill>
                  </a:rPr>
                  <a:t>Form: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ar-AE" sz="2200" i="1" dirty="0" smtClean="0">
                            <a:solidFill>
                              <a:schemeClr val="dk1"/>
                            </a:solidFill>
                            <a:latin typeface="Cambria Math" panose="02040503050406030204" pitchFamily="18" charset="0"/>
                          </a:rPr>
                        </m:ctrlPr>
                      </m:dPr>
                      <m:e>
                        <m:r>
                          <a:rPr lang="ar-AE" sz="2200" i="1" dirty="0" smtClean="0">
                            <a:solidFill>
                              <a:schemeClr val="dk1"/>
                            </a:solidFill>
                            <a:latin typeface="Cambria Math" panose="02040503050406030204" pitchFamily="18" charset="0"/>
                          </a:rPr>
                          <m:t>𝑥</m:t>
                        </m:r>
                      </m:e>
                    </m:d>
                    <m:r>
                      <a:rPr lang="ar-AE" sz="2200" i="1" dirty="0" smtClean="0">
                        <a:solidFill>
                          <a:schemeClr val="dk1"/>
                        </a:solidFill>
                        <a:latin typeface="Cambria Math" panose="02040503050406030204" pitchFamily="18" charset="0"/>
                      </a:rPr>
                      <m:t>=</m:t>
                    </m:r>
                    <m:func>
                      <m:funcPr>
                        <m:ctrlPr>
                          <a:rPr lang="ar-AE" sz="2200" i="1" dirty="0" err="1">
                            <a:solidFill>
                              <a:schemeClr val="dk1"/>
                            </a:solidFill>
                            <a:latin typeface="Cambria Math" panose="02040503050406030204" pitchFamily="18" charset="0"/>
                          </a:rPr>
                        </m:ctrlPr>
                      </m:funcPr>
                      <m:fName>
                        <m:sSub>
                          <m:sSubPr>
                            <m:ctrlPr>
                              <a:rPr lang="ar-AE" sz="2200" i="1" dirty="0" err="1">
                                <a:solidFill>
                                  <a:schemeClr val="dk1"/>
                                </a:solidFill>
                                <a:latin typeface="Cambria Math" panose="02040503050406030204" pitchFamily="18" charset="0"/>
                              </a:rPr>
                            </m:ctrlPr>
                          </m:sSubPr>
                          <m:e>
                            <m:r>
                              <m:rPr>
                                <m:sty m:val="p"/>
                              </m:rPr>
                              <a:rPr lang="en-US" sz="2200" i="0" dirty="0" err="1">
                                <a:solidFill>
                                  <a:schemeClr val="dk1"/>
                                </a:solidFill>
                                <a:latin typeface="Cambria Math" panose="02040503050406030204" pitchFamily="18" charset="0"/>
                              </a:rPr>
                              <m:t>log</m:t>
                            </m:r>
                          </m:e>
                          <m:sub>
                            <m:r>
                              <a:rPr lang="ar-AE" sz="2200" i="1" dirty="0" err="1">
                                <a:solidFill>
                                  <a:schemeClr val="dk1"/>
                                </a:solidFill>
                                <a:latin typeface="Cambria Math" panose="02040503050406030204" pitchFamily="18" charset="0"/>
                              </a:rPr>
                              <m:t>𝑏</m:t>
                            </m:r>
                          </m:sub>
                        </m:sSub>
                      </m:fName>
                      <m:e>
                        <m:d>
                          <m:dPr>
                            <m:ctrlPr>
                              <a:rPr lang="ar-AE" sz="2200" i="1" dirty="0">
                                <a:solidFill>
                                  <a:schemeClr val="dk1"/>
                                </a:solidFill>
                                <a:latin typeface="Cambria Math" panose="02040503050406030204" pitchFamily="18" charset="0"/>
                              </a:rPr>
                            </m:ctrlPr>
                          </m:dPr>
                          <m:e>
                            <m:r>
                              <a:rPr lang="ar-AE" sz="2200" i="1" dirty="0">
                                <a:solidFill>
                                  <a:schemeClr val="dk1"/>
                                </a:solidFill>
                                <a:latin typeface="Cambria Math" panose="02040503050406030204" pitchFamily="18" charset="0"/>
                              </a:rPr>
                              <m:t>𝑥</m:t>
                            </m:r>
                          </m:e>
                        </m:d>
                      </m:e>
                    </m:func>
                    <m:r>
                      <a:rPr lang="ar-AE" sz="2200" i="1" dirty="0">
                        <a:solidFill>
                          <a:schemeClr val="dk1"/>
                        </a:solidFill>
                        <a:latin typeface="Cambria Math" panose="02040503050406030204" pitchFamily="18" charset="0"/>
                      </a:rPr>
                      <m:t>+</m:t>
                    </m:r>
                    <m:r>
                      <a:rPr lang="ar-AE" sz="2200" i="1" dirty="0">
                        <a:solidFill>
                          <a:schemeClr val="dk1"/>
                        </a:solidFill>
                        <a:latin typeface="Cambria Math" panose="02040503050406030204" pitchFamily="18" charset="0"/>
                      </a:rPr>
                      <m:t>𝑑</m:t>
                    </m:r>
                  </m:oMath>
                </a14:m>
              </a:p>
              <a:p>
                <a:pPr marL="0" marR="0" lvl="0" indent="0" algn="l" rtl="0">
                  <a:lnSpc>
                    <a:spcPct val="113000"/>
                  </a:lnSpc>
                  <a:spcBef>
                    <a:spcPts val="1000"/>
                  </a:spcBef>
                  <a:spcAft>
                    <a:spcPts val="0"/>
                  </a:spcAft>
                  <a:buNone/>
                </a:pPr>
                <a:r>
                  <a:rPr lang="en-US" sz="2200" dirty="0">
                    <a:solidFill>
                      <a:schemeClr val="dk1"/>
                    </a:solidFill>
                  </a:rPr>
                  <a:t>Effect: Shifts up/down by </a:t>
                </a:r>
                <a14:m>
                  <m:oMath xmlns:m="http://schemas.openxmlformats.org/officeDocument/2006/math">
                    <m:d>
                      <m:dPr>
                        <m:begChr m:val="|"/>
                        <m:endChr m:val="|"/>
                        <m:ctrlPr>
                          <a:rPr lang="ar-AE" sz="2200" i="1" dirty="0" smtClean="0">
                            <a:solidFill>
                              <a:schemeClr val="dk1"/>
                            </a:solidFill>
                            <a:latin typeface="Cambria Math" panose="02040503050406030204" pitchFamily="18" charset="0"/>
                          </a:rPr>
                        </m:ctrlPr>
                      </m:dPr>
                      <m:e>
                        <m:r>
                          <a:rPr lang="ar-AE" sz="2200" i="1" dirty="0" smtClean="0">
                            <a:solidFill>
                              <a:schemeClr val="dk1"/>
                            </a:solidFill>
                            <a:latin typeface="Cambria Math" panose="02040503050406030204" pitchFamily="18" charset="0"/>
                          </a:rPr>
                          <m:t>𝑑</m:t>
                        </m:r>
                      </m:e>
                    </m:d>
                  </m:oMath>
                </a14:m>
                <a:r>
                  <a:rPr lang="ar-AE" sz="2200" dirty="0">
                    <a:solidFill>
                      <a:schemeClr val="dk1"/>
                    </a:solidFill>
                  </a:rPr>
                  <a:t> </a:t>
                </a:r>
                <a:r>
                  <a:rPr lang="en-US" sz="2200" dirty="0">
                    <a:solidFill>
                      <a:schemeClr val="dk1"/>
                    </a:solidFill>
                  </a:rPr>
                  <a:t>units (same direction!)</a:t>
                </a:r>
              </a:p>
              <a:p>
                <a:pPr marL="0" marR="0" lvl="0" indent="0" algn="l" rtl="0">
                  <a:lnSpc>
                    <a:spcPct val="113000"/>
                  </a:lnSpc>
                  <a:spcBef>
                    <a:spcPts val="1000"/>
                  </a:spcBef>
                  <a:spcAft>
                    <a:spcPts val="0"/>
                  </a:spcAft>
                  <a:buNone/>
                </a:pPr>
                <a:r>
                  <a:rPr lang="en-US" sz="2200" dirty="0">
                    <a:solidFill>
                      <a:schemeClr val="dk1"/>
                    </a:solidFill>
                  </a:rPr>
                  <a:t>Key Changes:</a:t>
                </a:r>
              </a:p>
              <a:p>
                <a:pPr marL="76200" marR="0" lvl="0" algn="l" rtl="0">
                  <a:lnSpc>
                    <a:spcPct val="113000"/>
                  </a:lnSpc>
                  <a:spcBef>
                    <a:spcPts val="1000"/>
                  </a:spcBef>
                  <a:spcAft>
                    <a:spcPts val="0"/>
                  </a:spcAft>
                  <a:buClr>
                    <a:schemeClr val="dk1"/>
                  </a:buClr>
                  <a:buSzPts val="2400"/>
                </a:pPr>
                <a:r>
                  <a:rPr lang="en-US" sz="2200" dirty="0">
                    <a:solidFill>
                      <a:schemeClr val="dk1"/>
                    </a:solidFill>
                  </a:rPr>
                  <a:t>	If </a:t>
                </a:r>
                <a14:m>
                  <m:oMath xmlns:m="http://schemas.openxmlformats.org/officeDocument/2006/math">
                    <m:r>
                      <a:rPr lang="en-US" sz="2200" i="1" dirty="0" smtClean="0">
                        <a:solidFill>
                          <a:schemeClr val="dk1"/>
                        </a:solidFill>
                        <a:latin typeface="Cambria Math" panose="02040503050406030204" pitchFamily="18" charset="0"/>
                      </a:rPr>
                      <m:t>𝑑</m:t>
                    </m:r>
                    <m:r>
                      <a:rPr lang="en-US" sz="2200" i="1" dirty="0" smtClean="0">
                        <a:solidFill>
                          <a:schemeClr val="dk1"/>
                        </a:solidFill>
                        <a:latin typeface="Cambria Math" panose="02040503050406030204" pitchFamily="18" charset="0"/>
                      </a:rPr>
                      <m:t> &gt; 0</m:t>
                    </m:r>
                  </m:oMath>
                </a14:m>
                <a:r>
                  <a:rPr lang="en-US" sz="2200" dirty="0">
                    <a:solidFill>
                      <a:schemeClr val="dk1"/>
                    </a:solidFill>
                  </a:rPr>
                  <a:t>: shift UP</a:t>
                </a:r>
              </a:p>
              <a:p>
                <a:pPr marL="76200" marR="0" lvl="0" algn="l" rtl="0">
                  <a:lnSpc>
                    <a:spcPct val="113000"/>
                  </a:lnSpc>
                  <a:spcBef>
                    <a:spcPts val="0"/>
                  </a:spcBef>
                  <a:spcAft>
                    <a:spcPts val="0"/>
                  </a:spcAft>
                  <a:buClr>
                    <a:schemeClr val="dk1"/>
                  </a:buClr>
                  <a:buSzPts val="2400"/>
                </a:pPr>
                <a:r>
                  <a:rPr lang="en-US" sz="2200" dirty="0">
                    <a:solidFill>
                      <a:schemeClr val="dk1"/>
                    </a:solidFill>
                  </a:rPr>
                  <a:t>	If </a:t>
                </a:r>
                <a14:m>
                  <m:oMath xmlns:m="http://schemas.openxmlformats.org/officeDocument/2006/math">
                    <m:r>
                      <a:rPr lang="en-US" sz="2200" i="1" dirty="0" smtClean="0">
                        <a:solidFill>
                          <a:schemeClr val="dk1"/>
                        </a:solidFill>
                        <a:latin typeface="Cambria Math" panose="02040503050406030204" pitchFamily="18" charset="0"/>
                      </a:rPr>
                      <m:t>𝑑</m:t>
                    </m:r>
                    <m:r>
                      <a:rPr lang="en-US" sz="2200" i="1" dirty="0" smtClean="0">
                        <a:solidFill>
                          <a:schemeClr val="dk1"/>
                        </a:solidFill>
                        <a:latin typeface="Cambria Math" panose="02040503050406030204" pitchFamily="18" charset="0"/>
                      </a:rPr>
                      <m:t> &lt; 0</m:t>
                    </m:r>
                  </m:oMath>
                </a14:m>
                <a:r>
                  <a:rPr lang="en-US" sz="2200" dirty="0">
                    <a:solidFill>
                      <a:schemeClr val="dk1"/>
                    </a:solidFill>
                  </a:rPr>
                  <a:t>: shift DOWN</a:t>
                </a:r>
              </a:p>
              <a:p>
                <a:pPr marL="76200" marR="0" lvl="0" algn="l" rtl="0">
                  <a:lnSpc>
                    <a:spcPct val="113000"/>
                  </a:lnSpc>
                  <a:spcBef>
                    <a:spcPts val="0"/>
                  </a:spcBef>
                  <a:spcAft>
                    <a:spcPts val="0"/>
                  </a:spcAft>
                  <a:buClr>
                    <a:schemeClr val="dk1"/>
                  </a:buClr>
                  <a:buSzPts val="2400"/>
                </a:pPr>
                <a:r>
                  <a:rPr lang="en-US" sz="2200" dirty="0">
                    <a:solidFill>
                      <a:schemeClr val="dk1"/>
                    </a:solidFill>
                  </a:rPr>
                  <a:t>	Asymptote stays at </a:t>
                </a:r>
                <a14:m>
                  <m:oMath xmlns:m="http://schemas.openxmlformats.org/officeDocument/2006/math">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 = 0</m:t>
                    </m:r>
                  </m:oMath>
                </a14:m>
                <a:endParaRPr lang="en-US"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Domain stays </a:t>
                </a:r>
                <a14:m>
                  <m:oMath xmlns:m="http://schemas.openxmlformats.org/officeDocument/2006/math">
                    <m:d>
                      <m:dPr>
                        <m:ctrlPr>
                          <a:rPr lang="ar-AE" sz="2200" i="1" dirty="0" smtClean="0">
                            <a:solidFill>
                              <a:schemeClr val="dk1"/>
                            </a:solidFill>
                            <a:latin typeface="Cambria Math" panose="02040503050406030204" pitchFamily="18" charset="0"/>
                          </a:rPr>
                        </m:ctrlPr>
                      </m:dPr>
                      <m:e>
                        <m:r>
                          <a:rPr lang="ar-AE" sz="2200" i="1" dirty="0" smtClean="0">
                            <a:solidFill>
                              <a:schemeClr val="dk1"/>
                            </a:solidFill>
                            <a:latin typeface="Cambria Math" panose="02040503050406030204" pitchFamily="18" charset="0"/>
                          </a:rPr>
                          <m:t>0,∞</m:t>
                        </m:r>
                      </m:e>
                    </m:d>
                  </m:oMath>
                </a14:m>
              </a:p>
              <a:p>
                <a:pPr marL="76200" marR="0" lvl="0" algn="l" rtl="0">
                  <a:lnSpc>
                    <a:spcPct val="113000"/>
                  </a:lnSpc>
                  <a:spcBef>
                    <a:spcPts val="0"/>
                  </a:spcBef>
                  <a:spcAft>
                    <a:spcPts val="0"/>
                  </a:spcAft>
                  <a:buClr>
                    <a:schemeClr val="dk1"/>
                  </a:buClr>
                  <a:buSzPts val="2400"/>
                </a:pPr>
                <a:r>
                  <a:rPr lang="en-US" sz="2200" dirty="0">
                    <a:solidFill>
                      <a:schemeClr val="dk1"/>
                    </a:solidFill>
                  </a:rPr>
                  <a:t>	Range stays </a:t>
                </a:r>
                <a14:m>
                  <m:oMath xmlns:m="http://schemas.openxmlformats.org/officeDocument/2006/math">
                    <m:d>
                      <m:dPr>
                        <m:ctrlPr>
                          <a:rPr lang="ar-AE" sz="2200" i="1" dirty="0" smtClean="0">
                            <a:solidFill>
                              <a:schemeClr val="dk1"/>
                            </a:solidFill>
                            <a:latin typeface="Cambria Math" panose="02040503050406030204" pitchFamily="18" charset="0"/>
                          </a:rPr>
                        </m:ctrlPr>
                      </m:dPr>
                      <m:e>
                        <m:r>
                          <a:rPr lang="ar-AE" sz="2200" i="1" dirty="0" smtClean="0">
                            <a:solidFill>
                              <a:schemeClr val="dk1"/>
                            </a:solidFill>
                            <a:latin typeface="Cambria Math" panose="02040503050406030204" pitchFamily="18" charset="0"/>
                          </a:rPr>
                          <m:t>−∞</m:t>
                        </m:r>
                        <m:r>
                          <a:rPr lang="ar-AE" sz="2200" i="1" dirty="0">
                            <a:solidFill>
                              <a:schemeClr val="dk1"/>
                            </a:solidFill>
                            <a:latin typeface="Cambria Math" panose="02040503050406030204" pitchFamily="18" charset="0"/>
                          </a:rPr>
                          <m:t>,∞</m:t>
                        </m:r>
                      </m:e>
                    </m:d>
                  </m:oMath>
                </a14:m>
              </a:p>
              <a:p>
                <a:pPr marL="76200" marR="0" lvl="0" algn="l" rtl="0">
                  <a:lnSpc>
                    <a:spcPct val="113000"/>
                  </a:lnSpc>
                  <a:spcBef>
                    <a:spcPts val="0"/>
                  </a:spcBef>
                  <a:spcAft>
                    <a:spcPts val="0"/>
                  </a:spcAft>
                  <a:buClr>
                    <a:schemeClr val="dk1"/>
                  </a:buClr>
                  <a:buSzPts val="2400"/>
                </a:pPr>
                <a:r>
                  <a:rPr lang="en-US" sz="2200" dirty="0">
                    <a:solidFill>
                      <a:schemeClr val="dk1"/>
                    </a:solidFill>
                  </a:rPr>
                  <a:t>	x-intercept changes</a:t>
                </a:r>
                <a:endParaRPr sz="2200" dirty="0">
                  <a:solidFill>
                    <a:schemeClr val="dk1"/>
                  </a:solidFill>
                </a:endParaRPr>
              </a:p>
            </p:txBody>
          </p:sp>
        </mc:Choice>
        <mc:Fallback>
          <p:sp>
            <p:nvSpPr>
              <p:cNvPr id="975" name="Google Shape;975;p149"/>
              <p:cNvSpPr txBox="1">
                <a:spLocks noRot="1" noChangeAspect="1" noMove="1" noResize="1" noEditPoints="1" noAdjustHandles="1" noChangeArrowheads="1" noChangeShapeType="1" noTextEdit="1"/>
              </p:cNvSpPr>
              <p:nvPr/>
            </p:nvSpPr>
            <p:spPr>
              <a:xfrm>
                <a:off x="831827" y="1384300"/>
                <a:ext cx="7842900" cy="4073767"/>
              </a:xfrm>
              <a:prstGeom prst="rect">
                <a:avLst/>
              </a:prstGeom>
              <a:blipFill>
                <a:blip r:embed="rId3"/>
                <a:stretch>
                  <a:fillRect l="-646"/>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76" name="Google Shape;976;p149"/>
              <p:cNvSpPr txBox="1"/>
              <p:nvPr/>
            </p:nvSpPr>
            <p:spPr>
              <a:xfrm>
                <a:off x="6767825" y="3643138"/>
                <a:ext cx="5424175" cy="204976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200" dirty="0">
                    <a:solidFill>
                      <a:schemeClr val="dk1"/>
                    </a:solidFill>
                  </a:rPr>
                  <a:t>EXAMPLE: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func>
                      <m:funcPr>
                        <m:ctrlPr>
                          <a:rPr lang="en-US" sz="2200" i="1" dirty="0" smtClean="0">
                            <a:solidFill>
                              <a:schemeClr val="dk1"/>
                            </a:solidFill>
                            <a:latin typeface="Cambria Math" panose="02040503050406030204" pitchFamily="18" charset="0"/>
                          </a:rPr>
                        </m:ctrlPr>
                      </m:funcPr>
                      <m:fName>
                        <m:sSub>
                          <m:sSubPr>
                            <m:ctrlPr>
                              <a:rPr lang="en-US" sz="2200" i="1" dirty="0" smtClean="0">
                                <a:solidFill>
                                  <a:schemeClr val="dk1"/>
                                </a:solidFill>
                                <a:latin typeface="Cambria Math" panose="02040503050406030204" pitchFamily="18" charset="0"/>
                              </a:rPr>
                            </m:ctrlPr>
                          </m:sSubPr>
                          <m:e>
                            <m:r>
                              <m:rPr>
                                <m:sty m:val="p"/>
                              </m:rPr>
                              <a:rPr lang="en-US" sz="2200" i="0" dirty="0" smtClean="0">
                                <a:solidFill>
                                  <a:schemeClr val="dk1"/>
                                </a:solidFill>
                                <a:latin typeface="Cambria Math" panose="02040503050406030204" pitchFamily="18" charset="0"/>
                              </a:rPr>
                              <m:t>log</m:t>
                            </m:r>
                          </m:e>
                          <m:sub>
                            <m:r>
                              <a:rPr lang="en-US" sz="2200" i="1" dirty="0" smtClean="0">
                                <a:solidFill>
                                  <a:schemeClr val="dk1"/>
                                </a:solidFill>
                                <a:latin typeface="Cambria Math" panose="02040503050406030204" pitchFamily="18" charset="0"/>
                              </a:rPr>
                              <m:t>3</m:t>
                            </m:r>
                          </m:sub>
                        </m:sSub>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e>
                    </m:func>
                    <m:r>
                      <a:rPr lang="en-US" sz="2200" i="1" dirty="0" smtClean="0">
                        <a:solidFill>
                          <a:schemeClr val="dk1"/>
                        </a:solidFill>
                        <a:latin typeface="Cambria Math" panose="02040503050406030204" pitchFamily="18" charset="0"/>
                      </a:rPr>
                      <m:t>−2</m:t>
                    </m:r>
                  </m:oMath>
                </a14:m>
              </a:p>
              <a:p>
                <a:pPr marL="76200" lvl="0" algn="l" rtl="0">
                  <a:lnSpc>
                    <a:spcPct val="115000"/>
                  </a:lnSpc>
                  <a:spcBef>
                    <a:spcPts val="1200"/>
                  </a:spcBef>
                  <a:spcAft>
                    <a:spcPts val="0"/>
                  </a:spcAft>
                  <a:buClr>
                    <a:schemeClr val="dk1"/>
                  </a:buClr>
                  <a:buSzPts val="2400"/>
                </a:pPr>
                <a:r>
                  <a:rPr lang="en-US" sz="2200" dirty="0">
                    <a:solidFill>
                      <a:schemeClr val="dk1"/>
                    </a:solidFill>
                  </a:rPr>
                  <a:t>Shifts DOWN 2 units</a:t>
                </a:r>
                <a:endParaRPr sz="2200" dirty="0">
                  <a:solidFill>
                    <a:schemeClr val="dk1"/>
                  </a:solidFill>
                </a:endParaRPr>
              </a:p>
              <a:p>
                <a:pPr marL="76200" lvl="0" algn="l" rtl="0">
                  <a:lnSpc>
                    <a:spcPct val="115000"/>
                  </a:lnSpc>
                  <a:spcBef>
                    <a:spcPts val="0"/>
                  </a:spcBef>
                  <a:spcAft>
                    <a:spcPts val="0"/>
                  </a:spcAft>
                  <a:buClr>
                    <a:schemeClr val="dk1"/>
                  </a:buClr>
                  <a:buSzPts val="2400"/>
                </a:pPr>
                <a:r>
                  <a:rPr lang="en-US" sz="2200" dirty="0">
                    <a:solidFill>
                      <a:schemeClr val="dk1"/>
                    </a:solidFill>
                  </a:rPr>
                  <a:t>Asymptote: </a:t>
                </a:r>
                <a14:m>
                  <m:oMath xmlns:m="http://schemas.openxmlformats.org/officeDocument/2006/math">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 = 0</m:t>
                    </m:r>
                  </m:oMath>
                </a14:m>
                <a:r>
                  <a:rPr lang="en-US" sz="2200" dirty="0">
                    <a:solidFill>
                      <a:schemeClr val="dk1"/>
                    </a:solidFill>
                  </a:rPr>
                  <a:t> (unchanged)</a:t>
                </a:r>
                <a:endParaRPr sz="2200" dirty="0">
                  <a:solidFill>
                    <a:schemeClr val="dk1"/>
                  </a:solidFill>
                </a:endParaRPr>
              </a:p>
              <a:p>
                <a:pPr marL="76200" lvl="0" algn="l" rtl="0">
                  <a:lnSpc>
                    <a:spcPct val="115000"/>
                  </a:lnSpc>
                  <a:spcBef>
                    <a:spcPts val="0"/>
                  </a:spcBef>
                  <a:spcAft>
                    <a:spcPts val="0"/>
                  </a:spcAft>
                  <a:buClr>
                    <a:schemeClr val="dk1"/>
                  </a:buClr>
                  <a:buSzPts val="2400"/>
                </a:pPr>
                <a:r>
                  <a:rPr lang="en-US" sz="2200" dirty="0">
                    <a:solidFill>
                      <a:schemeClr val="dk1"/>
                    </a:solidFill>
                  </a:rPr>
                  <a:t>x-intercept: </a:t>
                </a:r>
                <a14:m>
                  <m:oMath xmlns:m="http://schemas.openxmlformats.org/officeDocument/2006/math">
                    <m:r>
                      <a:rPr lang="en-US" sz="2200" i="1" dirty="0" smtClean="0">
                        <a:solidFill>
                          <a:schemeClr val="dk1"/>
                        </a:solidFill>
                        <a:latin typeface="Cambria Math" panose="02040503050406030204" pitchFamily="18" charset="0"/>
                      </a:rPr>
                      <m:t>(9, 0)</m:t>
                    </m:r>
                  </m:oMath>
                </a14:m>
                <a:r>
                  <a:rPr lang="en-US" sz="2200" dirty="0">
                    <a:solidFill>
                      <a:schemeClr val="dk1"/>
                    </a:solidFill>
                  </a:rPr>
                  <a:t> (solve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sSub>
                          <m:sSubPr>
                            <m:ctrlPr>
                              <a:rPr lang="en-US" sz="2200" i="1" dirty="0" smtClean="0">
                                <a:solidFill>
                                  <a:schemeClr val="dk1"/>
                                </a:solidFill>
                                <a:latin typeface="Cambria Math" panose="02040503050406030204" pitchFamily="18" charset="0"/>
                              </a:rPr>
                            </m:ctrlPr>
                          </m:sSubPr>
                          <m:e>
                            <m:r>
                              <m:rPr>
                                <m:sty m:val="p"/>
                              </m:rPr>
                              <a:rPr lang="en-US" sz="2200" i="0" dirty="0" smtClean="0">
                                <a:solidFill>
                                  <a:schemeClr val="dk1"/>
                                </a:solidFill>
                                <a:latin typeface="Cambria Math" panose="02040503050406030204" pitchFamily="18" charset="0"/>
                              </a:rPr>
                              <m:t>log</m:t>
                            </m:r>
                          </m:e>
                          <m:sub>
                            <m:r>
                              <a:rPr lang="en-US" sz="2200" i="1" dirty="0" smtClean="0">
                                <a:solidFill>
                                  <a:schemeClr val="dk1"/>
                                </a:solidFill>
                                <a:latin typeface="Cambria Math" panose="02040503050406030204" pitchFamily="18" charset="0"/>
                              </a:rPr>
                              <m:t>3</m:t>
                            </m:r>
                          </m:sub>
                        </m:sSub>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e>
                    </m:func>
                    <m:r>
                      <a:rPr lang="en-US" sz="2200" i="1" dirty="0" smtClean="0">
                        <a:solidFill>
                          <a:schemeClr val="dk1"/>
                        </a:solidFill>
                        <a:latin typeface="Cambria Math" panose="02040503050406030204" pitchFamily="18" charset="0"/>
                      </a:rPr>
                      <m:t>=2</m:t>
                    </m:r>
                  </m:oMath>
                </a14:m>
                <a:r>
                  <a:rPr lang="en-US" sz="2200" dirty="0">
                    <a:solidFill>
                      <a:schemeClr val="dk1"/>
                    </a:solidFill>
                  </a:rPr>
                  <a:t>)</a:t>
                </a:r>
                <a:endParaRPr sz="2200" dirty="0">
                  <a:solidFill>
                    <a:schemeClr val="dk1"/>
                  </a:solidFill>
                </a:endParaRPr>
              </a:p>
            </p:txBody>
          </p:sp>
        </mc:Choice>
        <mc:Fallback>
          <p:sp>
            <p:nvSpPr>
              <p:cNvPr id="976" name="Google Shape;976;p149"/>
              <p:cNvSpPr txBox="1">
                <a:spLocks noRot="1" noChangeAspect="1" noMove="1" noResize="1" noEditPoints="1" noAdjustHandles="1" noChangeArrowheads="1" noChangeShapeType="1" noTextEdit="1"/>
              </p:cNvSpPr>
              <p:nvPr/>
            </p:nvSpPr>
            <p:spPr>
              <a:xfrm>
                <a:off x="6767825" y="3643138"/>
                <a:ext cx="5424175" cy="2049762"/>
              </a:xfrm>
              <a:prstGeom prst="rect">
                <a:avLst/>
              </a:prstGeom>
              <a:blipFill>
                <a:blip r:embed="rId4"/>
                <a:stretch>
                  <a:fillRect l="-1166" b="-1235"/>
                </a:stretch>
              </a:blipFill>
              <a:ln>
                <a:noFill/>
              </a:ln>
            </p:spPr>
            <p:txBody>
              <a:bodyPr/>
              <a:lstStyle/>
              <a:p>
                <a:r>
                  <a:rPr lang="en-US">
                    <a:noFill/>
                  </a:rPr>
                  <a:t> </a:t>
                </a:r>
              </a:p>
            </p:txBody>
          </p:sp>
        </mc:Fallback>
      </mc:AlternateContent>
      <p:sp>
        <p:nvSpPr>
          <p:cNvPr id="974" name="Google Shape;974;p149">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150"/>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Exponential Stretches and Reflections</a:t>
            </a:r>
            <a:endParaRPr sz="4000" dirty="0"/>
          </a:p>
        </p:txBody>
      </p:sp>
      <mc:AlternateContent xmlns:mc="http://schemas.openxmlformats.org/markup-compatibility/2006">
        <mc:Choice xmlns:a14="http://schemas.microsoft.com/office/drawing/2010/main" Requires="a14">
          <p:sp>
            <p:nvSpPr>
              <p:cNvPr id="982" name="Google Shape;982;p150"/>
              <p:cNvSpPr txBox="1"/>
              <p:nvPr/>
            </p:nvSpPr>
            <p:spPr>
              <a:xfrm>
                <a:off x="824933" y="1276925"/>
                <a:ext cx="10559700" cy="4582368"/>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b="1" dirty="0">
                    <a:solidFill>
                      <a:schemeClr val="dk1"/>
                    </a:solidFill>
                  </a:rPr>
                  <a:t>Vertical Stretch/Compression:</a:t>
                </a:r>
                <a:r>
                  <a:rPr lang="en-US" sz="2200" dirty="0">
                    <a:solidFill>
                      <a:schemeClr val="dk1"/>
                    </a:solidFill>
                  </a:rPr>
                  <a:t>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r>
                      <a:rPr lang="en-US" sz="2200" i="1" dirty="0" smtClean="0">
                        <a:solidFill>
                          <a:schemeClr val="dk1"/>
                        </a:solidFill>
                        <a:latin typeface="Cambria Math" panose="02040503050406030204" pitchFamily="18" charset="0"/>
                      </a:rPr>
                      <m:t>𝑎</m:t>
                    </m:r>
                    <m:func>
                      <m:funcPr>
                        <m:ctrlPr>
                          <a:rPr lang="en-US" sz="2200" i="1" dirty="0" err="1">
                            <a:solidFill>
                              <a:schemeClr val="dk1"/>
                            </a:solidFill>
                            <a:latin typeface="Cambria Math" panose="02040503050406030204" pitchFamily="18" charset="0"/>
                          </a:rPr>
                        </m:ctrlPr>
                      </m:funcPr>
                      <m:fName>
                        <m:sSub>
                          <m:sSubPr>
                            <m:ctrlPr>
                              <a:rPr lang="en-US" sz="2200" i="1" dirty="0" err="1">
                                <a:solidFill>
                                  <a:schemeClr val="dk1"/>
                                </a:solidFill>
                                <a:latin typeface="Cambria Math" panose="02040503050406030204" pitchFamily="18" charset="0"/>
                              </a:rPr>
                            </m:ctrlPr>
                          </m:sSubPr>
                          <m:e>
                            <m:r>
                              <m:rPr>
                                <m:sty m:val="p"/>
                              </m:rPr>
                              <a:rPr lang="en-US" sz="2200" i="0" dirty="0" err="1">
                                <a:solidFill>
                                  <a:schemeClr val="dk1"/>
                                </a:solidFill>
                                <a:latin typeface="Cambria Math" panose="02040503050406030204" pitchFamily="18" charset="0"/>
                              </a:rPr>
                              <m:t>log</m:t>
                            </m:r>
                          </m:e>
                          <m:sub>
                            <m:r>
                              <a:rPr lang="en-US" sz="2200" i="1" dirty="0" err="1">
                                <a:solidFill>
                                  <a:schemeClr val="dk1"/>
                                </a:solidFill>
                                <a:latin typeface="Cambria Math" panose="02040503050406030204" pitchFamily="18" charset="0"/>
                              </a:rPr>
                              <m:t>𝑏</m:t>
                            </m:r>
                          </m:sub>
                        </m:sSub>
                      </m:fName>
                      <m:e>
                        <m:d>
                          <m:dPr>
                            <m:ctrlPr>
                              <a:rPr lang="en-US" sz="2200" i="1" dirty="0">
                                <a:solidFill>
                                  <a:schemeClr val="dk1"/>
                                </a:solidFill>
                                <a:latin typeface="Cambria Math" panose="02040503050406030204" pitchFamily="18" charset="0"/>
                              </a:rPr>
                            </m:ctrlPr>
                          </m:dPr>
                          <m:e>
                            <m:r>
                              <a:rPr lang="en-US" sz="2200" i="1" dirty="0">
                                <a:solidFill>
                                  <a:schemeClr val="dk1"/>
                                </a:solidFill>
                                <a:latin typeface="Cambria Math" panose="02040503050406030204" pitchFamily="18" charset="0"/>
                              </a:rPr>
                              <m:t>𝑥</m:t>
                            </m:r>
                          </m:e>
                        </m:d>
                      </m:e>
                    </m:func>
                  </m:oMath>
                </a14:m>
              </a:p>
              <a:p>
                <a:pPr marL="76200" marR="0" lvl="0" algn="l" rtl="0">
                  <a:lnSpc>
                    <a:spcPct val="113000"/>
                  </a:lnSpc>
                  <a:spcBef>
                    <a:spcPts val="0"/>
                  </a:spcBef>
                  <a:spcAft>
                    <a:spcPts val="0"/>
                  </a:spcAft>
                  <a:buClr>
                    <a:schemeClr val="dk1"/>
                  </a:buClr>
                  <a:buSzPts val="2400"/>
                </a:pPr>
                <a:r>
                  <a:rPr lang="en-US" sz="2200" dirty="0">
                    <a:solidFill>
                      <a:schemeClr val="dk1"/>
                    </a:solidFill>
                  </a:rPr>
                  <a:t>	If </a:t>
                </a:r>
                <a14:m>
                  <m:oMath xmlns:m="http://schemas.openxmlformats.org/officeDocument/2006/math">
                    <m:d>
                      <m:dPr>
                        <m:begChr m:val="|"/>
                        <m:endChr m:val="|"/>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𝑎</m:t>
                        </m:r>
                      </m:e>
                    </m:d>
                    <m:r>
                      <a:rPr lang="en-US" sz="2200" i="1" dirty="0" smtClean="0">
                        <a:solidFill>
                          <a:schemeClr val="dk1"/>
                        </a:solidFill>
                        <a:latin typeface="Cambria Math" panose="02040503050406030204" pitchFamily="18" charset="0"/>
                      </a:rPr>
                      <m:t>&gt;1</m:t>
                    </m:r>
                  </m:oMath>
                </a14:m>
                <a:r>
                  <a:rPr lang="en-US" sz="2200" dirty="0">
                    <a:solidFill>
                      <a:schemeClr val="dk1"/>
                    </a:solidFill>
                  </a:rPr>
                  <a:t>: stretch (steeper)</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If </a:t>
                </a:r>
                <a14:m>
                  <m:oMath xmlns:m="http://schemas.openxmlformats.org/officeDocument/2006/math">
                    <m:r>
                      <a:rPr lang="en-US" sz="2200" i="1" dirty="0" smtClean="0">
                        <a:solidFill>
                          <a:schemeClr val="dk1"/>
                        </a:solidFill>
                        <a:latin typeface="Cambria Math" panose="02040503050406030204" pitchFamily="18" charset="0"/>
                      </a:rPr>
                      <m:t>0&lt;</m:t>
                    </m:r>
                    <m:d>
                      <m:dPr>
                        <m:begChr m:val="|"/>
                        <m:endChr m:val="|"/>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𝑎</m:t>
                        </m:r>
                      </m:e>
                    </m:d>
                    <m:r>
                      <a:rPr lang="en-US" sz="2200" i="1" dirty="0" smtClean="0">
                        <a:solidFill>
                          <a:schemeClr val="dk1"/>
                        </a:solidFill>
                        <a:latin typeface="Cambria Math" panose="02040503050406030204" pitchFamily="18" charset="0"/>
                      </a:rPr>
                      <m:t>&lt;1</m:t>
                    </m:r>
                  </m:oMath>
                </a14:m>
                <a:r>
                  <a:rPr lang="en-US" sz="2200" dirty="0">
                    <a:solidFill>
                      <a:schemeClr val="dk1"/>
                    </a:solidFill>
                  </a:rPr>
                  <a:t>: compression (flatter)</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Asymptote </a:t>
                </a:r>
                <a14:m>
                  <m:oMath xmlns:m="http://schemas.openxmlformats.org/officeDocument/2006/math">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=0</m:t>
                    </m:r>
                  </m:oMath>
                </a14:m>
                <a:r>
                  <a:rPr lang="en-US" sz="2200" dirty="0">
                    <a:solidFill>
                      <a:schemeClr val="dk1"/>
                    </a:solidFill>
                  </a:rPr>
                  <a:t> and x-intercept </a:t>
                </a:r>
                <a14:m>
                  <m:oMath xmlns:m="http://schemas.openxmlformats.org/officeDocument/2006/math">
                    <m:r>
                      <a:rPr lang="en-US" sz="2200" i="1" dirty="0" smtClean="0">
                        <a:solidFill>
                          <a:schemeClr val="dk1"/>
                        </a:solidFill>
                        <a:latin typeface="Cambria Math" panose="02040503050406030204" pitchFamily="18" charset="0"/>
                      </a:rPr>
                      <m:t>(1, 0)</m:t>
                    </m:r>
                  </m:oMath>
                </a14:m>
                <a:r>
                  <a:rPr lang="en-US" sz="2200" dirty="0">
                    <a:solidFill>
                      <a:schemeClr val="dk1"/>
                    </a:solidFill>
                  </a:rPr>
                  <a:t> unchanged</a:t>
                </a:r>
                <a:endParaRPr sz="2200" dirty="0">
                  <a:solidFill>
                    <a:schemeClr val="dk1"/>
                  </a:solidFill>
                </a:endParaRPr>
              </a:p>
              <a:p>
                <a:pPr marR="0" lvl="0" algn="l" rtl="0">
                  <a:lnSpc>
                    <a:spcPct val="113000"/>
                  </a:lnSpc>
                  <a:spcBef>
                    <a:spcPts val="1000"/>
                  </a:spcBef>
                  <a:spcAft>
                    <a:spcPts val="0"/>
                  </a:spcAft>
                  <a:buClr>
                    <a:srgbClr val="000000"/>
                  </a:buClr>
                  <a:buSzPts val="2800"/>
                </a:pPr>
                <a:br>
                  <a:rPr lang="en-US" sz="2200" b="1" dirty="0">
                    <a:solidFill>
                      <a:schemeClr val="dk1"/>
                    </a:solidFill>
                  </a:rPr>
                </a:br>
                <a:r>
                  <a:rPr lang="en-US" sz="2200" b="1" dirty="0">
                    <a:solidFill>
                      <a:schemeClr val="dk1"/>
                    </a:solidFill>
                  </a:rPr>
                  <a:t>Reflections:</a:t>
                </a:r>
                <a:endParaRPr sz="2200" b="1" dirty="0">
                  <a:solidFill>
                    <a:schemeClr val="dk1"/>
                  </a:solidFill>
                </a:endParaRPr>
              </a:p>
              <a:p>
                <a:pPr marL="76200" marR="0" lvl="0" algn="l" rtl="0">
                  <a:lnSpc>
                    <a:spcPct val="113000"/>
                  </a:lnSpc>
                  <a:spcBef>
                    <a:spcPts val="0"/>
                  </a:spcBef>
                  <a:spcAft>
                    <a:spcPts val="0"/>
                  </a:spcAft>
                  <a:buClr>
                    <a:schemeClr val="dk1"/>
                  </a:buClr>
                  <a:buSzPts val="2400"/>
                </a:pP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func>
                      <m:funcPr>
                        <m:ctrlPr>
                          <a:rPr lang="en-US" sz="2200" i="1" dirty="0" err="1">
                            <a:solidFill>
                              <a:schemeClr val="dk1"/>
                            </a:solidFill>
                            <a:latin typeface="Cambria Math" panose="02040503050406030204" pitchFamily="18" charset="0"/>
                          </a:rPr>
                        </m:ctrlPr>
                      </m:funcPr>
                      <m:fName>
                        <m:sSub>
                          <m:sSubPr>
                            <m:ctrlPr>
                              <a:rPr lang="en-US" sz="2200" i="1" dirty="0" err="1">
                                <a:solidFill>
                                  <a:schemeClr val="dk1"/>
                                </a:solidFill>
                                <a:latin typeface="Cambria Math" panose="02040503050406030204" pitchFamily="18" charset="0"/>
                              </a:rPr>
                            </m:ctrlPr>
                          </m:sSubPr>
                          <m:e>
                            <m:r>
                              <m:rPr>
                                <m:sty m:val="p"/>
                              </m:rPr>
                              <a:rPr lang="en-US" sz="2200" i="0" dirty="0" err="1">
                                <a:solidFill>
                                  <a:schemeClr val="dk1"/>
                                </a:solidFill>
                                <a:latin typeface="Cambria Math" panose="02040503050406030204" pitchFamily="18" charset="0"/>
                              </a:rPr>
                              <m:t>log</m:t>
                            </m:r>
                          </m:e>
                          <m:sub>
                            <m:r>
                              <a:rPr lang="en-US" sz="2200" i="1" dirty="0" err="1">
                                <a:solidFill>
                                  <a:schemeClr val="dk1"/>
                                </a:solidFill>
                                <a:latin typeface="Cambria Math" panose="02040503050406030204" pitchFamily="18" charset="0"/>
                              </a:rPr>
                              <m:t>𝑏</m:t>
                            </m:r>
                          </m:sub>
                        </m:sSub>
                      </m:fName>
                      <m:e>
                        <m:d>
                          <m:dPr>
                            <m:ctrlPr>
                              <a:rPr lang="en-US" sz="2200" i="1" dirty="0">
                                <a:solidFill>
                                  <a:schemeClr val="dk1"/>
                                </a:solidFill>
                                <a:latin typeface="Cambria Math" panose="02040503050406030204" pitchFamily="18" charset="0"/>
                              </a:rPr>
                            </m:ctrlPr>
                          </m:dPr>
                          <m:e>
                            <m:r>
                              <a:rPr lang="en-US" sz="2200" i="1" dirty="0">
                                <a:solidFill>
                                  <a:schemeClr val="dk1"/>
                                </a:solidFill>
                                <a:latin typeface="Cambria Math" panose="02040503050406030204" pitchFamily="18" charset="0"/>
                              </a:rPr>
                              <m:t>𝑥</m:t>
                            </m:r>
                          </m:e>
                        </m:d>
                      </m:e>
                    </m:func>
                  </m:oMath>
                </a14:m>
                <a:r>
                  <a:rPr lang="en-US" sz="2200" dirty="0">
                    <a:solidFill>
                      <a:schemeClr val="dk1"/>
                    </a:solidFill>
                  </a:rPr>
                  <a:t>: reflects across x-axis</a:t>
                </a:r>
                <a:br>
                  <a:rPr lang="en-US" sz="2200" dirty="0">
                    <a:solidFill>
                      <a:schemeClr val="dk1"/>
                    </a:solidFill>
                  </a:rPr>
                </a:br>
                <a:r>
                  <a:rPr lang="en-US" sz="2200" dirty="0">
                    <a:solidFill>
                      <a:schemeClr val="dk1"/>
                    </a:solidFill>
                  </a:rPr>
                  <a:t>	Domain stays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m:t>
                        </m:r>
                      </m:e>
                    </m:d>
                  </m:oMath>
                </a14:m>
                <a:endParaRPr sz="2200" dirty="0">
                  <a:solidFill>
                    <a:schemeClr val="dk1"/>
                  </a:solidFill>
                </a:endParaRPr>
              </a:p>
              <a:p>
                <a:pPr marL="76200" marR="0" lvl="0" algn="l" rtl="0">
                  <a:lnSpc>
                    <a:spcPct val="113000"/>
                  </a:lnSpc>
                  <a:spcBef>
                    <a:spcPts val="0"/>
                  </a:spcBef>
                  <a:spcAft>
                    <a:spcPts val="0"/>
                  </a:spcAft>
                  <a:buClr>
                    <a:schemeClr val="dk1"/>
                  </a:buClr>
                  <a:buSzPts val="2400"/>
                </a:pP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func>
                      <m:funcPr>
                        <m:ctrlPr>
                          <a:rPr lang="en-US" sz="2200" i="1" dirty="0" err="1">
                            <a:solidFill>
                              <a:schemeClr val="dk1"/>
                            </a:solidFill>
                            <a:latin typeface="Cambria Math" panose="02040503050406030204" pitchFamily="18" charset="0"/>
                          </a:rPr>
                        </m:ctrlPr>
                      </m:funcPr>
                      <m:fName>
                        <m:sSub>
                          <m:sSubPr>
                            <m:ctrlPr>
                              <a:rPr lang="en-US" sz="2200" i="1" dirty="0" err="1">
                                <a:solidFill>
                                  <a:schemeClr val="dk1"/>
                                </a:solidFill>
                                <a:latin typeface="Cambria Math" panose="02040503050406030204" pitchFamily="18" charset="0"/>
                              </a:rPr>
                            </m:ctrlPr>
                          </m:sSubPr>
                          <m:e>
                            <m:r>
                              <m:rPr>
                                <m:sty m:val="p"/>
                              </m:rPr>
                              <a:rPr lang="en-US" sz="2200" i="0" dirty="0" err="1">
                                <a:solidFill>
                                  <a:schemeClr val="dk1"/>
                                </a:solidFill>
                                <a:latin typeface="Cambria Math" panose="02040503050406030204" pitchFamily="18" charset="0"/>
                              </a:rPr>
                              <m:t>log</m:t>
                            </m:r>
                          </m:e>
                          <m:sub>
                            <m:r>
                              <a:rPr lang="en-US" sz="2200" i="1" dirty="0" err="1">
                                <a:solidFill>
                                  <a:schemeClr val="dk1"/>
                                </a:solidFill>
                                <a:latin typeface="Cambria Math" panose="02040503050406030204" pitchFamily="18" charset="0"/>
                              </a:rPr>
                              <m:t>𝑏</m:t>
                            </m:r>
                          </m:sub>
                        </m:sSub>
                      </m:fName>
                      <m:e>
                        <m:d>
                          <m:dPr>
                            <m:ctrlPr>
                              <a:rPr lang="en-US" sz="2200" i="1" dirty="0">
                                <a:solidFill>
                                  <a:schemeClr val="dk1"/>
                                </a:solidFill>
                                <a:latin typeface="Cambria Math" panose="02040503050406030204" pitchFamily="18" charset="0"/>
                              </a:rPr>
                            </m:ctrlPr>
                          </m:dPr>
                          <m:e>
                            <m:r>
                              <a:rPr lang="en-US" sz="2200" i="1" dirty="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𝑥</m:t>
                            </m:r>
                          </m:e>
                        </m:d>
                      </m:e>
                    </m:func>
                  </m:oMath>
                </a14:m>
                <a:r>
                  <a:rPr lang="en-US" sz="2200" dirty="0">
                    <a:solidFill>
                      <a:schemeClr val="dk1"/>
                    </a:solidFill>
                  </a:rPr>
                  <a:t>: reflects across y-axis</a:t>
                </a:r>
                <a:br>
                  <a:rPr lang="en-US" sz="2200" dirty="0">
                    <a:solidFill>
                      <a:schemeClr val="dk1"/>
                    </a:solidFill>
                  </a:rPr>
                </a:br>
                <a:r>
                  <a:rPr lang="en-US" sz="2200" dirty="0">
                    <a:solidFill>
                      <a:schemeClr val="dk1"/>
                    </a:solidFill>
                  </a:rPr>
                  <a:t>	Domain becomes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,0</m:t>
                        </m:r>
                      </m:e>
                    </m:d>
                  </m:oMath>
                </a14:m>
              </a:p>
              <a:p>
                <a:pPr marL="76200" marR="0" lvl="0" algn="l" rtl="0">
                  <a:lnSpc>
                    <a:spcPct val="113000"/>
                  </a:lnSpc>
                  <a:spcBef>
                    <a:spcPts val="0"/>
                  </a:spcBef>
                  <a:spcAft>
                    <a:spcPts val="0"/>
                  </a:spcAft>
                  <a:buClr>
                    <a:schemeClr val="dk1"/>
                  </a:buClr>
                  <a:buSzPts val="2400"/>
                </a:pPr>
                <a:r>
                  <a:rPr lang="en-US" sz="2200" dirty="0">
                    <a:solidFill>
                      <a:schemeClr val="dk1"/>
                    </a:solidFill>
                  </a:rPr>
                  <a:t>	Asymptote stays </a:t>
                </a:r>
                <a14:m>
                  <m:oMath xmlns:m="http://schemas.openxmlformats.org/officeDocument/2006/math">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 = 0</m:t>
                    </m:r>
                  </m:oMath>
                </a14:m>
                <a:endParaRPr sz="2200" dirty="0">
                  <a:solidFill>
                    <a:schemeClr val="dk1"/>
                  </a:solidFill>
                </a:endParaRPr>
              </a:p>
            </p:txBody>
          </p:sp>
        </mc:Choice>
        <mc:Fallback>
          <p:sp>
            <p:nvSpPr>
              <p:cNvPr id="982" name="Google Shape;982;p150"/>
              <p:cNvSpPr txBox="1">
                <a:spLocks noRot="1" noChangeAspect="1" noMove="1" noResize="1" noEditPoints="1" noAdjustHandles="1" noChangeArrowheads="1" noChangeShapeType="1" noTextEdit="1"/>
              </p:cNvSpPr>
              <p:nvPr/>
            </p:nvSpPr>
            <p:spPr>
              <a:xfrm>
                <a:off x="824933" y="1276925"/>
                <a:ext cx="10559700" cy="4582368"/>
              </a:xfrm>
              <a:prstGeom prst="rect">
                <a:avLst/>
              </a:prstGeom>
              <a:blipFill>
                <a:blip r:embed="rId3"/>
                <a:stretch>
                  <a:fillRect l="-360"/>
                </a:stretch>
              </a:blipFill>
              <a:ln>
                <a:noFill/>
              </a:ln>
            </p:spPr>
            <p:txBody>
              <a:bodyPr/>
              <a:lstStyle/>
              <a:p>
                <a:r>
                  <a:rPr lang="en-US">
                    <a:noFill/>
                  </a:rPr>
                  <a:t> </a:t>
                </a:r>
              </a:p>
            </p:txBody>
          </p:sp>
        </mc:Fallback>
      </mc:AlternateContent>
      <p:sp>
        <p:nvSpPr>
          <p:cNvPr id="983" name="Google Shape;983;p150">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4" name="Google Shape;984;p150">
            <a:extLst>
              <a:ext uri="{C183D7F6-B498-43B3-948B-1728B52AA6E4}">
                <adec:decorative xmlns:adec="http://schemas.microsoft.com/office/drawing/2017/decorative" val="1"/>
              </a:ext>
            </a:extLst>
          </p:cNvPr>
          <p:cNvPicPr preferRelativeResize="0"/>
          <p:nvPr/>
        </p:nvPicPr>
        <p:blipFill rotWithShape="1">
          <a:blip r:embed="rId4">
            <a:alphaModFix/>
          </a:blip>
          <a:srcRect l="66114" t="24015" b="14057"/>
          <a:stretch/>
        </p:blipFill>
        <p:spPr>
          <a:xfrm>
            <a:off x="8776849" y="1384200"/>
            <a:ext cx="2903025" cy="53056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151"/>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Exponential Transformations</a:t>
            </a:r>
            <a:endParaRPr>
              <a:solidFill>
                <a:schemeClr val="accent5"/>
              </a:solidFill>
            </a:endParaRPr>
          </a:p>
        </p:txBody>
      </p:sp>
      <mc:AlternateContent xmlns:mc="http://schemas.openxmlformats.org/markup-compatibility/2006">
        <mc:Choice xmlns:a14="http://schemas.microsoft.com/office/drawing/2010/main" Requires="a14">
          <p:sp>
            <p:nvSpPr>
              <p:cNvPr id="990" name="Google Shape;990;p151"/>
              <p:cNvSpPr txBox="1"/>
              <p:nvPr/>
            </p:nvSpPr>
            <p:spPr>
              <a:xfrm>
                <a:off x="831833" y="1384200"/>
                <a:ext cx="9800308" cy="3680711"/>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4400"/>
                  <a:buFont typeface="Arial"/>
                  <a:buNone/>
                </a:pPr>
                <a:r>
                  <a:rPr lang="en-US" sz="2800" dirty="0">
                    <a:solidFill>
                      <a:schemeClr val="dk1"/>
                    </a:solidFill>
                  </a:rPr>
                  <a:t>For each function, identify the transformations, asymptote, and domain:</a:t>
                </a:r>
              </a:p>
              <a:p>
                <a:pPr marL="0" marR="0" lvl="0" indent="0" algn="l" rtl="0">
                  <a:lnSpc>
                    <a:spcPct val="113000"/>
                  </a:lnSpc>
                  <a:spcBef>
                    <a:spcPts val="0"/>
                  </a:spcBef>
                  <a:spcAft>
                    <a:spcPts val="0"/>
                  </a:spcAft>
                  <a:buClr>
                    <a:srgbClr val="000000"/>
                  </a:buClr>
                  <a:buSzPts val="4400"/>
                  <a:buFont typeface="Arial"/>
                  <a:buNone/>
                </a:pPr>
                <a:endParaRPr sz="2800" dirty="0">
                  <a:solidFill>
                    <a:schemeClr val="dk1"/>
                  </a:solidFill>
                </a:endParaRPr>
              </a:p>
              <a:p>
                <a:pPr marL="50800" marR="0" lvl="0" algn="l" rtl="0">
                  <a:lnSpc>
                    <a:spcPct val="113000"/>
                  </a:lnSpc>
                  <a:spcBef>
                    <a:spcPts val="1000"/>
                  </a:spcBef>
                  <a:spcAft>
                    <a:spcPts val="0"/>
                  </a:spcAft>
                  <a:buClr>
                    <a:schemeClr val="dk1"/>
                  </a:buClr>
                  <a:buSzPts val="2800"/>
                </a:pPr>
                <a:r>
                  <a:rPr lang="en-US" sz="2800" dirty="0">
                    <a:solidFill>
                      <a:schemeClr val="dk1"/>
                    </a:solidFill>
                  </a:rPr>
                  <a:t>1.  </a:t>
                </a:r>
                <a14:m>
                  <m:oMath xmlns:m="http://schemas.openxmlformats.org/officeDocument/2006/math">
                    <m:r>
                      <a:rPr lang="en-US" sz="2800" i="1" dirty="0" smtClean="0">
                        <a:solidFill>
                          <a:schemeClr val="dk1"/>
                        </a:solidFill>
                        <a:latin typeface="Cambria Math" panose="02040503050406030204" pitchFamily="18" charset="0"/>
                      </a:rPr>
                      <m:t>𝑓</m:t>
                    </m:r>
                    <m:d>
                      <m:dPr>
                        <m:ctrlPr>
                          <a:rPr lang="en-US" sz="2800" i="1" dirty="0">
                            <a:solidFill>
                              <a:schemeClr val="dk1"/>
                            </a:solidFill>
                            <a:latin typeface="Cambria Math" panose="02040503050406030204" pitchFamily="18" charset="0"/>
                          </a:rPr>
                        </m:ctrlPr>
                      </m:dPr>
                      <m:e>
                        <m:r>
                          <a:rPr lang="en-US" sz="2800" i="1" dirty="0">
                            <a:solidFill>
                              <a:schemeClr val="dk1"/>
                            </a:solidFill>
                            <a:latin typeface="Cambria Math" panose="02040503050406030204" pitchFamily="18" charset="0"/>
                          </a:rPr>
                          <m:t>𝑥</m:t>
                        </m:r>
                      </m:e>
                    </m:d>
                    <m:r>
                      <a:rPr lang="en-US" sz="2800" i="1" dirty="0">
                        <a:solidFill>
                          <a:schemeClr val="dk1"/>
                        </a:solidFill>
                        <a:latin typeface="Cambria Math" panose="02040503050406030204" pitchFamily="18" charset="0"/>
                      </a:rPr>
                      <m:t>=</m:t>
                    </m:r>
                    <m:func>
                      <m:funcPr>
                        <m:ctrlPr>
                          <a:rPr lang="en-US" sz="2800" i="1" dirty="0">
                            <a:solidFill>
                              <a:schemeClr val="dk1"/>
                            </a:solidFill>
                            <a:latin typeface="Cambria Math" panose="02040503050406030204" pitchFamily="18" charset="0"/>
                          </a:rPr>
                        </m:ctrlPr>
                      </m:funcPr>
                      <m:fName>
                        <m:sSub>
                          <m:sSubPr>
                            <m:ctrlPr>
                              <a:rPr lang="en-US" sz="2800" i="1" dirty="0">
                                <a:solidFill>
                                  <a:schemeClr val="dk1"/>
                                </a:solidFill>
                                <a:latin typeface="Cambria Math" panose="02040503050406030204" pitchFamily="18" charset="0"/>
                              </a:rPr>
                            </m:ctrlPr>
                          </m:sSubPr>
                          <m:e>
                            <m:r>
                              <m:rPr>
                                <m:sty m:val="p"/>
                              </m:rPr>
                              <a:rPr lang="en-US" sz="2800" i="0" dirty="0">
                                <a:solidFill>
                                  <a:schemeClr val="dk1"/>
                                </a:solidFill>
                                <a:latin typeface="Cambria Math" panose="02040503050406030204" pitchFamily="18" charset="0"/>
                              </a:rPr>
                              <m:t>log</m:t>
                            </m:r>
                          </m:e>
                          <m:sub>
                            <m:r>
                              <a:rPr lang="en-US" sz="2800" i="1" dirty="0">
                                <a:solidFill>
                                  <a:schemeClr val="dk1"/>
                                </a:solidFill>
                                <a:latin typeface="Cambria Math" panose="02040503050406030204" pitchFamily="18" charset="0"/>
                              </a:rPr>
                              <m:t>2</m:t>
                            </m:r>
                          </m:sub>
                        </m:sSub>
                      </m:fName>
                      <m:e>
                        <m:d>
                          <m:dPr>
                            <m:ctrlPr>
                              <a:rPr lang="en-US" sz="2800" i="1" dirty="0">
                                <a:solidFill>
                                  <a:schemeClr val="dk1"/>
                                </a:solidFill>
                                <a:latin typeface="Cambria Math" panose="02040503050406030204" pitchFamily="18" charset="0"/>
                              </a:rPr>
                            </m:ctrlPr>
                          </m:dPr>
                          <m:e>
                            <m:r>
                              <a:rPr lang="en-US" sz="2800" i="1" dirty="0">
                                <a:solidFill>
                                  <a:schemeClr val="dk1"/>
                                </a:solidFill>
                                <a:latin typeface="Cambria Math" panose="02040503050406030204" pitchFamily="18" charset="0"/>
                              </a:rPr>
                              <m:t>𝑥</m:t>
                            </m:r>
                            <m:r>
                              <a:rPr lang="en-US" sz="2800" i="1" dirty="0">
                                <a:solidFill>
                                  <a:schemeClr val="dk1"/>
                                </a:solidFill>
                                <a:latin typeface="Cambria Math" panose="02040503050406030204" pitchFamily="18" charset="0"/>
                              </a:rPr>
                              <m:t>+4</m:t>
                            </m:r>
                          </m:e>
                        </m:d>
                      </m:e>
                    </m:func>
                  </m:oMath>
                </a14:m>
              </a:p>
              <a:p>
                <a:pPr marL="50800" marR="0" lvl="0" algn="l" rtl="0">
                  <a:lnSpc>
                    <a:spcPct val="113000"/>
                  </a:lnSpc>
                  <a:spcBef>
                    <a:spcPts val="1000"/>
                  </a:spcBef>
                  <a:spcAft>
                    <a:spcPts val="0"/>
                  </a:spcAft>
                  <a:buClr>
                    <a:schemeClr val="dk1"/>
                  </a:buClr>
                  <a:buSzPts val="2800"/>
                </a:pPr>
                <a:endParaRPr sz="2800" dirty="0">
                  <a:solidFill>
                    <a:schemeClr val="dk1"/>
                  </a:solidFill>
                </a:endParaRPr>
              </a:p>
              <a:p>
                <a:pPr marL="50800" marR="0" lvl="0" algn="l" rtl="0">
                  <a:lnSpc>
                    <a:spcPct val="113000"/>
                  </a:lnSpc>
                  <a:spcBef>
                    <a:spcPts val="1000"/>
                  </a:spcBef>
                  <a:spcAft>
                    <a:spcPts val="1000"/>
                  </a:spcAft>
                  <a:buClr>
                    <a:schemeClr val="dk1"/>
                  </a:buClr>
                  <a:buSzPts val="2800"/>
                </a:pPr>
                <a:r>
                  <a:rPr lang="en-US" sz="2800" dirty="0">
                    <a:solidFill>
                      <a:schemeClr val="dk1"/>
                    </a:solidFill>
                  </a:rPr>
                  <a:t>2.  </a:t>
                </a:r>
                <a14:m>
                  <m:oMath xmlns:m="http://schemas.openxmlformats.org/officeDocument/2006/math">
                    <m:r>
                      <a:rPr lang="en-US" sz="2800" i="1" dirty="0" smtClean="0">
                        <a:solidFill>
                          <a:schemeClr val="dk1"/>
                        </a:solidFill>
                        <a:latin typeface="Cambria Math" panose="02040503050406030204" pitchFamily="18" charset="0"/>
                      </a:rPr>
                      <m:t>𝑔</m:t>
                    </m:r>
                    <m:d>
                      <m:dPr>
                        <m:ctrlPr>
                          <a:rPr lang="en-US" sz="2800" i="1" dirty="0">
                            <a:solidFill>
                              <a:schemeClr val="dk1"/>
                            </a:solidFill>
                            <a:latin typeface="Cambria Math" panose="02040503050406030204" pitchFamily="18" charset="0"/>
                          </a:rPr>
                        </m:ctrlPr>
                      </m:dPr>
                      <m:e>
                        <m:r>
                          <a:rPr lang="en-US" sz="2800" i="1" dirty="0">
                            <a:solidFill>
                              <a:schemeClr val="dk1"/>
                            </a:solidFill>
                            <a:latin typeface="Cambria Math" panose="02040503050406030204" pitchFamily="18" charset="0"/>
                          </a:rPr>
                          <m:t>𝑥</m:t>
                        </m:r>
                      </m:e>
                    </m:d>
                    <m:r>
                      <a:rPr lang="en-US" sz="2800" i="1" dirty="0">
                        <a:solidFill>
                          <a:schemeClr val="dk1"/>
                        </a:solidFill>
                        <a:latin typeface="Cambria Math" panose="02040503050406030204" pitchFamily="18" charset="0"/>
                      </a:rPr>
                      <m:t>=−</m:t>
                    </m:r>
                    <m:func>
                      <m:funcPr>
                        <m:ctrlPr>
                          <a:rPr lang="en-US" sz="2800" i="1" dirty="0">
                            <a:solidFill>
                              <a:schemeClr val="dk1"/>
                            </a:solidFill>
                            <a:latin typeface="Cambria Math" panose="02040503050406030204" pitchFamily="18" charset="0"/>
                          </a:rPr>
                        </m:ctrlPr>
                      </m:funcPr>
                      <m:fName>
                        <m:r>
                          <m:rPr>
                            <m:sty m:val="p"/>
                          </m:rPr>
                          <a:rPr lang="en-US" sz="2800" i="0" dirty="0">
                            <a:solidFill>
                              <a:schemeClr val="dk1"/>
                            </a:solidFill>
                            <a:latin typeface="Cambria Math" panose="02040503050406030204" pitchFamily="18" charset="0"/>
                          </a:rPr>
                          <m:t>log</m:t>
                        </m:r>
                      </m:fName>
                      <m:e>
                        <m:d>
                          <m:dPr>
                            <m:ctrlPr>
                              <a:rPr lang="en-US" sz="2800" i="1" dirty="0">
                                <a:solidFill>
                                  <a:schemeClr val="dk1"/>
                                </a:solidFill>
                                <a:latin typeface="Cambria Math" panose="02040503050406030204" pitchFamily="18" charset="0"/>
                              </a:rPr>
                            </m:ctrlPr>
                          </m:dPr>
                          <m:e>
                            <m:r>
                              <a:rPr lang="en-US" sz="2800" i="1" dirty="0">
                                <a:solidFill>
                                  <a:schemeClr val="dk1"/>
                                </a:solidFill>
                                <a:latin typeface="Cambria Math" panose="02040503050406030204" pitchFamily="18" charset="0"/>
                              </a:rPr>
                              <m:t>𝑥</m:t>
                            </m:r>
                          </m:e>
                        </m:d>
                      </m:e>
                    </m:func>
                    <m:r>
                      <a:rPr lang="en-US" sz="2800" i="1" dirty="0">
                        <a:solidFill>
                          <a:schemeClr val="dk1"/>
                        </a:solidFill>
                        <a:latin typeface="Cambria Math" panose="02040503050406030204" pitchFamily="18" charset="0"/>
                      </a:rPr>
                      <m:t>+3</m:t>
                    </m:r>
                  </m:oMath>
                </a14:m>
                <a:endParaRPr sz="2800" dirty="0">
                  <a:solidFill>
                    <a:schemeClr val="dk1"/>
                  </a:solidFill>
                </a:endParaRPr>
              </a:p>
            </p:txBody>
          </p:sp>
        </mc:Choice>
        <mc:Fallback>
          <p:sp>
            <p:nvSpPr>
              <p:cNvPr id="990" name="Google Shape;990;p151"/>
              <p:cNvSpPr txBox="1">
                <a:spLocks noRot="1" noChangeAspect="1" noMove="1" noResize="1" noEditPoints="1" noAdjustHandles="1" noChangeArrowheads="1" noChangeShapeType="1" noTextEdit="1"/>
              </p:cNvSpPr>
              <p:nvPr/>
            </p:nvSpPr>
            <p:spPr>
              <a:xfrm>
                <a:off x="831833" y="1384200"/>
                <a:ext cx="9800308" cy="3680711"/>
              </a:xfrm>
              <a:prstGeom prst="rect">
                <a:avLst/>
              </a:prstGeom>
              <a:blipFill>
                <a:blip r:embed="rId3"/>
                <a:stretch>
                  <a:fillRect l="-906"/>
                </a:stretch>
              </a:blipFill>
              <a:ln>
                <a:noFill/>
              </a:ln>
            </p:spPr>
            <p:txBody>
              <a:bodyPr/>
              <a:lstStyle/>
              <a:p>
                <a:r>
                  <a:rPr lang="en-US">
                    <a:noFill/>
                  </a:rPr>
                  <a:t> </a:t>
                </a:r>
              </a:p>
            </p:txBody>
          </p:sp>
        </mc:Fallback>
      </mc:AlternateContent>
      <p:sp>
        <p:nvSpPr>
          <p:cNvPr id="991" name="Google Shape;991;p151">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07"/>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Exponential Growth vs. Decay</a:t>
            </a:r>
            <a:endParaRPr sz="4000" dirty="0"/>
          </a:p>
        </p:txBody>
      </p:sp>
      <mc:AlternateContent xmlns:mc="http://schemas.openxmlformats.org/markup-compatibility/2006">
        <mc:Choice xmlns:a14="http://schemas.microsoft.com/office/drawing/2010/main" Requires="a14">
          <p:sp>
            <p:nvSpPr>
              <p:cNvPr id="662" name="Google Shape;662;p107"/>
              <p:cNvSpPr txBox="1"/>
              <p:nvPr/>
            </p:nvSpPr>
            <p:spPr>
              <a:xfrm>
                <a:off x="952500" y="3809161"/>
                <a:ext cx="10559700" cy="2158884"/>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Both share:</a:t>
                </a:r>
                <a:endParaRPr sz="2200" dirty="0">
                  <a:solidFill>
                    <a:schemeClr val="dk1"/>
                  </a:solidFill>
                </a:endParaRPr>
              </a:p>
              <a:p>
                <a:pPr marL="101600" marR="0" lvl="0" algn="l" rtl="0">
                  <a:lnSpc>
                    <a:spcPct val="113000"/>
                  </a:lnSpc>
                  <a:spcBef>
                    <a:spcPts val="0"/>
                  </a:spcBef>
                  <a:spcAft>
                    <a:spcPts val="0"/>
                  </a:spcAft>
                  <a:buClr>
                    <a:schemeClr val="dk1"/>
                  </a:buClr>
                  <a:buSzPts val="2000"/>
                </a:pPr>
                <a:r>
                  <a:rPr lang="en-US" sz="2200" dirty="0">
                    <a:solidFill>
                      <a:schemeClr val="dk1"/>
                    </a:solidFill>
                  </a:rPr>
                  <a:t>	Domain: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m:t>
                        </m:r>
                      </m:e>
                    </m:d>
                  </m:oMath>
                </a14:m>
              </a:p>
              <a:p>
                <a:pPr marL="101600" marR="0" lvl="0" algn="l" rtl="0">
                  <a:lnSpc>
                    <a:spcPct val="113000"/>
                  </a:lnSpc>
                  <a:spcBef>
                    <a:spcPts val="0"/>
                  </a:spcBef>
                  <a:spcAft>
                    <a:spcPts val="0"/>
                  </a:spcAft>
                  <a:buClr>
                    <a:schemeClr val="dk1"/>
                  </a:buClr>
                  <a:buSzPts val="2000"/>
                </a:pPr>
                <a:r>
                  <a:rPr lang="en-US" sz="2200" dirty="0">
                    <a:solidFill>
                      <a:schemeClr val="dk1"/>
                    </a:solidFill>
                  </a:rPr>
                  <a:t>	Range: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m:t>
                        </m:r>
                      </m:e>
                    </m:d>
                  </m:oMath>
                </a14:m>
                <a:endParaRPr sz="2200" dirty="0">
                  <a:solidFill>
                    <a:schemeClr val="dk1"/>
                  </a:solidFill>
                </a:endParaRPr>
              </a:p>
              <a:p>
                <a:pPr marL="101600" marR="0" lvl="0" algn="l" rtl="0">
                  <a:lnSpc>
                    <a:spcPct val="113000"/>
                  </a:lnSpc>
                  <a:spcBef>
                    <a:spcPts val="0"/>
                  </a:spcBef>
                  <a:spcAft>
                    <a:spcPts val="0"/>
                  </a:spcAft>
                  <a:buClr>
                    <a:schemeClr val="dk1"/>
                  </a:buClr>
                  <a:buSzPts val="2000"/>
                </a:pPr>
                <a:r>
                  <a:rPr lang="en-US" sz="2200" dirty="0">
                    <a:solidFill>
                      <a:schemeClr val="dk1"/>
                    </a:solidFill>
                  </a:rPr>
                  <a:t>	Horizontal asymptote: </a:t>
                </a:r>
                <a14:m>
                  <m:oMath xmlns:m="http://schemas.openxmlformats.org/officeDocument/2006/math">
                    <m:r>
                      <a:rPr lang="en-US" sz="2200" i="1" dirty="0" smtClean="0">
                        <a:solidFill>
                          <a:schemeClr val="dk1"/>
                        </a:solidFill>
                        <a:latin typeface="Cambria Math" panose="02040503050406030204" pitchFamily="18" charset="0"/>
                      </a:rPr>
                      <m:t>𝑦</m:t>
                    </m:r>
                    <m:r>
                      <a:rPr lang="en-US" sz="2200" i="1" dirty="0" smtClean="0">
                        <a:solidFill>
                          <a:schemeClr val="dk1"/>
                        </a:solidFill>
                        <a:latin typeface="Cambria Math" panose="02040503050406030204" pitchFamily="18" charset="0"/>
                      </a:rPr>
                      <m:t> = 0</m:t>
                    </m:r>
                  </m:oMath>
                </a14:m>
                <a:endParaRPr sz="2200" dirty="0">
                  <a:solidFill>
                    <a:schemeClr val="dk1"/>
                  </a:solidFill>
                </a:endParaRPr>
              </a:p>
              <a:p>
                <a:pPr marL="101600" marR="0" lvl="0" algn="l" rtl="0">
                  <a:lnSpc>
                    <a:spcPct val="113000"/>
                  </a:lnSpc>
                  <a:spcBef>
                    <a:spcPts val="0"/>
                  </a:spcBef>
                  <a:spcAft>
                    <a:spcPts val="0"/>
                  </a:spcAft>
                  <a:buClr>
                    <a:schemeClr val="dk1"/>
                  </a:buClr>
                  <a:buSzPts val="2000"/>
                </a:pPr>
                <a:r>
                  <a:rPr lang="en-US" sz="2200" dirty="0">
                    <a:solidFill>
                      <a:schemeClr val="dk1"/>
                    </a:solidFill>
                  </a:rPr>
                  <a:t>	y-intercept: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0,1</m:t>
                        </m:r>
                      </m:e>
                    </m:d>
                  </m:oMath>
                </a14:m>
                <a:endParaRPr sz="2200" dirty="0">
                  <a:solidFill>
                    <a:schemeClr val="dk1"/>
                  </a:solidFill>
                </a:endParaRPr>
              </a:p>
            </p:txBody>
          </p:sp>
        </mc:Choice>
        <mc:Fallback>
          <p:sp>
            <p:nvSpPr>
              <p:cNvPr id="662" name="Google Shape;662;p107"/>
              <p:cNvSpPr txBox="1">
                <a:spLocks noRot="1" noChangeAspect="1" noMove="1" noResize="1" noEditPoints="1" noAdjustHandles="1" noChangeArrowheads="1" noChangeShapeType="1" noTextEdit="1"/>
              </p:cNvSpPr>
              <p:nvPr/>
            </p:nvSpPr>
            <p:spPr>
              <a:xfrm>
                <a:off x="952500" y="3809161"/>
                <a:ext cx="10559700" cy="2158884"/>
              </a:xfrm>
              <a:prstGeom prst="rect">
                <a:avLst/>
              </a:prstGeom>
              <a:blipFill>
                <a:blip r:embed="rId3"/>
                <a:stretch>
                  <a:fillRect l="-36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664" name="Google Shape;664;p107"/>
              <p:cNvGraphicFramePr/>
              <p:nvPr>
                <p:extLst>
                  <p:ext uri="{D42A27DB-BD31-4B8C-83A1-F6EECF244321}">
                    <p14:modId xmlns:p14="http://schemas.microsoft.com/office/powerpoint/2010/main" val="3575275595"/>
                  </p:ext>
                </p:extLst>
              </p:nvPr>
            </p:nvGraphicFramePr>
            <p:xfrm>
              <a:off x="764583" y="1323287"/>
              <a:ext cx="10680367" cy="2485874"/>
            </p:xfrm>
            <a:graphic>
              <a:graphicData uri="http://schemas.openxmlformats.org/drawingml/2006/table">
                <a:tbl>
                  <a:tblPr firstRow="1">
                    <a:noFill/>
                    <a:tableStyleId>{E5DE5073-53F3-4833-B693-6E343D5B54B5}</a:tableStyleId>
                  </a:tblPr>
                  <a:tblGrid>
                    <a:gridCol w="5083436">
                      <a:extLst>
                        <a:ext uri="{9D8B030D-6E8A-4147-A177-3AD203B41FA5}">
                          <a16:colId xmlns:a16="http://schemas.microsoft.com/office/drawing/2014/main" val="20000"/>
                        </a:ext>
                      </a:extLst>
                    </a:gridCol>
                    <a:gridCol w="5596931">
                      <a:extLst>
                        <a:ext uri="{9D8B030D-6E8A-4147-A177-3AD203B41FA5}">
                          <a16:colId xmlns:a16="http://schemas.microsoft.com/office/drawing/2014/main" val="20001"/>
                        </a:ext>
                      </a:extLst>
                    </a:gridCol>
                  </a:tblGrid>
                  <a:tr h="760430">
                    <a:tc>
                      <a:txBody>
                        <a:bodyPr/>
                        <a:lstStyle/>
                        <a:p>
                          <a:pPr marL="0" lvl="0" indent="0" algn="l" rtl="0">
                            <a:spcBef>
                              <a:spcPts val="0"/>
                            </a:spcBef>
                            <a:spcAft>
                              <a:spcPts val="0"/>
                            </a:spcAft>
                            <a:buNone/>
                          </a:pPr>
                          <a:r>
                            <a:rPr lang="en-US" sz="2000" b="1" dirty="0"/>
                            <a:t>Growth: </a:t>
                          </a:r>
                          <a14:m>
                            <m:oMath xmlns:m="http://schemas.openxmlformats.org/officeDocument/2006/math">
                              <m:r>
                                <a:rPr lang="en-US" sz="2000" b="1" i="1" dirty="0" smtClean="0">
                                  <a:latin typeface="Cambria Math" panose="02040503050406030204" pitchFamily="18" charset="0"/>
                                </a:rPr>
                                <m:t>𝒇</m:t>
                              </m:r>
                              <m:d>
                                <m:dPr>
                                  <m:ctrlPr>
                                    <a:rPr lang="en-US" sz="2000" b="1" i="1" dirty="0" smtClean="0">
                                      <a:latin typeface="Cambria Math" panose="02040503050406030204" pitchFamily="18" charset="0"/>
                                    </a:rPr>
                                  </m:ctrlPr>
                                </m:dPr>
                                <m:e>
                                  <m:r>
                                    <a:rPr lang="en-US" sz="2000" b="1" i="1" dirty="0" smtClean="0">
                                      <a:latin typeface="Cambria Math" panose="02040503050406030204" pitchFamily="18" charset="0"/>
                                    </a:rPr>
                                    <m:t>𝒙</m:t>
                                  </m:r>
                                </m:e>
                              </m:d>
                              <m:r>
                                <a:rPr lang="en-US" sz="2000" b="1" i="1" dirty="0" smtClean="0">
                                  <a:latin typeface="Cambria Math" panose="02040503050406030204" pitchFamily="18" charset="0"/>
                                </a:rPr>
                                <m:t>=</m:t>
                              </m:r>
                              <m:sSup>
                                <m:sSupPr>
                                  <m:ctrlPr>
                                    <a:rPr lang="en-US" sz="2000" b="1" i="1" dirty="0" smtClean="0">
                                      <a:latin typeface="Cambria Math" panose="02040503050406030204" pitchFamily="18" charset="0"/>
                                    </a:rPr>
                                  </m:ctrlPr>
                                </m:sSupPr>
                                <m:e>
                                  <m:r>
                                    <a:rPr lang="en-US" sz="2000" b="1" i="1" dirty="0" smtClean="0">
                                      <a:latin typeface="Cambria Math" panose="02040503050406030204" pitchFamily="18" charset="0"/>
                                    </a:rPr>
                                    <m:t>𝟐</m:t>
                                  </m:r>
                                </m:e>
                                <m:sup>
                                  <m:r>
                                    <a:rPr lang="en-US" sz="2000" b="1" i="1" dirty="0" smtClean="0">
                                      <a:latin typeface="Cambria Math" panose="02040503050406030204" pitchFamily="18" charset="0"/>
                                    </a:rPr>
                                    <m:t>𝒙</m:t>
                                  </m:r>
                                </m:sup>
                              </m:sSup>
                            </m:oMath>
                          </a14:m>
                          <a:endParaRPr sz="2000" b="1" dirty="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000" b="1" dirty="0"/>
                            <a:t>Decay: </a:t>
                          </a:r>
                          <a14:m>
                            <m:oMath xmlns:m="http://schemas.openxmlformats.org/officeDocument/2006/math">
                              <m:r>
                                <a:rPr lang="en-US" sz="2000" b="1" i="1" dirty="0" smtClean="0">
                                  <a:latin typeface="Cambria Math" panose="02040503050406030204" pitchFamily="18" charset="0"/>
                                </a:rPr>
                                <m:t>𝒈</m:t>
                              </m:r>
                              <m:d>
                                <m:dPr>
                                  <m:ctrlPr>
                                    <a:rPr lang="en-US" sz="2000" b="1" i="1" dirty="0" smtClean="0">
                                      <a:latin typeface="Cambria Math" panose="02040503050406030204" pitchFamily="18" charset="0"/>
                                    </a:rPr>
                                  </m:ctrlPr>
                                </m:dPr>
                                <m:e>
                                  <m:r>
                                    <a:rPr lang="en-US" sz="2000" b="1" i="1" dirty="0" smtClean="0">
                                      <a:latin typeface="Cambria Math" panose="02040503050406030204" pitchFamily="18" charset="0"/>
                                    </a:rPr>
                                    <m:t>𝒙</m:t>
                                  </m:r>
                                </m:e>
                              </m:d>
                              <m:r>
                                <a:rPr lang="en-US" sz="2000" b="1" i="1" dirty="0" smtClean="0">
                                  <a:latin typeface="Cambria Math" panose="02040503050406030204" pitchFamily="18" charset="0"/>
                                </a:rPr>
                                <m:t>=</m:t>
                              </m:r>
                              <m:sSup>
                                <m:sSupPr>
                                  <m:ctrlPr>
                                    <a:rPr lang="en-US" sz="2000" b="1" i="1" dirty="0" smtClean="0">
                                      <a:latin typeface="Cambria Math" panose="02040503050406030204" pitchFamily="18" charset="0"/>
                                    </a:rPr>
                                  </m:ctrlPr>
                                </m:sSupPr>
                                <m:e>
                                  <m:d>
                                    <m:dPr>
                                      <m:ctrlPr>
                                        <a:rPr lang="en-US" sz="2000" b="1" i="1" dirty="0" smtClean="0">
                                          <a:latin typeface="Cambria Math" panose="02040503050406030204" pitchFamily="18" charset="0"/>
                                        </a:rPr>
                                      </m:ctrlPr>
                                    </m:dPr>
                                    <m:e>
                                      <m:f>
                                        <m:fPr>
                                          <m:ctrlPr>
                                            <a:rPr lang="en-US" sz="2000" b="1" i="1" dirty="0" smtClean="0">
                                              <a:latin typeface="Cambria Math" panose="02040503050406030204" pitchFamily="18" charset="0"/>
                                            </a:rPr>
                                          </m:ctrlPr>
                                        </m:fPr>
                                        <m:num>
                                          <m:r>
                                            <a:rPr lang="en-US" sz="2000" b="1" i="1" dirty="0" smtClean="0">
                                              <a:latin typeface="Cambria Math" panose="02040503050406030204" pitchFamily="18" charset="0"/>
                                            </a:rPr>
                                            <m:t>𝟏</m:t>
                                          </m:r>
                                        </m:num>
                                        <m:den>
                                          <m:r>
                                            <a:rPr lang="en-US" sz="2000" b="1" i="1" dirty="0" smtClean="0">
                                              <a:latin typeface="Cambria Math" panose="02040503050406030204" pitchFamily="18" charset="0"/>
                                            </a:rPr>
                                            <m:t>𝟐</m:t>
                                          </m:r>
                                        </m:den>
                                      </m:f>
                                    </m:e>
                                  </m:d>
                                </m:e>
                                <m:sup>
                                  <m:r>
                                    <a:rPr lang="en-US" sz="2000" b="1" i="1" dirty="0" smtClean="0">
                                      <a:latin typeface="Cambria Math" panose="02040503050406030204" pitchFamily="18" charset="0"/>
                                    </a:rPr>
                                    <m:t>𝒙</m:t>
                                  </m:r>
                                </m:sup>
                              </m:sSup>
                            </m:oMath>
                          </a14:m>
                          <a:endParaRPr sz="2000" b="1" dirty="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725444">
                    <a:tc>
                      <a:txBody>
                        <a:bodyPr/>
                        <a:lstStyle/>
                        <a:p>
                          <a:pPr marL="0" lvl="0" indent="0" algn="l" rtl="0">
                            <a:spcBef>
                              <a:spcPts val="0"/>
                            </a:spcBef>
                            <a:spcAft>
                              <a:spcPts val="0"/>
                            </a:spcAft>
                            <a:buNone/>
                          </a:pPr>
                          <a:r>
                            <a:rPr lang="en-US" sz="2200" dirty="0"/>
                            <a:t>Base </a:t>
                          </a:r>
                          <a14:m>
                            <m:oMath xmlns:m="http://schemas.openxmlformats.org/officeDocument/2006/math">
                              <m:r>
                                <a:rPr lang="en-US" sz="2200" i="1" dirty="0" smtClean="0">
                                  <a:latin typeface="Cambria Math" panose="02040503050406030204" pitchFamily="18" charset="0"/>
                                </a:rPr>
                                <m:t>𝑏</m:t>
                              </m:r>
                              <m:r>
                                <a:rPr lang="en-US" sz="2200" i="1" dirty="0" smtClean="0">
                                  <a:latin typeface="Cambria Math" panose="02040503050406030204" pitchFamily="18" charset="0"/>
                                </a:rPr>
                                <m:t> &gt; 1</m:t>
                              </m:r>
                            </m:oMath>
                          </a14:m>
                        </a:p>
                        <a:p>
                          <a:pPr marL="0" lvl="0" indent="0" algn="l" rtl="0">
                            <a:spcBef>
                              <a:spcPts val="0"/>
                            </a:spcBef>
                            <a:spcAft>
                              <a:spcPts val="0"/>
                            </a:spcAft>
                            <a:buNone/>
                          </a:pPr>
                          <a:r>
                            <a:rPr lang="en-US" sz="2200" dirty="0"/>
                            <a:t>Graph increases</a:t>
                          </a:r>
                          <a:endParaRPr sz="2200" dirty="0"/>
                        </a:p>
                        <a:p>
                          <a:pPr marL="0" lvl="0" indent="0" algn="l" rtl="0">
                            <a:spcBef>
                              <a:spcPts val="0"/>
                            </a:spcBef>
                            <a:spcAft>
                              <a:spcPts val="0"/>
                            </a:spcAft>
                            <a:buNone/>
                          </a:pPr>
                          <a:r>
                            <a:rPr lang="en-US" sz="2200" dirty="0"/>
                            <a:t>Multiplies by 2 each step</a:t>
                          </a:r>
                          <a:endParaRPr sz="2200" dirty="0"/>
                        </a:p>
                        <a:p>
                          <a:pPr marL="0" lvl="0" indent="0" algn="l" rtl="0">
                            <a:spcBef>
                              <a:spcPts val="0"/>
                            </a:spcBef>
                            <a:spcAft>
                              <a:spcPts val="0"/>
                            </a:spcAft>
                            <a:buNone/>
                          </a:pPr>
                          <a:r>
                            <a:rPr lang="en-US" sz="2200" dirty="0"/>
                            <a:t>Real-world: populations, investments</a:t>
                          </a:r>
                          <a:endParaRPr sz="2200" dirty="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200" dirty="0"/>
                            <a:t>Base </a:t>
                          </a:r>
                          <a14:m>
                            <m:oMath xmlns:m="http://schemas.openxmlformats.org/officeDocument/2006/math">
                              <m:r>
                                <a:rPr lang="en-US" sz="2200" i="1" dirty="0" smtClean="0">
                                  <a:latin typeface="Cambria Math" panose="02040503050406030204" pitchFamily="18" charset="0"/>
                                </a:rPr>
                                <m:t>0 &lt; </m:t>
                              </m:r>
                              <m:r>
                                <a:rPr lang="en-US" sz="2200" i="1" dirty="0" smtClean="0">
                                  <a:latin typeface="Cambria Math" panose="02040503050406030204" pitchFamily="18" charset="0"/>
                                </a:rPr>
                                <m:t>𝑏</m:t>
                              </m:r>
                              <m:r>
                                <a:rPr lang="en-US" sz="2200" i="1" dirty="0" smtClean="0">
                                  <a:latin typeface="Cambria Math" panose="02040503050406030204" pitchFamily="18" charset="0"/>
                                </a:rPr>
                                <m:t> &lt; 1</m:t>
                              </m:r>
                            </m:oMath>
                          </a14:m>
                        </a:p>
                        <a:p>
                          <a:pPr marL="0" lvl="0" indent="0" algn="l" rtl="0">
                            <a:spcBef>
                              <a:spcPts val="0"/>
                            </a:spcBef>
                            <a:spcAft>
                              <a:spcPts val="0"/>
                            </a:spcAft>
                            <a:buNone/>
                          </a:pPr>
                          <a:r>
                            <a:rPr lang="en-US" sz="2200" dirty="0"/>
                            <a:t>Graph decreases</a:t>
                          </a:r>
                          <a:endParaRPr sz="2200" dirty="0"/>
                        </a:p>
                        <a:p>
                          <a:pPr marL="0" lvl="0" indent="0" algn="l" rtl="0">
                            <a:spcBef>
                              <a:spcPts val="0"/>
                            </a:spcBef>
                            <a:spcAft>
                              <a:spcPts val="0"/>
                            </a:spcAft>
                            <a:buNone/>
                          </a:pPr>
                          <a:r>
                            <a:rPr lang="en-US" sz="2200" dirty="0"/>
                            <a:t>Multiplies by </a:t>
                          </a:r>
                          <a14:m>
                            <m:oMath xmlns:m="http://schemas.openxmlformats.org/officeDocument/2006/math">
                              <m:f>
                                <m:fPr>
                                  <m:ctrlPr>
                                    <a:rPr lang="en-US" sz="2200" i="1" dirty="0" smtClean="0">
                                      <a:latin typeface="Cambria Math" panose="02040503050406030204" pitchFamily="18" charset="0"/>
                                    </a:rPr>
                                  </m:ctrlPr>
                                </m:fPr>
                                <m:num>
                                  <m:r>
                                    <a:rPr lang="en-US" sz="2200" i="1" dirty="0" smtClean="0">
                                      <a:latin typeface="Cambria Math" panose="02040503050406030204" pitchFamily="18" charset="0"/>
                                    </a:rPr>
                                    <m:t>1</m:t>
                                  </m:r>
                                </m:num>
                                <m:den>
                                  <m:r>
                                    <a:rPr lang="en-US" sz="2200" i="1" dirty="0" smtClean="0">
                                      <a:latin typeface="Cambria Math" panose="02040503050406030204" pitchFamily="18" charset="0"/>
                                    </a:rPr>
                                    <m:t>2</m:t>
                                  </m:r>
                                </m:den>
                              </m:f>
                            </m:oMath>
                          </a14:m>
                          <a:r>
                            <a:rPr lang="en-US" sz="2200" dirty="0"/>
                            <a:t> each step</a:t>
                          </a:r>
                          <a:endParaRPr sz="2200" dirty="0"/>
                        </a:p>
                        <a:p>
                          <a:pPr marL="0" lvl="0" indent="0" algn="l" rtl="0">
                            <a:spcBef>
                              <a:spcPts val="0"/>
                            </a:spcBef>
                            <a:spcAft>
                              <a:spcPts val="0"/>
                            </a:spcAft>
                            <a:buNone/>
                          </a:pPr>
                          <a:r>
                            <a:rPr lang="en-US" sz="2200" dirty="0"/>
                            <a:t>Real-world: radioactive decay, depreciation</a:t>
                          </a:r>
                          <a:endParaRPr sz="2200" dirty="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mc:Choice>
        <mc:Fallback>
          <p:graphicFrame>
            <p:nvGraphicFramePr>
              <p:cNvPr id="664" name="Google Shape;664;p107"/>
              <p:cNvGraphicFramePr/>
              <p:nvPr>
                <p:extLst>
                  <p:ext uri="{D42A27DB-BD31-4B8C-83A1-F6EECF244321}">
                    <p14:modId xmlns:p14="http://schemas.microsoft.com/office/powerpoint/2010/main" val="3575275595"/>
                  </p:ext>
                </p:extLst>
              </p:nvPr>
            </p:nvGraphicFramePr>
            <p:xfrm>
              <a:off x="764583" y="1323287"/>
              <a:ext cx="10680367" cy="2485874"/>
            </p:xfrm>
            <a:graphic>
              <a:graphicData uri="http://schemas.openxmlformats.org/drawingml/2006/table">
                <a:tbl>
                  <a:tblPr firstRow="1">
                    <a:noFill/>
                    <a:tableStyleId>{E5DE5073-53F3-4833-B693-6E343D5B54B5}</a:tableStyleId>
                  </a:tblPr>
                  <a:tblGrid>
                    <a:gridCol w="5083436">
                      <a:extLst>
                        <a:ext uri="{9D8B030D-6E8A-4147-A177-3AD203B41FA5}">
                          <a16:colId xmlns:a16="http://schemas.microsoft.com/office/drawing/2014/main" val="20000"/>
                        </a:ext>
                      </a:extLst>
                    </a:gridCol>
                    <a:gridCol w="5596931">
                      <a:extLst>
                        <a:ext uri="{9D8B030D-6E8A-4147-A177-3AD203B41FA5}">
                          <a16:colId xmlns:a16="http://schemas.microsoft.com/office/drawing/2014/main" val="20001"/>
                        </a:ext>
                      </a:extLst>
                    </a:gridCol>
                  </a:tblGrid>
                  <a:tr h="760430">
                    <a:tc>
                      <a:txBody>
                        <a:bodyPr/>
                        <a:lstStyle/>
                        <a:p>
                          <a:endParaRPr lang="en-US"/>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blipFill>
                          <a:blip r:embed="rId4"/>
                          <a:stretch>
                            <a:fillRect l="-249" t="-3333" r="-110474" b="-231667"/>
                          </a:stretch>
                        </a:blipFill>
                      </a:tcPr>
                    </a:tc>
                    <a:tc>
                      <a:txBody>
                        <a:bodyPr/>
                        <a:lstStyle/>
                        <a:p>
                          <a:endParaRPr lang="en-US"/>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blipFill>
                          <a:blip r:embed="rId4"/>
                          <a:stretch>
                            <a:fillRect l="-91156" t="-3333" r="-454" b="-231667"/>
                          </a:stretch>
                        </a:blipFill>
                      </a:tcPr>
                    </a:tc>
                    <a:extLst>
                      <a:ext uri="{0D108BD9-81ED-4DB2-BD59-A6C34878D82A}">
                        <a16:rowId xmlns:a16="http://schemas.microsoft.com/office/drawing/2014/main" val="10000"/>
                      </a:ext>
                    </a:extLst>
                  </a:tr>
                  <a:tr h="1725444">
                    <a:tc>
                      <a:txBody>
                        <a:bodyPr/>
                        <a:lstStyle/>
                        <a:p>
                          <a:endParaRPr lang="en-US"/>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blipFill>
                          <a:blip r:embed="rId4"/>
                          <a:stretch>
                            <a:fillRect l="-249" t="-45588" r="-110474" b="-2206"/>
                          </a:stretch>
                        </a:blipFill>
                      </a:tcPr>
                    </a:tc>
                    <a:tc>
                      <a:txBody>
                        <a:bodyPr/>
                        <a:lstStyle/>
                        <a:p>
                          <a:endParaRPr lang="en-US"/>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blipFill>
                          <a:blip r:embed="rId4"/>
                          <a:stretch>
                            <a:fillRect l="-91156" t="-45588" r="-454" b="-2206"/>
                          </a:stretch>
                        </a:blipFill>
                      </a:tcPr>
                    </a:tc>
                    <a:extLst>
                      <a:ext uri="{0D108BD9-81ED-4DB2-BD59-A6C34878D82A}">
                        <a16:rowId xmlns:a16="http://schemas.microsoft.com/office/drawing/2014/main" val="10001"/>
                      </a:ext>
                    </a:extLst>
                  </a:tr>
                </a:tbl>
              </a:graphicData>
            </a:graphic>
          </p:graphicFrame>
        </mc:Fallback>
      </mc:AlternateContent>
      <p:sp>
        <p:nvSpPr>
          <p:cNvPr id="663" name="Google Shape;663;p107">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5" name="Google Shape;665;p107">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302050" y="2247488"/>
            <a:ext cx="4791175" cy="47911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152"/>
          <p:cNvSpPr txBox="1">
            <a:spLocks noGrp="1"/>
          </p:cNvSpPr>
          <p:nvPr>
            <p:ph type="title"/>
          </p:nvPr>
        </p:nvSpPr>
        <p:spPr>
          <a:xfrm>
            <a:off x="831850" y="1452282"/>
            <a:ext cx="10515600" cy="1194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2"/>
              </a:buClr>
              <a:buSzPts val="4400"/>
              <a:buFont typeface="Arial"/>
              <a:buNone/>
            </a:pPr>
            <a:r>
              <a:rPr lang="en-US"/>
              <a:t>Before we finish up…</a:t>
            </a:r>
            <a:endParaRPr/>
          </a:p>
        </p:txBody>
      </p:sp>
      <p:sp>
        <p:nvSpPr>
          <p:cNvPr id="997" name="Google Shape;997;p152"/>
          <p:cNvSpPr txBox="1">
            <a:spLocks noGrp="1"/>
          </p:cNvSpPr>
          <p:nvPr>
            <p:ph type="body" idx="1"/>
          </p:nvPr>
        </p:nvSpPr>
        <p:spPr>
          <a:xfrm>
            <a:off x="831850" y="2913079"/>
            <a:ext cx="10515600" cy="3264000"/>
          </a:xfrm>
          <a:prstGeom prst="rect">
            <a:avLst/>
          </a:prstGeom>
          <a:noFill/>
          <a:ln>
            <a:noFill/>
          </a:ln>
        </p:spPr>
        <p:txBody>
          <a:bodyPr spcFirstLastPara="1" wrap="square" lIns="91425" tIns="45700" rIns="91425" bIns="45700" anchor="t" anchorCtr="0">
            <a:normAutofit/>
          </a:bodyPr>
          <a:lstStyle/>
          <a:p>
            <a:pPr marL="0" lvl="0" indent="0" algn="l" rtl="0">
              <a:lnSpc>
                <a:spcPct val="113000"/>
              </a:lnSpc>
              <a:spcBef>
                <a:spcPts val="0"/>
              </a:spcBef>
              <a:spcAft>
                <a:spcPts val="0"/>
              </a:spcAft>
              <a:buClr>
                <a:schemeClr val="accent5"/>
              </a:buClr>
              <a:buSzPts val="4400"/>
              <a:buNone/>
            </a:pPr>
            <a:r>
              <a:rPr lang="en-US" sz="4400" b="1">
                <a:solidFill>
                  <a:schemeClr val="accent5"/>
                </a:solidFill>
                <a:latin typeface="Arial Black"/>
                <a:ea typeface="Arial Black"/>
                <a:cs typeface="Arial Black"/>
                <a:sym typeface="Arial Black"/>
              </a:rPr>
              <a:t>1</a:t>
            </a:r>
            <a:endParaRPr/>
          </a:p>
          <a:p>
            <a:pPr marL="0" lvl="0" indent="0" algn="l" rtl="0">
              <a:lnSpc>
                <a:spcPct val="113000"/>
              </a:lnSpc>
              <a:spcBef>
                <a:spcPts val="1100"/>
              </a:spcBef>
              <a:spcAft>
                <a:spcPts val="0"/>
              </a:spcAft>
              <a:buClr>
                <a:schemeClr val="dk1"/>
              </a:buClr>
              <a:buSzPts val="2800"/>
              <a:buNone/>
            </a:pPr>
            <a:r>
              <a:rPr lang="en-US"/>
              <a:t>Questions…..</a:t>
            </a:r>
            <a:endParaRPr/>
          </a:p>
        </p:txBody>
      </p:sp>
      <p:sp>
        <p:nvSpPr>
          <p:cNvPr id="998" name="Google Shape;998;p152"/>
          <p:cNvSpPr txBox="1">
            <a:spLocks noGrp="1"/>
          </p:cNvSpPr>
          <p:nvPr>
            <p:ph type="body" idx="4294967295"/>
          </p:nvPr>
        </p:nvSpPr>
        <p:spPr>
          <a:xfrm>
            <a:off x="4374538" y="2913069"/>
            <a:ext cx="4146300" cy="5801700"/>
          </a:xfrm>
          <a:prstGeom prst="rect">
            <a:avLst/>
          </a:prstGeom>
          <a:noFill/>
          <a:ln>
            <a:noFill/>
          </a:ln>
        </p:spPr>
        <p:txBody>
          <a:bodyPr spcFirstLastPara="1" wrap="square" lIns="91425" tIns="45700" rIns="91425" bIns="45700" anchor="t" anchorCtr="0">
            <a:normAutofit/>
          </a:bodyPr>
          <a:lstStyle/>
          <a:p>
            <a:pPr marL="0" lvl="0" indent="0" algn="l" rtl="0">
              <a:lnSpc>
                <a:spcPct val="113000"/>
              </a:lnSpc>
              <a:spcBef>
                <a:spcPts val="0"/>
              </a:spcBef>
              <a:spcAft>
                <a:spcPts val="0"/>
              </a:spcAft>
              <a:buClr>
                <a:schemeClr val="accent5"/>
              </a:buClr>
              <a:buSzPts val="4400"/>
              <a:buNone/>
            </a:pPr>
            <a:r>
              <a:rPr lang="en-US" sz="4400" b="1">
                <a:solidFill>
                  <a:schemeClr val="accent5"/>
                </a:solidFill>
                <a:latin typeface="Arial Black"/>
                <a:ea typeface="Arial Black"/>
                <a:cs typeface="Arial Black"/>
                <a:sym typeface="Arial Black"/>
              </a:rPr>
              <a:t>2</a:t>
            </a:r>
            <a:endParaRPr sz="4400"/>
          </a:p>
          <a:p>
            <a:pPr marL="0" lvl="0" indent="0" algn="l" rtl="0">
              <a:lnSpc>
                <a:spcPct val="113000"/>
              </a:lnSpc>
              <a:spcBef>
                <a:spcPts val="1100"/>
              </a:spcBef>
              <a:spcAft>
                <a:spcPts val="0"/>
              </a:spcAft>
              <a:buClr>
                <a:schemeClr val="dk1"/>
              </a:buClr>
              <a:buSzPts val="2800"/>
              <a:buNone/>
            </a:pPr>
            <a:r>
              <a:rPr lang="en-US"/>
              <a:t>Next steps…..</a:t>
            </a:r>
            <a:endParaRPr/>
          </a:p>
        </p:txBody>
      </p:sp>
      <p:sp>
        <p:nvSpPr>
          <p:cNvPr id="999" name="Google Shape;999;p152"/>
          <p:cNvSpPr txBox="1">
            <a:spLocks noGrp="1"/>
          </p:cNvSpPr>
          <p:nvPr>
            <p:ph type="body" idx="4294967295"/>
          </p:nvPr>
        </p:nvSpPr>
        <p:spPr>
          <a:xfrm>
            <a:off x="7328475" y="2913074"/>
            <a:ext cx="4146300" cy="5801700"/>
          </a:xfrm>
          <a:prstGeom prst="rect">
            <a:avLst/>
          </a:prstGeom>
          <a:noFill/>
          <a:ln>
            <a:noFill/>
          </a:ln>
        </p:spPr>
        <p:txBody>
          <a:bodyPr spcFirstLastPara="1" wrap="square" lIns="91425" tIns="45700" rIns="91425" bIns="45700" anchor="t" anchorCtr="0">
            <a:normAutofit/>
          </a:bodyPr>
          <a:lstStyle/>
          <a:p>
            <a:pPr marL="0" lvl="0" indent="0" algn="l" rtl="0">
              <a:lnSpc>
                <a:spcPct val="113000"/>
              </a:lnSpc>
              <a:spcBef>
                <a:spcPts val="0"/>
              </a:spcBef>
              <a:spcAft>
                <a:spcPts val="0"/>
              </a:spcAft>
              <a:buClr>
                <a:schemeClr val="accent5"/>
              </a:buClr>
              <a:buSzPts val="4400"/>
              <a:buNone/>
            </a:pPr>
            <a:r>
              <a:rPr lang="en-US" sz="4400" b="1">
                <a:solidFill>
                  <a:schemeClr val="accent5"/>
                </a:solidFill>
                <a:latin typeface="Arial Black"/>
                <a:ea typeface="Arial Black"/>
                <a:cs typeface="Arial Black"/>
                <a:sym typeface="Arial Black"/>
              </a:rPr>
              <a:t>3</a:t>
            </a:r>
            <a:endParaRPr sz="4400"/>
          </a:p>
          <a:p>
            <a:pPr marL="0" lvl="0" indent="0" algn="l" rtl="0">
              <a:lnSpc>
                <a:spcPct val="113000"/>
              </a:lnSpc>
              <a:spcBef>
                <a:spcPts val="1100"/>
              </a:spcBef>
              <a:spcAft>
                <a:spcPts val="0"/>
              </a:spcAft>
              <a:buClr>
                <a:schemeClr val="dk1"/>
              </a:buClr>
              <a:buSzPts val="2800"/>
              <a:buNone/>
            </a:pPr>
            <a:r>
              <a:rPr lang="en-US"/>
              <a:t>Reminders about student hours, upcoming deadlines, campus activities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5" name="Google Shape;1005;p153"/>
          <p:cNvSpPr txBox="1">
            <a:spLocks noGrp="1"/>
          </p:cNvSpPr>
          <p:nvPr>
            <p:ph type="title"/>
          </p:nvPr>
        </p:nvSpPr>
        <p:spPr>
          <a:xfrm>
            <a:off x="831850" y="634135"/>
            <a:ext cx="5139900" cy="119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4400"/>
              <a:buFont typeface="Arial"/>
              <a:buNone/>
            </a:pPr>
            <a:r>
              <a:rPr lang="en-US"/>
              <a:t>Attributions</a:t>
            </a:r>
            <a:endParaRPr/>
          </a:p>
        </p:txBody>
      </p:sp>
      <p:sp>
        <p:nvSpPr>
          <p:cNvPr id="1004" name="Google Shape;1004;p153"/>
          <p:cNvSpPr txBox="1">
            <a:spLocks noGrp="1"/>
          </p:cNvSpPr>
          <p:nvPr>
            <p:ph type="body" idx="1"/>
          </p:nvPr>
        </p:nvSpPr>
        <p:spPr>
          <a:xfrm>
            <a:off x="831850" y="2094932"/>
            <a:ext cx="5139900" cy="3264000"/>
          </a:xfrm>
          <a:prstGeom prst="rect">
            <a:avLst/>
          </a:prstGeom>
          <a:noFill/>
          <a:ln>
            <a:noFill/>
          </a:ln>
        </p:spPr>
        <p:txBody>
          <a:bodyPr spcFirstLastPara="1" wrap="square" lIns="91425" tIns="45700" rIns="91425" bIns="45700" anchor="t" anchorCtr="0">
            <a:normAutofit/>
          </a:bodyPr>
          <a:lstStyle/>
          <a:p>
            <a:pPr marL="241300" lvl="0" indent="-254000" algn="l" rtl="0">
              <a:lnSpc>
                <a:spcPct val="124000"/>
              </a:lnSpc>
              <a:spcBef>
                <a:spcPts val="0"/>
              </a:spcBef>
              <a:spcAft>
                <a:spcPts val="0"/>
              </a:spcAft>
              <a:buClr>
                <a:schemeClr val="dk1"/>
              </a:buClr>
              <a:buSzPts val="2800"/>
              <a:buChar char="•"/>
            </a:pPr>
            <a:r>
              <a:rPr lang="en-US"/>
              <a:t>Illustrations are from </a:t>
            </a:r>
            <a:r>
              <a:rPr lang="en-US" u="sng">
                <a:solidFill>
                  <a:schemeClr val="hlink"/>
                </a:solidFill>
                <a:hlinkClick r:id="rId3"/>
              </a:rPr>
              <a:t>Storyset</a:t>
            </a:r>
            <a:endParaRPr/>
          </a:p>
          <a:p>
            <a:pPr marL="241300" lvl="0" indent="-254000" algn="l" rtl="0">
              <a:lnSpc>
                <a:spcPct val="124000"/>
              </a:lnSpc>
              <a:spcBef>
                <a:spcPts val="1100"/>
              </a:spcBef>
              <a:spcAft>
                <a:spcPts val="0"/>
              </a:spcAft>
              <a:buClr>
                <a:schemeClr val="dk1"/>
              </a:buClr>
              <a:buSzPts val="2800"/>
              <a:buChar char="•"/>
            </a:pPr>
            <a:r>
              <a:rPr lang="en-US"/>
              <a:t>Authored by: Lumen Learning. License: </a:t>
            </a:r>
            <a:r>
              <a:rPr lang="en-US" i="1" u="sng">
                <a:solidFill>
                  <a:schemeClr val="accent2"/>
                </a:solidFill>
                <a:hlinkClick r:id="rId4">
                  <a:extLst>
                    <a:ext uri="{A12FA001-AC4F-418D-AE19-62706E023703}">
                      <ahyp:hlinkClr xmlns:ahyp="http://schemas.microsoft.com/office/drawing/2018/hyperlinkcolor" val="tx"/>
                    </a:ext>
                  </a:extLst>
                </a:hlinkClick>
              </a:rPr>
              <a:t>CC BY: Attribution</a:t>
            </a:r>
            <a:endParaRPr>
              <a:solidFill>
                <a:schemeClr val="accent2"/>
              </a:solidFill>
            </a:endParaRPr>
          </a:p>
          <a:p>
            <a:pPr marL="241300" lvl="0" indent="-76200" algn="l" rtl="0">
              <a:lnSpc>
                <a:spcPct val="113000"/>
              </a:lnSpc>
              <a:spcBef>
                <a:spcPts val="1100"/>
              </a:spcBef>
              <a:spcAft>
                <a:spcPts val="0"/>
              </a:spcAft>
              <a:buClr>
                <a:schemeClr val="dk1"/>
              </a:buClr>
              <a:buSzPts val="2800"/>
              <a:buNone/>
            </a:pPr>
            <a:endParaRPr/>
          </a:p>
        </p:txBody>
      </p:sp>
      <p:pic>
        <p:nvPicPr>
          <p:cNvPr id="1006" name="Google Shape;1006;p15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399523" y="634125"/>
            <a:ext cx="5723825" cy="5723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108"/>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Growth or Decay?</a:t>
            </a:r>
            <a:endParaRPr>
              <a:solidFill>
                <a:schemeClr val="accent5"/>
              </a:solidFill>
            </a:endParaRPr>
          </a:p>
        </p:txBody>
      </p:sp>
      <mc:AlternateContent xmlns:mc="http://schemas.openxmlformats.org/markup-compatibility/2006">
        <mc:Choice xmlns:a14="http://schemas.microsoft.com/office/drawing/2010/main" Requires="a14">
          <p:sp>
            <p:nvSpPr>
              <p:cNvPr id="671" name="Google Shape;671;p108"/>
              <p:cNvSpPr txBox="1"/>
              <p:nvPr/>
            </p:nvSpPr>
            <p:spPr>
              <a:xfrm>
                <a:off x="831824" y="2235000"/>
                <a:ext cx="9143700" cy="2844584"/>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4400"/>
                  <a:buFont typeface="Arial"/>
                  <a:buNone/>
                </a:pPr>
                <a:r>
                  <a:rPr lang="en-US" sz="2600" dirty="0">
                    <a:solidFill>
                      <a:schemeClr val="dk1"/>
                    </a:solidFill>
                  </a:rPr>
                  <a:t>Determine if each represents exponential growth or decay:</a:t>
                </a:r>
                <a:endParaRPr sz="2600" dirty="0">
                  <a:solidFill>
                    <a:schemeClr val="dk1"/>
                  </a:solidFill>
                </a:endParaRPr>
              </a:p>
              <a:p>
                <a:pPr marL="63500" marR="0" lvl="0" algn="l" rtl="0">
                  <a:lnSpc>
                    <a:spcPct val="113000"/>
                  </a:lnSpc>
                  <a:spcBef>
                    <a:spcPts val="1000"/>
                  </a:spcBef>
                  <a:spcAft>
                    <a:spcPts val="0"/>
                  </a:spcAft>
                  <a:buClr>
                    <a:schemeClr val="dk1"/>
                  </a:buClr>
                  <a:buSzPts val="2600"/>
                </a:pPr>
                <a:r>
                  <a:rPr lang="en-US" sz="2600" dirty="0">
                    <a:solidFill>
                      <a:schemeClr val="dk1"/>
                    </a:solidFill>
                  </a:rPr>
                  <a:t>1.  </a:t>
                </a:r>
                <a14:m>
                  <m:oMath xmlns:m="http://schemas.openxmlformats.org/officeDocument/2006/math">
                    <m:r>
                      <a:rPr lang="en-US" sz="2600" i="1" dirty="0" smtClean="0">
                        <a:solidFill>
                          <a:schemeClr val="dk1"/>
                        </a:solidFill>
                        <a:latin typeface="Cambria Math" panose="02040503050406030204" pitchFamily="18" charset="0"/>
                      </a:rPr>
                      <m:t>𝑓</m:t>
                    </m:r>
                    <m:d>
                      <m:dPr>
                        <m:ctrlPr>
                          <a:rPr lang="en-US" sz="2600" i="1" dirty="0">
                            <a:solidFill>
                              <a:schemeClr val="dk1"/>
                            </a:solidFill>
                            <a:latin typeface="Cambria Math" panose="02040503050406030204" pitchFamily="18" charset="0"/>
                          </a:rPr>
                        </m:ctrlPr>
                      </m:dPr>
                      <m:e>
                        <m:r>
                          <a:rPr lang="en-US" sz="2600" i="1" dirty="0">
                            <a:solidFill>
                              <a:schemeClr val="dk1"/>
                            </a:solidFill>
                            <a:latin typeface="Cambria Math" panose="02040503050406030204" pitchFamily="18" charset="0"/>
                          </a:rPr>
                          <m:t>𝑥</m:t>
                        </m:r>
                      </m:e>
                    </m:d>
                    <m:r>
                      <a:rPr lang="en-US" sz="2600" i="1" dirty="0">
                        <a:solidFill>
                          <a:schemeClr val="dk1"/>
                        </a:solidFill>
                        <a:latin typeface="Cambria Math" panose="02040503050406030204" pitchFamily="18" charset="0"/>
                      </a:rPr>
                      <m:t>=</m:t>
                    </m:r>
                    <m:sSup>
                      <m:sSupPr>
                        <m:ctrlPr>
                          <a:rPr lang="en-US" sz="2600" i="1" dirty="0">
                            <a:solidFill>
                              <a:schemeClr val="dk1"/>
                            </a:solidFill>
                            <a:latin typeface="Cambria Math" panose="02040503050406030204" pitchFamily="18" charset="0"/>
                          </a:rPr>
                        </m:ctrlPr>
                      </m:sSupPr>
                      <m:e>
                        <m:r>
                          <a:rPr lang="en-US" sz="2600" i="1" dirty="0">
                            <a:solidFill>
                              <a:schemeClr val="dk1"/>
                            </a:solidFill>
                            <a:latin typeface="Cambria Math" panose="02040503050406030204" pitchFamily="18" charset="0"/>
                          </a:rPr>
                          <m:t>3</m:t>
                        </m:r>
                      </m:e>
                      <m:sup>
                        <m:r>
                          <a:rPr lang="en-US" sz="2600" i="1" dirty="0">
                            <a:solidFill>
                              <a:schemeClr val="dk1"/>
                            </a:solidFill>
                            <a:latin typeface="Cambria Math" panose="02040503050406030204" pitchFamily="18" charset="0"/>
                          </a:rPr>
                          <m:t>𝑥</m:t>
                        </m:r>
                      </m:sup>
                    </m:sSup>
                  </m:oMath>
                </a14:m>
              </a:p>
              <a:p>
                <a:pPr marL="63500" marR="0" lvl="0" algn="l" rtl="0">
                  <a:lnSpc>
                    <a:spcPct val="113000"/>
                  </a:lnSpc>
                  <a:spcBef>
                    <a:spcPts val="1000"/>
                  </a:spcBef>
                  <a:spcAft>
                    <a:spcPts val="0"/>
                  </a:spcAft>
                  <a:buClr>
                    <a:schemeClr val="dk1"/>
                  </a:buClr>
                  <a:buSzPts val="2600"/>
                </a:pPr>
                <a:r>
                  <a:rPr lang="en-US" sz="2600" dirty="0">
                    <a:solidFill>
                      <a:schemeClr val="dk1"/>
                    </a:solidFill>
                  </a:rPr>
                  <a:t>2.  </a:t>
                </a:r>
                <a14:m>
                  <m:oMath xmlns:m="http://schemas.openxmlformats.org/officeDocument/2006/math">
                    <m:r>
                      <a:rPr lang="en-US" sz="2600" i="1" dirty="0" smtClean="0">
                        <a:solidFill>
                          <a:schemeClr val="dk1"/>
                        </a:solidFill>
                        <a:latin typeface="Cambria Math" panose="02040503050406030204" pitchFamily="18" charset="0"/>
                      </a:rPr>
                      <m:t>𝑔</m:t>
                    </m:r>
                    <m:d>
                      <m:dPr>
                        <m:ctrlPr>
                          <a:rPr lang="en-US" sz="2600" i="1" dirty="0">
                            <a:solidFill>
                              <a:schemeClr val="dk1"/>
                            </a:solidFill>
                            <a:latin typeface="Cambria Math" panose="02040503050406030204" pitchFamily="18" charset="0"/>
                          </a:rPr>
                        </m:ctrlPr>
                      </m:dPr>
                      <m:e>
                        <m:r>
                          <a:rPr lang="en-US" sz="2600" i="1" dirty="0">
                            <a:solidFill>
                              <a:schemeClr val="dk1"/>
                            </a:solidFill>
                            <a:latin typeface="Cambria Math" panose="02040503050406030204" pitchFamily="18" charset="0"/>
                          </a:rPr>
                          <m:t>𝑥</m:t>
                        </m:r>
                      </m:e>
                    </m:d>
                    <m:r>
                      <a:rPr lang="en-US" sz="2600" i="1" dirty="0">
                        <a:solidFill>
                          <a:schemeClr val="dk1"/>
                        </a:solidFill>
                        <a:latin typeface="Cambria Math" panose="02040503050406030204" pitchFamily="18" charset="0"/>
                      </a:rPr>
                      <m:t>=</m:t>
                    </m:r>
                    <m:sSup>
                      <m:sSupPr>
                        <m:ctrlPr>
                          <a:rPr lang="en-US" sz="2600" i="1" dirty="0">
                            <a:solidFill>
                              <a:schemeClr val="dk1"/>
                            </a:solidFill>
                            <a:latin typeface="Cambria Math" panose="02040503050406030204" pitchFamily="18" charset="0"/>
                          </a:rPr>
                        </m:ctrlPr>
                      </m:sSupPr>
                      <m:e>
                        <m:r>
                          <a:rPr lang="en-US" sz="2600" i="1" dirty="0">
                            <a:solidFill>
                              <a:schemeClr val="dk1"/>
                            </a:solidFill>
                            <a:latin typeface="Cambria Math" panose="02040503050406030204" pitchFamily="18" charset="0"/>
                          </a:rPr>
                          <m:t>0.8</m:t>
                        </m:r>
                      </m:e>
                      <m:sup>
                        <m:r>
                          <a:rPr lang="en-US" sz="2600" i="1" dirty="0">
                            <a:solidFill>
                              <a:schemeClr val="dk1"/>
                            </a:solidFill>
                            <a:latin typeface="Cambria Math" panose="02040503050406030204" pitchFamily="18" charset="0"/>
                          </a:rPr>
                          <m:t>𝑥</m:t>
                        </m:r>
                      </m:sup>
                    </m:sSup>
                  </m:oMath>
                </a14:m>
              </a:p>
              <a:p>
                <a:pPr marL="63500" marR="0" lvl="0" algn="l" rtl="0">
                  <a:lnSpc>
                    <a:spcPct val="113000"/>
                  </a:lnSpc>
                  <a:spcBef>
                    <a:spcPts val="1000"/>
                  </a:spcBef>
                  <a:spcAft>
                    <a:spcPts val="1000"/>
                  </a:spcAft>
                  <a:buClr>
                    <a:schemeClr val="dk1"/>
                  </a:buClr>
                  <a:buSzPts val="2600"/>
                </a:pPr>
                <a:r>
                  <a:rPr lang="en-US" sz="2600" dirty="0">
                    <a:solidFill>
                      <a:schemeClr val="dk1"/>
                    </a:solidFill>
                  </a:rPr>
                  <a:t>3.  </a:t>
                </a:r>
                <a14:m>
                  <m:oMath xmlns:m="http://schemas.openxmlformats.org/officeDocument/2006/math">
                    <m:r>
                      <a:rPr lang="en-US" sz="2600" i="1" dirty="0" smtClean="0">
                        <a:solidFill>
                          <a:schemeClr val="dk1"/>
                        </a:solidFill>
                        <a:latin typeface="Cambria Math" panose="02040503050406030204" pitchFamily="18" charset="0"/>
                      </a:rPr>
                      <m:t>h</m:t>
                    </m:r>
                    <m:d>
                      <m:dPr>
                        <m:ctrlPr>
                          <a:rPr lang="en-US" sz="2600" i="1" dirty="0">
                            <a:solidFill>
                              <a:schemeClr val="dk1"/>
                            </a:solidFill>
                            <a:latin typeface="Cambria Math" panose="02040503050406030204" pitchFamily="18" charset="0"/>
                          </a:rPr>
                        </m:ctrlPr>
                      </m:dPr>
                      <m:e>
                        <m:r>
                          <a:rPr lang="en-US" sz="2600" i="1" dirty="0">
                            <a:solidFill>
                              <a:schemeClr val="dk1"/>
                            </a:solidFill>
                            <a:latin typeface="Cambria Math" panose="02040503050406030204" pitchFamily="18" charset="0"/>
                          </a:rPr>
                          <m:t>𝑥</m:t>
                        </m:r>
                      </m:e>
                    </m:d>
                    <m:r>
                      <a:rPr lang="en-US" sz="2600" i="1" dirty="0">
                        <a:solidFill>
                          <a:schemeClr val="dk1"/>
                        </a:solidFill>
                        <a:latin typeface="Cambria Math" panose="02040503050406030204" pitchFamily="18" charset="0"/>
                      </a:rPr>
                      <m:t>=</m:t>
                    </m:r>
                    <m:sSup>
                      <m:sSupPr>
                        <m:ctrlPr>
                          <a:rPr lang="en-US" sz="2600" i="1" dirty="0">
                            <a:solidFill>
                              <a:schemeClr val="dk1"/>
                            </a:solidFill>
                            <a:latin typeface="Cambria Math" panose="02040503050406030204" pitchFamily="18" charset="0"/>
                          </a:rPr>
                        </m:ctrlPr>
                      </m:sSupPr>
                      <m:e>
                        <m:d>
                          <m:dPr>
                            <m:ctrlPr>
                              <a:rPr lang="en-US" sz="2600" i="1" dirty="0">
                                <a:solidFill>
                                  <a:schemeClr val="dk1"/>
                                </a:solidFill>
                                <a:latin typeface="Cambria Math" panose="02040503050406030204" pitchFamily="18" charset="0"/>
                              </a:rPr>
                            </m:ctrlPr>
                          </m:dPr>
                          <m:e>
                            <m:f>
                              <m:fPr>
                                <m:ctrlPr>
                                  <a:rPr lang="en-US" sz="2600" i="1" dirty="0">
                                    <a:solidFill>
                                      <a:schemeClr val="dk1"/>
                                    </a:solidFill>
                                    <a:latin typeface="Cambria Math" panose="02040503050406030204" pitchFamily="18" charset="0"/>
                                  </a:rPr>
                                </m:ctrlPr>
                              </m:fPr>
                              <m:num>
                                <m:r>
                                  <a:rPr lang="en-US" sz="2600" i="1" dirty="0">
                                    <a:solidFill>
                                      <a:schemeClr val="dk1"/>
                                    </a:solidFill>
                                    <a:latin typeface="Cambria Math" panose="02040503050406030204" pitchFamily="18" charset="0"/>
                                  </a:rPr>
                                  <m:t>5</m:t>
                                </m:r>
                              </m:num>
                              <m:den>
                                <m:r>
                                  <a:rPr lang="en-US" sz="2600" i="1" dirty="0">
                                    <a:solidFill>
                                      <a:schemeClr val="dk1"/>
                                    </a:solidFill>
                                    <a:latin typeface="Cambria Math" panose="02040503050406030204" pitchFamily="18" charset="0"/>
                                  </a:rPr>
                                  <m:t>4</m:t>
                                </m:r>
                              </m:den>
                            </m:f>
                          </m:e>
                        </m:d>
                      </m:e>
                      <m:sup>
                        <m:r>
                          <a:rPr lang="en-US" sz="2600" i="1" dirty="0">
                            <a:solidFill>
                              <a:schemeClr val="dk1"/>
                            </a:solidFill>
                            <a:latin typeface="Cambria Math" panose="02040503050406030204" pitchFamily="18" charset="0"/>
                          </a:rPr>
                          <m:t>𝑥</m:t>
                        </m:r>
                      </m:sup>
                    </m:sSup>
                  </m:oMath>
                </a14:m>
                <a:endParaRPr sz="2600" dirty="0">
                  <a:solidFill>
                    <a:schemeClr val="dk1"/>
                  </a:solidFill>
                </a:endParaRPr>
              </a:p>
            </p:txBody>
          </p:sp>
        </mc:Choice>
        <mc:Fallback>
          <p:sp>
            <p:nvSpPr>
              <p:cNvPr id="671" name="Google Shape;671;p108"/>
              <p:cNvSpPr txBox="1">
                <a:spLocks noRot="1" noChangeAspect="1" noMove="1" noResize="1" noEditPoints="1" noAdjustHandles="1" noChangeArrowheads="1" noChangeShapeType="1" noTextEdit="1"/>
              </p:cNvSpPr>
              <p:nvPr/>
            </p:nvSpPr>
            <p:spPr>
              <a:xfrm>
                <a:off x="831824" y="2235000"/>
                <a:ext cx="9143700" cy="2844584"/>
              </a:xfrm>
              <a:prstGeom prst="rect">
                <a:avLst/>
              </a:prstGeom>
              <a:blipFill>
                <a:blip r:embed="rId3"/>
                <a:stretch>
                  <a:fillRect l="-832"/>
                </a:stretch>
              </a:blipFill>
              <a:ln>
                <a:noFill/>
              </a:ln>
            </p:spPr>
            <p:txBody>
              <a:bodyPr/>
              <a:lstStyle/>
              <a:p>
                <a:r>
                  <a:rPr lang="en-US">
                    <a:noFill/>
                  </a:rPr>
                  <a:t> </a:t>
                </a:r>
              </a:p>
            </p:txBody>
          </p:sp>
        </mc:Fallback>
      </mc:AlternateContent>
      <p:sp>
        <p:nvSpPr>
          <p:cNvPr id="672" name="Google Shape;672;p108">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09"/>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accent5"/>
              </a:buClr>
              <a:buSzPct val="100000"/>
              <a:buFont typeface="Arial"/>
              <a:buNone/>
            </a:pPr>
            <a:r>
              <a:rPr lang="en-US" dirty="0"/>
              <a:t>Characteristics of Exponential Functions</a:t>
            </a:r>
            <a:endParaRPr dirty="0"/>
          </a:p>
        </p:txBody>
      </p:sp>
      <mc:AlternateContent xmlns:mc="http://schemas.openxmlformats.org/markup-compatibility/2006">
        <mc:Choice xmlns:a14="http://schemas.microsoft.com/office/drawing/2010/main" Requires="a14">
          <p:sp>
            <p:nvSpPr>
              <p:cNvPr id="678" name="Google Shape;678;p109"/>
              <p:cNvSpPr txBox="1"/>
              <p:nvPr/>
            </p:nvSpPr>
            <p:spPr>
              <a:xfrm>
                <a:off x="824933" y="1191971"/>
                <a:ext cx="10559700" cy="4199827"/>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An exponential function with the form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𝑥</m:t>
                        </m:r>
                      </m:e>
                    </m:d>
                    <m:r>
                      <a:rPr lang="en-US" sz="2200" i="1" dirty="0" smtClean="0">
                        <a:solidFill>
                          <a:schemeClr val="dk1"/>
                        </a:solidFill>
                        <a:latin typeface="Cambria Math" panose="02040503050406030204" pitchFamily="18" charset="0"/>
                      </a:rPr>
                      <m:t>=</m:t>
                    </m:r>
                    <m:sSup>
                      <m:sSupPr>
                        <m:ctrlPr>
                          <a:rPr lang="en-US" sz="2200" i="1" dirty="0" err="1">
                            <a:solidFill>
                              <a:schemeClr val="dk1"/>
                            </a:solidFill>
                            <a:latin typeface="Cambria Math" panose="02040503050406030204" pitchFamily="18" charset="0"/>
                          </a:rPr>
                        </m:ctrlPr>
                      </m:sSupPr>
                      <m:e>
                        <m:r>
                          <a:rPr lang="en-US" sz="2200" i="1" dirty="0" err="1">
                            <a:solidFill>
                              <a:schemeClr val="dk1"/>
                            </a:solidFill>
                            <a:latin typeface="Cambria Math" panose="02040503050406030204" pitchFamily="18" charset="0"/>
                          </a:rPr>
                          <m:t>𝑏</m:t>
                        </m:r>
                      </m:e>
                      <m:sup>
                        <m:r>
                          <a:rPr lang="en-US" sz="2200" i="1" dirty="0" err="1">
                            <a:solidFill>
                              <a:schemeClr val="dk1"/>
                            </a:solidFill>
                            <a:latin typeface="Cambria Math" panose="02040503050406030204" pitchFamily="18" charset="0"/>
                          </a:rPr>
                          <m:t>𝑥</m:t>
                        </m:r>
                      </m:sup>
                    </m:sSup>
                    <m:r>
                      <a:rPr lang="en-US" sz="2200" i="1" dirty="0">
                        <a:solidFill>
                          <a:schemeClr val="dk1"/>
                        </a:solidFill>
                        <a:latin typeface="Cambria Math" panose="02040503050406030204" pitchFamily="18" charset="0"/>
                      </a:rPr>
                      <m:t>,</m:t>
                    </m:r>
                    <m:r>
                      <a:rPr lang="en-US" sz="2200" b="0" i="1" dirty="0" smtClean="0">
                        <a:solidFill>
                          <a:schemeClr val="dk1"/>
                        </a:solidFill>
                        <a:latin typeface="Cambria Math" panose="02040503050406030204" pitchFamily="18" charset="0"/>
                      </a:rPr>
                      <m:t>  </m:t>
                    </m:r>
                    <m:r>
                      <a:rPr lang="en-US" sz="2200" i="1" dirty="0">
                        <a:solidFill>
                          <a:schemeClr val="dk1"/>
                        </a:solidFill>
                        <a:latin typeface="Cambria Math" panose="02040503050406030204" pitchFamily="18" charset="0"/>
                      </a:rPr>
                      <m:t>𝑏</m:t>
                    </m:r>
                    <m:r>
                      <a:rPr lang="en-US" sz="2200" i="1" dirty="0">
                        <a:solidFill>
                          <a:schemeClr val="dk1"/>
                        </a:solidFill>
                        <a:latin typeface="Cambria Math" panose="02040503050406030204" pitchFamily="18" charset="0"/>
                      </a:rPr>
                      <m:t>&gt;0,  </m:t>
                    </m:r>
                    <m:r>
                      <a:rPr lang="en-US" sz="2200" i="1" dirty="0">
                        <a:solidFill>
                          <a:schemeClr val="dk1"/>
                        </a:solidFill>
                        <a:latin typeface="Cambria Math" panose="02040503050406030204" pitchFamily="18" charset="0"/>
                      </a:rPr>
                      <m:t>𝑏</m:t>
                    </m:r>
                    <m:r>
                      <a:rPr lang="en-US" sz="2200" i="1" dirty="0">
                        <a:solidFill>
                          <a:schemeClr val="dk1"/>
                        </a:solidFill>
                        <a:latin typeface="Cambria Math" panose="02040503050406030204" pitchFamily="18" charset="0"/>
                      </a:rPr>
                      <m:t>≠1</m:t>
                    </m:r>
                  </m:oMath>
                </a14:m>
                <a:r>
                  <a:rPr lang="en-US" sz="2200" dirty="0">
                    <a:solidFill>
                      <a:schemeClr val="dk1"/>
                    </a:solidFill>
                  </a:rPr>
                  <a:t>, has these characteristics:</a:t>
                </a:r>
                <a:endParaRPr sz="2200" dirty="0">
                  <a:solidFill>
                    <a:schemeClr val="dk1"/>
                  </a:solidFill>
                </a:endParaRPr>
              </a:p>
              <a:p>
                <a:pPr marL="76200" marR="0" lvl="0" algn="l" rtl="0">
                  <a:lnSpc>
                    <a:spcPct val="113000"/>
                  </a:lnSpc>
                  <a:spcBef>
                    <a:spcPts val="1000"/>
                  </a:spcBef>
                  <a:spcAft>
                    <a:spcPts val="0"/>
                  </a:spcAft>
                  <a:buClr>
                    <a:schemeClr val="dk1"/>
                  </a:buClr>
                  <a:buSzPts val="2400"/>
                </a:pPr>
                <a:r>
                  <a:rPr lang="en-US" sz="2200" dirty="0">
                    <a:solidFill>
                      <a:schemeClr val="dk1"/>
                    </a:solidFill>
                  </a:rPr>
                  <a:t>	One-to-one function</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The horizontal asymptote is </a:t>
                </a:r>
                <a14:m>
                  <m:oMath xmlns:m="http://schemas.openxmlformats.org/officeDocument/2006/math">
                    <m:r>
                      <a:rPr lang="en-US" sz="2200" i="1" dirty="0" smtClean="0">
                        <a:solidFill>
                          <a:schemeClr val="dk1"/>
                        </a:solidFill>
                        <a:latin typeface="Cambria Math" panose="02040503050406030204" pitchFamily="18" charset="0"/>
                      </a:rPr>
                      <m:t>𝑦</m:t>
                    </m:r>
                    <m:r>
                      <a:rPr lang="en-US" sz="2200" i="1" dirty="0" smtClean="0">
                        <a:solidFill>
                          <a:schemeClr val="dk1"/>
                        </a:solidFill>
                        <a:latin typeface="Cambria Math" panose="02040503050406030204" pitchFamily="18" charset="0"/>
                      </a:rPr>
                      <m:t> = 0</m:t>
                    </m:r>
                  </m:oMath>
                </a14:m>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The domain of </a:t>
                </a:r>
                <a14:m>
                  <m:oMath xmlns:m="http://schemas.openxmlformats.org/officeDocument/2006/math">
                    <m:r>
                      <a:rPr lang="en-US" sz="2200" i="1" dirty="0" smtClean="0">
                        <a:solidFill>
                          <a:schemeClr val="dk1"/>
                        </a:solidFill>
                        <a:latin typeface="Cambria Math" panose="02040503050406030204" pitchFamily="18" charset="0"/>
                      </a:rPr>
                      <m:t>𝑓</m:t>
                    </m:r>
                  </m:oMath>
                </a14:m>
                <a:r>
                  <a:rPr lang="en-US" sz="2200" dirty="0">
                    <a:solidFill>
                      <a:schemeClr val="dk1"/>
                    </a:solidFill>
                  </a:rPr>
                  <a:t> is all real numbers</a:t>
                </a:r>
                <a14:m>
                  <m:oMath xmlns:m="http://schemas.openxmlformats.org/officeDocument/2006/math">
                    <m:r>
                      <a:rPr lang="en-US" sz="2200" i="1" dirty="0" smtClean="0">
                        <a:solidFill>
                          <a:schemeClr val="dk1"/>
                        </a:solidFill>
                        <a:latin typeface="Cambria Math" panose="02040503050406030204" pitchFamily="18" charset="0"/>
                      </a:rPr>
                      <m:t>,</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m:t>
                        </m:r>
                      </m:e>
                    </m:d>
                  </m:oMath>
                </a14:m>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The range of </a:t>
                </a:r>
                <a14:m>
                  <m:oMath xmlns:m="http://schemas.openxmlformats.org/officeDocument/2006/math">
                    <m:r>
                      <a:rPr lang="en-US" sz="2200" i="1" dirty="0" smtClean="0">
                        <a:solidFill>
                          <a:schemeClr val="dk1"/>
                        </a:solidFill>
                        <a:latin typeface="Cambria Math" panose="02040503050406030204" pitchFamily="18" charset="0"/>
                      </a:rPr>
                      <m:t>𝑓</m:t>
                    </m:r>
                  </m:oMath>
                </a14:m>
                <a:r>
                  <a:rPr lang="en-US" sz="2200" dirty="0">
                    <a:solidFill>
                      <a:schemeClr val="dk1"/>
                    </a:solidFill>
                  </a:rPr>
                  <a:t> is all positive real numbers,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m:t>
                        </m:r>
                      </m:e>
                    </m:d>
                  </m:oMath>
                </a14:m>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There is no x-intercept</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The y-intercept is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0,1</m:t>
                        </m:r>
                      </m:e>
                    </m:d>
                  </m:oMath>
                </a14:m>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The graph is increasing if </a:t>
                </a:r>
                <a14:m>
                  <m:oMath xmlns:m="http://schemas.openxmlformats.org/officeDocument/2006/math">
                    <m:r>
                      <a:rPr lang="en-US" sz="2200" i="1" dirty="0" smtClean="0">
                        <a:solidFill>
                          <a:schemeClr val="dk1"/>
                        </a:solidFill>
                        <a:latin typeface="Cambria Math" panose="02040503050406030204" pitchFamily="18" charset="0"/>
                      </a:rPr>
                      <m:t>𝑏</m:t>
                    </m:r>
                    <m:r>
                      <a:rPr lang="en-US" sz="2200" i="1" dirty="0" smtClean="0">
                        <a:solidFill>
                          <a:schemeClr val="dk1"/>
                        </a:solidFill>
                        <a:latin typeface="Cambria Math" panose="02040503050406030204" pitchFamily="18" charset="0"/>
                      </a:rPr>
                      <m:t> &gt; 1</m:t>
                    </m:r>
                  </m:oMath>
                </a14:m>
                <a:r>
                  <a:rPr lang="en-US" sz="2200" dirty="0">
                    <a:solidFill>
                      <a:schemeClr val="dk1"/>
                    </a:solidFill>
                  </a:rPr>
                  <a:t>, which implies exponential growth</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The graph is decreasing if </a:t>
                </a:r>
                <a14:m>
                  <m:oMath xmlns:m="http://schemas.openxmlformats.org/officeDocument/2006/math">
                    <m:r>
                      <a:rPr lang="en-US" sz="2200" i="1" dirty="0" smtClean="0">
                        <a:solidFill>
                          <a:schemeClr val="dk1"/>
                        </a:solidFill>
                        <a:latin typeface="Cambria Math" panose="02040503050406030204" pitchFamily="18" charset="0"/>
                      </a:rPr>
                      <m:t>0 &lt; </m:t>
                    </m:r>
                    <m:r>
                      <a:rPr lang="en-US" sz="2200" i="1" dirty="0" smtClean="0">
                        <a:solidFill>
                          <a:schemeClr val="dk1"/>
                        </a:solidFill>
                        <a:latin typeface="Cambria Math" panose="02040503050406030204" pitchFamily="18" charset="0"/>
                      </a:rPr>
                      <m:t>𝑏</m:t>
                    </m:r>
                    <m:r>
                      <a:rPr lang="en-US" sz="2200" i="1" dirty="0" smtClean="0">
                        <a:solidFill>
                          <a:schemeClr val="dk1"/>
                        </a:solidFill>
                        <a:latin typeface="Cambria Math" panose="02040503050406030204" pitchFamily="18" charset="0"/>
                      </a:rPr>
                      <m:t> &lt; 1</m:t>
                    </m:r>
                  </m:oMath>
                </a14:m>
                <a:r>
                  <a:rPr lang="en-US" sz="2200" dirty="0">
                    <a:solidFill>
                      <a:schemeClr val="dk1"/>
                    </a:solidFill>
                  </a:rPr>
                  <a:t>, which implies exponential decay</a:t>
                </a:r>
                <a:endParaRPr sz="2200" dirty="0">
                  <a:solidFill>
                    <a:schemeClr val="dk1"/>
                  </a:solidFill>
                </a:endParaRPr>
              </a:p>
            </p:txBody>
          </p:sp>
        </mc:Choice>
        <mc:Fallback>
          <p:sp>
            <p:nvSpPr>
              <p:cNvPr id="678" name="Google Shape;678;p109"/>
              <p:cNvSpPr txBox="1">
                <a:spLocks noRot="1" noChangeAspect="1" noMove="1" noResize="1" noEditPoints="1" noAdjustHandles="1" noChangeArrowheads="1" noChangeShapeType="1" noTextEdit="1"/>
              </p:cNvSpPr>
              <p:nvPr/>
            </p:nvSpPr>
            <p:spPr>
              <a:xfrm>
                <a:off x="824933" y="1191971"/>
                <a:ext cx="10559700" cy="4199827"/>
              </a:xfrm>
              <a:prstGeom prst="rect">
                <a:avLst/>
              </a:prstGeom>
              <a:blipFill>
                <a:blip r:embed="rId3"/>
                <a:stretch>
                  <a:fillRect l="-360"/>
                </a:stretch>
              </a:blipFill>
              <a:ln>
                <a:noFill/>
              </a:ln>
            </p:spPr>
            <p:txBody>
              <a:bodyPr/>
              <a:lstStyle/>
              <a:p>
                <a:r>
                  <a:rPr lang="en-US">
                    <a:noFill/>
                  </a:rPr>
                  <a:t> </a:t>
                </a:r>
              </a:p>
            </p:txBody>
          </p:sp>
        </mc:Fallback>
      </mc:AlternateContent>
      <p:sp>
        <p:nvSpPr>
          <p:cNvPr id="679" name="Google Shape;679;p109">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110"/>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How to: Graph Exponential Functions</a:t>
            </a:r>
            <a:endParaRPr sz="4000" dirty="0"/>
          </a:p>
        </p:txBody>
      </p:sp>
      <mc:AlternateContent xmlns:mc="http://schemas.openxmlformats.org/markup-compatibility/2006">
        <mc:Choice xmlns:a14="http://schemas.microsoft.com/office/drawing/2010/main" Requires="a14">
          <p:sp>
            <p:nvSpPr>
              <p:cNvPr id="685" name="Google Shape;685;p110"/>
              <p:cNvSpPr txBox="1"/>
              <p:nvPr/>
            </p:nvSpPr>
            <p:spPr>
              <a:xfrm>
                <a:off x="816158" y="1276938"/>
                <a:ext cx="10559700" cy="4199827"/>
              </a:xfrm>
              <a:prstGeom prst="rect">
                <a:avLst/>
              </a:prstGeom>
              <a:noFill/>
              <a:ln>
                <a:noFill/>
              </a:ln>
            </p:spPr>
            <p:txBody>
              <a:bodyPr spcFirstLastPara="1" wrap="square" lIns="121900" tIns="121900" rIns="121900" bIns="121900" anchor="t" anchorCtr="0">
                <a:spAutoFit/>
              </a:bodyPr>
              <a:lstStyle/>
              <a:p>
                <a:pPr marR="0" lvl="0" algn="l" rtl="0">
                  <a:lnSpc>
                    <a:spcPct val="113000"/>
                  </a:lnSpc>
                  <a:spcBef>
                    <a:spcPts val="0"/>
                  </a:spcBef>
                  <a:spcAft>
                    <a:spcPts val="0"/>
                  </a:spcAft>
                </a:pPr>
                <a:r>
                  <a:rPr lang="en-US" sz="2200" dirty="0">
                    <a:solidFill>
                      <a:schemeClr val="dk1"/>
                    </a:solidFill>
                  </a:rPr>
                  <a:t>Steps: </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1. Create a table with key points. Use </a:t>
                </a:r>
                <a14:m>
                  <m:oMath xmlns:m="http://schemas.openxmlformats.org/officeDocument/2006/math">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 = −2, −1, 0, 1, 2, 3</m:t>
                    </m:r>
                  </m:oMath>
                </a14:m>
              </a:p>
              <a:p>
                <a:pPr marL="76200" marR="0" lvl="0" algn="l" rtl="0">
                  <a:lnSpc>
                    <a:spcPct val="113000"/>
                  </a:lnSpc>
                  <a:spcBef>
                    <a:spcPts val="0"/>
                  </a:spcBef>
                  <a:spcAft>
                    <a:spcPts val="0"/>
                  </a:spcAft>
                  <a:buClr>
                    <a:schemeClr val="dk1"/>
                  </a:buClr>
                  <a:buSzPts val="2400"/>
                </a:pPr>
                <a:r>
                  <a:rPr lang="en-US" sz="2200" dirty="0">
                    <a:solidFill>
                      <a:schemeClr val="dk1"/>
                    </a:solidFill>
                  </a:rPr>
                  <a:t>2. Plot at least 3 points including y-intercept </a:t>
                </a:r>
                <a14:m>
                  <m:oMath xmlns:m="http://schemas.openxmlformats.org/officeDocument/2006/math">
                    <m:r>
                      <a:rPr lang="en-US" sz="2200" i="1" dirty="0" smtClean="0">
                        <a:solidFill>
                          <a:schemeClr val="dk1"/>
                        </a:solidFill>
                        <a:latin typeface="Cambria Math" panose="02040503050406030204" pitchFamily="18" charset="0"/>
                      </a:rPr>
                      <m:t>(0, </m:t>
                    </m:r>
                    <m:r>
                      <a:rPr lang="en-US" sz="2200" i="1" dirty="0" smtClean="0">
                        <a:solidFill>
                          <a:schemeClr val="dk1"/>
                        </a:solidFill>
                        <a:latin typeface="Cambria Math" panose="02040503050406030204" pitchFamily="18" charset="0"/>
                      </a:rPr>
                      <m:t>𝑎</m:t>
                    </m:r>
                    <m:r>
                      <a:rPr lang="en-US" sz="2200" i="1" dirty="0" smtClean="0">
                        <a:solidFill>
                          <a:schemeClr val="dk1"/>
                        </a:solidFill>
                        <a:latin typeface="Cambria Math" panose="02040503050406030204" pitchFamily="18" charset="0"/>
                      </a:rPr>
                      <m:t>)</m:t>
                    </m:r>
                  </m:oMath>
                </a14:m>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3. Draw a smooth curve through the points</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4. State domain, range, and asymptote</a:t>
                </a:r>
                <a:endParaRPr sz="2200" dirty="0">
                  <a:solidFill>
                    <a:schemeClr val="dk1"/>
                  </a:solidFill>
                </a:endParaRPr>
              </a:p>
              <a:p>
                <a:pPr marR="0" lvl="0" algn="l" rtl="0">
                  <a:lnSpc>
                    <a:spcPct val="113000"/>
                  </a:lnSpc>
                  <a:spcBef>
                    <a:spcPts val="1000"/>
                  </a:spcBef>
                  <a:spcAft>
                    <a:spcPts val="0"/>
                  </a:spcAft>
                  <a:buClr>
                    <a:srgbClr val="000000"/>
                  </a:buClr>
                  <a:buSzPts val="2800"/>
                </a:pPr>
                <a:r>
                  <a:rPr lang="en-US" sz="2200" dirty="0">
                    <a:solidFill>
                      <a:schemeClr val="dk1"/>
                    </a:solidFill>
                  </a:rPr>
                  <a:t>Remember:</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The graph never touches the horizontal asymptote</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Domain is always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m:t>
                        </m:r>
                        <m:r>
                          <a:rPr lang="en-US" sz="2200" i="1" dirty="0">
                            <a:solidFill>
                              <a:schemeClr val="dk1"/>
                            </a:solidFill>
                            <a:latin typeface="Cambria Math" panose="02040503050406030204" pitchFamily="18" charset="0"/>
                          </a:rPr>
                          <m:t>,∞</m:t>
                        </m:r>
                      </m:e>
                    </m:d>
                  </m:oMath>
                </a14:m>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Range is always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m:t>
                        </m:r>
                      </m:e>
                    </m:d>
                  </m:oMath>
                </a14:m>
                <a:r>
                  <a:rPr lang="en-US" sz="2200" dirty="0">
                    <a:solidFill>
                      <a:schemeClr val="dk1"/>
                    </a:solidFill>
                  </a:rPr>
                  <a:t> for basic forms</a:t>
                </a:r>
                <a:endParaRPr sz="2200" dirty="0">
                  <a:solidFill>
                    <a:schemeClr val="dk1"/>
                  </a:solidFill>
                </a:endParaRPr>
              </a:p>
              <a:p>
                <a:pPr marL="76200" marR="0" lvl="0" algn="l" rtl="0">
                  <a:lnSpc>
                    <a:spcPct val="113000"/>
                  </a:lnSpc>
                  <a:spcBef>
                    <a:spcPts val="0"/>
                  </a:spcBef>
                  <a:spcAft>
                    <a:spcPts val="0"/>
                  </a:spcAft>
                  <a:buClr>
                    <a:schemeClr val="dk1"/>
                  </a:buClr>
                  <a:buSzPts val="2400"/>
                </a:pPr>
                <a:r>
                  <a:rPr lang="en-US" sz="2200" dirty="0">
                    <a:solidFill>
                      <a:schemeClr val="dk1"/>
                    </a:solidFill>
                  </a:rPr>
                  <a:t>	y-intercept is always </a:t>
                </a:r>
                <a14:m>
                  <m:oMath xmlns:m="http://schemas.openxmlformats.org/officeDocument/2006/math">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0,</m:t>
                        </m:r>
                        <m:r>
                          <a:rPr lang="en-US" sz="2200" i="1" dirty="0" smtClean="0">
                            <a:solidFill>
                              <a:schemeClr val="dk1"/>
                            </a:solidFill>
                            <a:latin typeface="Cambria Math" panose="02040503050406030204" pitchFamily="18" charset="0"/>
                          </a:rPr>
                          <m:t>𝑎</m:t>
                        </m:r>
                      </m:e>
                    </m:d>
                  </m:oMath>
                </a14:m>
                <a:endParaRPr sz="2200" dirty="0">
                  <a:solidFill>
                    <a:schemeClr val="dk1"/>
                  </a:solidFill>
                </a:endParaRPr>
              </a:p>
            </p:txBody>
          </p:sp>
        </mc:Choice>
        <mc:Fallback>
          <p:sp>
            <p:nvSpPr>
              <p:cNvPr id="685" name="Google Shape;685;p110"/>
              <p:cNvSpPr txBox="1">
                <a:spLocks noRot="1" noChangeAspect="1" noMove="1" noResize="1" noEditPoints="1" noAdjustHandles="1" noChangeArrowheads="1" noChangeShapeType="1" noTextEdit="1"/>
              </p:cNvSpPr>
              <p:nvPr/>
            </p:nvSpPr>
            <p:spPr>
              <a:xfrm>
                <a:off x="816158" y="1276938"/>
                <a:ext cx="10559700" cy="4199827"/>
              </a:xfrm>
              <a:prstGeom prst="rect">
                <a:avLst/>
              </a:prstGeom>
              <a:blipFill>
                <a:blip r:embed="rId3"/>
                <a:stretch>
                  <a:fillRect l="-481"/>
                </a:stretch>
              </a:blipFill>
              <a:ln>
                <a:noFill/>
              </a:ln>
            </p:spPr>
            <p:txBody>
              <a:bodyPr/>
              <a:lstStyle/>
              <a:p>
                <a:r>
                  <a:rPr lang="en-US">
                    <a:noFill/>
                  </a:rPr>
                  <a:t> </a:t>
                </a:r>
              </a:p>
            </p:txBody>
          </p:sp>
        </mc:Fallback>
      </mc:AlternateContent>
      <p:sp>
        <p:nvSpPr>
          <p:cNvPr id="686" name="Google Shape;686;p110">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111"/>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Graph an Exponential Function</a:t>
            </a:r>
            <a:endParaRPr>
              <a:solidFill>
                <a:schemeClr val="accent5"/>
              </a:solidFill>
            </a:endParaRPr>
          </a:p>
        </p:txBody>
      </p:sp>
      <mc:AlternateContent xmlns:mc="http://schemas.openxmlformats.org/markup-compatibility/2006">
        <mc:Choice xmlns:a14="http://schemas.microsoft.com/office/drawing/2010/main" Requires="a14">
          <p:sp>
            <p:nvSpPr>
              <p:cNvPr id="692" name="Google Shape;692;p111"/>
              <p:cNvSpPr txBox="1"/>
              <p:nvPr/>
            </p:nvSpPr>
            <p:spPr>
              <a:xfrm>
                <a:off x="831833" y="2400337"/>
                <a:ext cx="10245300" cy="733109"/>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4400"/>
                  <a:buFont typeface="Arial"/>
                  <a:buNone/>
                </a:pPr>
                <a:r>
                  <a:rPr lang="en-US" sz="2800" dirty="0">
                    <a:solidFill>
                      <a:schemeClr val="dk1"/>
                    </a:solidFill>
                  </a:rPr>
                  <a:t>Graph </a:t>
                </a:r>
                <a14:m>
                  <m:oMath xmlns:m="http://schemas.openxmlformats.org/officeDocument/2006/math">
                    <m:r>
                      <a:rPr lang="en-US" sz="2800" i="1" dirty="0" smtClean="0">
                        <a:solidFill>
                          <a:schemeClr val="dk1"/>
                        </a:solidFill>
                        <a:latin typeface="Cambria Math" panose="02040503050406030204" pitchFamily="18" charset="0"/>
                      </a:rPr>
                      <m:t>𝑓</m:t>
                    </m:r>
                    <m:d>
                      <m:dPr>
                        <m:ctrlPr>
                          <a:rPr lang="en-US" sz="2800" i="1" dirty="0" smtClean="0">
                            <a:solidFill>
                              <a:schemeClr val="dk1"/>
                            </a:solidFill>
                            <a:latin typeface="Cambria Math" panose="02040503050406030204" pitchFamily="18" charset="0"/>
                          </a:rPr>
                        </m:ctrlPr>
                      </m:dPr>
                      <m:e>
                        <m:r>
                          <a:rPr lang="en-US" sz="2800" i="1" dirty="0" smtClean="0">
                            <a:solidFill>
                              <a:schemeClr val="dk1"/>
                            </a:solidFill>
                            <a:latin typeface="Cambria Math" panose="02040503050406030204" pitchFamily="18" charset="0"/>
                          </a:rPr>
                          <m:t>𝑥</m:t>
                        </m:r>
                      </m:e>
                    </m:d>
                    <m:r>
                      <a:rPr lang="en-US" sz="2800" i="1" dirty="0" smtClean="0">
                        <a:solidFill>
                          <a:schemeClr val="dk1"/>
                        </a:solidFill>
                        <a:latin typeface="Cambria Math" panose="02040503050406030204" pitchFamily="18" charset="0"/>
                      </a:rPr>
                      <m:t>=</m:t>
                    </m:r>
                    <m:sSup>
                      <m:sSupPr>
                        <m:ctrlPr>
                          <a:rPr lang="en-US" sz="2800" i="1" dirty="0" smtClean="0">
                            <a:solidFill>
                              <a:schemeClr val="dk1"/>
                            </a:solidFill>
                            <a:latin typeface="Cambria Math" panose="02040503050406030204" pitchFamily="18" charset="0"/>
                          </a:rPr>
                        </m:ctrlPr>
                      </m:sSupPr>
                      <m:e>
                        <m:r>
                          <a:rPr lang="en-US" sz="2800" i="1" dirty="0" smtClean="0">
                            <a:solidFill>
                              <a:schemeClr val="dk1"/>
                            </a:solidFill>
                            <a:latin typeface="Cambria Math" panose="02040503050406030204" pitchFamily="18" charset="0"/>
                          </a:rPr>
                          <m:t>3</m:t>
                        </m:r>
                      </m:e>
                      <m:sup>
                        <m:r>
                          <a:rPr lang="en-US" sz="2800" i="1" dirty="0" smtClean="0">
                            <a:solidFill>
                              <a:schemeClr val="dk1"/>
                            </a:solidFill>
                            <a:latin typeface="Cambria Math" panose="02040503050406030204" pitchFamily="18" charset="0"/>
                          </a:rPr>
                          <m:t>𝑥</m:t>
                        </m:r>
                      </m:sup>
                    </m:sSup>
                  </m:oMath>
                </a14:m>
                <a:r>
                  <a:rPr lang="en-US" sz="2800" dirty="0">
                    <a:solidFill>
                      <a:schemeClr val="dk1"/>
                    </a:solidFill>
                  </a:rPr>
                  <a:t>. State the domain, range, and asymptote.</a:t>
                </a:r>
                <a:endParaRPr sz="2800" b="0" i="0" u="none" strike="noStrike" cap="none" dirty="0">
                  <a:solidFill>
                    <a:schemeClr val="dk1"/>
                  </a:solidFill>
                  <a:latin typeface="Arial"/>
                  <a:ea typeface="Arial"/>
                  <a:cs typeface="Arial"/>
                  <a:sym typeface="Arial"/>
                </a:endParaRPr>
              </a:p>
            </p:txBody>
          </p:sp>
        </mc:Choice>
        <mc:Fallback>
          <p:sp>
            <p:nvSpPr>
              <p:cNvPr id="692" name="Google Shape;692;p111"/>
              <p:cNvSpPr txBox="1">
                <a:spLocks noRot="1" noChangeAspect="1" noMove="1" noResize="1" noEditPoints="1" noAdjustHandles="1" noChangeArrowheads="1" noChangeShapeType="1" noTextEdit="1"/>
              </p:cNvSpPr>
              <p:nvPr/>
            </p:nvSpPr>
            <p:spPr>
              <a:xfrm>
                <a:off x="831833" y="2400337"/>
                <a:ext cx="10245300" cy="733109"/>
              </a:xfrm>
              <a:prstGeom prst="rect">
                <a:avLst/>
              </a:prstGeom>
              <a:blipFill>
                <a:blip r:embed="rId3"/>
                <a:stretch>
                  <a:fillRect l="-866" b="-6897"/>
                </a:stretch>
              </a:blipFill>
              <a:ln>
                <a:noFill/>
              </a:ln>
            </p:spPr>
            <p:txBody>
              <a:bodyPr/>
              <a:lstStyle/>
              <a:p>
                <a:r>
                  <a:rPr lang="en-US">
                    <a:noFill/>
                  </a:rPr>
                  <a:t> </a:t>
                </a:r>
              </a:p>
            </p:txBody>
          </p:sp>
        </mc:Fallback>
      </mc:AlternateContent>
      <p:sp>
        <p:nvSpPr>
          <p:cNvPr id="693" name="Google Shape;693;p111">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Custom 1">
      <a:dk1>
        <a:srgbClr val="202324"/>
      </a:dk1>
      <a:lt1>
        <a:srgbClr val="FFFFFF"/>
      </a:lt1>
      <a:dk2>
        <a:srgbClr val="636566"/>
      </a:dk2>
      <a:lt2>
        <a:srgbClr val="F3F3EF"/>
      </a:lt2>
      <a:accent1>
        <a:srgbClr val="EAE8E3"/>
      </a:accent1>
      <a:accent2>
        <a:srgbClr val="5367EA"/>
      </a:accent2>
      <a:accent3>
        <a:srgbClr val="9FEDF9"/>
      </a:accent3>
      <a:accent4>
        <a:srgbClr val="990099"/>
      </a:accent4>
      <a:accent5>
        <a:srgbClr val="400792"/>
      </a:accent5>
      <a:accent6>
        <a:srgbClr val="F3BE36"/>
      </a:accent6>
      <a:hlink>
        <a:srgbClr val="5367EA"/>
      </a:hlink>
      <a:folHlink>
        <a:srgbClr val="4007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202324"/>
      </a:dk1>
      <a:lt1>
        <a:srgbClr val="FFFFFF"/>
      </a:lt1>
      <a:dk2>
        <a:srgbClr val="636566"/>
      </a:dk2>
      <a:lt2>
        <a:srgbClr val="F3F3EF"/>
      </a:lt2>
      <a:accent1>
        <a:srgbClr val="EAE8E3"/>
      </a:accent1>
      <a:accent2>
        <a:srgbClr val="5367EA"/>
      </a:accent2>
      <a:accent3>
        <a:srgbClr val="9FEDF9"/>
      </a:accent3>
      <a:accent4>
        <a:srgbClr val="990099"/>
      </a:accent4>
      <a:accent5>
        <a:srgbClr val="400792"/>
      </a:accent5>
      <a:accent6>
        <a:srgbClr val="F3BE36"/>
      </a:accent6>
      <a:hlink>
        <a:srgbClr val="5367EA"/>
      </a:hlink>
      <a:folHlink>
        <a:srgbClr val="4007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rgbClr val="202324"/>
      </a:dk1>
      <a:lt1>
        <a:srgbClr val="FFFFFF"/>
      </a:lt1>
      <a:dk2>
        <a:srgbClr val="636566"/>
      </a:dk2>
      <a:lt2>
        <a:srgbClr val="F3F3EF"/>
      </a:lt2>
      <a:accent1>
        <a:srgbClr val="EAE8E3"/>
      </a:accent1>
      <a:accent2>
        <a:srgbClr val="5367EA"/>
      </a:accent2>
      <a:accent3>
        <a:srgbClr val="9FEDF9"/>
      </a:accent3>
      <a:accent4>
        <a:srgbClr val="990099"/>
      </a:accent4>
      <a:accent5>
        <a:srgbClr val="400792"/>
      </a:accent5>
      <a:accent6>
        <a:srgbClr val="F3BE36"/>
      </a:accent6>
      <a:hlink>
        <a:srgbClr val="5367EA"/>
      </a:hlink>
      <a:folHlink>
        <a:srgbClr val="4007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rgbClr val="202324"/>
      </a:dk1>
      <a:lt1>
        <a:srgbClr val="FFFFFF"/>
      </a:lt1>
      <a:dk2>
        <a:srgbClr val="636566"/>
      </a:dk2>
      <a:lt2>
        <a:srgbClr val="F3F3EF"/>
      </a:lt2>
      <a:accent1>
        <a:srgbClr val="EAE8E3"/>
      </a:accent1>
      <a:accent2>
        <a:srgbClr val="5367EA"/>
      </a:accent2>
      <a:accent3>
        <a:srgbClr val="9FEDF9"/>
      </a:accent3>
      <a:accent4>
        <a:srgbClr val="990099"/>
      </a:accent4>
      <a:accent5>
        <a:srgbClr val="400792"/>
      </a:accent5>
      <a:accent6>
        <a:srgbClr val="F3BE36"/>
      </a:accent6>
      <a:hlink>
        <a:srgbClr val="5367EA"/>
      </a:hlink>
      <a:folHlink>
        <a:srgbClr val="4007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3814</Words>
  <Application>Microsoft Macintosh PowerPoint</Application>
  <PresentationFormat>Widescreen</PresentationFormat>
  <Paragraphs>458</Paragraphs>
  <Slides>51</Slides>
  <Notes>51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51</vt:i4>
      </vt:variant>
    </vt:vector>
  </HeadingPairs>
  <TitlesOfParts>
    <vt:vector size="61" baseType="lpstr">
      <vt:lpstr>Cambria Math</vt:lpstr>
      <vt:lpstr>Calibri</vt:lpstr>
      <vt:lpstr>Arial</vt:lpstr>
      <vt:lpstr>Arial Black</vt:lpstr>
      <vt:lpstr>Georgia</vt:lpstr>
      <vt:lpstr>Office Theme</vt:lpstr>
      <vt:lpstr>Office Theme</vt:lpstr>
      <vt:lpstr>Office Theme</vt:lpstr>
      <vt:lpstr>Office Theme</vt:lpstr>
      <vt:lpstr>Simple Light</vt:lpstr>
      <vt:lpstr>Precalculus</vt:lpstr>
      <vt:lpstr>Affirmations </vt:lpstr>
      <vt:lpstr>Learning Goals: Graphs of Exponential Functions </vt:lpstr>
      <vt:lpstr>What is an Exponential Function?</vt:lpstr>
      <vt:lpstr>Exponential Growth vs. Decay</vt:lpstr>
      <vt:lpstr>Try It: Growth or Decay?</vt:lpstr>
      <vt:lpstr>Characteristics of Exponential Functions</vt:lpstr>
      <vt:lpstr>How to: Graph Exponential Functions</vt:lpstr>
      <vt:lpstr>Try It: Graph an Exponential Function</vt:lpstr>
      <vt:lpstr>Transformations: Vertical Shifts</vt:lpstr>
      <vt:lpstr>Transformations: Horizontal Shifts</vt:lpstr>
      <vt:lpstr>Example: Multiple Transformations</vt:lpstr>
      <vt:lpstr>Try It: Transformations</vt:lpstr>
      <vt:lpstr>Stretches and Reflections</vt:lpstr>
      <vt:lpstr>Example: Population Growth</vt:lpstr>
      <vt:lpstr>Learning Goals: Exponential Functions </vt:lpstr>
      <vt:lpstr>Evaluating Exponential Functions</vt:lpstr>
      <vt:lpstr>Finding Exponential Functions from Data</vt:lpstr>
      <vt:lpstr>Write an Exponential Model from Two Points</vt:lpstr>
      <vt:lpstr>Try It: Write Exponential Model from Two Points</vt:lpstr>
      <vt:lpstr>Write an Exponential Function from a Graph</vt:lpstr>
      <vt:lpstr>Exponential Functions with Base e</vt:lpstr>
      <vt:lpstr>Example: Evaluating with Base e</vt:lpstr>
      <vt:lpstr>Try It: Evaluate with Base e</vt:lpstr>
      <vt:lpstr>Learning Goals: Logarithmic Functions</vt:lpstr>
      <vt:lpstr>What is a Logarithm?</vt:lpstr>
      <vt:lpstr>Converting Between Forms</vt:lpstr>
      <vt:lpstr>Logarithmic Functions</vt:lpstr>
      <vt:lpstr>How To: Convert Log to Exponential</vt:lpstr>
      <vt:lpstr>How to: Converting Exponential to Log </vt:lpstr>
      <vt:lpstr>Try It!</vt:lpstr>
      <vt:lpstr>How to: Evaluating Logarithms Mentally</vt:lpstr>
      <vt:lpstr>Example: Mental Evaluation</vt:lpstr>
      <vt:lpstr>Try It: Evaluating Logarithms Mentally</vt:lpstr>
      <vt:lpstr>Common Logarithms (Base 10)</vt:lpstr>
      <vt:lpstr>Natural Logarithms (Base e)</vt:lpstr>
      <vt:lpstr>Try It: Common and Natural Logs</vt:lpstr>
      <vt:lpstr>Learning Goals: Graphs of Logarithmic Functions</vt:lpstr>
      <vt:lpstr>Domain of Logarithmic Functions</vt:lpstr>
      <vt:lpstr>How To: Find the Domain</vt:lpstr>
      <vt:lpstr>Try It: Find the Domain</vt:lpstr>
      <vt:lpstr>Characteristics of f(x)=log_b⁡(x)</vt:lpstr>
      <vt:lpstr>How to: Graph the Parent Function</vt:lpstr>
      <vt:lpstr>Example: Graph Parent Function</vt:lpstr>
      <vt:lpstr>Try It: Graph a Log Function</vt:lpstr>
      <vt:lpstr>Exponential Transformations: Horizontal Shifts</vt:lpstr>
      <vt:lpstr>Exponential Transformations: Vertical Shifts </vt:lpstr>
      <vt:lpstr>Exponential Stretches and Reflections</vt:lpstr>
      <vt:lpstr>Try It: Exponential Transformations</vt:lpstr>
      <vt:lpstr>Before we finish up…</vt:lpstr>
      <vt:lpstr>Attributions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Tobias Eld</cp:lastModifiedBy>
  <cp:revision>6</cp:revision>
  <dcterms:modified xsi:type="dcterms:W3CDTF">2026-02-13T20:42:58Z</dcterms:modified>
</cp:coreProperties>
</file>