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0" r:id="rId1"/>
    <p:sldMasterId id="2147483731" r:id="rId2"/>
    <p:sldMasterId id="2147483732" r:id="rId3"/>
    <p:sldMasterId id="2147483733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  <p:embeddedFontLst>
    <p:embeddedFont>
      <p:font typeface="Arial Black" panose="020B0604020202020204" pitchFamily="34" charset="0"/>
      <p:regular r:id="rId49"/>
      <p:bold r:id="rId50"/>
    </p:embeddedFont>
    <p:embeddedFont>
      <p:font typeface="Cambria Math" panose="02040503050406030204" pitchFamily="18" charset="0"/>
      <p:regular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Roboto Mono" pitchFamily="49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746F4A-3B98-47BE-8061-CDA55C93BEB2}">
  <a:tblStyle styleId="{5B746F4A-3B98-47BE-8061-CDA55C93BE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57"/>
  </p:normalViewPr>
  <p:slideViewPr>
    <p:cSldViewPr snapToGrid="0">
      <p:cViewPr varScale="1">
        <p:scale>
          <a:sx n="88" d="100"/>
          <a:sy n="88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1.xml"/><Relationship Id="rId61" Type="http://schemas.openxmlformats.org/officeDocument/2006/relationships/font" Target="fonts/font1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a007cb080a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g3a007cb080a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a6fcb56f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g3a6fcb56f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a6fcb56fd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g3a6fcb56fd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Factor: g(x) = \frac{(x-2)(x+2)}{(x+3)(x-2)}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canceling (x-2): g(x) = \frac{x+2}{x+3}, x \neq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asymptote: x = -3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Hole: x = 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a6fcb56f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3a6fcb56f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a6fcb56f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g3a6fcb56f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a6fcb56fd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g3a6fcb56fd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asymptote: x = 1; Horizontal asymptote: y = 0 (degree numerator &lt; degree denominator)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asymptotes: x = -3, x = 3; Slant asymptote (divide to find): y = 2x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adfb34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3adfb343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a6fcb56fd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3a6fcb56fd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a6fcb56fd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g3a6fcb56fd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Factor: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f(x) = \frac{(x-3)(x+3)}{(x-3)(x+2)}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→ Cancels to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\frac{x+3}{x+2}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\neq 3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Vertical asymptote: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-2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Hole: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3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Horizontal asymptote: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= 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x-intercept: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-3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y-intercept: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f(0) = \frac{9}{-6} = -1.5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a6fcb56fd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g3a6fcb56fd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a6fcb56fd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g3a6fcb56fd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1" name="Google Shape;561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a6fcb56fd6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1" name="Google Shape;701;g3a6fcb56fd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a6fcb56fd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3a6fcb56fd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a6fcb56fd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g3a6fcb56fd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a6fcb56fd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3a6fcb56fd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Solution: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LCD =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20x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Excluded value: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0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Multiply by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20x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20 = 2x - 15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Solve: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2x = 35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\frac{35}{2}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\frac{35}{2}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excluded value is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0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a6fcb56fd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g3a6fcb56fd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adfb343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g3adfb343e3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a6fcb56fd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g3a6fcb56fd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a6fcb56f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g3a6fcb56fd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a6fcb56fd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g3a6fcb56fd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Critical values: x = -2, 2 (numerator), x = 1 (excluded) Test intervals: Solution is (-\infty, -2) \cup (1, 2) \cup (2, \infty)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Rewrite as \frac{3x}{x+2} - 6 \leq 0 → \frac{3x - 6(x+2)}{x+2} \leq 0 → \frac{-3x-12}{x+2} \leq 0  Critical: x = -4, x = -2 (excluded). Solution: (-\infty, -4] \cup (-2, \infty)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1" name="Google Shape;771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adfb343e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g3adfb343e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a6fcb56fd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g3a6fcb56fd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a6fcb56fd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" name="Google Shape;794;g3a6fcb56fd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Solution: k = \frac{y}{x^2} = \frac{48}{16}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Equation: y = 3x^2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x = 7: y = 3(49) = 147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y = 147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a6fcb56fd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g3a6fcb56fd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a6fcb56fd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5" name="Google Shape;815;g3a6fcb56fd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a6fcb56fd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g3a6fcb56fd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a6fcb56fd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3a6fcb56fd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Solution: Using distance = velocity × time: vt = 120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Solve for time: t = \frac{120}{v}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v = 60: t = \frac{120}{60} = 2 hours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t(v) = \frac{120}{v}; at 60 mph, it takes 2 hours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a6fcb56fd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3a6fcb56fd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a6fcb56fd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g3a6fcb56fd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z = kxy: 120 = k(4)(6) → k = 5; When x = 3, y = 10: z = 5(3)(10) = 150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w = \frac{km}{n^2}: 8 = \frac{k(16)}{4} → k = 2; When m = 12, n = 3: w = \frac{2(12)}{9} = \frac{8}{3}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6" name="Google Shape;866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6fcb56f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g3a6fcb56f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As x \to 2^-, f(x) \to -\infty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As x \to 2^+, f(x) \to \infty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As x \to -\infty, f(x) \to 3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As x \to \infty, f(x) \to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a6fcb56f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3a6fcb56f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a6fcb56fd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3a6fcb56fd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8.pn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7"/>
          <p:cNvSpPr txBox="1">
            <a:spLocks noGrp="1"/>
          </p:cNvSpPr>
          <p:nvPr>
            <p:ph type="title"/>
          </p:nvPr>
        </p:nvSpPr>
        <p:spPr>
          <a:xfrm>
            <a:off x="5819675" y="733100"/>
            <a:ext cx="5961900" cy="24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/>
              <a:t>Precalculus</a:t>
            </a:r>
            <a:endParaRPr sz="7200"/>
          </a:p>
        </p:txBody>
      </p:sp>
      <p:sp>
        <p:nvSpPr>
          <p:cNvPr id="555" name="Google Shape;555;p87"/>
          <p:cNvSpPr txBox="1">
            <a:spLocks noGrp="1"/>
          </p:cNvSpPr>
          <p:nvPr>
            <p:ph type="body" idx="1"/>
          </p:nvPr>
        </p:nvSpPr>
        <p:spPr>
          <a:xfrm>
            <a:off x="5819675" y="3283876"/>
            <a:ext cx="61008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Module 6: 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Rational Functions</a:t>
            </a:r>
            <a:endParaRPr b="1"/>
          </a:p>
        </p:txBody>
      </p:sp>
      <p:sp>
        <p:nvSpPr>
          <p:cNvPr id="557" name="Google Shape;557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100800" cy="6858000"/>
          </a:xfrm>
          <a:prstGeom prst="rtTriangle">
            <a:avLst/>
          </a:prstGeom>
          <a:solidFill>
            <a:srgbClr val="F3BE36">
              <a:alpha val="632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" name="Google Shape;55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150" y="859125"/>
            <a:ext cx="5386500" cy="53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/>
              <a:t>Example: Vertical Asymptotes and Holes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5" name="Google Shape;625;p96"/>
              <p:cNvSpPr txBox="1"/>
              <p:nvPr/>
            </p:nvSpPr>
            <p:spPr>
              <a:xfrm>
                <a:off x="831833" y="1106306"/>
                <a:ext cx="10559700" cy="4850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Find vertical asymptotes and holes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Factor: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Cancel common factor: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≠−3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Remaining denominator zeros: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−3=0 ⇒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asymptote: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,−3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−3,3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3,∞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25" name="Google Shape;625;p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06306"/>
                <a:ext cx="10559700" cy="485045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6" name="Google Shape;626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Vertical Asymptotes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2" name="Google Shape;632;p97"/>
              <p:cNvSpPr txBox="1"/>
              <p:nvPr/>
            </p:nvSpPr>
            <p:spPr>
              <a:xfrm>
                <a:off x="831833" y="1937779"/>
                <a:ext cx="8568900" cy="1718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all vertical asymptotes and holes for: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</a:p>
            </p:txBody>
          </p:sp>
        </mc:Choice>
        <mc:Fallback>
          <p:sp>
            <p:nvSpPr>
              <p:cNvPr id="632" name="Google Shape;632;p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937779"/>
                <a:ext cx="8568900" cy="1718187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3" name="Google Shape;633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End Behavior and Horizontal Asymptotes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9" name="Google Shape;639;p98"/>
              <p:cNvSpPr txBox="1"/>
              <p:nvPr/>
            </p:nvSpPr>
            <p:spPr>
              <a:xfrm>
                <a:off x="800467" y="1107308"/>
                <a:ext cx="10559700" cy="509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Compare degrees of numerator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and denominator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Horizontal asymptote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Case 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Horizontal asymptote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(ratio of leading coefficients)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Case 3: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Slant asymptote (use division)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slant asymptote (divide to find it!)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No horizontal or slant asymptote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39" name="Google Shape;639;p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107308"/>
                <a:ext cx="10559700" cy="509731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0" name="Google Shape;640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Example: Horizontal and Slant Asymptotes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6" name="Google Shape;646;p99"/>
              <p:cNvSpPr txBox="1"/>
              <p:nvPr/>
            </p:nvSpPr>
            <p:spPr>
              <a:xfrm>
                <a:off x="831833" y="1384200"/>
                <a:ext cx="10559700" cy="4752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Find all asymptotes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Vertical asymptotes. Set denominator = 0: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No real solutions → No vertical asymptotes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Horizontal asymptote. Compare degrees: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Numerator degree = 2, Denominator degree = 2 (equal!)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Horizontal asymptote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no vertical asymptotes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46" name="Google Shape;646;p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10559700" cy="475215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7" name="Google Shape;647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Identify All Asymptotes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Google Shape;653;p100"/>
              <p:cNvSpPr txBox="1"/>
              <p:nvPr/>
            </p:nvSpPr>
            <p:spPr>
              <a:xfrm>
                <a:off x="942001" y="1534431"/>
                <a:ext cx="8568900" cy="2994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all asymptotes for: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1.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800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</a:p>
            </p:txBody>
          </p:sp>
        </mc:Choice>
        <mc:Fallback>
          <p:sp>
            <p:nvSpPr>
              <p:cNvPr id="653" name="Google Shape;653;p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01" y="1534431"/>
                <a:ext cx="8568900" cy="2994882"/>
              </a:xfrm>
              <a:prstGeom prst="rect">
                <a:avLst/>
              </a:prstGeom>
              <a:blipFill>
                <a:blip r:embed="rId3"/>
                <a:stretch>
                  <a:fillRect l="-1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4" name="Google Shape;654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Intercepts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0" name="Google Shape;660;p101"/>
              <p:cNvSpPr txBox="1"/>
              <p:nvPr/>
            </p:nvSpPr>
            <p:spPr>
              <a:xfrm>
                <a:off x="831833" y="1123125"/>
                <a:ext cx="10559700" cy="4804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y-intercept: Evaluate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denominator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you get a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x-intercepts: Set numerator = 0 and solve</a:t>
                </a: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Key: Only the numerator needs to be zero</a:t>
                </a: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Check that denominator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at these values!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x-intercepts: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1, 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(but check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denominator!)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y-intercept: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0−1</m:t>
                            </m:r>
                          </m:e>
                        </m:d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0+2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0−4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60" name="Google Shape;660;p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23125"/>
                <a:ext cx="10559700" cy="480460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1" name="Google Shape;661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Complete Graph Analysis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7" name="Google Shape;667;p102"/>
              <p:cNvSpPr txBox="1"/>
              <p:nvPr/>
            </p:nvSpPr>
            <p:spPr>
              <a:xfrm>
                <a:off x="831833" y="926250"/>
                <a:ext cx="10140975" cy="5108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Sketch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asymptotes: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asymptote: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(degree numerator &lt; denominator)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x-intercept: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y-intercept: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Behavior at asymptotes: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46100">
                  <a:lnSpc>
                    <a:spcPct val="113000"/>
                  </a:lnSpc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Near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crosses from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</a:p>
              <a:p>
                <a:pPr marL="5461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Near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crosses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67" name="Google Shape;667;p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926250"/>
                <a:ext cx="10140975" cy="5108794"/>
              </a:xfrm>
              <a:prstGeom prst="rect">
                <a:avLst/>
              </a:prstGeom>
              <a:blipFill>
                <a:blip r:embed="rId3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8" name="Google Shape;66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Your Turn to Graph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4" name="Google Shape;674;p103"/>
              <p:cNvSpPr txBox="1"/>
              <p:nvPr/>
            </p:nvSpPr>
            <p:spPr>
              <a:xfrm>
                <a:off x="975052" y="1853221"/>
                <a:ext cx="8568900" cy="2766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Identify all key features and sketch: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(Find: domain, asymptotes, intercepts, holes)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74" name="Google Shape;674;p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52" y="1853221"/>
                <a:ext cx="8568900" cy="2766294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" name="Google Shape;675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Writing Rational Functions from Graphs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1" name="Google Shape;681;p104"/>
              <p:cNvSpPr txBox="1"/>
              <p:nvPr/>
            </p:nvSpPr>
            <p:spPr>
              <a:xfrm>
                <a:off x="831833" y="1384300"/>
                <a:ext cx="10559700" cy="4115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You can build a function equation from its graph’s key features!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General Form: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 err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 err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 dirty="0" err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 err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 err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i="1" dirty="0" err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x-intercepts (numerator zeros)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vertical asymptotes (denominator zeros)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= multiplicities (powers based on graph behavior)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stretch factor (found using a point on the graph)</a:t>
                </a:r>
                <a:endParaRPr sz="20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81" name="Google Shape;681;p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11583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2" name="Google Shape;682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5"/>
          <p:cNvSpPr txBox="1">
            <a:spLocks noGrp="1"/>
          </p:cNvSpPr>
          <p:nvPr>
            <p:ph type="title"/>
          </p:nvPr>
        </p:nvSpPr>
        <p:spPr>
          <a:xfrm>
            <a:off x="831825" y="468300"/>
            <a:ext cx="83508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How to: Write a Rational Equation from a Graph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8" name="Google Shape;688;p105"/>
              <p:cNvSpPr txBox="1"/>
              <p:nvPr/>
            </p:nvSpPr>
            <p:spPr>
              <a:xfrm>
                <a:off x="824933" y="1694713"/>
                <a:ext cx="10559700" cy="4073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1. Build the numerator from x-intercepts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144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chemeClr val="dk1"/>
                    </a:solidFill>
                  </a:rPr>
                  <a:t>Linear factor (crosses axis) → power of 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144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chemeClr val="dk1"/>
                    </a:solidFill>
                  </a:rPr>
                  <a:t>Bounces off axis → power of 2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Step 2. Build the denominator from vertical asymptotes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144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chemeClr val="dk1"/>
                    </a:solidFill>
                  </a:rPr>
                  <a:t>Opposite sides behavior → power of 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144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chemeClr val="dk1"/>
                    </a:solidFill>
                  </a:rPr>
                  <a:t>Same side behavior → power of 2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Step 3. Use a known point to solve for stretch factor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88" name="Google Shape;688;p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694713"/>
                <a:ext cx="10559700" cy="4073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9" name="Google Shape;689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251" t="18714" r="45937" b="12076"/>
          <a:stretch/>
        </p:blipFill>
        <p:spPr>
          <a:xfrm>
            <a:off x="9182625" y="921500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proud of the resilience I show in my learning.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listen to understand, not just to respond.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Every math skill I learn builds a stronger foundation.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Applications of Rational Functions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98" name="Google Shape;698;p106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696" name="Google Shape;696;p106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Solve applied problems involving rational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Solve rational inequalities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7"/>
          <p:cNvSpPr txBox="1">
            <a:spLocks noGrp="1"/>
          </p:cNvSpPr>
          <p:nvPr>
            <p:ph type="title"/>
          </p:nvPr>
        </p:nvSpPr>
        <p:spPr>
          <a:xfrm>
            <a:off x="4748979" y="468313"/>
            <a:ext cx="68592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Recall: Rational Equations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4" name="Google Shape;704;p107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748980" y="1678277"/>
                <a:ext cx="6859200" cy="24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rational equation contains at least one fraction with a variable in the denominator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lvl="0" indent="0">
                  <a:buClr>
                    <a:schemeClr val="dk1"/>
                  </a:buClr>
                </a:pPr>
                <a:r>
                  <a:rPr lang="en-US" sz="2200" dirty="0">
                    <a:solidFill>
                      <a:schemeClr val="dk1"/>
                    </a:solidFill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</a:p>
              <a:p>
                <a:pPr marL="762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</a:p>
            </p:txBody>
          </p:sp>
        </mc:Choice>
        <mc:Fallback>
          <p:sp>
            <p:nvSpPr>
              <p:cNvPr id="704" name="Google Shape;704;p10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748980" y="1678277"/>
                <a:ext cx="6859200" cy="2441400"/>
              </a:xfrm>
              <a:prstGeom prst="rect">
                <a:avLst/>
              </a:prstGeom>
              <a:blipFill>
                <a:blip r:embed="rId3"/>
                <a:stretch>
                  <a:fillRect l="-1109" t="-1036" r="-370" b="-2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1" name="Google Shape;711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653" y="791051"/>
            <a:ext cx="3775380" cy="377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Solving Rational Equations: LCD Method</a:t>
            </a:r>
            <a:endParaRPr dirty="0"/>
          </a:p>
        </p:txBody>
      </p:sp>
      <p:sp>
        <p:nvSpPr>
          <p:cNvPr id="717" name="Google Shape;717;p108"/>
          <p:cNvSpPr txBox="1"/>
          <p:nvPr/>
        </p:nvSpPr>
        <p:spPr>
          <a:xfrm>
            <a:off x="831833" y="1384300"/>
            <a:ext cx="10559700" cy="4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The strategy: multiply by the least common denominator (LCD) to eliminate all denominators! Steps: 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Factor all denominators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Find excluded values (where denominators = 0)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Find the LCD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Multiply the entire equation by the LCD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Solve the resulting equation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Check your solution against excluded values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Pro Tip: Leave the LCD factored—it makes canceling easier!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718" name="Google Shape;718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0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Solving a Rational Equation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4" name="Google Shape;724;p109"/>
              <p:cNvSpPr txBox="1"/>
              <p:nvPr/>
            </p:nvSpPr>
            <p:spPr>
              <a:xfrm>
                <a:off x="831833" y="1091611"/>
                <a:ext cx="10559700" cy="496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Denominators: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 2, 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LCD 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Excluded value: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Multiply by LCD: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Distribute: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Simplify: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4 − 3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7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6. Solve: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			Check: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not excluded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			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24" name="Google Shape;724;p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091611"/>
                <a:ext cx="10559700" cy="496523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5" name="Google Shape;725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Solve a Rational Equation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1" name="Google Shape;731;p110"/>
              <p:cNvSpPr txBox="1"/>
              <p:nvPr/>
            </p:nvSpPr>
            <p:spPr>
              <a:xfrm>
                <a:off x="1030136" y="1652977"/>
                <a:ext cx="8568900" cy="17760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and state excluded values: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</a:p>
            </p:txBody>
          </p:sp>
        </mc:Choice>
        <mc:Fallback>
          <p:sp>
            <p:nvSpPr>
              <p:cNvPr id="731" name="Google Shape;731;p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36" y="1652977"/>
                <a:ext cx="8568900" cy="1776023"/>
              </a:xfrm>
              <a:prstGeom prst="rect">
                <a:avLst/>
              </a:prstGeom>
              <a:blipFill>
                <a:blip r:embed="rId3"/>
                <a:stretch>
                  <a:fillRect l="-1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2" name="Google Shape;732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1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Common LCD Mistakes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8" name="Google Shape;738;p111"/>
              <p:cNvSpPr txBox="1"/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Watch out for these common pitfalls!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Binomial Denominators: Treat them as single units!</a:t>
                </a: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Find the LCD for denominators: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−1,  3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WRONG approach: Separating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RIGHT approach: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90600" marR="0" lvl="2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Factor: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−1),  3(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</a:p>
              <a:p>
                <a:pPr marL="990600" marR="0" lvl="2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Treat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as one factor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90600" marR="0" lvl="2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LCD 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Keep binomials in parentheses and treat as single factors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38" name="Google Shape;738;p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9" name="Google Shape;739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Real-World Example: Concentration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5" name="Google Shape;745;p112"/>
              <p:cNvSpPr txBox="1"/>
              <p:nvPr/>
            </p:nvSpPr>
            <p:spPr>
              <a:xfrm>
                <a:off x="831833" y="1157739"/>
                <a:ext cx="10099200" cy="4996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tank has 100 gallons of water with 5 pounds of sugar. Water flows in at 10 gal/min and sugar at 1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lb</a:t>
                </a:r>
                <a:r>
                  <a:rPr lang="en-US" sz="2200" dirty="0">
                    <a:solidFill>
                      <a:schemeClr val="dk1"/>
                    </a:solidFill>
                  </a:rPr>
                  <a:t>/min. Find the concentration after 12 minutes.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Water: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=100+10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gallons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Sugar: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pounds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Concentration: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100+10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pounds per gallon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5+12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100+10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0.077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lbs/gal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Initial concentration: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lbs/gal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Concentration increases from 0.05 to 0.077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lbs</a:t>
                </a:r>
                <a:r>
                  <a:rPr lang="en-US" sz="2200" dirty="0">
                    <a:solidFill>
                      <a:schemeClr val="dk1"/>
                    </a:solidFill>
                  </a:rPr>
                  <a:t>/gal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45" name="Google Shape;745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57739"/>
                <a:ext cx="10099200" cy="4996456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6" name="Google Shape;746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Rational Inequalities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2" name="Google Shape;752;p113"/>
              <p:cNvSpPr txBox="1"/>
              <p:nvPr/>
            </p:nvSpPr>
            <p:spPr>
              <a:xfrm>
                <a:off x="831833" y="1181865"/>
                <a:ext cx="10559700" cy="4871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rational inequality</a:t>
                </a:r>
                <a:r>
                  <a:rPr lang="en-US" sz="2200" dirty="0">
                    <a:solidFill>
                      <a:schemeClr val="dk1"/>
                    </a:solidFill>
                  </a:rPr>
                  <a:t> uses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instead of =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How to solve rational inequalities: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Set one side to zero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Find critical values (numerator = 0, denominator = 0)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Test intervals with a sign chart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Choose intervals that satisfy the inequality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 Point: Use open intervals at excluded values (where denominator = 0)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52" name="Google Shape;752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81865"/>
                <a:ext cx="10559700" cy="487180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3" name="Google Shape;753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8" name="Google Shape;758;p11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31833" y="468300"/>
                <a:ext cx="10993200" cy="9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100000"/>
                  <a:buFont typeface="Arial"/>
                  <a:buNone/>
                </a:pPr>
                <a:r>
                  <a:rPr lang="en-US" sz="4000" dirty="0"/>
                  <a:t>Example: Inequality with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sz="4000" dirty="0"/>
              </a:p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100000"/>
                  <a:buFont typeface="Arial"/>
                  <a:buNone/>
                </a:pPr>
                <a:endParaRPr dirty="0"/>
              </a:p>
            </p:txBody>
          </p:sp>
        </mc:Choice>
        <mc:Fallback>
          <p:sp>
            <p:nvSpPr>
              <p:cNvPr id="758" name="Google Shape;758;p1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33" y="468300"/>
                <a:ext cx="10993200" cy="915900"/>
              </a:xfrm>
              <a:prstGeom prst="rect">
                <a:avLst/>
              </a:prstGeom>
              <a:blipFill>
                <a:blip r:embed="rId3"/>
                <a:stretch>
                  <a:fillRect l="-1961" t="-17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9" name="Google Shape;759;p114"/>
              <p:cNvSpPr txBox="1"/>
              <p:nvPr/>
            </p:nvSpPr>
            <p:spPr>
              <a:xfrm>
                <a:off x="831825" y="1227275"/>
                <a:ext cx="10559700" cy="2319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Critical values: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(can include!),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(excluded)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Sign chart →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59" name="Google Shape;759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227275"/>
                <a:ext cx="10559700" cy="2319762"/>
              </a:xfrm>
              <a:prstGeom prst="rect">
                <a:avLst/>
              </a:prstGeom>
              <a:blipFill>
                <a:blip r:embed="rId4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61" name="Google Shape;761;p114"/>
              <p:cNvGraphicFramePr/>
              <p:nvPr>
                <p:extLst>
                  <p:ext uri="{D42A27DB-BD31-4B8C-83A1-F6EECF244321}">
                    <p14:modId xmlns:p14="http://schemas.microsoft.com/office/powerpoint/2010/main" val="2717518458"/>
                  </p:ext>
                </p:extLst>
              </p:nvPr>
            </p:nvGraphicFramePr>
            <p:xfrm>
              <a:off x="5535000" y="2859088"/>
              <a:ext cx="5315700" cy="2172089"/>
            </p:xfrm>
            <a:graphic>
              <a:graphicData uri="http://schemas.openxmlformats.org/drawingml/2006/table">
                <a:tbl>
                  <a:tblPr firstRow="1">
                    <a:noFill/>
                    <a:tableStyleId>{5B746F4A-3B98-47BE-8061-CDA55C93BEB2}</a:tableStyleId>
                  </a:tblPr>
                  <a:tblGrid>
                    <a:gridCol w="16495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2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37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Interval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Test</a:t>
                          </a:r>
                          <a:endParaRPr sz="18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Sign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 &lt; −3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  ✗ positive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−3 &lt; 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 &lt; 5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  ✓ negative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 &gt; 5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  ✗ positive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61" name="Google Shape;761;p114"/>
              <p:cNvGraphicFramePr/>
              <p:nvPr>
                <p:extLst>
                  <p:ext uri="{D42A27DB-BD31-4B8C-83A1-F6EECF244321}">
                    <p14:modId xmlns:p14="http://schemas.microsoft.com/office/powerpoint/2010/main" val="2717518458"/>
                  </p:ext>
                </p:extLst>
              </p:nvPr>
            </p:nvGraphicFramePr>
            <p:xfrm>
              <a:off x="5535000" y="2859088"/>
              <a:ext cx="5315700" cy="2172089"/>
            </p:xfrm>
            <a:graphic>
              <a:graphicData uri="http://schemas.openxmlformats.org/drawingml/2006/table">
                <a:tbl>
                  <a:tblPr firstRow="1">
                    <a:noFill/>
                    <a:tableStyleId>{5B746F4A-3B98-47BE-8061-CDA55C93BEB2}</a:tableStyleId>
                  </a:tblPr>
                  <a:tblGrid>
                    <a:gridCol w="16495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2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37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17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Interval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Test</a:t>
                          </a:r>
                          <a:endParaRPr sz="18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Sign</a:t>
                          </a:r>
                          <a:endParaRPr sz="18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t="-82222" r="-223846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l="-115044" t="-82222" r="-157522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l="-137288" t="-82222" r="-565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2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t="-178261" r="-223846" b="-9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l="-115044" t="-178261" r="-157522" b="-9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l="-137288" t="-178261" r="-565" b="-9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0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t="-284444" r="-22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l="-115044" t="-284444" r="-157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5"/>
                          <a:stretch>
                            <a:fillRect l="-137288" t="-284444" r="-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48133E-2F09-960E-E2D9-78D55C6D9D9C}"/>
                  </a:ext>
                </a:extLst>
              </p:cNvPr>
              <p:cNvSpPr txBox="1"/>
              <p:nvPr/>
            </p:nvSpPr>
            <p:spPr>
              <a:xfrm>
                <a:off x="831825" y="4494717"/>
                <a:ext cx="7895771" cy="157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3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We want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(negative or zero)</a:t>
                </a:r>
              </a:p>
              <a:p>
                <a:pPr lvl="0">
                  <a:lnSpc>
                    <a:spcPct val="113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−3,5</m:t>
                        </m:r>
                      </m:e>
                    </m:d>
                  </m:oMath>
                </a14:m>
                <a:endParaRPr lang="ar-AE" sz="2200" dirty="0">
                  <a:solidFill>
                    <a:schemeClr val="dk1"/>
                  </a:solidFill>
                </a:endParaRPr>
              </a:p>
              <a:p>
                <a:pPr lvl="0">
                  <a:lnSpc>
                    <a:spcPct val="113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Note: Closed at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(gives 0), open at 5 (asymptote)</a:t>
                </a: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48133E-2F09-960E-E2D9-78D55C6D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4494717"/>
                <a:ext cx="7895771" cy="1578509"/>
              </a:xfrm>
              <a:prstGeom prst="rect">
                <a:avLst/>
              </a:prstGeom>
              <a:blipFill>
                <a:blip r:embed="rId6"/>
                <a:stretch>
                  <a:fillRect l="-963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0" name="Google Shape;760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Inequalities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7" name="Google Shape;767;p115"/>
              <p:cNvSpPr txBox="1"/>
              <p:nvPr/>
            </p:nvSpPr>
            <p:spPr>
              <a:xfrm>
                <a:off x="957093" y="1530198"/>
                <a:ext cx="8568900" cy="2696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7" name="Google Shape;767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93" y="1530198"/>
                <a:ext cx="8568900" cy="2696339"/>
              </a:xfrm>
              <a:prstGeom prst="rect">
                <a:avLst/>
              </a:prstGeom>
              <a:blipFill>
                <a:blip r:embed="rId3"/>
                <a:stretch>
                  <a:fillRect l="-5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" name="Google Shape;768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Rational Functions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2" name="Google Shape;572;p89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Utilize arrow notation to specify the behavior of rational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Find the domains of rational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Identify vertical and horizontal asymptotes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Identify slant asymptotes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lang="en-US">
                <a:solidFill>
                  <a:schemeClr val="lt1"/>
                </a:solidFill>
              </a:rPr>
              <a:t> Graph rational functions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Variation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76" name="Google Shape;776;p116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74" name="Google Shape;774;p116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Solve direct variation problems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Solve inverse variation problems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Solve problems involving joint variation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Direct Variation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2" name="Google Shape;782;p117"/>
              <p:cNvSpPr txBox="1"/>
              <p:nvPr/>
            </p:nvSpPr>
            <p:spPr>
              <a:xfrm>
                <a:off x="831825" y="1384300"/>
                <a:ext cx="73722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related by an equation of the form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then we say that the relationship is direct variation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varies directly with the nth power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constant of variation (and is non-zero).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Real-World Example: Commission earnings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you earn 16% commission: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0.16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Double your sales → double your earnings!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2" name="Google Shape;782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7372200" cy="4202007"/>
              </a:xfrm>
              <a:prstGeom prst="rect">
                <a:avLst/>
              </a:prstGeom>
              <a:blipFill>
                <a:blip r:embed="rId3"/>
                <a:stretch>
                  <a:fillRect l="-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3" name="Google Shape;783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4" name="Google Shape;784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50" y="1661475"/>
            <a:ext cx="4500000" cy="4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Solve Direct Variation Problems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0" name="Google Shape;790;p118"/>
              <p:cNvSpPr txBox="1"/>
              <p:nvPr/>
            </p:nvSpPr>
            <p:spPr>
              <a:xfrm>
                <a:off x="831825" y="1384200"/>
                <a:ext cx="10199400" cy="4328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the input,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the output,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Determine the constant of variation. You may need to divide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the specified power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determine the constant of variation.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Use the constant of variation to write an equation for the relationship.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Substitute known values into the equation to find the unknown.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Remember: The power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tells you the type of relationship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linear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quadratic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cubic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90" name="Google Shape;790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200"/>
                <a:ext cx="10199400" cy="4328068"/>
              </a:xfrm>
              <a:prstGeom prst="rect">
                <a:avLst/>
              </a:prstGeom>
              <a:blipFill>
                <a:blip r:embed="rId3"/>
                <a:stretch>
                  <a:fillRect l="-4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1" name="Google Shape;791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Direct Variation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7" name="Google Shape;797;p119"/>
              <p:cNvSpPr txBox="1"/>
              <p:nvPr/>
            </p:nvSpPr>
            <p:spPr>
              <a:xfrm>
                <a:off x="831833" y="1384300"/>
                <a:ext cx="10559700" cy="4703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varies directly with the cube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1: General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2: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using the given values: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3: Write the equation: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4: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216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=675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675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97" name="Google Shape;797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7037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" name="Google Shape;798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Direct Variation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4" name="Google Shape;804;p120"/>
              <p:cNvSpPr txBox="1"/>
              <p:nvPr/>
            </p:nvSpPr>
            <p:spPr>
              <a:xfrm>
                <a:off x="831833" y="1619300"/>
                <a:ext cx="8568900" cy="17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varies directly with the square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48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y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7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04" name="Google Shape;804;p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19300"/>
                <a:ext cx="8568900" cy="1706965"/>
              </a:xfrm>
              <a:prstGeom prst="rect">
                <a:avLst/>
              </a:prstGeom>
              <a:blipFill>
                <a:blip r:embed="rId3"/>
                <a:stretch>
                  <a:fillRect l="-1036"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5" name="Google Shape;805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2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Inverse Variation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1" name="Google Shape;811;p121"/>
              <p:cNvSpPr txBox="1"/>
              <p:nvPr/>
            </p:nvSpPr>
            <p:spPr>
              <a:xfrm>
                <a:off x="831833" y="922274"/>
                <a:ext cx="9802500" cy="5088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an inverse variation, the relationship between two variables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be expressed as: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nonzero constant, then we say that y varies inversely with the power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inversely proportional relationships, or inverse variations, there is a constant multiple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Real-World Example: Water temperature and depth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Deeper water → colder temperature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14000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(temperature vs. depth)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1" name="Google Shape;811;p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922274"/>
                <a:ext cx="9802500" cy="5088853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2" name="Google Shape;812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Solve Inverse Variation Problem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8" name="Google Shape;818;p122"/>
              <p:cNvSpPr txBox="1"/>
              <p:nvPr/>
            </p:nvSpPr>
            <p:spPr>
              <a:xfrm>
                <a:off x="831827" y="1384300"/>
                <a:ext cx="748950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the input,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the output,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Determine the constant of variation. You may need to multiply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the specified power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determine the constant of variation.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Use the constant of variation to write an equation for the relationship.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Substitute known values into the equation to find the unknown.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8" name="Google Shape;818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384300"/>
                <a:ext cx="7489500" cy="3819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" name="Google Shape;819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0" name="Google Shape;820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14" t="24015" b="14057"/>
          <a:stretch/>
        </p:blipFill>
        <p:spPr>
          <a:xfrm>
            <a:off x="8700725" y="1478475"/>
            <a:ext cx="2943450" cy="53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Inverse Variation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6" name="Google Shape;826;p123"/>
              <p:cNvSpPr txBox="1"/>
              <p:nvPr/>
            </p:nvSpPr>
            <p:spPr>
              <a:xfrm>
                <a:off x="831833" y="1223879"/>
                <a:ext cx="10033200" cy="4864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varies inversely with the cube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=25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1: General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2: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multiplying: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⋅25=8⋅25=200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3: Write the equation: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4: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6" name="Google Shape;826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23879"/>
                <a:ext cx="10033200" cy="4864176"/>
              </a:xfrm>
              <a:prstGeom prst="rect">
                <a:avLst/>
              </a:prstGeom>
              <a:blipFill>
                <a:blip r:embed="rId3"/>
                <a:stretch>
                  <a:fillRect l="-5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7" name="Google Shape;827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Inverse Variation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3" name="Google Shape;833;p124"/>
              <p:cNvSpPr txBox="1"/>
              <p:nvPr/>
            </p:nvSpPr>
            <p:spPr>
              <a:xfrm>
                <a:off x="831833" y="1976866"/>
                <a:ext cx="9065700" cy="1858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A tourist plans to drive 120 miles. Write a formula for the time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(in hours) as a function of velocity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(in mph).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Then find the time if the tourist drives at 60 mph.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33" name="Google Shape;833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976866"/>
                <a:ext cx="9065700" cy="1858995"/>
              </a:xfrm>
              <a:prstGeom prst="rect">
                <a:avLst/>
              </a:prstGeom>
              <a:blipFill>
                <a:blip r:embed="rId3"/>
                <a:stretch>
                  <a:fillRect l="-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" name="Google Shape;834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Joint Variation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0" name="Google Shape;840;p125"/>
              <p:cNvSpPr txBox="1"/>
              <p:nvPr/>
            </p:nvSpPr>
            <p:spPr>
              <a:xfrm>
                <a:off x="831833" y="1384300"/>
                <a:ext cx="10559700" cy="4242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Joint variation occurs when a variable varies directly or inversely with multiple variables.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For instance: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varies directly with both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𝑘𝑦𝑧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varies directly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inversely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𝑘𝑦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Notice that we only use one constant in a joint variation equation.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0" name="Google Shape;840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42403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1" name="Google Shape;841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 Rational Function?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8" name="Google Shape;578;p90"/>
              <p:cNvSpPr txBox="1"/>
              <p:nvPr/>
            </p:nvSpPr>
            <p:spPr>
              <a:xfrm>
                <a:off x="831825" y="1384300"/>
                <a:ext cx="5222400" cy="4650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rational function is a ratio of two polynomials: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, 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Idea: The denominator cannot equal zero (no dividing by zero!)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are our basic toolkit functions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578" name="Google Shape;578;p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5222400" cy="4650463"/>
              </a:xfrm>
              <a:prstGeom prst="rect">
                <a:avLst/>
              </a:prstGeom>
              <a:blipFill>
                <a:blip r:embed="rId3"/>
                <a:stretch>
                  <a:fillRect l="-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0" name="Google Shape;580;p90" descr="Graphs of f(x)=1/x and f(x)=1/x^2" title="CNX_Precalc_Figure_03_07_0012.jp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00" y="1820750"/>
            <a:ext cx="5420575" cy="33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/>
              <a:t>Example: Joint Variation</a:t>
            </a:r>
            <a:endParaRPr b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7" name="Google Shape;847;p126"/>
              <p:cNvSpPr txBox="1"/>
              <p:nvPr/>
            </p:nvSpPr>
            <p:spPr>
              <a:xfrm>
                <a:off x="831833" y="1119657"/>
                <a:ext cx="8290800" cy="5038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varies directly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inversely with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1: Write the relationship: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2: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using given values: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3: Equation: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4: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7" name="Google Shape;847;p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19657"/>
                <a:ext cx="8290800" cy="5038262"/>
              </a:xfrm>
              <a:prstGeom prst="rect">
                <a:avLst/>
              </a:prstGeom>
              <a:blipFill>
                <a:blip r:embed="rId3"/>
                <a:stretch>
                  <a:fillRect l="-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8" name="Google Shape;848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Joint Variation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4" name="Google Shape;854;p127"/>
              <p:cNvSpPr txBox="1"/>
              <p:nvPr/>
            </p:nvSpPr>
            <p:spPr>
              <a:xfrm>
                <a:off x="831833" y="1384200"/>
                <a:ext cx="9348900" cy="3680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400" dirty="0">
                    <a:solidFill>
                      <a:schemeClr val="dk1"/>
                    </a:solidFill>
                  </a:rPr>
                  <a:t>Problem 1.</a:t>
                </a: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varies directly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=120 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.</a:t>
                </a:r>
                <a:endParaRPr sz="24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endParaRPr lang="en-US" sz="2400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400" dirty="0">
                    <a:solidFill>
                      <a:schemeClr val="dk1"/>
                    </a:solidFill>
                    <a:latin typeface="+mn-lt"/>
                  </a:rPr>
                  <a:t>Problem 2. </a:t>
                </a:r>
                <a:br>
                  <a:rPr lang="en-US" sz="2400" dirty="0">
                    <a:solidFill>
                      <a:schemeClr val="dk1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varies directly with m and inversely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.</a:t>
                </a:r>
                <a:endParaRPr sz="24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54" name="Google Shape;854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9348900" cy="3680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5" name="Google Shape;855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2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861" name="Google Shape;861;p12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862" name="Google Shape;862;p128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863" name="Google Shape;863;p128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29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868" name="Google Shape;868;p129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70" name="Google Shape;870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Arrow Notation</a:t>
            </a:r>
            <a:endParaRPr sz="4000" dirty="0"/>
          </a:p>
        </p:txBody>
      </p:sp>
      <p:sp>
        <p:nvSpPr>
          <p:cNvPr id="586" name="Google Shape;586;p91"/>
          <p:cNvSpPr txBox="1"/>
          <p:nvPr/>
        </p:nvSpPr>
        <p:spPr>
          <a:xfrm>
            <a:off x="816158" y="1223250"/>
            <a:ext cx="10559700" cy="101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We use arrow notation to describe where functions are headed: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88" name="Google Shape;588;p91"/>
              <p:cNvGraphicFramePr/>
              <p:nvPr>
                <p:extLst>
                  <p:ext uri="{D42A27DB-BD31-4B8C-83A1-F6EECF244321}">
                    <p14:modId xmlns:p14="http://schemas.microsoft.com/office/powerpoint/2010/main" val="520547756"/>
                  </p:ext>
                </p:extLst>
              </p:nvPr>
            </p:nvGraphicFramePr>
            <p:xfrm>
              <a:off x="952500" y="1895325"/>
              <a:ext cx="7239050" cy="2438250"/>
            </p:xfrm>
            <a:graphic>
              <a:graphicData uri="http://schemas.openxmlformats.org/drawingml/2006/table">
                <a:tbl>
                  <a:tblPr firstRow="1">
                    <a:noFill/>
                    <a:tableStyleId>{5B746F4A-3B98-47BE-8061-CDA55C93BEB2}</a:tableStyleId>
                  </a:tblPr>
                  <a:tblGrid>
                    <a:gridCol w="250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3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/>
                            <a:t>Notation</a:t>
                          </a:r>
                          <a:endParaRPr sz="20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/>
                            <a:t>Meaning</a:t>
                          </a:r>
                          <a:endParaRPr sz="2000" b="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 approaches a from the left</a:t>
                          </a:r>
                          <a:endParaRPr sz="20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 approaches a from the right</a:t>
                          </a:r>
                          <a:endParaRPr sz="20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→∞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 increases without bound</a:t>
                          </a:r>
                          <a:endParaRPr sz="20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output increases without bound</a:t>
                          </a:r>
                          <a:endParaRPr sz="20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88" name="Google Shape;588;p91"/>
              <p:cNvGraphicFramePr/>
              <p:nvPr>
                <p:extLst>
                  <p:ext uri="{D42A27DB-BD31-4B8C-83A1-F6EECF244321}">
                    <p14:modId xmlns:p14="http://schemas.microsoft.com/office/powerpoint/2010/main" val="520547756"/>
                  </p:ext>
                </p:extLst>
              </p:nvPr>
            </p:nvGraphicFramePr>
            <p:xfrm>
              <a:off x="952500" y="1895325"/>
              <a:ext cx="7239050" cy="2438250"/>
            </p:xfrm>
            <a:graphic>
              <a:graphicData uri="http://schemas.openxmlformats.org/drawingml/2006/table">
                <a:tbl>
                  <a:tblPr firstRow="1">
                    <a:noFill/>
                    <a:tableStyleId>{5B746F4A-3B98-47BE-8061-CDA55C93BEB2}</a:tableStyleId>
                  </a:tblPr>
                  <a:tblGrid>
                    <a:gridCol w="250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3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76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/>
                            <a:t>Notation</a:t>
                          </a:r>
                          <a:endParaRPr sz="20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/>
                            <a:t>Meaning</a:t>
                          </a:r>
                          <a:endParaRPr sz="2000" b="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" t="-105263" r="-188889" b="-3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3351" t="-105263" r="-268" b="-3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" t="-200000" r="-188889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3351" t="-200000" r="-268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" t="-307895" r="-188889" b="-1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3351" t="-307895" r="-268" b="-11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" t="-397436" r="-188889" b="-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output increases without bound</a:t>
                          </a:r>
                          <a:endParaRPr sz="20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47343-2946-CD61-B31C-E9BB431A00E6}"/>
                  </a:ext>
                </a:extLst>
              </p:cNvPr>
              <p:cNvSpPr txBox="1"/>
              <p:nvPr/>
            </p:nvSpPr>
            <p:spPr>
              <a:xfrm>
                <a:off x="952500" y="4442671"/>
                <a:ext cx="6754586" cy="173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3000"/>
                  </a:lnSpc>
                  <a:spcBef>
                    <a:spcPts val="1000"/>
                  </a:spcBef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Watch this! For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88900" lvl="0">
                  <a:lnSpc>
                    <a:spcPct val="113000"/>
                  </a:lnSpc>
                  <a:buClr>
                    <a:schemeClr val="dk1"/>
                  </a:buClr>
                  <a:buSzPts val="2200"/>
                </a:pPr>
                <a:r>
                  <a:rPr lang="ar-AE" sz="2200" dirty="0">
                    <a:solidFill>
                      <a:schemeClr val="dk1"/>
                    </a:solidFill>
                  </a:rPr>
                  <a:t>	</a:t>
                </a:r>
                <a:r>
                  <a:rPr lang="en-US" sz="2200" dirty="0">
                    <a:solidFill>
                      <a:schemeClr val="dk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endParaRPr lang="ar-AE" sz="2200" dirty="0">
                  <a:solidFill>
                    <a:schemeClr val="dk1"/>
                  </a:solidFill>
                </a:endParaRPr>
              </a:p>
              <a:p>
                <a:pPr marL="88900" lvl="0">
                  <a:lnSpc>
                    <a:spcPct val="113000"/>
                  </a:lnSpc>
                  <a:buClr>
                    <a:schemeClr val="dk1"/>
                  </a:buClr>
                  <a:buSzPts val="2200"/>
                </a:pPr>
                <a:r>
                  <a:rPr lang="ar-AE" sz="2200" dirty="0">
                    <a:solidFill>
                      <a:schemeClr val="dk1"/>
                    </a:solidFill>
                  </a:rPr>
                  <a:t>	</a:t>
                </a:r>
                <a:r>
                  <a:rPr lang="en-US" sz="2200" dirty="0">
                    <a:solidFill>
                      <a:schemeClr val="dk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ar-AE" sz="2200" dirty="0">
                  <a:solidFill>
                    <a:schemeClr val="dk1"/>
                  </a:solidFill>
                </a:endParaRP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047343-2946-CD61-B31C-E9BB431A0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442671"/>
                <a:ext cx="6754586" cy="1738296"/>
              </a:xfrm>
              <a:prstGeom prst="rect">
                <a:avLst/>
              </a:prstGeom>
              <a:blipFill>
                <a:blip r:embed="rId4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" name="Google Shape;587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075" r="65821" b="12026"/>
          <a:stretch/>
        </p:blipFill>
        <p:spPr>
          <a:xfrm>
            <a:off x="8690900" y="798450"/>
            <a:ext cx="3201900" cy="61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Arrow Notation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5" name="Google Shape;595;p92"/>
              <p:cNvSpPr txBox="1"/>
              <p:nvPr/>
            </p:nvSpPr>
            <p:spPr>
              <a:xfrm>
                <a:off x="953018" y="1572023"/>
                <a:ext cx="8568900" cy="3336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Use arrow notation to describe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as: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→−∞</m:t>
                    </m:r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→∞</m:t>
                    </m:r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595" name="Google Shape;595;p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18" y="1572023"/>
                <a:ext cx="8568900" cy="3336707"/>
              </a:xfrm>
              <a:prstGeom prst="rect">
                <a:avLst/>
              </a:prstGeom>
              <a:blipFill>
                <a:blip r:embed="rId3"/>
                <a:stretch>
                  <a:fillRect l="-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6" name="Google Shape;596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Finding the Domain of Rational Functions</a:t>
            </a:r>
            <a:endParaRPr dirty="0"/>
          </a:p>
        </p:txBody>
      </p:sp>
      <p:sp>
        <p:nvSpPr>
          <p:cNvPr id="602" name="Google Shape;602;p93"/>
          <p:cNvSpPr txBox="1"/>
          <p:nvPr/>
        </p:nvSpPr>
        <p:spPr>
          <a:xfrm>
            <a:off x="831825" y="1384300"/>
            <a:ext cx="6328200" cy="39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The domain of a rational function includes all real numbers except those that cause the denominator to equal zero.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How to find the domain: 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Set the denominator equal to zero.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Solve to find the values of the variable that cause the denominator to equal zero.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The domain contains all real numbers except those found in Step 2.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603" name="Google Shape;603;p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025" y="835800"/>
            <a:ext cx="5519000" cy="55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Vertical Asymptotes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0" name="Google Shape;610;p94"/>
              <p:cNvSpPr txBox="1"/>
              <p:nvPr/>
            </p:nvSpPr>
            <p:spPr>
              <a:xfrm>
                <a:off x="831825" y="1384300"/>
                <a:ext cx="6359100" cy="3308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vertical asymptote occurs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the function approaches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near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Find Them: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Factor numerator and denominator completely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Cancel common factors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Set remaining denominator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solve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10" name="Google Shape;610;p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6359100" cy="3308686"/>
              </a:xfrm>
              <a:prstGeom prst="rect">
                <a:avLst/>
              </a:prstGeom>
              <a:blipFill>
                <a:blip r:embed="rId3"/>
                <a:stretch>
                  <a:fillRect l="-797" r="-5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1" name="Google Shape;611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1275" y="1275025"/>
            <a:ext cx="5039700" cy="50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Removable Discontinuities (Holes)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8" name="Google Shape;618;p95"/>
              <p:cNvSpPr txBox="1"/>
              <p:nvPr/>
            </p:nvSpPr>
            <p:spPr>
              <a:xfrm>
                <a:off x="831825" y="1384300"/>
                <a:ext cx="96294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What's a Hole?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It is a single point where the graph is undefined (shown as an open circle ○)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Holes form when a factor appears in BOTH numerator and denominator, it creates a hole (not an asymptote!)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find holes in a graph: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Factor numerator and denominator completely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Identify common factors that cancel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Set the common factor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solve  → This is your hole location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18" name="Google Shape;618;p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9629400" cy="4202007"/>
              </a:xfrm>
              <a:prstGeom prst="rect">
                <a:avLst/>
              </a:prstGeom>
              <a:blipFill>
                <a:blip r:embed="rId3"/>
                <a:stretch>
                  <a:fillRect l="-527" r="-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9" name="Google Shape;619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3337</Words>
  <Application>Microsoft Macintosh PowerPoint</Application>
  <PresentationFormat>Widescreen</PresentationFormat>
  <Paragraphs>341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Tahoma</vt:lpstr>
      <vt:lpstr>Roboto Mono</vt:lpstr>
      <vt:lpstr>Cambria Math</vt:lpstr>
      <vt:lpstr>Calibri</vt:lpstr>
      <vt:lpstr>Arial</vt:lpstr>
      <vt:lpstr>Arial Black</vt:lpstr>
      <vt:lpstr>Georgia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Rational Functions </vt:lpstr>
      <vt:lpstr>What is a Rational Function?</vt:lpstr>
      <vt:lpstr>Arrow Notation</vt:lpstr>
      <vt:lpstr>Try It: Arrow Notation</vt:lpstr>
      <vt:lpstr>Finding the Domain of Rational Functions</vt:lpstr>
      <vt:lpstr>Vertical Asymptotes</vt:lpstr>
      <vt:lpstr>Removable Discontinuities (Holes)</vt:lpstr>
      <vt:lpstr>Example: Vertical Asymptotes and Holes</vt:lpstr>
      <vt:lpstr>Try It: Vertical Asymptotes</vt:lpstr>
      <vt:lpstr>End Behavior and Horizontal Asymptotes</vt:lpstr>
      <vt:lpstr>Example: Horizontal and Slant Asymptotes</vt:lpstr>
      <vt:lpstr>Try It: Identify All Asymptotes</vt:lpstr>
      <vt:lpstr>Finding Intercepts</vt:lpstr>
      <vt:lpstr>Example: Complete Graph Analysis</vt:lpstr>
      <vt:lpstr>Try It: Your Turn to Graph</vt:lpstr>
      <vt:lpstr>Writing Rational Functions from Graphs</vt:lpstr>
      <vt:lpstr>How to: Write a Rational Equation from a Graph </vt:lpstr>
      <vt:lpstr>Learning Goals: Applications of Rational Functions </vt:lpstr>
      <vt:lpstr>Recall: Rational Equations</vt:lpstr>
      <vt:lpstr>Solving Rational Equations: LCD Method</vt:lpstr>
      <vt:lpstr>Example: Solving a Rational Equation</vt:lpstr>
      <vt:lpstr>Try It: Solve a Rational Equation</vt:lpstr>
      <vt:lpstr>Common LCD Mistakes</vt:lpstr>
      <vt:lpstr>Real-World Example: Concentration</vt:lpstr>
      <vt:lpstr>Rational Inequalities</vt:lpstr>
      <vt:lpstr>Example: Inequality with ≤ </vt:lpstr>
      <vt:lpstr>Try It: Inequalities</vt:lpstr>
      <vt:lpstr>Learning Goals: Variation </vt:lpstr>
      <vt:lpstr>Direct Variation</vt:lpstr>
      <vt:lpstr>How to: Solve Direct Variation Problems</vt:lpstr>
      <vt:lpstr>Example: Direct Variation</vt:lpstr>
      <vt:lpstr>Try It: Direct Variation</vt:lpstr>
      <vt:lpstr>Inverse Variation</vt:lpstr>
      <vt:lpstr>How to: Solve Inverse Variation Problem</vt:lpstr>
      <vt:lpstr>Example: Inverse Variation</vt:lpstr>
      <vt:lpstr>Try It: Inverse Variation</vt:lpstr>
      <vt:lpstr>Joint Variation</vt:lpstr>
      <vt:lpstr>Example: Joint Variation</vt:lpstr>
      <vt:lpstr>Try It: Joint Variation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5</cp:revision>
  <dcterms:modified xsi:type="dcterms:W3CDTF">2026-02-12T00:44:31Z</dcterms:modified>
</cp:coreProperties>
</file>