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0" r:id="rId1"/>
    <p:sldMasterId id="2147483731" r:id="rId2"/>
    <p:sldMasterId id="2147483732" r:id="rId3"/>
    <p:sldMasterId id="2147483733" r:id="rId4"/>
  </p:sldMasterIdLst>
  <p:notesMasterIdLst>
    <p:notesMasterId r:id="rId6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12192000" cy="6858000"/>
  <p:notesSz cx="6858000" cy="9144000"/>
  <p:embeddedFontLst>
    <p:embeddedFont>
      <p:font typeface="Arial Black" panose="020B0604020202020204" pitchFamily="34" charset="0"/>
      <p:regular r:id="rId61"/>
      <p:bold r:id="rId62"/>
    </p:embeddedFont>
    <p:embeddedFont>
      <p:font typeface="Cambria Math" panose="02040503050406030204" pitchFamily="18" charset="0"/>
      <p:regular r:id="rId63"/>
    </p:embeddedFont>
    <p:embeddedFont>
      <p:font typeface="Georgia" panose="02040502050405020303" pitchFamily="18" charset="0"/>
      <p:regular r:id="rId64"/>
      <p:bold r:id="rId65"/>
      <p:italic r:id="rId66"/>
      <p:boldItalic r:id="rId67"/>
    </p:embeddedFont>
    <p:embeddedFont>
      <p:font typeface="Roboto Mono" pitchFamily="49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120F3-16CA-4975-AAB7-BD15DDA889F9}">
  <a:tblStyle styleId="{4F8120F3-16CA-4975-AAB7-BD15DDA889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498"/>
  </p:normalViewPr>
  <p:slideViewPr>
    <p:cSldViewPr snapToGrid="0">
      <p:cViewPr varScale="1">
        <p:scale>
          <a:sx n="88" d="100"/>
          <a:sy n="88" d="100"/>
        </p:scale>
        <p:origin x="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52f158b3d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252f158b3d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a6d78c189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3a6d78c189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Problem 1 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3x^2 - x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with remainder 8, so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3x^2 - x + \frac{8}{x-2}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Problem 2 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x^2 + x - 6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with remainder 0 (so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+ 3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a factor)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a6d78c189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3a6d78c189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a6d78c189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3a6d78c189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7i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4i\sqrt{2} (since \sqrt{32} = \sqrt{16 \cdot 2} = 4\sqrt{2})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a6d78c189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g3a6d78c189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a6d78c18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3a6d78c18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a6d78c189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g3a6d78c189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 + 3i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Point at (2, 3)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-4 + i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Point at (-4, 1)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-1 - 2i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Point at (-1, -2)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a6d78c189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g3a6d78c189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1" name="Google Shape;561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a6d78c189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g3a6d78c189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3 + 6i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3 - 4i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a6d78c189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g3a6d78c189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a6d78c18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3a6d78c18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a6d78c189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g3a6d78c189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a6d78c189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g3a6d78c189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a6d78c18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3a6d78c189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a6d78c189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g3a6d78c189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a6d78c189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g3a6d78c189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\pm 1, \pm 2, \pm 3, \pm 6, \pm \frac{1}{3}, \pm \frac{2}{3}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(Factors of -6: \pm 1, \pm 2, \pm 3, \pm 6; Factors of 3: \pm 1, \pm 3)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a6d78c189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3a6d78c189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a6d78c189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3a6d78c189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Zeros are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1, -2, \frac{1}{2}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(Synthetic division gives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2x^2 + 3x - 2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which factors as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(2x - 1)(x + 2)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adfb343e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g3adfb343e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Zeros are 1, 1 + i, 1 - 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(Testing x = 1 works; synthetic division gives x^2 - 2x + 2; use quadratic formula: x = \frac{2 \pm \sqrt{-4}}{2} = 1 \pm i)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a6d78c189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g3a6d78c189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a6d78c189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g3a6d78c189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Should have 4 zeros (degree 4 polynomial)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Let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u = x^2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u^2 - 5u + 4 = (u - 1)(u - 4) = (x^2 - 1)(x^2 - 4) = (x - 1)(x + 1)(x - 2)(x + 2)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Zeros: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1, -1, 2, -2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(exactly 4 zeros, all with multiplicity 1) ✓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a6d78c189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3a6d78c189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a6d78c189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3a6d78c189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a6d78c189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3a6d78c189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a6d78c1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3a6d78c1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2bfea5b9d0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5" name="Google Shape;835;g32bfea5b9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adfb343e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3adfb343e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a6d78c189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g3a6d78c189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a6d78c189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g3a6d78c189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(-\infty, -1] \cup [2, 5]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Zeros at x = -1, 2,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 intervals: x &lt; -1 (negative), -1 &lt; x &lt; 2 (positive), 2 &lt; x &lt; 5 (negative), x &gt; 5 (positive)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Want negative regions or zero, so include zeros with brackets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a6d78c189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g3a6d78c1898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a6d78c189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3" name="Google Shape;873;g3a6d78c1898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[-3, 0] \cup [2, \infty)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Factor: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x(x^2 - x - 6) = x(x - 3)(x + 2)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correction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x(x^2 - x - 6) = x(x - 3)(x + 2)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doesn't work. Should be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x(x - 3)(x + 2) = x(x^2 - x - 6)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... let me recalculate: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x^3 - x^2 - 6x = x(x^2 - x - 6) = x(x - 3)(x + 2)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Zeros: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-2, 0, 3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Test intervals, find where positive or zero: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[-2, 0] \cup [3, \infty)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a6d78c189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g3a6d78c189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a6d78c189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3a6d78c189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a6d78c189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g3a6d78c189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a6d78c189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3a6d78c189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f^{-1}(x) = \sqrt[3]{\frac{x + 4}{2}}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Steps: y = 2x^3 - 4 → x = 2y^3 - 4 → x + 4 = 2y^3 → \frac{x + 4}{2} = y^3 → y = \sqrt[3]{\frac{x + 4}{2}}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6d78c18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3a6d78c18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adfb343e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g3adfb343e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a6d78c1898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3a6d78c1898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a6d78c189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" name="Google Shape;922;g3a6d78c189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a6d78c189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3a6d78c189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f^{-1}(x) = -1 + \sqrt{x + 3}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Vertex at (-1, -3), domain x \geq -1 means right side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Solve: y = (x + 1)^2 - 3 → x = (y + 1)^2 - 3 → x + 3 = (y + 1)^2 → \pm\sqrt{x + 3} = y + 1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Since x \geq -1, we need y \geq -1, so use positive: f^{-1}(x) = -1 + \sqrt{x + 3}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Domain of f^{-1}: x \geq -3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4" name="Google Shape;944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a6d78c18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3a6d78c18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a6d78c189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3a6d78c189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2x^2 + x - 3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(Remainder is 0, so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+ 2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a factor)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a6d78c189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3a6d78c189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6.png"/><Relationship Id="rId4" Type="http://schemas.openxmlformats.org/officeDocument/2006/relationships/hyperlink" Target="https://creativecommons.org/licenses/by/4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74700" cy="6858000"/>
          </a:xfrm>
          <a:prstGeom prst="rtTriangle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75" y="938625"/>
            <a:ext cx="5238425" cy="52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5819675" y="733100"/>
            <a:ext cx="5961900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/>
              <a:t>Precalculus</a:t>
            </a:r>
            <a:endParaRPr sz="7200"/>
          </a:p>
        </p:txBody>
      </p:sp>
      <p:sp>
        <p:nvSpPr>
          <p:cNvPr id="556" name="Google Shape;556;p87"/>
          <p:cNvSpPr txBox="1">
            <a:spLocks noGrp="1"/>
          </p:cNvSpPr>
          <p:nvPr>
            <p:ph type="body" idx="1"/>
          </p:nvPr>
        </p:nvSpPr>
        <p:spPr>
          <a:xfrm>
            <a:off x="5819675" y="3283876"/>
            <a:ext cx="61008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Module 5: 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Polynomial Equations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Synthetic Division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2" name="Google Shape;622;p96"/>
              <p:cNvSpPr txBox="1"/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k from divisor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coefficients of dividend in a row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Bring down the first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write result under next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Add the column, then multiply by k again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810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AutoNum type="arabicPeriod"/>
                </a:pPr>
                <a:r>
                  <a:rPr lang="en-US" sz="2200" dirty="0">
                    <a:solidFill>
                      <a:schemeClr val="dk1"/>
                    </a:solidFill>
                  </a:rPr>
                  <a:t>Repeat until done - last number is the remainder!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 tip: Change the sign!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22" name="Google Shape;622;p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3" name="Google Shape;623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661600" y="1139225"/>
            <a:ext cx="3024000" cy="55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Synthetic Division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0" name="Google Shape;630;p97"/>
              <p:cNvSpPr txBox="1"/>
              <p:nvPr/>
            </p:nvSpPr>
            <p:spPr>
              <a:xfrm>
                <a:off x="831833" y="1729252"/>
                <a:ext cx="8568900" cy="2219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Divide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30" name="Google Shape;630;p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29252"/>
                <a:ext cx="8568900" cy="221992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1" name="Google Shape;631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Complex Numbers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39" name="Google Shape;639;p98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637" name="Google Shape;637;p98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Express square roots of negative numbers as multiples of i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Plot complex numbers on the complex plane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Add, subtract, and multiply complex numbers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Rationalize complex denominators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Meet </a:t>
            </a:r>
            <a:r>
              <a:rPr lang="en-US" sz="4000" dirty="0" err="1"/>
              <a:t>i</a:t>
            </a:r>
            <a:r>
              <a:rPr lang="en-US" sz="4000" dirty="0"/>
              <a:t>: The Imaginary Unit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5" name="Google Shape;645;p99"/>
              <p:cNvSpPr txBox="1"/>
              <p:nvPr/>
            </p:nvSpPr>
            <p:spPr>
              <a:xfrm>
                <a:off x="800467" y="1256564"/>
                <a:ext cx="10559700" cy="4722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imaginary unit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i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defined as: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means: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ar-AE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Now we can solve equations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:</a:t>
                </a: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ar-AE" sz="2200" dirty="0">
                    <a:solidFill>
                      <a:schemeClr val="dk1"/>
                    </a:solidFill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i="1" dirty="0">
                    <a:solidFill>
                      <a:schemeClr val="dk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ar-AE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 lang="ar-AE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4⋅</m:t>
                        </m:r>
                        <m:d>
                          <m:dPr>
                            <m:ctrlPr>
                              <a:rPr lang="ar-AE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=±2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Any square root of a negative number can be written as a multiple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45" name="Google Shape;645;p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56564"/>
                <a:ext cx="10559700" cy="472240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6" name="Google Shape;646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0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Examples: Simplifying Square Roots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2" name="Google Shape;652;p100"/>
              <p:cNvSpPr txBox="1"/>
              <p:nvPr/>
            </p:nvSpPr>
            <p:spPr>
              <a:xfrm>
                <a:off x="831825" y="1384300"/>
                <a:ext cx="10662600" cy="4099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 1.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ra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25⋅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 2.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−18</m:t>
                        </m:r>
                      </m:e>
                    </m:ra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−18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9⋅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We use the principal (positive) root,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not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52" name="Google Shape;652;p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662600" cy="4099287"/>
              </a:xfrm>
              <a:prstGeom prst="rect">
                <a:avLst/>
              </a:prstGeom>
              <a:blipFill>
                <a:blip r:embed="rId3"/>
                <a:stretch>
                  <a:fillRect l="-4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3" name="Google Shape;653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Imaginary Numbers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9" name="Google Shape;659;p101"/>
              <p:cNvSpPr txBox="1"/>
              <p:nvPr/>
            </p:nvSpPr>
            <p:spPr>
              <a:xfrm>
                <a:off x="970981" y="1769009"/>
                <a:ext cx="8568900" cy="23114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−49</m:t>
                        </m:r>
                      </m:e>
                    </m:ra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−32</m:t>
                        </m:r>
                      </m:e>
                    </m:ra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59" name="Google Shape;659;p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81" y="1769009"/>
                <a:ext cx="8568900" cy="2311490"/>
              </a:xfrm>
              <a:prstGeom prst="rect">
                <a:avLst/>
              </a:prstGeom>
              <a:blipFill>
                <a:blip r:embed="rId3"/>
                <a:stretch>
                  <a:fillRect l="-11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0" name="Google Shape;660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Complex Numbers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6" name="Google Shape;666;p102"/>
              <p:cNvSpPr txBox="1"/>
              <p:nvPr/>
            </p:nvSpPr>
            <p:spPr>
              <a:xfrm>
                <a:off x="824933" y="1247675"/>
                <a:ext cx="10559700" cy="454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complex number </a:t>
                </a:r>
                <a:r>
                  <a:rPr lang="en-US" sz="2200" dirty="0">
                    <a:solidFill>
                      <a:schemeClr val="dk1"/>
                    </a:solidFill>
                  </a:rPr>
                  <a:t>has the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real part (a real number)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imaginary part (coefficient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also real)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imaginary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real part: 5, imaginary part: 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real part: 3, imaginary part: -7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real part: 0, imaginary part: 4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real part: 6, imaginary part: 0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66" name="Google Shape;666;p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47675"/>
                <a:ext cx="10559700" cy="4541700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7" name="Google Shape;667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075" y="543275"/>
            <a:ext cx="5656050" cy="56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Complex Plane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4" name="Google Shape;674;p103"/>
              <p:cNvSpPr txBox="1"/>
              <p:nvPr/>
            </p:nvSpPr>
            <p:spPr>
              <a:xfrm>
                <a:off x="816150" y="1214945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We plot complex numbers on the complex plane: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axis = real 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axis = imaginary axis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To plot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Move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units along the real axis (horizontal)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Move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units along the imaginary axis (vertical)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Plot the point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Think of it like: Plotting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Cartesian coordinates!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74" name="Google Shape;674;p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214945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6" name="Google Shape;676;p103" descr="Vertical and horizontal axes labeles as imaginary and real, respectively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375" y="1092825"/>
            <a:ext cx="37147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Plotting Complex Numbers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2" name="Google Shape;682;p104"/>
              <p:cNvSpPr txBox="1"/>
              <p:nvPr/>
            </p:nvSpPr>
            <p:spPr>
              <a:xfrm>
                <a:off x="918492" y="1384200"/>
                <a:ext cx="8568900" cy="3680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Plot these complex numbers: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2800" dirty="0">
                    <a:solidFill>
                      <a:schemeClr val="dk1"/>
                    </a:solidFill>
                  </a:rPr>
                </a:b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2800" dirty="0">
                    <a:solidFill>
                      <a:schemeClr val="dk1"/>
                    </a:solidFill>
                  </a:rPr>
                </a:b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2" name="Google Shape;682;p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92" y="1384200"/>
                <a:ext cx="8568900" cy="3680711"/>
              </a:xfrm>
              <a:prstGeom prst="rect">
                <a:avLst/>
              </a:prstGeom>
              <a:blipFill>
                <a:blip r:embed="rId3"/>
                <a:stretch>
                  <a:fillRect l="-1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3" name="Google Shape;683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Adding and Subtracting Complex Numbers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9" name="Google Shape;689;p105"/>
              <p:cNvSpPr txBox="1"/>
              <p:nvPr/>
            </p:nvSpPr>
            <p:spPr>
              <a:xfrm>
                <a:off x="831825" y="1384300"/>
                <a:ext cx="9922314" cy="4714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rule: Combine real parts separately, imaginary parts separately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Addition: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Subtraction: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2+5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Real parts: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3+2=5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Imaginary parts: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−4+5=1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5+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Visual note: Addition shifts a point in the complex plane!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9" name="Google Shape;689;p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9922314" cy="4714968"/>
              </a:xfrm>
              <a:prstGeom prst="rect">
                <a:avLst/>
              </a:prstGeom>
              <a:blipFill>
                <a:blip r:embed="rId3"/>
                <a:stretch>
                  <a:fillRect l="-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0" name="Google Shape;690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consistent, capable, and committed to my goals.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open to learning from people with different perspectives.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can reframe math challenges as opportunities to grow.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Adding &amp; Subtracting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6" name="Google Shape;696;p106"/>
              <p:cNvSpPr txBox="1"/>
              <p:nvPr/>
            </p:nvSpPr>
            <p:spPr>
              <a:xfrm>
                <a:off x="831833" y="1858305"/>
                <a:ext cx="8568900" cy="2219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6+2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−3+4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5−3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8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96" name="Google Shape;696;p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58305"/>
                <a:ext cx="8568900" cy="221992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7" name="Google Shape;697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Multiplying Complex Numbers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3" name="Google Shape;703;p107"/>
              <p:cNvSpPr txBox="1"/>
              <p:nvPr/>
            </p:nvSpPr>
            <p:spPr>
              <a:xfrm>
                <a:off x="831833" y="1220288"/>
                <a:ext cx="10590916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 like binomials using FOIL, but remember: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Multiply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2+5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First: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4=8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Outer: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Inner: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⋅4=20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Last: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Combine: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 + 2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+ 20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− 5 = 3 + 22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insight: Multiplication both scales and rotates points in the complex plane!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03" name="Google Shape;703;p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20288"/>
                <a:ext cx="10590916" cy="4712788"/>
              </a:xfrm>
              <a:prstGeom prst="rect">
                <a:avLst/>
              </a:prstGeom>
              <a:blipFill>
                <a:blip r:embed="rId3"/>
                <a:stretch>
                  <a:fillRect l="-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4" name="Google Shape;704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Simplifying Powers of </a:t>
            </a:r>
            <a:r>
              <a:rPr lang="en-US" sz="4000" dirty="0" err="1"/>
              <a:t>i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" name="Google Shape;710;p108"/>
              <p:cNvSpPr txBox="1"/>
              <p:nvPr/>
            </p:nvSpPr>
            <p:spPr>
              <a:xfrm>
                <a:off x="831833" y="1206224"/>
                <a:ext cx="10559700" cy="4721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Powers of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i</a:t>
                </a:r>
                <a:r>
                  <a:rPr lang="en-US" sz="2200" dirty="0">
                    <a:solidFill>
                      <a:schemeClr val="dk1"/>
                    </a:solidFill>
                  </a:rPr>
                  <a:t> repeat in a cycle of 4: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← Back to the start!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To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Divide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4, use the remainder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4⋅8+3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Quick reference: Remainder 1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Remainder 2 → -1, Remainder 3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Remainder 0 → 1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10" name="Google Shape;710;p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06224"/>
                <a:ext cx="10559700" cy="472150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" name="Google Shape;711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Complex Conjugate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" name="Google Shape;717;p109"/>
              <p:cNvSpPr txBox="1"/>
              <p:nvPr/>
            </p:nvSpPr>
            <p:spPr>
              <a:xfrm>
                <a:off x="824917" y="1162458"/>
                <a:ext cx="10559700" cy="4939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a polynomial with real coefficients has a complex zero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), then the complex conjugate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is also a zero.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insight: Complex zeros come in conjugate pairs for polynomials with real coefficients!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does this happen?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have real coefficients,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must be factors. Multiplying conjugate pairs eliminates imaginary parts: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← All real coefficients!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zero,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2−3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must also be a zero.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17" name="Google Shape;717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162458"/>
                <a:ext cx="10559700" cy="4939645"/>
              </a:xfrm>
              <a:prstGeom prst="rect">
                <a:avLst/>
              </a:prstGeom>
              <a:blipFill>
                <a:blip r:embed="rId3"/>
                <a:stretch>
                  <a:fillRect l="-360" r="-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" name="Google Shape;718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Divide Complex Numbers</a:t>
            </a:r>
            <a:endParaRPr sz="4000" dirty="0"/>
          </a:p>
        </p:txBody>
      </p:sp>
      <p:sp>
        <p:nvSpPr>
          <p:cNvPr id="724" name="Google Shape;724;p110"/>
          <p:cNvSpPr txBox="1"/>
          <p:nvPr/>
        </p:nvSpPr>
        <p:spPr>
          <a:xfrm>
            <a:off x="824933" y="1384200"/>
            <a:ext cx="10559700" cy="266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Steps: </a:t>
            </a:r>
            <a:endParaRPr sz="2200" dirty="0">
              <a:solidFill>
                <a:schemeClr val="dk1"/>
              </a:solidFill>
            </a:endParaRPr>
          </a:p>
          <a:p>
            <a:pPr marL="508000" marR="0" lvl="0" indent="-4572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Write the division problem as a fraction.</a:t>
            </a:r>
            <a:endParaRPr sz="2200" dirty="0">
              <a:solidFill>
                <a:schemeClr val="dk1"/>
              </a:solidFill>
            </a:endParaRPr>
          </a:p>
          <a:p>
            <a:pPr marL="508000" marR="0" lvl="0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Determine the complex conjugate of the denominator.</a:t>
            </a:r>
            <a:endParaRPr sz="2200" dirty="0">
              <a:solidFill>
                <a:schemeClr val="dk1"/>
              </a:solidFill>
            </a:endParaRPr>
          </a:p>
          <a:p>
            <a:pPr marL="508000" marR="0" lvl="0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Multiply the numerator and denominator of the fraction by the complex conjugate of the denominator.</a:t>
            </a:r>
            <a:endParaRPr sz="2200" dirty="0">
              <a:solidFill>
                <a:schemeClr val="dk1"/>
              </a:solidFill>
            </a:endParaRPr>
          </a:p>
          <a:p>
            <a:pPr marL="508000" marR="0" lvl="0" indent="-4572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Simplify.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725" name="Google Shape;725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Zeros of Polynomial Functions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33" name="Google Shape;733;p111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31" name="Google Shape;731;p111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the Factor Theorem to solve a polynomial equation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the Rational Zero Theorem to find rational zeros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Find zeros of a polynomial function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the Linear Factorization Theorem to find polynomials with given zeros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Solve real-world applications of polynomial equations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Rational Zero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9" name="Google Shape;739;p112"/>
              <p:cNvSpPr txBox="1"/>
              <p:nvPr/>
            </p:nvSpPr>
            <p:spPr>
              <a:xfrm>
                <a:off x="831833" y="1178147"/>
                <a:ext cx="10387717" cy="4501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integer coefficients, then every rational zero has the form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, 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factor of the constant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factor of the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this means: We get a list of possible rational zeros to test!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insight: When the leading coefficient is 1, the possible zeros are just the factors of the constant term.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39" name="Google Shape;739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78147"/>
                <a:ext cx="10387717" cy="4501705"/>
              </a:xfrm>
              <a:prstGeom prst="rect">
                <a:avLst/>
              </a:prstGeom>
              <a:blipFill>
                <a:blip r:embed="rId3"/>
                <a:stretch>
                  <a:fillRect l="-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0" name="Google Shape;740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How to: Use the Rational Zero Theorem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6" name="Google Shape;746;p113"/>
              <p:cNvSpPr txBox="1"/>
              <p:nvPr/>
            </p:nvSpPr>
            <p:spPr>
              <a:xfrm>
                <a:off x="831833" y="1384300"/>
                <a:ext cx="10559700" cy="4467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Determine all factors of the constant term and all factors of the leading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2. Determine all possible values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 of the constant term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 of the leading coefficient. Be sure to include both positive and negative candidates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3. Determine which possible zeros are actual zeros by evaluating each case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6" name="Google Shape;746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67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" name="Google Shape;747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Example: Finding All Rational Zeros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3" name="Google Shape;753;p114"/>
              <p:cNvSpPr txBox="1"/>
              <p:nvPr/>
            </p:nvSpPr>
            <p:spPr>
              <a:xfrm>
                <a:off x="831833" y="1196991"/>
                <a:ext cx="10559700" cy="47307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List all possible rational zeros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Identify constant term and leading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Constant term: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Leading coefficient: 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List factors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±1, 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±2, 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±4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Factors of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±1, 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±2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Form all ratios </a:t>
                </a:r>
                <a14:m/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(simplified list)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Possible rational zeros are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±1,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±2,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±4,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53" name="Google Shape;753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96991"/>
                <a:ext cx="10559700" cy="4730742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4" name="Google Shape;754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List Possible Zeros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0" name="Google Shape;760;p115"/>
              <p:cNvSpPr txBox="1"/>
              <p:nvPr/>
            </p:nvSpPr>
            <p:spPr>
              <a:xfrm>
                <a:off x="831833" y="2103479"/>
                <a:ext cx="9747300" cy="733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List all possible rational zeros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760" name="Google Shape;760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103479"/>
                <a:ext cx="9747300" cy="733109"/>
              </a:xfrm>
              <a:prstGeom prst="rect">
                <a:avLst/>
              </a:prstGeom>
              <a:blipFill>
                <a:blip r:embed="rId3"/>
                <a:stretch>
                  <a:fillRect l="-911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1" name="Google Shape;761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Dividing Polynomials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2" name="Google Shape;572;p89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long division to divide polynomials.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synthetic division to divide polynomials.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Evaluate a polynomial using the Remainder Theorem.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Factor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7" name="Google Shape;767;p116"/>
              <p:cNvSpPr txBox="1"/>
              <p:nvPr/>
            </p:nvSpPr>
            <p:spPr>
              <a:xfrm>
                <a:off x="824933" y="1288675"/>
                <a:ext cx="10559700" cy="4586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theorem: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zero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Two-way relationship: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Once we find a zero, we can factor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work with a simpler polynomial!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Connection to Division Algorithm: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zero,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7" name="Google Shape;767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88675"/>
                <a:ext cx="10559700" cy="458672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" name="Google Shape;768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Use the Factor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4" name="Google Shape;774;p117"/>
              <p:cNvSpPr txBox="1"/>
              <p:nvPr/>
            </p:nvSpPr>
            <p:spPr>
              <a:xfrm>
                <a:off x="831833" y="1384300"/>
                <a:ext cx="10559700" cy="331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Use synthetic division to divide the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Confirm that the remainder is 0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Write the polynomial as the product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the quadratic quotient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If possible, factor the quadratic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Write the polynomial as the product of factors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74" name="Google Shape;774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31086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5" name="Google Shape;775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056300" y="2988650"/>
            <a:ext cx="4144500" cy="4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Use the Factor Theorem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2" name="Google Shape;782;p118"/>
              <p:cNvSpPr txBox="1"/>
              <p:nvPr/>
            </p:nvSpPr>
            <p:spPr>
              <a:xfrm>
                <a:off x="831833" y="2208963"/>
                <a:ext cx="8568900" cy="1220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Given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, find all zeros.</a:t>
                </a:r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782" name="Google Shape;782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208963"/>
                <a:ext cx="8568900" cy="1220037"/>
              </a:xfrm>
              <a:prstGeom prst="rect">
                <a:avLst/>
              </a:prstGeom>
              <a:blipFill>
                <a:blip r:embed="rId3"/>
                <a:stretch>
                  <a:fillRect l="-1036"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3" name="Google Shape;783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All Zeros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9" name="Google Shape;789;p119"/>
              <p:cNvSpPr txBox="1"/>
              <p:nvPr/>
            </p:nvSpPr>
            <p:spPr>
              <a:xfrm>
                <a:off x="831833" y="1384300"/>
                <a:ext cx="10559700" cy="3691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strategy: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Use Rational Zero Theorem to list possible rational zeros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Test candidates using synthetic division until remainder = 0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Use Factor Theorem to write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Repeat with the quotient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until you get a quadratic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Solve the quadratic (factor or use quadratic formula)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6. Check: Does your polynomial have the right degree?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A degree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polynomial has exactly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zeros (counting multiplicities)!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9" name="Google Shape;789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69122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0" name="Google Shape;790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 All Zeros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6" name="Google Shape;796;p120"/>
              <p:cNvSpPr txBox="1"/>
              <p:nvPr/>
            </p:nvSpPr>
            <p:spPr>
              <a:xfrm>
                <a:off x="831833" y="1952482"/>
                <a:ext cx="8568900" cy="2219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all zeros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(Hint: Try small integer values first)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6" name="Google Shape;796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52482"/>
                <a:ext cx="8568900" cy="221992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7" name="Google Shape;797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The Fundamental Theorem of Algebra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3" name="Google Shape;803;p121"/>
              <p:cNvSpPr txBox="1"/>
              <p:nvPr/>
            </p:nvSpPr>
            <p:spPr>
              <a:xfrm>
                <a:off x="824933" y="1285200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Fundamental Theorem of Algebra</a:t>
                </a:r>
                <a:r>
                  <a:rPr lang="en-US" sz="2200" dirty="0">
                    <a:solidFill>
                      <a:schemeClr val="dk1"/>
                    </a:solidFill>
                  </a:rPr>
                  <a:t> states that every non-constant polynomial function has at least one complex zero. That is, if you have a polynomial function of degree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at least one complex zero.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We can use this theorem to argue that,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polynomial of degree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a is a non-zero real number,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exactly n linear factors.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polynomial can be written as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complex numbers.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has n roots if we allow for multiplicities.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03" name="Google Shape;803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85200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360" r="-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4" name="Google Shape;804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Using the Fundamental Theorem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0" name="Google Shape;810;p122"/>
              <p:cNvSpPr txBox="1"/>
              <p:nvPr/>
            </p:nvSpPr>
            <p:spPr>
              <a:xfrm>
                <a:off x="730224" y="1692520"/>
                <a:ext cx="9528600" cy="2706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4, how many zeros should this polynomial have? Find all zeros and verify the count.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(Hint: This factors like a quadratic if you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)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0" name="Google Shape;810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24" y="1692520"/>
                <a:ext cx="9528600" cy="2706854"/>
              </a:xfrm>
              <a:prstGeom prst="rect">
                <a:avLst/>
              </a:prstGeom>
              <a:blipFill>
                <a:blip r:embed="rId3"/>
                <a:stretch>
                  <a:fillRect l="-1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1" name="Google Shape;811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Linear Factorization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7" name="Google Shape;817;p123"/>
              <p:cNvSpPr txBox="1"/>
              <p:nvPr/>
            </p:nvSpPr>
            <p:spPr>
              <a:xfrm>
                <a:off x="831833" y="1384300"/>
                <a:ext cx="10559700" cy="29261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Linear Factorization Theorem</a:t>
                </a:r>
                <a:r>
                  <a:rPr lang="en-US" sz="2200" dirty="0">
                    <a:solidFill>
                      <a:schemeClr val="dk1"/>
                    </a:solidFill>
                  </a:rPr>
                  <a:t> tells us that a polynomial function will have the same number of factors as its degree, and each factor will be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complex number.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a polynomial of degree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can write: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the zeros (possibly complex),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the leading coefficient.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7" name="Google Shape;817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2926145"/>
              </a:xfrm>
              <a:prstGeom prst="rect">
                <a:avLst/>
              </a:prstGeom>
              <a:blipFill>
                <a:blip r:embed="rId3"/>
                <a:stretch>
                  <a:fillRect l="-480" r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8" name="Google Shape;818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Complex Conjugate Theorem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4" name="Google Shape;824;p124"/>
              <p:cNvSpPr txBox="1"/>
              <p:nvPr/>
            </p:nvSpPr>
            <p:spPr>
              <a:xfrm>
                <a:off x="831826" y="1384300"/>
                <a:ext cx="9897600" cy="4125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Complex Conjugate Theorem states that if a polynomial with real coefficients has a complex zero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also a zero.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Complex zeros come in conjugate pairs for polynomials with real coefficients!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Why? Multiplying conjugate pairs eliminates imaginary parts: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← All real coefficients!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4" name="Google Shape;824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84300"/>
                <a:ext cx="9897600" cy="4125256"/>
              </a:xfrm>
              <a:prstGeom prst="rect">
                <a:avLst/>
              </a:prstGeom>
              <a:blipFill>
                <a:blip r:embed="rId3"/>
                <a:stretch>
                  <a:fillRect l="-5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5" name="Google Shape;825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How to: Find a Polynomial from Given Zeros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1" name="Google Shape;831;p125"/>
              <p:cNvSpPr txBox="1"/>
              <p:nvPr/>
            </p:nvSpPr>
            <p:spPr>
              <a:xfrm>
                <a:off x="831833" y="1384300"/>
                <a:ext cx="10559700" cy="4174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the zeros of a polynomial function f and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on the graph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the Linear Factorization Theorem to find the polynomial function: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Use the zeros to construct the linear factors of the polynomial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Multiply the linear factors to expand the polynomial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Substitute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function to determine the leading coefficient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Simplify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If given a complex zero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for a polynomial with real coefficients, automatically include its conjugate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as well!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1" name="Google Shape;831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174564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2" name="Google Shape;832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Why Divide Polynomials?</a:t>
            </a:r>
            <a:endParaRPr sz="4000" dirty="0"/>
          </a:p>
        </p:txBody>
      </p:sp>
      <p:sp>
        <p:nvSpPr>
          <p:cNvPr id="578" name="Google Shape;578;p90"/>
          <p:cNvSpPr txBox="1"/>
          <p:nvPr/>
        </p:nvSpPr>
        <p:spPr>
          <a:xfrm>
            <a:off x="831827" y="1384300"/>
            <a:ext cx="85077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Dividing polynomials helps us factor complex expressions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Finding factors reveals the zeros of polynomials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These zeros are essential for accurate graphing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Remember: All those factored polynomials we graphed? We got there through division!</a:t>
            </a:r>
          </a:p>
        </p:txBody>
      </p:sp>
      <p:sp>
        <p:nvSpPr>
          <p:cNvPr id="579" name="Google Shape;579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8021"/>
          <a:stretch/>
        </p:blipFill>
        <p:spPr>
          <a:xfrm>
            <a:off x="7992175" y="1812225"/>
            <a:ext cx="3832850" cy="53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Polynomial Equations and Inequalities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40" name="Google Shape;840;p126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38" name="Google Shape;838;p126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Solve polynomial inequalities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Find the inverse of invertible polynomial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Restrict the domain to find the inverse of a polynomial function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Solving Polynomial Inequalities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6" name="Google Shape;846;p127"/>
              <p:cNvSpPr txBox="1"/>
              <p:nvPr/>
            </p:nvSpPr>
            <p:spPr>
              <a:xfrm>
                <a:off x="831833" y="1384300"/>
                <a:ext cx="10559700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Polynomials can only change sign at their zeros!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process: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Solve the related equation (set equal to 0) to find the zeros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The zeros divide the number line into intervals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Test a value from each interval to determine if positive or negative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Identify which intervals satisfy the inequality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Include zeros in your solution when inequality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exclude them when it's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6" name="Google Shape;846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5848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7" name="Google Shape;847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Polynomial Inequality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3" name="Google Shape;853;p128"/>
              <p:cNvSpPr txBox="1"/>
              <p:nvPr/>
            </p:nvSpPr>
            <p:spPr>
              <a:xfrm>
                <a:off x="679800" y="1132823"/>
                <a:ext cx="10559700" cy="3306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Find zeros by setting each factor to 0         Zeros: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−3,  −1,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4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Test values in each interval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3" name="Google Shape;853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0" y="1132823"/>
                <a:ext cx="10559700" cy="330650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55" name="Google Shape;855;p128"/>
              <p:cNvGraphicFramePr/>
              <p:nvPr>
                <p:extLst>
                  <p:ext uri="{D42A27DB-BD31-4B8C-83A1-F6EECF244321}">
                    <p14:modId xmlns:p14="http://schemas.microsoft.com/office/powerpoint/2010/main" val="3125236022"/>
                  </p:ext>
                </p:extLst>
              </p:nvPr>
            </p:nvGraphicFramePr>
            <p:xfrm>
              <a:off x="816150" y="2625026"/>
              <a:ext cx="10287000" cy="2133450"/>
            </p:xfrm>
            <a:graphic>
              <a:graphicData uri="http://schemas.openxmlformats.org/drawingml/2006/table">
                <a:tbl>
                  <a:tblPr firstRow="1">
                    <a:noFill/>
                    <a:tableStyleId>{4F8120F3-16CA-4975-AAB7-BD15DDA889F9}</a:tableStyleId>
                  </a:tblPr>
                  <a:tblGrid>
                    <a:gridCol w="2571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Interval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Test Value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i="0" dirty="0" smtClean="0">
                                        <a:latin typeface="+mn-lt"/>
                                      </a:rPr>
                                      <m:t>test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i="0" dirty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i="0" dirty="0" smtClean="0">
                                        <a:latin typeface="+mn-lt"/>
                                      </a:rPr>
                                      <m:t>value</m:t>
                                    </m:r>
                                  </m:e>
                                </m:d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Sign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&lt; −3</m:t>
                                </m:r>
                              </m:oMath>
                            </m:oMathPara>
                          </a14:m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= −4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9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−8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=72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Positive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−3 &lt; 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&lt; −1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= −2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=−6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Negative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−1 &lt; 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&lt; 4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= 0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=−12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Negative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&gt; 4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 = 5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36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1600" i="1" dirty="0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 smtClean="0">
                                        <a:latin typeface="+mn-lt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1600" i="1" dirty="0" smtClean="0">
                                    <a:latin typeface="+mn-lt"/>
                                  </a:rPr>
                                  <m:t>=288</m:t>
                                </m:r>
                              </m:oMath>
                            </m:oMathPara>
                          </a14:m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Positive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55" name="Google Shape;855;p128"/>
              <p:cNvGraphicFramePr/>
              <p:nvPr>
                <p:extLst>
                  <p:ext uri="{D42A27DB-BD31-4B8C-83A1-F6EECF244321}">
                    <p14:modId xmlns:p14="http://schemas.microsoft.com/office/powerpoint/2010/main" val="3125236022"/>
                  </p:ext>
                </p:extLst>
              </p:nvPr>
            </p:nvGraphicFramePr>
            <p:xfrm>
              <a:off x="816150" y="2625026"/>
              <a:ext cx="10287000" cy="2133450"/>
            </p:xfrm>
            <a:graphic>
              <a:graphicData uri="http://schemas.openxmlformats.org/drawingml/2006/table">
                <a:tbl>
                  <a:tblPr firstRow="1">
                    <a:noFill/>
                    <a:tableStyleId>{4F8120F3-16CA-4975-AAB7-BD15DDA889F9}</a:tableStyleId>
                  </a:tblPr>
                  <a:tblGrid>
                    <a:gridCol w="2571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71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669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Interval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Test Value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201485" t="-2941" r="-100990" b="-4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Sign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493" t="-102941" r="-300000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100493" t="-102941" r="-200000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201485" t="-102941" r="-100990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Positive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493" t="-209091" r="-300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100493" t="-209091" r="-200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201485" t="-209091" r="-10099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Negative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493" t="-300000" r="-3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100493" t="-300000" r="-2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201485" t="-300000" r="-10099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>
                              <a:latin typeface="+mn-lt"/>
                            </a:rPr>
                            <a:t>Negative</a:t>
                          </a:r>
                          <a:endParaRPr sz="160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493" t="-400000" r="-3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100493" t="-400000" r="-2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4"/>
                          <a:stretch>
                            <a:fillRect l="-201485" t="-400000" r="-10099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600" dirty="0">
                              <a:latin typeface="+mn-lt"/>
                            </a:rPr>
                            <a:t>Positive</a:t>
                          </a:r>
                          <a:endParaRPr sz="1600" dirty="0">
                            <a:latin typeface="+mn-lt"/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C3FE1E-7265-EA00-7386-29CDA7999F85}"/>
                  </a:ext>
                </a:extLst>
              </p:cNvPr>
              <p:cNvSpPr txBox="1"/>
              <p:nvPr/>
            </p:nvSpPr>
            <p:spPr>
              <a:xfrm>
                <a:off x="824933" y="5023471"/>
                <a:ext cx="9506857" cy="119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Want positive regions (strict inequality, so don't include zeros)</a:t>
                </a:r>
              </a:p>
              <a:p>
                <a:pPr lvl="0">
                  <a:lnSpc>
                    <a:spcPct val="113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,−3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4,∞</m:t>
                        </m:r>
                      </m:e>
                    </m:d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 ✓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C3FE1E-7265-EA00-7386-29CDA799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5023471"/>
                <a:ext cx="9506857" cy="1195968"/>
              </a:xfrm>
              <a:prstGeom prst="rect">
                <a:avLst/>
              </a:prstGeom>
              <a:blipFill>
                <a:blip r:embed="rId5"/>
                <a:stretch>
                  <a:fillRect l="-667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4" name="Google Shape;854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Solve the Inequality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1" name="Google Shape;861;p129"/>
              <p:cNvSpPr txBox="1"/>
              <p:nvPr/>
            </p:nvSpPr>
            <p:spPr>
              <a:xfrm>
                <a:off x="1035033" y="1784164"/>
                <a:ext cx="8568900" cy="733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</a:p>
            </p:txBody>
          </p:sp>
        </mc:Choice>
        <mc:Fallback>
          <p:sp>
            <p:nvSpPr>
              <p:cNvPr id="861" name="Google Shape;861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33" y="1784164"/>
                <a:ext cx="8568900" cy="733109"/>
              </a:xfrm>
              <a:prstGeom prst="rect">
                <a:avLst/>
              </a:prstGeom>
              <a:blipFill>
                <a:blip r:embed="rId3"/>
                <a:stretch>
                  <a:fillRect l="-1185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2" name="Google Shape;862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Inequality Requiring Factoring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8" name="Google Shape;868;p130"/>
              <p:cNvSpPr txBox="1"/>
              <p:nvPr/>
            </p:nvSpPr>
            <p:spPr>
              <a:xfrm>
                <a:off x="715708" y="1240602"/>
                <a:ext cx="10402233" cy="2415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Factor out common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/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Find zeros: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(multiplicity 2),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</a:p>
            </p:txBody>
          </p:sp>
        </mc:Choice>
        <mc:Fallback>
          <p:sp>
            <p:nvSpPr>
              <p:cNvPr id="868" name="Google Shape;868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8" y="1240602"/>
                <a:ext cx="10402233" cy="2415364"/>
              </a:xfrm>
              <a:prstGeom prst="rect">
                <a:avLst/>
              </a:prstGeom>
              <a:blipFill>
                <a:blip r:embed="rId3"/>
                <a:stretch>
                  <a:fillRect l="-488" b="-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F79ABE-AD12-DBBE-DED1-32E48E97FA7D}"/>
              </a:ext>
            </a:extLst>
          </p:cNvPr>
          <p:cNvSpPr txBox="1"/>
          <p:nvPr/>
        </p:nvSpPr>
        <p:spPr>
          <a:xfrm>
            <a:off x="715708" y="3716598"/>
            <a:ext cx="5001681" cy="4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3000"/>
              </a:lnSpc>
              <a:spcBef>
                <a:spcPts val="1000"/>
              </a:spcBef>
              <a:buSzPts val="2800"/>
            </a:pPr>
            <a:r>
              <a:rPr lang="en-US" sz="2200" dirty="0">
                <a:solidFill>
                  <a:schemeClr val="dk1"/>
                </a:solidFill>
              </a:rPr>
              <a:t>Step 3: Test intervals (see table)</a:t>
            </a:r>
          </a:p>
        </p:txBody>
      </p:sp>
      <p:graphicFrame>
        <p:nvGraphicFramePr>
          <p:cNvPr id="870" name="Google Shape;870;p130"/>
          <p:cNvGraphicFramePr/>
          <p:nvPr>
            <p:extLst>
              <p:ext uri="{D42A27DB-BD31-4B8C-83A1-F6EECF244321}">
                <p14:modId xmlns:p14="http://schemas.microsoft.com/office/powerpoint/2010/main" val="1066063030"/>
              </p:ext>
            </p:extLst>
          </p:nvPr>
        </p:nvGraphicFramePr>
        <p:xfrm>
          <a:off x="7308441" y="3655966"/>
          <a:ext cx="4676250" cy="2133450"/>
        </p:xfrm>
        <a:graphic>
          <a:graphicData uri="http://schemas.openxmlformats.org/drawingml/2006/table">
            <a:tbl>
              <a:tblPr firstRow="1">
                <a:noFill/>
                <a:tableStyleId>{4F8120F3-16CA-4975-AAB7-BD15DDA889F9}</a:tableStyleId>
              </a:tblPr>
              <a:tblGrid>
                <a:gridCol w="15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Interval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Test Value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Sign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 &lt; -1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x = -2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Positive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-1 &lt; x &lt; 0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 = -0.5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Negative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 &lt; x &lt; 3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 = 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Negative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 &gt; 3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 = 4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Positive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62DAF-1F79-1B6B-AA40-6716FDB4B149}"/>
                  </a:ext>
                </a:extLst>
              </p:cNvPr>
              <p:cNvSpPr txBox="1"/>
              <p:nvPr/>
            </p:nvSpPr>
            <p:spPr>
              <a:xfrm>
                <a:off x="715708" y="5038925"/>
                <a:ext cx="60814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3,∞</m:t>
                        </m:r>
                      </m:e>
                    </m:d>
                  </m:oMath>
                </a14:m>
                <a:r>
                  <a:rPr lang="ar-AE" sz="2200" dirty="0">
                    <a:solidFill>
                      <a:schemeClr val="dk1"/>
                    </a:solidFill>
                  </a:rPr>
                  <a:t> ✓  (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Note: x = 0 not included since strict inequality)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62DAF-1F79-1B6B-AA40-6716FDB4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8" y="5038925"/>
                <a:ext cx="6081485" cy="769441"/>
              </a:xfrm>
              <a:prstGeom prst="rect">
                <a:avLst/>
              </a:prstGeom>
              <a:blipFill>
                <a:blip r:embed="rId4"/>
                <a:stretch>
                  <a:fillRect l="-1250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9" name="Google Shape;869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Factor and Solve Inequalities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6" name="Google Shape;876;p131"/>
              <p:cNvSpPr txBox="1"/>
              <p:nvPr/>
            </p:nvSpPr>
            <p:spPr>
              <a:xfrm>
                <a:off x="1076054" y="1788887"/>
                <a:ext cx="8568900" cy="2219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(Hint: Factor out x first)</a:t>
                </a: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6" name="Google Shape;876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54" y="1788887"/>
                <a:ext cx="8568900" cy="2219926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7" name="Google Shape;877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Are Inverse Functions?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3" name="Google Shape;883;p132"/>
              <p:cNvSpPr txBox="1"/>
              <p:nvPr/>
            </p:nvSpPr>
            <p:spPr>
              <a:xfrm>
                <a:off x="831833" y="1384300"/>
                <a:ext cx="10559700" cy="4631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Functions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inverses</a:t>
                </a:r>
                <a:r>
                  <a:rPr lang="en-US" sz="2200" dirty="0">
                    <a:solidFill>
                      <a:schemeClr val="dk1"/>
                    </a:solidFill>
                  </a:rPr>
                  <a:t> if they "undo" each other.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properties: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Coordinate pairs swap: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Graphs are symmetric about the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Important: Only one-to-one functions have inverses that are functions!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WARNING: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does NOT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(that's the reciprocal)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83" name="Google Shape;883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63174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4" name="Google Shape;884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Find the Inverse of a Polynomial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" name="Google Shape;890;p133"/>
              <p:cNvSpPr txBox="1"/>
              <p:nvPr/>
            </p:nvSpPr>
            <p:spPr>
              <a:xfrm>
                <a:off x="824933" y="1288675"/>
                <a:ext cx="10559700" cy="4747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polynomial function, find the inverse of the function: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Verify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one-to-one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Replace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Interchange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rename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Which polynomials are one-to-one?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Odd-degree functions that are always increasing or always decreasing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 one-to-one: Quadratics, even-degree polynomials (without domain restriction)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0" name="Google Shape;890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88675"/>
                <a:ext cx="10559700" cy="474760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1" name="Google Shape;891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the Inverse Function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7" name="Google Shape;897;p134"/>
              <p:cNvSpPr txBox="1"/>
              <p:nvPr/>
            </p:nvSpPr>
            <p:spPr>
              <a:xfrm>
                <a:off x="800467" y="1035691"/>
                <a:ext cx="10559700" cy="5124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the inverse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Verify one-to-one (cubic function, always increasing)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Replace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^3 + 1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Interchange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lvl="0">
                  <a:lnSpc>
                    <a:spcPct val="113000"/>
                  </a:lnSpc>
                  <a:spcBef>
                    <a:spcPts val="1000"/>
                  </a:spcBef>
                  <a:buSzPts val="2800"/>
                </a:pP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−1=5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		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7" name="Google Shape;897;p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035691"/>
                <a:ext cx="10559700" cy="512443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Google Shape;898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3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 an Inverse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4" name="Google Shape;904;p135"/>
              <p:cNvSpPr txBox="1"/>
              <p:nvPr/>
            </p:nvSpPr>
            <p:spPr>
              <a:xfrm>
                <a:off x="831833" y="2315198"/>
                <a:ext cx="8568900" cy="733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inverse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04" name="Google Shape;904;p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315198"/>
                <a:ext cx="8568900" cy="733109"/>
              </a:xfrm>
              <a:prstGeom prst="rect">
                <a:avLst/>
              </a:prstGeom>
              <a:blipFill>
                <a:blip r:embed="rId3"/>
                <a:stretch>
                  <a:fillRect l="-1036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5" name="Google Shape;905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Division Algorithm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6" name="Google Shape;586;p91"/>
              <p:cNvSpPr txBox="1"/>
              <p:nvPr/>
            </p:nvSpPr>
            <p:spPr>
              <a:xfrm>
                <a:off x="800467" y="1341005"/>
                <a:ext cx="10559700" cy="4586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any polynomial dividend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non-zero divisor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quotient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remainder (degree less than divisor, or zero)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Just like dividing numbers! 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(divisor × quotient) + remainder = dividend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586" name="Google Shape;586;p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341005"/>
                <a:ext cx="10559700" cy="458672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" name="Google Shape;587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8900850" y="753788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Restricting the Domain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" name="Google Shape;911;p136"/>
              <p:cNvSpPr txBox="1"/>
              <p:nvPr/>
            </p:nvSpPr>
            <p:spPr>
              <a:xfrm>
                <a:off x="800467" y="1235453"/>
                <a:ext cx="10559700" cy="4841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problem: Quadratics and even-degree polynomials are NOT one-to-one.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solution: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Restrict the domain</a:t>
                </a:r>
                <a:r>
                  <a:rPr lang="en-US" sz="2200" dirty="0">
                    <a:solidFill>
                      <a:schemeClr val="dk1"/>
                    </a:solidFill>
                  </a:rPr>
                  <a:t> to make them one-to-one!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a function is not one-to-one, it cannot have an inverse function. If we restrict the domain of the function so that it becomes one-to-one, thus creating a new function, this new function will have an inverse function.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not one-to-one, but: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IS one-to-one (right half of parabola)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IS one-to-one (left half of parabola)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Key: The restricted domain of f becomes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1" name="Google Shape;911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35453"/>
                <a:ext cx="10559700" cy="4841028"/>
              </a:xfrm>
              <a:prstGeom prst="rect">
                <a:avLst/>
              </a:prstGeom>
              <a:blipFill>
                <a:blip r:embed="rId3"/>
                <a:stretch>
                  <a:fillRect l="-360" r="-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" name="Google Shape;912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Restrict the Domain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8" name="Google Shape;918;p137"/>
              <p:cNvSpPr txBox="1"/>
              <p:nvPr/>
            </p:nvSpPr>
            <p:spPr>
              <a:xfrm>
                <a:off x="800467" y="1227372"/>
                <a:ext cx="10559700" cy="4838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a polynomial function, restrict the domain of a function that is not one-to-one and then find the inverse: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Restrict the domain by determining a domain on which the original function is one-to-one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Replace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Interchange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rename the function or pair of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5. Revise the 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by ensuring that the outputs of the inverse function correspond to the restricted domain of the original function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Key: The restricted domain of f becomes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8" name="Google Shape;918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227372"/>
                <a:ext cx="10559700" cy="4838848"/>
              </a:xfrm>
              <a:prstGeom prst="rect">
                <a:avLst/>
              </a:prstGeom>
              <a:blipFill>
                <a:blip r:embed="rId3"/>
                <a:stretch>
                  <a:fillRect l="-360" r="-2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9" name="Google Shape;919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Example: Find Inverse w/ Restricted Domain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5" name="Google Shape;925;p138"/>
              <p:cNvSpPr txBox="1"/>
              <p:nvPr/>
            </p:nvSpPr>
            <p:spPr>
              <a:xfrm>
                <a:off x="831833" y="1178379"/>
                <a:ext cx="10559700" cy="4849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the inverse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Domain is restricted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(right side of vertex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(4, 0)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Replace and interchange: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/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/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Choose correct sign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Since original domain was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outputs must be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Use the positive square root: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=4+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(range of original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25" name="Google Shape;925;p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78379"/>
                <a:ext cx="10559700" cy="484974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6" name="Google Shape;926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Find Inverse with Domain Restriction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2" name="Google Shape;932;p139"/>
              <p:cNvSpPr txBox="1"/>
              <p:nvPr/>
            </p:nvSpPr>
            <p:spPr>
              <a:xfrm>
                <a:off x="1050493" y="2255563"/>
                <a:ext cx="8568900" cy="733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inverse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−3,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32" name="Google Shape;932;p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93" y="2255563"/>
                <a:ext cx="8568900" cy="733109"/>
              </a:xfrm>
              <a:prstGeom prst="rect">
                <a:avLst/>
              </a:prstGeom>
              <a:blipFill>
                <a:blip r:embed="rId3"/>
                <a:stretch>
                  <a:fillRect l="-1183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3" name="Google Shape;933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4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939" name="Google Shape;939;p14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940" name="Google Shape;940;p140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941" name="Google Shape;941;p140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41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946" name="Google Shape;946;p141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48" name="Google Shape;948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Polynomial Long Division</a:t>
            </a:r>
            <a:endParaRPr sz="4000" dirty="0"/>
          </a:p>
        </p:txBody>
      </p:sp>
      <p:sp>
        <p:nvSpPr>
          <p:cNvPr id="594" name="Google Shape;594;p92"/>
          <p:cNvSpPr txBox="1"/>
          <p:nvPr/>
        </p:nvSpPr>
        <p:spPr>
          <a:xfrm>
            <a:off x="831833" y="1384300"/>
            <a:ext cx="10559700" cy="407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The steps (similar to numerical long division):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Set up the division problem (dividend inside, divisor outside)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Divide leading terms to get first quotient term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Multiply divisor by that term, write below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Subtract and bring down next term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Repeat until done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Express any non-zero remainder as a fraction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Think of it as: "How many times does the divisor fit into each term?"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595" name="Google Shape;595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Polynomial Long Division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1" name="Google Shape;601;p93"/>
              <p:cNvSpPr txBox="1"/>
              <p:nvPr/>
            </p:nvSpPr>
            <p:spPr>
              <a:xfrm>
                <a:off x="870856" y="1259316"/>
                <a:ext cx="7342047" cy="4668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+11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by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Setup: We're dividing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+11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−31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÷3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 First quotient term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Subtract: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+11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÷3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→ Bring down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Subtract: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−31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÷3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−7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Bring down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Multiply: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=−21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Subtract: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01" name="Google Shape;601;p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1259316"/>
                <a:ext cx="7342047" cy="4668417"/>
              </a:xfrm>
              <a:prstGeom prst="rect">
                <a:avLst/>
              </a:prstGeom>
              <a:blipFill>
                <a:blip r:embed="rId3"/>
                <a:stretch>
                  <a:fillRect l="-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0CC74A-E91E-3BD6-2525-ADC90B1153EB}"/>
                  </a:ext>
                </a:extLst>
              </p:cNvPr>
              <p:cNvSpPr txBox="1"/>
              <p:nvPr/>
            </p:nvSpPr>
            <p:spPr>
              <a:xfrm>
                <a:off x="7814433" y="5321706"/>
                <a:ext cx="4368800" cy="91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−7+</m:t>
                    </m:r>
                    <m:f>
                      <m:f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</a:t>
                </a:r>
                <a:r>
                  <a:rPr lang="ar-AE" sz="2200" dirty="0">
                    <a:solidFill>
                      <a:schemeClr val="dk1"/>
                    </a:solidFill>
                  </a:rPr>
                  <a:t> ✓</a:t>
                </a:r>
                <a:endParaRPr lang="en-US" sz="2200" dirty="0">
                  <a:solidFill>
                    <a:schemeClr val="dk1"/>
                  </a:solidFill>
                </a:endParaRP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0CC74A-E91E-3BD6-2525-ADC90B11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33" y="5321706"/>
                <a:ext cx="4368800" cy="910827"/>
              </a:xfrm>
              <a:prstGeom prst="rect">
                <a:avLst/>
              </a:prstGeom>
              <a:blipFill>
                <a:blip r:embed="rId4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2" name="Google Shape;602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Polynomial Long Division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8" name="Google Shape;608;p94"/>
              <p:cNvSpPr txBox="1"/>
              <p:nvPr/>
            </p:nvSpPr>
            <p:spPr>
              <a:xfrm>
                <a:off x="831833" y="1973224"/>
                <a:ext cx="10578298" cy="1278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(Work this out on paper - use the same steps we just practiced!)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08" name="Google Shape;608;p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73224"/>
                <a:ext cx="10578298" cy="1278643"/>
              </a:xfrm>
              <a:prstGeom prst="rect">
                <a:avLst/>
              </a:prstGeom>
              <a:blipFill>
                <a:blip r:embed="rId3"/>
                <a:stretch>
                  <a:fillRect l="-719" b="-2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9" name="Google Shape;609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Synthetic Division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" name="Google Shape;615;p95"/>
              <p:cNvSpPr txBox="1"/>
              <p:nvPr/>
            </p:nvSpPr>
            <p:spPr>
              <a:xfrm>
                <a:off x="824933" y="1245600"/>
                <a:ext cx="10559700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Synthetic division is a shorthand method of dividing polynomials.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can we use it?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Only when dividing by a linear binomial of form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leading coefficient must be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use it?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Much faster than long division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Less writing, fewer mistakes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Uses only coefficients (no variables!)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catch: Only works for divisors like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etc.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15" name="Google Shape;615;p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245600"/>
                <a:ext cx="10559700" cy="445848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" name="Google Shape;616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4664</Words>
  <Application>Microsoft Macintosh PowerPoint</Application>
  <PresentationFormat>Widescreen</PresentationFormat>
  <Paragraphs>445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Tahoma</vt:lpstr>
      <vt:lpstr>Roboto Mono</vt:lpstr>
      <vt:lpstr>Cambria Math</vt:lpstr>
      <vt:lpstr>Calibri</vt:lpstr>
      <vt:lpstr>Arial</vt:lpstr>
      <vt:lpstr>Arial Black</vt:lpstr>
      <vt:lpstr>Georgia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Dividing Polynomials </vt:lpstr>
      <vt:lpstr>Why Divide Polynomials?</vt:lpstr>
      <vt:lpstr>The Division Algorithm</vt:lpstr>
      <vt:lpstr>How to: Polynomial Long Division</vt:lpstr>
      <vt:lpstr>Example: Polynomial Long Division</vt:lpstr>
      <vt:lpstr>Try It: Polynomial Long Division</vt:lpstr>
      <vt:lpstr>Synthetic Division</vt:lpstr>
      <vt:lpstr>How to: Synthetic Division</vt:lpstr>
      <vt:lpstr>Try It: Synthetic Division</vt:lpstr>
      <vt:lpstr>Learning Goals: Complex Numbers</vt:lpstr>
      <vt:lpstr>Meet i: The Imaginary Unit</vt:lpstr>
      <vt:lpstr>Examples: Simplifying Square Roots</vt:lpstr>
      <vt:lpstr>Try It: Imaginary Numbers</vt:lpstr>
      <vt:lpstr>Complex Numbers</vt:lpstr>
      <vt:lpstr>The Complex Plane</vt:lpstr>
      <vt:lpstr>Try It: Plotting Complex Numbers</vt:lpstr>
      <vt:lpstr>Adding and Subtracting Complex Numbers</vt:lpstr>
      <vt:lpstr>Try It: Adding &amp; Subtracting</vt:lpstr>
      <vt:lpstr>Multiplying Complex Numbers</vt:lpstr>
      <vt:lpstr>Simplifying Powers of i</vt:lpstr>
      <vt:lpstr>The Complex Conjugate</vt:lpstr>
      <vt:lpstr>How to: Divide Complex Numbers</vt:lpstr>
      <vt:lpstr>Learning Goals: Zeros of Polynomial Functions </vt:lpstr>
      <vt:lpstr>The Rational Zero Theorem</vt:lpstr>
      <vt:lpstr>How to: Use the Rational Zero Theorem  </vt:lpstr>
      <vt:lpstr>Example: Finding All Rational Zeros</vt:lpstr>
      <vt:lpstr>Try It: List Possible Zeros</vt:lpstr>
      <vt:lpstr>The Factor Theorem</vt:lpstr>
      <vt:lpstr>How to: Use the Factor Theorem</vt:lpstr>
      <vt:lpstr>Try It: Use the Factor Theorem</vt:lpstr>
      <vt:lpstr>Finding All Zeros</vt:lpstr>
      <vt:lpstr>Try It: Find All Zeros</vt:lpstr>
      <vt:lpstr>The Fundamental Theorem of Algebra </vt:lpstr>
      <vt:lpstr>Try It: Using the Fundamental Theorem</vt:lpstr>
      <vt:lpstr>Linear Factorization Theorem</vt:lpstr>
      <vt:lpstr>Complex Conjugate Theorem</vt:lpstr>
      <vt:lpstr>How to: Find a Polynomial from Given Zeros</vt:lpstr>
      <vt:lpstr>Learning Goals: Polynomial Equations and Inequalities</vt:lpstr>
      <vt:lpstr>Solving Polynomial Inequalities</vt:lpstr>
      <vt:lpstr>Example: Polynomial Inequality</vt:lpstr>
      <vt:lpstr>Try It: Solve the Inequality</vt:lpstr>
      <vt:lpstr>Example: Inequality Requiring Factoring</vt:lpstr>
      <vt:lpstr>Try It: Factor and Solve Inequalities</vt:lpstr>
      <vt:lpstr>What Are Inverse Functions?</vt:lpstr>
      <vt:lpstr>How to: Find the Inverse of a Polynomial</vt:lpstr>
      <vt:lpstr>Example: Finding the Inverse Function</vt:lpstr>
      <vt:lpstr>Try It: Find an Inverse</vt:lpstr>
      <vt:lpstr>Restricting the Domain</vt:lpstr>
      <vt:lpstr>How to: Restrict the Domain</vt:lpstr>
      <vt:lpstr>Example: Find Inverse w/ Restricted Domain</vt:lpstr>
      <vt:lpstr>Try It: Find Inverse with Domain Restriction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6</cp:revision>
  <dcterms:modified xsi:type="dcterms:W3CDTF">2026-02-11T22:35:47Z</dcterms:modified>
</cp:coreProperties>
</file>