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0" r:id="rId1"/>
    <p:sldMasterId id="2147483751" r:id="rId2"/>
    <p:sldMasterId id="2147483752" r:id="rId3"/>
    <p:sldMasterId id="2147483753" r:id="rId4"/>
    <p:sldMasterId id="2147483754" r:id="rId5"/>
  </p:sldMasterIdLst>
  <p:notesMasterIdLst>
    <p:notesMasterId r:id="rId5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6858000" cy="9144000"/>
  <p:embeddedFontLst>
    <p:embeddedFont>
      <p:font typeface="Arial Black" panose="020B0604020202020204" pitchFamily="34" charset="0"/>
      <p:regular r:id="rId52"/>
      <p:bold r:id="rId53"/>
    </p:embeddedFont>
    <p:embeddedFont>
      <p:font typeface="Cambria Math" panose="02040503050406030204" pitchFamily="18" charset="0"/>
      <p:regular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Roboto Mono" pitchFamily="49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747775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3C16C8-1762-4017-839B-B11414D6A042}">
  <a:tblStyle styleId="{3C3C16C8-1762-4017-839B-B11414D6A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/>
    <p:restoredTop sz="89103"/>
  </p:normalViewPr>
  <p:slideViewPr>
    <p:cSldViewPr snapToGrid="0">
      <p:cViewPr>
        <p:scale>
          <a:sx n="75" d="100"/>
          <a:sy n="75" d="100"/>
        </p:scale>
        <p:origin x="256" y="608"/>
      </p:cViewPr>
      <p:guideLst>
        <p:guide orient="horz" pos="6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4.fntdata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0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5.fntdata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a007cb080a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a007cb080a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b00e74a83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g3b00e74a83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b00e74a83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g3b00e74a83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a) Right 4, up 3, wider (compressed by 1/2), opens down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b) Left 1, down 5, narrower (stretched by 2), opens up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b00e74a8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g3b00e74a83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a) a = -\frac{1}{3}, b = 2, c =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compression by factor of \frac{1}{3} (wider parabola)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Reflection over x-axis (opens down)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shift up 5 units (y-intercept at (0, 5))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Horizontal shift: axis of symmetry at x = 3 (vertex shifted right and adjusted by b)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b) a = 4, b = -8, c = -1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stretch by factor of 4 (narrower parabola)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Opens up (no reflection)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Vertical shift down 1 unit (y-intercept at (0, -1))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Horizontal shift: axis of symmetry at x = 1 (vertex shifted right and adjusted by b)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0" name="Google Shape;780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adfb343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g3adfb343e3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b00e74a83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3" name="Google Shape;803;g3b00e74a83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Degree: 5, Leading term: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7x^5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Leading coefficient: 7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First rewrite in standard form: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g(x) = 6x^4 - x^3 + 4x + 2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Degree: 4, Leading term: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6x^4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Leading coefficient: 6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c)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Find leading term by multiplying first terms: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-x^2 \cdot x \cdot x = -x^4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Degree: 4, Leading term: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-x^4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Leading coefficient: -1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b00e74a83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g3b00e74a83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b00e74a83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3b00e74a83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92" name="Google Shape;692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b00e74a83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g3b00e74a83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b00e74a83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g3b00e74a83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a) Leading term: 4x^6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Degree: 6 (even), Leading coefficient: 4 (positive)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x \to -\infty, f(x) \to \infty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x \to \infty, f(x) \to \infty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Both ends up ↑↑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b) Leading term: -x^3 \cdot x \cdot x = -x^5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Degree: 5 (odd), Leading coefficient: -1 (negative)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x \to -\infty, f(x) \to \infty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x \to \infty, f(x) \to -\infty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Left up, right down ↑↓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b00e74a83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g3b00e74a83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b00e74a83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g3b00e74a83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b00e74a83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3b00e74a83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b00e74a83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g3b00e74a83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-2 with multiplicity 3 (crosses)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1 with multiplicity 1 (crosses)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-5 with multiplicity 2 (touches/bounces)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b00e74a83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g3b00e74a83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x-intercepts: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- 2 = 0 → x = 2 (multiplicity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+ 4 = 0 → x = -4 (multiplicity 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y-intercept: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h(0) = -3(0 - 2)(0 + 4)^2 = -3(-2)(16) = -3(-32) = 96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y-intercept: (0, 96)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adfb343e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g3adfb343e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b00e74a83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9" name="Google Shape;899;g3b00e74a83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b00e74a83e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g3b00e74a83e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x-intercepts: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Factor: g(x) = 2x(x^2 - 4x - 5) = 2x(x - 5)(x + 1)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Set equal to zero: 2x(x - 5)(x + 1) = 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0, x = 5, x = -1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x-intercepts: (0, 0), (5, 0), (-1, 0)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y-intercept: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g(0) = 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y-intercept: (0, 0)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b00e74a83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g3b00e74a83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Key: Sum of all multiplicities = degree of polynomial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b00e74a83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g3b00e74a83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b01e71fe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3b01e71fe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Zeros and behavior: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0 with multiplicity 1 (odd) → crosses linearly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3 with multiplicity 2 (even) → touches and bounces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 = -1 with multiplicity 3 (odd) → crosses with S-curve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Degree: 1 + 2 + 3 = 6 (even)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Leading coefficient: negative (opens down on both ends)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3b00e74a83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7" name="Google Shape;937;g3b00e74a83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b00e74a83e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g3b00e74a83e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b01e71fee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3b01e71fee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End behavior: Degree 4 (even), negative leading coefficient → both ends down ↓↓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x-intercepts: x = 0 (mult. 1, crosses), x = -3 (mult. 1, crosses), x = 1 (mult. 2, touches)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y-intercept: g(0) = 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Sketch: Start high on left, cross at -3, cross at 0 going up, touch and bounce at 1, end down on right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3b01e71fee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3b01e71fee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b01e71fee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g3b01e71fee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b01e71fee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0" name="Google Shape;980;g3b01e71fee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7" name="Google Shape;987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Solution: </a:t>
            </a:r>
            <a:br>
              <a:rPr lang="en-US"/>
            </a:b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Step 1 - Factors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-1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touches →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(x + 1)^2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crosses →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(x - 2)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4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crosses →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(x - 4)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Step 2 - General form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f(x) = a(x + 1)^2(x - 2)(x - 4)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Step 3 - Find a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-8 = a(0 + 1)^2(0 - 2)(0 - 4)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-8 = a(1)(-2)(-4) = 8a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 = -1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f(x) = -(x + 1)^2(x - 2)(x - 4)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b01e71fee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4" name="Google Shape;994;g3b01e71fee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9" name="Google Shape;1009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b00e74a8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3b00e74a8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b00e74a8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g3b00e74a8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b00e74a83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3b00e74a83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b00e74a8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g3b00e74a83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b00e74a83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g3b00e74a83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a = -3, b = 12, c = -5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 = -\frac{12}{2(-3)} = -\frac{12}{-6} =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 = g(2) = -3(2)^2 + 12(2) - 5 = -12 + 24 - 5 = 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Vertex: (2, 7)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a maximum since a = -3 &lt; 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Standard form: g(x) = -3(x - 2)^2 + 7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0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4" name="Google Shape;674;p10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0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8" name="Google Shape;678;p10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10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0" name="Google Shape;680;p10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10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8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8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9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9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89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89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0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90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90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90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1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91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2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92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2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92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92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92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92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92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92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92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92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92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3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93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93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93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5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3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6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941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7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97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97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97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97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97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9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9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9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0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0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00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00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0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0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10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10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10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10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10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10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10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10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10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10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10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10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00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1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101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01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10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0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0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10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0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0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10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10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4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4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104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4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553" name="Google Shape;553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87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8.pn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8"/>
          <p:cNvSpPr txBox="1">
            <a:spLocks noGrp="1"/>
          </p:cNvSpPr>
          <p:nvPr>
            <p:ph type="title"/>
          </p:nvPr>
        </p:nvSpPr>
        <p:spPr>
          <a:xfrm>
            <a:off x="5332367" y="895100"/>
            <a:ext cx="6474300" cy="2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/>
              <a:t>Precalculus</a:t>
            </a:r>
            <a:endParaRPr sz="7200"/>
          </a:p>
        </p:txBody>
      </p:sp>
      <p:sp>
        <p:nvSpPr>
          <p:cNvPr id="686" name="Google Shape;686;p108"/>
          <p:cNvSpPr txBox="1">
            <a:spLocks noGrp="1"/>
          </p:cNvSpPr>
          <p:nvPr>
            <p:ph type="body" idx="1"/>
          </p:nvPr>
        </p:nvSpPr>
        <p:spPr>
          <a:xfrm>
            <a:off x="5332367" y="3099467"/>
            <a:ext cx="64749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Module 4: 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Polynomial Functions	</a:t>
            </a:r>
            <a:endParaRPr/>
          </a:p>
        </p:txBody>
      </p:sp>
      <p:sp>
        <p:nvSpPr>
          <p:cNvPr id="688" name="Google Shape;688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996570" y="996611"/>
            <a:ext cx="6872526" cy="4879386"/>
          </a:xfrm>
          <a:prstGeom prst="flowChartDocument">
            <a:avLst/>
          </a:prstGeom>
          <a:solidFill>
            <a:srgbClr val="DDE1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9" name="Google Shape;68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67" y="1211533"/>
            <a:ext cx="4819069" cy="443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Transforming Parabolas with Standard Form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5" name="Google Shape;755;p117"/>
              <p:cNvSpPr txBox="1"/>
              <p:nvPr/>
            </p:nvSpPr>
            <p:spPr>
              <a:xfrm>
                <a:off x="1033305" y="1518176"/>
                <a:ext cx="7661244" cy="3821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transforms the parent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Horizontal shift (right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left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Vertical shift (up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down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Vertical stretch/compression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narrower (stretch)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wider (compression)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reflection over x-axis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55" name="Google Shape;755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05" y="1518176"/>
                <a:ext cx="7661244" cy="3821647"/>
              </a:xfrm>
              <a:prstGeom prst="rect">
                <a:avLst/>
              </a:prstGeom>
              <a:blipFill>
                <a:blip r:embed="rId3"/>
                <a:stretch>
                  <a:fillRect l="-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" name="Google Shape;756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Standard Form Transformations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2" name="Google Shape;762;p118"/>
              <p:cNvSpPr txBox="1"/>
              <p:nvPr/>
            </p:nvSpPr>
            <p:spPr>
              <a:xfrm>
                <a:off x="831833" y="1384200"/>
                <a:ext cx="8568900" cy="3266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Describe the transformations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62" name="Google Shape;762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8568900" cy="3266047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3" name="Google Shape;763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Transforming Parabolas with General Form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35039-BA78-92DE-DA30-002DE6C6B5DD}"/>
                  </a:ext>
                </a:extLst>
              </p:cNvPr>
              <p:cNvSpPr txBox="1"/>
              <p:nvPr/>
            </p:nvSpPr>
            <p:spPr>
              <a:xfrm>
                <a:off x="4093232" y="1151823"/>
                <a:ext cx="45042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35039-BA78-92DE-DA30-002DE6C6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32" y="1151823"/>
                <a:ext cx="4504267" cy="430887"/>
              </a:xfrm>
              <a:prstGeom prst="rect">
                <a:avLst/>
              </a:prstGeom>
              <a:blipFill>
                <a:blip r:embed="rId3"/>
                <a:stretch>
                  <a:fillRect l="-1690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9" name="Google Shape;769;p119"/>
              <p:cNvSpPr txBox="1"/>
              <p:nvPr/>
            </p:nvSpPr>
            <p:spPr>
              <a:xfrm>
                <a:off x="831833" y="1261458"/>
                <a:ext cx="11607390" cy="4750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1143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Width: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narrower (steeper);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wider (flatter)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Direction: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opens up (U-shape);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opens down (∩-shape)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Stretch/Compression: Larger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more vertical stretch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143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y-intercept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Shifts entire parabola up (if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or down (if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Does NOT change the shape, only position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143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Moves the axis of symmetry and vertex horizontally</a:t>
                </a:r>
              </a:p>
              <a:p>
                <a:pPr marL="571500" lvl="1">
                  <a:lnSpc>
                    <a:spcPct val="113000"/>
                  </a:lnSpc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Axis of symmetry: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Positive b shifts vertex left of y-axis; negative b shifts vertex right</a:t>
                </a: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Larger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greater horizontal shift</a:t>
                </a:r>
              </a:p>
            </p:txBody>
          </p:sp>
        </mc:Choice>
        <mc:Fallback>
          <p:sp>
            <p:nvSpPr>
              <p:cNvPr id="769" name="Google Shape;769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61458"/>
                <a:ext cx="11607390" cy="4750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0" name="Google Shape;770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General Form Transformations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6" name="Google Shape;776;p120"/>
              <p:cNvSpPr txBox="1"/>
              <p:nvPr/>
            </p:nvSpPr>
            <p:spPr>
              <a:xfrm>
                <a:off x="831833" y="1225945"/>
                <a:ext cx="9579300" cy="4111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Describe the transformations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for each function below:</a:t>
                </a:r>
                <a:endParaRPr sz="24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Hint: Consider the effects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on shape, direction, and position.</a:t>
                </a:r>
                <a:endParaRPr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76" name="Google Shape;776;p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25945"/>
                <a:ext cx="9579300" cy="4111213"/>
              </a:xfrm>
              <a:prstGeom prst="rect">
                <a:avLst/>
              </a:prstGeom>
              <a:blipFill>
                <a:blip r:embed="rId3"/>
                <a:stretch>
                  <a:fillRect l="-662" r="-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7" name="Google Shape;777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Polynomial Functions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85" name="Google Shape;785;p121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83" name="Google Shape;783;p121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Identify the degree and leading coefficient of polynomial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Identify end behavior of polynomial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Identify intercepts of factored polynomial functions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 Polynomial Function?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1" name="Google Shape;791;p122"/>
              <p:cNvSpPr txBox="1"/>
              <p:nvPr/>
            </p:nvSpPr>
            <p:spPr>
              <a:xfrm>
                <a:off x="824933" y="1193800"/>
                <a:ext cx="10559700" cy="450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General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non-negative integer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coefficient (any real number)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requirement: All exponents must be non-negative integers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 Polynomial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✗ NOT a polynomial (fractional exponent)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✗ NOT a polynomial (negative exponent)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91" name="Google Shape;791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193800"/>
                <a:ext cx="10559700" cy="450689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2" name="Google Shape;792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Degree and Leading Coefficient</a:t>
            </a:r>
            <a:endParaRPr sz="4000" dirty="0"/>
          </a:p>
        </p:txBody>
      </p:sp>
      <p:sp>
        <p:nvSpPr>
          <p:cNvPr id="798" name="Google Shape;798;p123"/>
          <p:cNvSpPr txBox="1"/>
          <p:nvPr/>
        </p:nvSpPr>
        <p:spPr>
          <a:xfrm>
            <a:off x="908021" y="1261225"/>
            <a:ext cx="9617400" cy="177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Degree: </a:t>
            </a:r>
            <a:r>
              <a:rPr lang="en-US" sz="2200" dirty="0">
                <a:solidFill>
                  <a:schemeClr val="dk1"/>
                </a:solidFill>
              </a:rPr>
              <a:t>The highest power of the variable in the polynomial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Leading Term:</a:t>
            </a:r>
            <a:r>
              <a:rPr lang="en-US" sz="2200" dirty="0">
                <a:solidFill>
                  <a:schemeClr val="dk1"/>
                </a:solidFill>
              </a:rPr>
              <a:t> The term with the highest degree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Leading Coefficient: </a:t>
            </a:r>
            <a:r>
              <a:rPr lang="en-US" sz="2200" dirty="0">
                <a:solidFill>
                  <a:schemeClr val="dk1"/>
                </a:solidFill>
              </a:rPr>
              <a:t>The coefficient of the leading term</a:t>
            </a: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800" name="Google Shape;800;p123" descr="An polynomial function made of only variables pointing out the leading coefficient, the leading term, and the degree of that term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025" y="3074712"/>
            <a:ext cx="5590772" cy="27794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Degree and Leading Coefficient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6" name="Google Shape;806;p124"/>
              <p:cNvSpPr txBox="1"/>
              <p:nvPr/>
            </p:nvSpPr>
            <p:spPr>
              <a:xfrm>
                <a:off x="831833" y="1537577"/>
                <a:ext cx="8568900" cy="3476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Identify the degree, leading term, and leading coefficient: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=7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=2+4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06" name="Google Shape;806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537577"/>
                <a:ext cx="8568900" cy="3476873"/>
              </a:xfrm>
              <a:prstGeom prst="rect">
                <a:avLst/>
              </a:prstGeom>
              <a:blipFill>
                <a:blip r:embed="rId3"/>
                <a:stretch>
                  <a:fillRect l="-888" r="-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7" name="Google Shape;807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End Behavior?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3" name="Google Shape;813;p125"/>
              <p:cNvSpPr txBox="1"/>
              <p:nvPr/>
            </p:nvSpPr>
            <p:spPr>
              <a:xfrm>
                <a:off x="824933" y="1282700"/>
                <a:ext cx="10559700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End behavior describes what happens to f(x) as x gets very large (positive) or very small (negative).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Mathematical notation: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what happens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what happens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insight: The leading term dominates the behavior as x gets large!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−100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+500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−2000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+1000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1000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 contributes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3,000,000,000,000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All other terms combined contribute much less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leading term tells us everything about end behavior!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13" name="Google Shape;813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82700"/>
                <a:ext cx="10559700" cy="471278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4" name="Google Shape;814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Determining End Behavior</a:t>
            </a:r>
            <a:endParaRPr sz="4000" dirty="0"/>
          </a:p>
        </p:txBody>
      </p:sp>
      <p:sp>
        <p:nvSpPr>
          <p:cNvPr id="820" name="Google Shape;820;p126"/>
          <p:cNvSpPr txBox="1"/>
          <p:nvPr/>
        </p:nvSpPr>
        <p:spPr>
          <a:xfrm>
            <a:off x="824933" y="1295400"/>
            <a:ext cx="10559700" cy="13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End behavior depends on two things: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1. Degree (even or odd?)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2. Leading coefficient (positive or negative?)</a:t>
            </a:r>
            <a:endParaRPr sz="22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2" name="Google Shape;822;p126"/>
              <p:cNvGraphicFramePr/>
              <p:nvPr>
                <p:extLst>
                  <p:ext uri="{D42A27DB-BD31-4B8C-83A1-F6EECF244321}">
                    <p14:modId xmlns:p14="http://schemas.microsoft.com/office/powerpoint/2010/main" val="3217753260"/>
                  </p:ext>
                </p:extLst>
              </p:nvPr>
            </p:nvGraphicFramePr>
            <p:xfrm>
              <a:off x="952500" y="3048000"/>
              <a:ext cx="7543800" cy="2438250"/>
            </p:xfrm>
            <a:graphic>
              <a:graphicData uri="http://schemas.openxmlformats.org/drawingml/2006/table">
                <a:tbl>
                  <a:tblPr firstRow="1">
                    <a:noFill/>
                    <a:tableStyleId>{3C3C16C8-1762-4017-839B-B11414D6A042}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7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Degree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Leading Coefficient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End Behavior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Even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Positive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Both ends up ↑↑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Even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Negative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Both ends down ↓↓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Odd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Positive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Left down, right up ↓↑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Odd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Negative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Left down, right up ↓↑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2" name="Google Shape;822;p126"/>
              <p:cNvGraphicFramePr/>
              <p:nvPr>
                <p:extLst>
                  <p:ext uri="{D42A27DB-BD31-4B8C-83A1-F6EECF244321}">
                    <p14:modId xmlns:p14="http://schemas.microsoft.com/office/powerpoint/2010/main" val="3217753260"/>
                  </p:ext>
                </p:extLst>
              </p:nvPr>
            </p:nvGraphicFramePr>
            <p:xfrm>
              <a:off x="952500" y="3048000"/>
              <a:ext cx="7543800" cy="2438250"/>
            </p:xfrm>
            <a:graphic>
              <a:graphicData uri="http://schemas.openxmlformats.org/drawingml/2006/table">
                <a:tbl>
                  <a:tblPr firstRow="1">
                    <a:noFill/>
                    <a:tableStyleId>{3C3C16C8-1762-4017-839B-B11414D6A042}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7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Degree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Leading Coefficient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End Behavior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Even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51754" t="-102564" r="-110965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Both ends up ↑↑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Even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51754" t="-207895" r="-110965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Both ends down ↓↓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Odd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51754" t="-300000" r="-110965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Left down, right up ↓↑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Odd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51754" t="-410526" r="-110965" b="-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Left down, right up ↓↑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21" name="Google Shape;821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3" name="Google Shape;823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14" t="24015" b="14057"/>
          <a:stretch/>
        </p:blipFill>
        <p:spPr>
          <a:xfrm>
            <a:off x="8722975" y="861925"/>
            <a:ext cx="3201900" cy="585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9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694" name="Google Shape;694;p109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believe I can grow more confident in math.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confident asking questions when I need clarity.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believe in my ability to succeed.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Describing End Behavior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" name="Google Shape;829;p127"/>
              <p:cNvSpPr txBox="1"/>
              <p:nvPr/>
            </p:nvSpPr>
            <p:spPr>
              <a:xfrm>
                <a:off x="824933" y="1308100"/>
                <a:ext cx="10559700" cy="4338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Describe the end behavior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Identify the leading term: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Determine degree and leading coefficient: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Degree: 5 (odd)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Leading coefficient: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(negative)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Apply the rule (odd degree, negative coefficient):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(left side goes up)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(right side goes down)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words: The graph rises on the left and falls on the right ↑↓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9" name="Google Shape;829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308100"/>
                <a:ext cx="10559700" cy="433896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0" name="Google Shape;830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2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Determining End Behavior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6" name="Google Shape;836;p128"/>
              <p:cNvSpPr txBox="1"/>
              <p:nvPr/>
            </p:nvSpPr>
            <p:spPr>
              <a:xfrm>
                <a:off x="831833" y="1748266"/>
                <a:ext cx="8568900" cy="3065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Determine the end behavior: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36" name="Google Shape;836;p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48266"/>
                <a:ext cx="8568900" cy="3065542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7" name="Google Shape;837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Factored Form of Polynomials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3" name="Google Shape;843;p129"/>
              <p:cNvSpPr txBox="1"/>
              <p:nvPr/>
            </p:nvSpPr>
            <p:spPr>
              <a:xfrm>
                <a:off x="831833" y="1384300"/>
                <a:ext cx="10559700" cy="4075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Factored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leading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zeros (roots) of the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Leading coefficient: 3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Zeros: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=−5,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factored form is useful: Finding intercepts becomes super easy!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3" name="Google Shape;843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07594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4" name="Google Shape;844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x-intercepts from Factored Form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0" name="Google Shape;850;p130"/>
              <p:cNvSpPr txBox="1"/>
              <p:nvPr/>
            </p:nvSpPr>
            <p:spPr>
              <a:xfrm>
                <a:off x="831829" y="1384200"/>
                <a:ext cx="5007300" cy="369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 to find x-intercepts: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1.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2. Use the Zero Product Property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3. Solve each factor equal to zero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4. The solutions are the x-intercepts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Note: Leading coefficient doesn't affect x-intercepts!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50" name="Google Shape;850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9" y="1384200"/>
                <a:ext cx="5007300" cy="3693407"/>
              </a:xfrm>
              <a:prstGeom prst="rect">
                <a:avLst/>
              </a:prstGeom>
              <a:blipFill>
                <a:blip r:embed="rId3"/>
                <a:stretch>
                  <a:fillRect l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2" name="Google Shape;852;p130"/>
              <p:cNvSpPr txBox="1"/>
              <p:nvPr/>
            </p:nvSpPr>
            <p:spPr>
              <a:xfrm>
                <a:off x="6004125" y="1384200"/>
                <a:ext cx="5473800" cy="4012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Find x-intercepts of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 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solve: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− 4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+ 3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− 1 = 0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x-intercepts: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52" name="Google Shape;852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125" y="1384200"/>
                <a:ext cx="5473800" cy="4012222"/>
              </a:xfrm>
              <a:prstGeom prst="rect">
                <a:avLst/>
              </a:prstGeom>
              <a:blipFill>
                <a:blip r:embed="rId4"/>
                <a:stretch>
                  <a:fillRect l="-1389" b="-3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1" name="Google Shape;851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Understanding Multiplicity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8" name="Google Shape;858;p131"/>
              <p:cNvSpPr txBox="1"/>
              <p:nvPr/>
            </p:nvSpPr>
            <p:spPr>
              <a:xfrm>
                <a:off x="824933" y="1163225"/>
                <a:ext cx="10559700" cy="4747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Multiplicity: When a factor appears multiple times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Factors and their multiplicities: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multiplicity 2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multiplicity 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multiplicity 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x-intercepts: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mult</a:t>
                </a:r>
                <a:r>
                  <a:rPr lang="en-US" sz="2200" dirty="0">
                    <a:solidFill>
                      <a:schemeClr val="dk1"/>
                    </a:solidFill>
                  </a:rPr>
                  <a:t>. 2),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mult</a:t>
                </a:r>
                <a:r>
                  <a:rPr lang="en-US" sz="2200" dirty="0">
                    <a:solidFill>
                      <a:schemeClr val="dk1"/>
                    </a:solidFill>
                  </a:rPr>
                  <a:t>. 1),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mult</a:t>
                </a:r>
                <a:r>
                  <a:rPr lang="en-US" sz="2200" dirty="0">
                    <a:solidFill>
                      <a:schemeClr val="dk1"/>
                    </a:solidFill>
                  </a:rPr>
                  <a:t>. 1)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Visual effect of multiplicity: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Odd multiplicity (1, 3, 5...): Graph crosses the x-axis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Even multiplicity (2, 4, 6...): Graph touches the x-axis and turns around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58" name="Google Shape;858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163225"/>
                <a:ext cx="10559700" cy="4747606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9" name="Google Shape;859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Multiplicity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5" name="Google Shape;865;p132"/>
              <p:cNvSpPr txBox="1"/>
              <p:nvPr/>
            </p:nvSpPr>
            <p:spPr>
              <a:xfrm>
                <a:off x="831833" y="1633551"/>
                <a:ext cx="9350700" cy="1835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all x-intercepts and state the multiplicity of each: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65" name="Google Shape;865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33551"/>
                <a:ext cx="9350700" cy="1835206"/>
              </a:xfrm>
              <a:prstGeom prst="rect">
                <a:avLst/>
              </a:prstGeom>
              <a:blipFill>
                <a:blip r:embed="rId3"/>
                <a:stretch>
                  <a:fillRect l="-9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6" name="Google Shape;866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3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y-intercepts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2" name="Google Shape;872;p133"/>
              <p:cNvSpPr txBox="1"/>
              <p:nvPr/>
            </p:nvSpPr>
            <p:spPr>
              <a:xfrm>
                <a:off x="831829" y="1384300"/>
                <a:ext cx="5502600" cy="3182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y-intercept: Where the graph crosses the y-axis (when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Substitute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Evaluate the expression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The result is the y-coordinate: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72" name="Google Shape;872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9" y="1384300"/>
                <a:ext cx="5502600" cy="3182626"/>
              </a:xfrm>
              <a:prstGeom prst="rect">
                <a:avLst/>
              </a:prstGeom>
              <a:blipFill>
                <a:blip r:embed="rId3"/>
                <a:stretch>
                  <a:fillRect l="-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4" name="Google Shape;874;p133"/>
              <p:cNvSpPr txBox="1"/>
              <p:nvPr/>
            </p:nvSpPr>
            <p:spPr>
              <a:xfrm>
                <a:off x="6604000" y="1384300"/>
                <a:ext cx="4864746" cy="3325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Find the y-intercept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0−3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0−5</m:t>
                          </m:r>
                        </m:e>
                      </m:d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</a:p>
              <a:p>
                <a:pPr fontAlgn="base"/>
              </a:p>
              <a:p>
                <a:pPr fontAlgn="base"/>
              </a:p>
              <a:p>
                <a:pPr fontAlgn="base"/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y-intercept: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0,30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74" name="Google Shape;874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384300"/>
                <a:ext cx="4864746" cy="3325495"/>
              </a:xfrm>
              <a:prstGeom prst="rect">
                <a:avLst/>
              </a:prstGeom>
              <a:blipFill>
                <a:blip r:embed="rId4"/>
                <a:stretch>
                  <a:fillRect l="-1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3" name="Google Shape;873;p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Finding Intercepts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0" name="Google Shape;880;p134"/>
              <p:cNvSpPr txBox="1"/>
              <p:nvPr/>
            </p:nvSpPr>
            <p:spPr>
              <a:xfrm>
                <a:off x="831833" y="2080723"/>
                <a:ext cx="8568900" cy="1835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both the x-intercepts and y-intercept: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80" name="Google Shape;880;p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080723"/>
                <a:ext cx="8568900" cy="1835206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1" name="Google Shape;881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Graphs of Polynomial Functions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89" name="Google Shape;889;p135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887" name="Google Shape;887;p135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Graph polynomial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the Intermediate Value Theorem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Write the formula for a polynomial function given its graph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3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Turning Points and Intercepts of Polynomials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5" name="Google Shape;895;p136"/>
              <p:cNvSpPr txBox="1"/>
              <p:nvPr/>
            </p:nvSpPr>
            <p:spPr>
              <a:xfrm>
                <a:off x="824917" y="1674975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Turning Point: </a:t>
                </a:r>
                <a:r>
                  <a:rPr lang="en-US" sz="2200" dirty="0">
                    <a:solidFill>
                      <a:schemeClr val="dk1"/>
                    </a:solidFill>
                  </a:rPr>
                  <a:t>Where the graph changes from increasing to decreasing (or vice versa)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Intercepts:</a:t>
                </a:r>
                <a:endParaRPr sz="2200" b="1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y-intercept: Point where graph crosses y-axis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x-intercepts: Points where graph crosses x-axis (where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 Rule: A polynomial of degree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	at most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x-intercepts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	at most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turning points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A degree 5 polynomial has at most 5 x-intercepts and 4 turning points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95" name="Google Shape;895;p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" y="1674975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6" name="Google Shape;896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Quadratic Functions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03" name="Google Shape;703;p110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01" name="Google Shape;701;p110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Identify key characteristics of parabolas from the graph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Understand how the graph of a parabola is related to its quadratic function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Draw the graph of a quadratic function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Solve problems involving a quadratic function’s minimum or maximum value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3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x-intercepts by Factoring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2" name="Google Shape;902;p137"/>
              <p:cNvSpPr txBox="1"/>
              <p:nvPr/>
            </p:nvSpPr>
            <p:spPr>
              <a:xfrm>
                <a:off x="831829" y="1384300"/>
                <a:ext cx="5299200" cy="2158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 to find x-intercepts: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Factor the polynomial (if possible)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Set each factor equal to zero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02" name="Google Shape;902;p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9" y="1384300"/>
                <a:ext cx="5299200" cy="2158884"/>
              </a:xfrm>
              <a:prstGeom prst="rect">
                <a:avLst/>
              </a:prstGeom>
              <a:blipFill>
                <a:blip r:embed="rId3"/>
                <a:stretch>
                  <a:fillRect l="-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4" name="Google Shape;904;p137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6369029" y="1384300"/>
                <a:ext cx="5299200" cy="4075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Find x-intercepts of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Factor: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 equal to zero: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x-intercepts: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−1,0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04" name="Google Shape;904;p137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029" y="1384300"/>
                <a:ext cx="5299200" cy="4075947"/>
              </a:xfrm>
              <a:prstGeom prst="rect">
                <a:avLst/>
              </a:prstGeom>
              <a:blipFill>
                <a:blip r:embed="rId4"/>
                <a:stretch>
                  <a:fillRect l="-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3" name="Google Shape;903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5" name="Google Shape;905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33106" y="2790050"/>
            <a:ext cx="43512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Find Polynomial Intercepts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" name="Google Shape;911;p138"/>
              <p:cNvSpPr txBox="1"/>
              <p:nvPr/>
            </p:nvSpPr>
            <p:spPr>
              <a:xfrm>
                <a:off x="831833" y="1820760"/>
                <a:ext cx="8568900" cy="1835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the x-intercepts and y-intercept: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1" name="Google Shape;911;p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820760"/>
                <a:ext cx="8568900" cy="1835206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" name="Google Shape;912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3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Graphical Behavior of Polynomials at x-intercepts</a:t>
            </a:r>
            <a:endParaRPr sz="4000" dirty="0"/>
          </a:p>
        </p:txBody>
      </p:sp>
      <p:sp>
        <p:nvSpPr>
          <p:cNvPr id="918" name="Google Shape;918;p139"/>
          <p:cNvSpPr txBox="1"/>
          <p:nvPr/>
        </p:nvSpPr>
        <p:spPr>
          <a:xfrm>
            <a:off x="1088396" y="1468375"/>
            <a:ext cx="8582700" cy="4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Multiplicity: The number of times a factor appears in factored form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Graph Behavior at x-intercepts: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Odd Multiplicity (1, 3, 5, ...):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Graph crosses the x-axis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Linear (</a:t>
            </a:r>
            <a:r>
              <a:rPr lang="en-US" sz="2200" dirty="0" err="1">
                <a:solidFill>
                  <a:schemeClr val="dk1"/>
                </a:solidFill>
              </a:rPr>
              <a:t>mult</a:t>
            </a:r>
            <a:r>
              <a:rPr lang="en-US" sz="2200" dirty="0">
                <a:solidFill>
                  <a:schemeClr val="dk1"/>
                </a:solidFill>
              </a:rPr>
              <a:t>. 1): straight through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Cubic (</a:t>
            </a:r>
            <a:r>
              <a:rPr lang="en-US" sz="2200" dirty="0" err="1">
                <a:solidFill>
                  <a:schemeClr val="dk1"/>
                </a:solidFill>
              </a:rPr>
              <a:t>mult</a:t>
            </a:r>
            <a:r>
              <a:rPr lang="en-US" sz="2200" dirty="0">
                <a:solidFill>
                  <a:schemeClr val="dk1"/>
                </a:solidFill>
              </a:rPr>
              <a:t>. 3): flattens then crosses (S-curve)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Even Multiplicity (2, 4, 6, ...):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Graph touches x-axis and bounces back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Quadratic (</a:t>
            </a:r>
            <a:r>
              <a:rPr lang="en-US" sz="2200" dirty="0" err="1">
                <a:solidFill>
                  <a:schemeClr val="dk1"/>
                </a:solidFill>
              </a:rPr>
              <a:t>mult</a:t>
            </a:r>
            <a:r>
              <a:rPr lang="en-US" sz="2200" dirty="0">
                <a:solidFill>
                  <a:schemeClr val="dk1"/>
                </a:solidFill>
              </a:rPr>
              <a:t>. 2): U-shaped bounce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Higher even: flatter bounce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920" name="Google Shape;920;p139"/>
          <p:cNvSpPr txBox="1"/>
          <p:nvPr/>
        </p:nvSpPr>
        <p:spPr>
          <a:xfrm>
            <a:off x="8386433" y="4649203"/>
            <a:ext cx="3438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Sum of all multiplicities = degree of polynomial</a:t>
            </a:r>
            <a:endParaRPr sz="2200" dirty="0"/>
          </a:p>
        </p:txBody>
      </p:sp>
      <p:sp>
        <p:nvSpPr>
          <p:cNvPr id="919" name="Google Shape;919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Analyze Multiplicity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6" name="Google Shape;926;p140"/>
              <p:cNvSpPr txBox="1"/>
              <p:nvPr/>
            </p:nvSpPr>
            <p:spPr>
              <a:xfrm>
                <a:off x="824933" y="1310050"/>
                <a:ext cx="10559700" cy="4586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identify zeros and describe behavior: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Zeros and multiplicities: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−2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multiplicity 3 (odd) → crosses with S-curve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multiplicity 2 (even) → touches and bounces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multiplicity 1 (odd) → crosses linearly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Total degree 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 + 2 + 1 = 6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y-intercept: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0,−32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26" name="Google Shape;926;p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310050"/>
                <a:ext cx="10559700" cy="458672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" name="Google Shape;927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4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Graph Behavior and Multiplicities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3" name="Google Shape;933;p141"/>
              <p:cNvSpPr txBox="1"/>
              <p:nvPr/>
            </p:nvSpPr>
            <p:spPr>
              <a:xfrm>
                <a:off x="831833" y="1820760"/>
                <a:ext cx="8568900" cy="2322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Identify the zeros, their multiplicities, and describe the behavior at each: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33" name="Google Shape;933;p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820760"/>
                <a:ext cx="8568900" cy="2322134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4" name="Google Shape;934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4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Graph Polynomials by Hand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0" name="Google Shape;940;p142"/>
              <p:cNvSpPr txBox="1"/>
              <p:nvPr/>
            </p:nvSpPr>
            <p:spPr>
              <a:xfrm>
                <a:off x="831833" y="1384300"/>
                <a:ext cx="10559700" cy="443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Determine end behavior using the degree and leading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Find all intercepts (x-intercepts and y-intercept)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x-intercepts: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solve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y-intercept: Evaluate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Identify multiplicity at each x-intercept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Plot intercepts and sketch local behavior at each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Connect with smooth curves respecting end behavior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6. Verify with additional points if needed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40" name="Google Shape;940;p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3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1" name="Google Shape;941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4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Sketch the Graph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7" name="Google Shape;947;p143"/>
              <p:cNvSpPr txBox="1"/>
              <p:nvPr/>
            </p:nvSpPr>
            <p:spPr>
              <a:xfrm>
                <a:off x="831832" y="1384200"/>
                <a:ext cx="11179353" cy="4714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End behavior: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 leading term: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Degree 3 (odd), positive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Left: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Right: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Intercepts: x-intercepts: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−1,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y-intercept: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Multiplicity: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mult</a:t>
                </a:r>
                <a:r>
                  <a:rPr lang="en-US" sz="2200" dirty="0">
                    <a:solidFill>
                      <a:schemeClr val="dk1"/>
                    </a:solidFill>
                  </a:rPr>
                  <a:t>. 1 (crosses)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mult</a:t>
                </a:r>
                <a:r>
                  <a:rPr lang="en-US" sz="2200" dirty="0">
                    <a:solidFill>
                      <a:schemeClr val="dk1"/>
                    </a:solidFill>
                  </a:rPr>
                  <a:t>. 2 (touches/bounces)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Sketch: Plot points, apply behaviors, connect smoothly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47" name="Google Shape;947;p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2" y="1384200"/>
                <a:ext cx="11179353" cy="4714968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8" name="Google Shape;948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4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Draw a Polynomial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4" name="Google Shape;954;p144"/>
              <p:cNvSpPr txBox="1"/>
              <p:nvPr/>
            </p:nvSpPr>
            <p:spPr>
              <a:xfrm>
                <a:off x="831833" y="1832108"/>
                <a:ext cx="10182000" cy="3193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Sketch the graph of: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Include: end behavior, intercepts, multiplicity behavior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54" name="Google Shape;954;p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832108"/>
                <a:ext cx="10182000" cy="3193783"/>
              </a:xfrm>
              <a:prstGeom prst="rect">
                <a:avLst/>
              </a:prstGeom>
              <a:blipFill>
                <a:blip r:embed="rId3"/>
                <a:stretch>
                  <a:fillRect l="-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5" name="Google Shape;955;p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4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Intermediate Value Theorem (IVT)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1" name="Google Shape;961;p145"/>
              <p:cNvSpPr txBox="1"/>
              <p:nvPr/>
            </p:nvSpPr>
            <p:spPr>
              <a:xfrm>
                <a:off x="831825" y="1384300"/>
                <a:ext cx="7140600" cy="441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Theorem: If f is continuous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have opposite signs, then there exists at least one value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i.e., If the function goes from negative to positive (or positive to negative), it must cross the x-axis somewhere in between!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use it: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Evaluate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Check if signs are opposite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If yes, there's a zero between a and b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61" name="Google Shape;961;p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7140600" cy="4413600"/>
              </a:xfrm>
              <a:prstGeom prst="rect">
                <a:avLst/>
              </a:prstGeom>
              <a:blipFill>
                <a:blip r:embed="rId3"/>
                <a:stretch>
                  <a:fillRect l="-710" b="-2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3" name="Google Shape;963;p145" descr="Graph of an odd-degree polynomial function that shows a point f(a) that’s negative, f(b) that’s positive, and f(c) that’s 0." title="CNX_Precalc_Figure_03_04_022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1625" y="1961125"/>
            <a:ext cx="3885074" cy="2935744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Apply the IVT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9" name="Google Shape;969;p146"/>
              <p:cNvSpPr txBox="1"/>
              <p:nvPr/>
            </p:nvSpPr>
            <p:spPr>
              <a:xfrm>
                <a:off x="831825" y="1384300"/>
                <a:ext cx="9480575" cy="4458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a zero between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Evaluate at endpoints: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−1=1−2−1=−2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(negative)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−1=8−4−1=3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(positive)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Analysis: 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function changes sign.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Conclusion: By the IVT, there must be at least one zero between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69" name="Google Shape;969;p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9480575" cy="4458488"/>
              </a:xfrm>
              <a:prstGeom prst="rect">
                <a:avLst/>
              </a:prstGeom>
              <a:blipFill>
                <a:blip r:embed="rId3"/>
                <a:stretch>
                  <a:fillRect l="-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0" name="Google Shape;970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 Parabola?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6E164-1D06-5600-53ED-96889167DF56}"/>
              </a:ext>
            </a:extLst>
          </p:cNvPr>
          <p:cNvSpPr txBox="1"/>
          <p:nvPr/>
        </p:nvSpPr>
        <p:spPr>
          <a:xfrm>
            <a:off x="831833" y="1160842"/>
            <a:ext cx="8068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</a:rPr>
              <a:t>A parabola is a U-shaped curve, graph of a quadratic function</a:t>
            </a:r>
          </a:p>
          <a:p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9" name="Google Shape;709;p111"/>
              <p:cNvSpPr txBox="1"/>
              <p:nvPr/>
            </p:nvSpPr>
            <p:spPr>
              <a:xfrm>
                <a:off x="684559" y="1840251"/>
                <a:ext cx="6997917" cy="37927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88900" marR="0" lvl="0" algn="l" rtl="0">
                  <a:lnSpc>
                    <a:spcPct val="112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Vertex: </a:t>
                </a:r>
                <a:r>
                  <a:rPr lang="en-US" sz="2200" dirty="0">
                    <a:solidFill>
                      <a:schemeClr val="dk1"/>
                    </a:solidFill>
                  </a:rPr>
                  <a:t>Maximum or minimum point (turning point) depending on whether it opens up or down</a:t>
                </a:r>
                <a:endParaRPr lang="en-US" sz="2200" b="1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2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Axis of symmetry:</a:t>
                </a:r>
                <a:r>
                  <a:rPr lang="en-US" sz="2200" dirty="0">
                    <a:solidFill>
                      <a:schemeClr val="dk1"/>
                    </a:solidFill>
                  </a:rPr>
                  <a:t> Vertical line through vertex</a:t>
                </a:r>
                <a:endParaRPr lang="en-US" sz="2200" b="1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2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x-intercepts</a:t>
                </a:r>
                <a:r>
                  <a:rPr lang="en-US" sz="2200" dirty="0">
                    <a:solidFill>
                      <a:schemeClr val="dk1"/>
                    </a:solidFill>
                  </a:rPr>
                  <a:t> (also called zeros, roots, or horizontal intercepts): Where the parabola crosses the x-axis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2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y-intercept: </a:t>
                </a:r>
                <a:r>
                  <a:rPr lang="en-US" sz="2200" dirty="0">
                    <a:solidFill>
                      <a:schemeClr val="dk1"/>
                    </a:solidFill>
                  </a:rPr>
                  <a:t>Where the parabola crosses the y-axis (always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general form)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09" name="Google Shape;709;p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59" y="1840251"/>
                <a:ext cx="6997917" cy="3792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1" name="Google Shape;711;p111" descr="Graph of a parabola showing where the x and y intercepts, vertex, and axis of symmetry are." title="4.2.1.L1-Graph-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255" y="1617282"/>
            <a:ext cx="4169451" cy="4238732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More Complex Factored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6" name="Google Shape;976;p147"/>
              <p:cNvSpPr txBox="1"/>
              <p:nvPr/>
            </p:nvSpPr>
            <p:spPr>
              <a:xfrm>
                <a:off x="831825" y="1384300"/>
                <a:ext cx="942150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a polynomial of lowest degree p has zeros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the polynomial can be written in the factored form: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powers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each factor can be determined by the behavior of 	the graph at the corresponding 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stretch factor a can be determined given a value of the 	function other than the x-intercept.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76" name="Google Shape;976;p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9421500" cy="3819467"/>
              </a:xfrm>
              <a:prstGeom prst="rect">
                <a:avLst/>
              </a:prstGeom>
              <a:blipFill>
                <a:blip r:embed="rId3"/>
                <a:stretch>
                  <a:fillRect l="-538" r="-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7" name="Google Shape;977;p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4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Write a Formula from a Graph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3" name="Google Shape;983;p148"/>
              <p:cNvSpPr txBox="1"/>
              <p:nvPr/>
            </p:nvSpPr>
            <p:spPr>
              <a:xfrm>
                <a:off x="831833" y="1280347"/>
                <a:ext cx="8921700" cy="4647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x-intercepts → these give you the factors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Determine multiplicity at each intercept (crosses vs. touches)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Write factored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Find stretch factor a using another point (often y-intercept)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Graph has x-intercepts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(crosses),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(bounces), and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0,6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Factors: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0,6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:6=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83" name="Google Shape;983;p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80347"/>
                <a:ext cx="8921700" cy="4647386"/>
              </a:xfrm>
              <a:prstGeom prst="rect">
                <a:avLst/>
              </a:prstGeom>
              <a:blipFill>
                <a:blip r:embed="rId3"/>
                <a:stretch>
                  <a:fillRect l="-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4" name="Google Shape;984;p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Polynomial Formula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0" name="Google Shape;990;p149"/>
              <p:cNvSpPr txBox="1"/>
              <p:nvPr/>
            </p:nvSpPr>
            <p:spPr>
              <a:xfrm>
                <a:off x="769790" y="1441765"/>
                <a:ext cx="10652419" cy="2506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Write a formula for the polynomial function with:</a:t>
                </a:r>
                <a:br>
                  <a:rPr lang="en-US" sz="2600" dirty="0">
                    <a:solidFill>
                      <a:schemeClr val="dk1"/>
                    </a:solidFill>
                  </a:rPr>
                </a:b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x-intercepts: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(touches), 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(crosses), 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(crosses)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y-intercept: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0,−8</m:t>
                        </m:r>
                      </m:e>
                    </m:d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90" name="Google Shape;990;p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0" y="1441765"/>
                <a:ext cx="10652419" cy="2506736"/>
              </a:xfrm>
              <a:prstGeom prst="rect">
                <a:avLst/>
              </a:prstGeom>
              <a:blipFill>
                <a:blip r:embed="rId3"/>
                <a:stretch>
                  <a:fillRect l="-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1" name="Google Shape;991;p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5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Local and Global Extrema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7" name="Google Shape;997;p150"/>
              <p:cNvSpPr txBox="1"/>
              <p:nvPr/>
            </p:nvSpPr>
            <p:spPr>
              <a:xfrm>
                <a:off x="600337" y="1052223"/>
                <a:ext cx="11008875" cy="5093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Local Extrema (Relative Extrema):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	</a:t>
                </a:r>
                <a:r>
                  <a:rPr lang="en-US" sz="2200" dirty="0">
                    <a:solidFill>
                      <a:schemeClr val="dk1"/>
                    </a:solidFill>
                  </a:rPr>
                  <a:t>Local maximum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x in an open interval around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55245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Highest point in a "neighborhood"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Local minimum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x in an open interval around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55245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Lowest point in a "neighborhood"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Global Extrema (Absolute Extrema):</a:t>
                </a:r>
                <a:endParaRPr sz="2200" b="1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Global maximum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the domain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245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Highest point on entire graph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Global minimum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the domain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245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Lowest point on entire graph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Important: Only even-degree polynomials have global extrema.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Odd-degree polynomials (like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have neither!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97" name="Google Shape;997;p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37" y="1052223"/>
                <a:ext cx="11008875" cy="5093149"/>
              </a:xfrm>
              <a:prstGeom prst="rect">
                <a:avLst/>
              </a:prstGeom>
              <a:blipFill>
                <a:blip r:embed="rId3"/>
                <a:stretch>
                  <a:fillRect l="-4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8" name="Google Shape;998;p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5" y="6038976"/>
            <a:ext cx="12192000" cy="8187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5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1004" name="Google Shape;1004;p15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1005" name="Google Shape;1005;p151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1006" name="Google Shape;1006;p151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52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1011" name="Google Shape;1011;p152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13" name="Google Shape;1013;p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How To: Find Domain and Range of a Quadratic Equation 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" name="Google Shape;717;p112"/>
              <p:cNvSpPr txBox="1"/>
              <p:nvPr/>
            </p:nvSpPr>
            <p:spPr>
              <a:xfrm>
                <a:off x="831825" y="1815175"/>
                <a:ext cx="10157700" cy="3691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The domain of any quadratic function is all real numbers.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2. Determine whether a is positive or negative. If a is positive, the parabola has a minimum. If a is negative, the parabola has a maximum.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3. Determine the maximum or minimum value of the parabola,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the parabola has a minimum, the range is given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the parabola has a maximum, the range is given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or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17" name="Google Shape;717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815175"/>
                <a:ext cx="10157700" cy="3691227"/>
              </a:xfrm>
              <a:prstGeom prst="rect">
                <a:avLst/>
              </a:prstGeom>
              <a:blipFill>
                <a:blip r:embed="rId3"/>
                <a:stretch>
                  <a:fillRect r="-4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" name="Google Shape;718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Two Forms of Quadratic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4" name="Google Shape;724;p113"/>
              <p:cNvSpPr txBox="1"/>
              <p:nvPr/>
            </p:nvSpPr>
            <p:spPr>
              <a:xfrm>
                <a:off x="831833" y="1200846"/>
                <a:ext cx="6810600" cy="4456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General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200" b="1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real numbers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parabola opens upward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parabola opens downward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b="1" dirty="0">
                    <a:solidFill>
                      <a:schemeClr val="dk1"/>
                    </a:solidFill>
                  </a:rPr>
                </a:br>
                <a:r>
                  <a:rPr lang="en-US" sz="2200" b="1" dirty="0">
                    <a:solidFill>
                      <a:schemeClr val="dk1"/>
                    </a:solidFill>
                  </a:rPr>
                  <a:t>Standard/Vertex Form: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b="1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Vertex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Shows transformations clearly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Also called "vertex form"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24" name="Google Shape;724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00846"/>
                <a:ext cx="6810600" cy="4456308"/>
              </a:xfrm>
              <a:prstGeom prst="rect">
                <a:avLst/>
              </a:prstGeom>
              <a:blipFill>
                <a:blip r:embed="rId3"/>
                <a:stretch>
                  <a:fillRect l="-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5" name="Google Shape;725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6" name="Google Shape;726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6300" y="1566463"/>
            <a:ext cx="4178724" cy="39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Axis of Symmetry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2" name="Google Shape;732;p114"/>
              <p:cNvSpPr txBox="1"/>
              <p:nvPr/>
            </p:nvSpPr>
            <p:spPr>
              <a:xfrm>
                <a:off x="646541" y="926250"/>
                <a:ext cx="7769726" cy="5182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axis of symmetry </a:t>
                </a:r>
                <a:r>
                  <a:rPr lang="en-US" sz="2200" dirty="0">
                    <a:solidFill>
                      <a:schemeClr val="dk1"/>
                    </a:solidFill>
                  </a:rPr>
                  <a:t>is a vertical line that passes through the vertex and divides the parabola into two mirror images.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axis of symmetry is: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Properties: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Always passes through the vertex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Every point on the parabola has a "mirror point" 		across this line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on the parabola,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also on 	the parabola, where the axis of symmetry is halfway 	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32" name="Google Shape;732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1" y="926250"/>
                <a:ext cx="7769726" cy="5182660"/>
              </a:xfrm>
              <a:prstGeom prst="rect">
                <a:avLst/>
              </a:prstGeom>
              <a:blipFill>
                <a:blip r:embed="rId3"/>
                <a:stretch>
                  <a:fillRect l="-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Google Shape;734;p114" descr="Graph of a parabola showing where the x and y intercepts, vertex, and axis of symmetry are for the function y=x^2+4x+3." title="4.2.1.L2-Grap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974" y="1295400"/>
            <a:ext cx="3594059" cy="423873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How to: Find the Vertex from General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0" name="Google Shape;740;p115"/>
              <p:cNvSpPr txBox="1"/>
              <p:nvPr/>
            </p:nvSpPr>
            <p:spPr>
              <a:xfrm>
                <a:off x="816150" y="1305360"/>
                <a:ext cx="10559700" cy="4474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general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98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a, b, and c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98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Find h (x-coordinate):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698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Find k (y-coordinate):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Bonus: The axis of symmetry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40" name="Google Shape;740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305360"/>
                <a:ext cx="10559700" cy="4474839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1" name="Google Shape;741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742231" y="2219325"/>
            <a:ext cx="43512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Analyzing a Quadratic Equation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8" name="Google Shape;748;p116"/>
              <p:cNvSpPr txBox="1"/>
              <p:nvPr/>
            </p:nvSpPr>
            <p:spPr>
              <a:xfrm>
                <a:off x="831833" y="1749702"/>
                <a:ext cx="8568900" cy="28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Find the vertex of the quadratic function and state whether it's a maximum or minimum: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Then rewrite the function in standard (vertex) form.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48" name="Google Shape;748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49702"/>
                <a:ext cx="8568900" cy="2871000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9" name="Google Shape;749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4302</Words>
  <Application>Microsoft Macintosh PowerPoint</Application>
  <PresentationFormat>Widescreen</PresentationFormat>
  <Paragraphs>427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Georgia</vt:lpstr>
      <vt:lpstr>Cambria Math</vt:lpstr>
      <vt:lpstr>Calibri</vt:lpstr>
      <vt:lpstr>Roboto Mono</vt:lpstr>
      <vt:lpstr>Office Theme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Quadratic Functions </vt:lpstr>
      <vt:lpstr>What is a Parabola?</vt:lpstr>
      <vt:lpstr>How To: Find Domain and Range of a Quadratic Equation </vt:lpstr>
      <vt:lpstr>Two Forms of Quadratic Functions</vt:lpstr>
      <vt:lpstr>The Axis of Symmetry</vt:lpstr>
      <vt:lpstr>How to: Find the Vertex from General Form</vt:lpstr>
      <vt:lpstr>Try It: Analyzing a Quadratic Equation</vt:lpstr>
      <vt:lpstr>Transforming Parabolas with Standard Form</vt:lpstr>
      <vt:lpstr>Try It: Standard Form Transformations</vt:lpstr>
      <vt:lpstr>Transforming Parabolas with General Form</vt:lpstr>
      <vt:lpstr>Try It: General Form Transformations</vt:lpstr>
      <vt:lpstr>Learning Goals: Polynomial Functions</vt:lpstr>
      <vt:lpstr>What is a Polynomial Function?</vt:lpstr>
      <vt:lpstr>Degree and Leading Coefficient</vt:lpstr>
      <vt:lpstr>Try It: Degree and Leading Coefficient</vt:lpstr>
      <vt:lpstr>What is End Behavior?</vt:lpstr>
      <vt:lpstr>Determining End Behavior</vt:lpstr>
      <vt:lpstr>Example: Describing End Behavior</vt:lpstr>
      <vt:lpstr>Try It: Determining End Behavior</vt:lpstr>
      <vt:lpstr>Factored Form of Polynomials</vt:lpstr>
      <vt:lpstr>Finding x-intercepts from Factored Form</vt:lpstr>
      <vt:lpstr>Understanding Multiplicity</vt:lpstr>
      <vt:lpstr>Try It: Multiplicity</vt:lpstr>
      <vt:lpstr>Finding y-intercepts</vt:lpstr>
      <vt:lpstr>Try It: Finding Intercepts</vt:lpstr>
      <vt:lpstr>Learning Goals: Graphs of Polynomial Functions </vt:lpstr>
      <vt:lpstr>Turning Points and Intercepts of Polynomials</vt:lpstr>
      <vt:lpstr>Finding x-intercepts by Factoring</vt:lpstr>
      <vt:lpstr>Try It: Find Polynomial Intercepts</vt:lpstr>
      <vt:lpstr>Graphical Behavior of Polynomials at x-intercepts</vt:lpstr>
      <vt:lpstr>Example: Analyze Multiplicity</vt:lpstr>
      <vt:lpstr>Try It: Graph Behavior and Multiplicities</vt:lpstr>
      <vt:lpstr>How to: Graph Polynomials by Hand</vt:lpstr>
      <vt:lpstr>Example: Sketch the Graph</vt:lpstr>
      <vt:lpstr>Try It: Draw a Polynomial</vt:lpstr>
      <vt:lpstr>The Intermediate Value Theorem (IVT)</vt:lpstr>
      <vt:lpstr>Example: Apply the IVT</vt:lpstr>
      <vt:lpstr>More Complex Factored Form</vt:lpstr>
      <vt:lpstr>How to: Write a Formula from a Graph</vt:lpstr>
      <vt:lpstr>Try It: Polynomial Formula</vt:lpstr>
      <vt:lpstr>Local and Global Extrema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3</cp:revision>
  <dcterms:modified xsi:type="dcterms:W3CDTF">2026-02-10T04:15:02Z</dcterms:modified>
</cp:coreProperties>
</file>