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45" r:id="rId1"/>
    <p:sldMasterId id="2147483746" r:id="rId2"/>
    <p:sldMasterId id="2147483747" r:id="rId3"/>
    <p:sldMasterId id="2147483748" r:id="rId4"/>
    <p:sldMasterId id="2147483749" r:id="rId5"/>
  </p:sldMasterIdLst>
  <p:notesMasterIdLst>
    <p:notesMasterId r:id="rId6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</p:sldIdLst>
  <p:sldSz cx="12192000" cy="6858000"/>
  <p:notesSz cx="6858000" cy="9144000"/>
  <p:embeddedFontLst>
    <p:embeddedFont>
      <p:font typeface="Arial Black" panose="020B0604020202020204" pitchFamily="34" charset="0"/>
      <p:regular r:id="rId65"/>
      <p:bold r:id="rId66"/>
    </p:embeddedFont>
    <p:embeddedFont>
      <p:font typeface="Cambria Math" panose="02040503050406030204" pitchFamily="18" charset="0"/>
      <p:regular r:id="rId67"/>
    </p:embeddedFont>
    <p:embeddedFont>
      <p:font typeface="Georgia" panose="02040502050405020303" pitchFamily="18" charset="0"/>
      <p:regular r:id="rId68"/>
      <p:bold r:id="rId69"/>
      <p:italic r:id="rId70"/>
      <p:boldItalic r:id="rId71"/>
    </p:embeddedFont>
    <p:embeddedFont>
      <p:font typeface="Roboto Mono" pitchFamily="49" charset="0"/>
      <p:regular r:id="rId72"/>
      <p:bold r:id="rId73"/>
      <p:italic r:id="rId74"/>
      <p:boldItalic r:id="rId7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3603574-0AB6-4128-BCE4-3CD310D2B937}">
  <a:tblStyle styleId="{73603574-0AB6-4128-BCE4-3CD310D2B9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21"/>
    <p:restoredTop sz="94686"/>
  </p:normalViewPr>
  <p:slideViewPr>
    <p:cSldViewPr snapToGrid="0">
      <p:cViewPr>
        <p:scale>
          <a:sx n="85" d="100"/>
          <a:sy n="85" d="100"/>
        </p:scale>
        <p:origin x="352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font" Target="fonts/font4.fntdata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font" Target="fonts/font2.fntdata"/><Relationship Id="rId74" Type="http://schemas.openxmlformats.org/officeDocument/2006/relationships/font" Target="fonts/font10.fntdata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5.fntdata"/><Relationship Id="rId77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font" Target="fonts/font3.fntdata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font" Target="fonts/font6.fntdata"/><Relationship Id="rId75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font" Target="fonts/font1.fntdata"/><Relationship Id="rId73" Type="http://schemas.openxmlformats.org/officeDocument/2006/relationships/font" Target="fonts/font9.fntdata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3a007cb080a_0_1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3a007cb080a_0_1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3afccda9e6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g3afccda9e6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3afccda9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1" name="Google Shape;701;g3afccda9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Problem 1 Answer: m = \frac{-1 - 5}{4 - (-2)} = \frac{-6}{6} = -1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Problem 2 Answer: \frac{240 - 120}{2} = \frac{120 \text{ miles}}{2 \text{ hours}} = 60 \text{ mph}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3afccda9e6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8" name="Google Shape;708;g3afccda9e6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3afccda9e60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5" name="Google Shape;715;g3afccda9e60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3afccda9e60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2" name="Google Shape;722;g3afccda9e60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3afccda9e60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9" name="Google Shape;729;g3afccda9e60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Problem 1 Answer: Y-int: (0, 3), Slope: -\frac{2}{5} (down 2, right 5), passes through (5, 1)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Problem 2 Answer: Y-int: (0, -4), Slope: 2 = \frac{2}{1} (up 2, right 1), passes through (1, -2), (2, 0)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32bfea5b9d0_0_1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6" name="Google Shape;736;g32bfea5b9d0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3adfb343e3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4" name="Google Shape;744;g3adfb343e3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Key Idea: These all describe the SAME line, just written differently!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3afccda9e60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1" name="Google Shape;751;g3afccda9e60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3afccda9e60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8" name="Google Shape;758;g3afccda9e60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1c73850ce0a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637" name="Google Shape;637;g1c73850ce0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adfb343e3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5" name="Google Shape;765;g3adfb343e39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Problem 1 Answer: m = \frac{14-5}{4-1} = \frac{9}{3} = 3; using (1,5): y - 5 = 3(x-1) → y = 3x + 2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Problem 2 Answer: Since it passes through y-intercept, y = \frac{3}{4}x - 2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Problem 3 Answer: Slope = -\frac{5}{2}, y-intercept = (0, 7)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afccda9e60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2" name="Google Shape;772;g3afccda9e60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3afccda9e60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9" name="Google Shape;779;g3afccda9e60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3afccda9e60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6" name="Google Shape;786;g3afccda9e60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Problem 1 Answer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y - (-1) = -3(x - 4)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y + 1 = -3(x - 4)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1100">
                <a:latin typeface="Arial"/>
                <a:ea typeface="Arial"/>
                <a:cs typeface="Arial"/>
                <a:sym typeface="Arial"/>
              </a:rPr>
            </a:b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Problem 2 Answer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m = \frac{8-2}{1-(-5)} = \frac{6}{6} = 1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; Point-slope: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y - 2 = 1(x + 5)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y - 8 = 1(x - 1)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; Slope-intercept: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y = x + 7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3afccda9e60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3" name="Google Shape;793;g3afccda9e60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3afccda9e60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1" name="Google Shape;801;g3afccda9e60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3afccda9e60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8" name="Google Shape;808;g3afccda9e60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3afccda9e60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6" name="Google Shape;816;g3afccda9e60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3adfb343e3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3" name="Google Shape;823;g3adfb343e3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3afccda9e60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0" name="Google Shape;830;g3afccda9e60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a007cb080a_0_15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3" name="Google Shape;643;g3a007cb080a_0_1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3adfb343e3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7" name="Google Shape;837;g3adfb343e3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3afccda9e6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4" name="Google Shape;844;g3afccda9e60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Problem 1 Answer: Parallel slope = -\frac{2}{5}; y - 3 = -\frac{2}{5}(x + 5) → y = -\frac{2}{5}x + 1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Problem 2 Answer: Perpendicular slope = -\frac{1}{4}; y - 6 = -\frac{1}{4}(x - 2) → y = -\frac{1}{4}x + \frac{13}{2}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32bfea5b9d0_0_2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1" name="Google Shape;851;g32bfea5b9d0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3adfb343e3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9" name="Google Shape;859;g3adfb343e3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3afccda9e60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6" name="Google Shape;866;g3afccda9e60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3adfb343e3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3" name="Google Shape;873;g3adfb343e3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B(t) = -8t + 100; Set 20 = -8t + 100 → 8t = 80 → t = 10 hours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3afccda9e6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0" name="Google Shape;880;g3afccda9e6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3afccda9e60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7" name="Google Shape;887;g3afccda9e60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3afccda9e60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4" name="Google Shape;894;g3afccda9e60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3afccda9e60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1" name="Google Shape;901;g3afccda9e60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252f158b3da_0_2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1" name="Google Shape;651;g252f158b3da_0_2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3afccda9e6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8" name="Google Shape;908;g3afccda9e6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Answer (a)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: Using Pythagorean Theorem: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D(t)^2 = (50t)^2 + (60t)^2 = 2500t^2 + 3600t^2 = 6100t^2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D(t) = \sqrt{6100}t \approx 78.1t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miles </a:t>
            </a: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Answer (b)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D(1.5) = 78.1(1.5) \approx 117.2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miles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3afccda9e60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5" name="Google Shape;915;g3afccda9e60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3afccda9e60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2" name="Google Shape;922;g3afccda9e60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3afccda9e60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9" name="Google Shape;929;g3afccda9e60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3afccda9e60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6" name="Google Shape;936;g3afccda9e60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3afccda9e60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4" name="Google Shape;944;g3afccda9e60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H(10) = 4(10) + 4 = 40 + 4 = 44 cm; Extrapolation (10 is beyond our data range of 1-5 weeks) → Less reliable! Plant growth may slow down or stop.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32bfea5b9d0_0_2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2" name="Google Shape;952;g32bfea5b9d0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3adfb343e3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0" name="Google Shape;960;g3adfb343e3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Real-World Example: "Within 10 miles of home" means distance ≤ 10, whether you go north or south!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3afccda9e6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7" name="Google Shape;967;g3afccda9e6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3afccda9e60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5" name="Google Shape;975;g3afccda9e60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afccda9e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9" name="Google Shape;659;g3afccda9e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3afccda9e60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2" name="Google Shape;982;g3afccda9e60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Problem 1 Answer: Vertex: (-2, -3); shifts left 2, down 3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Problem 2 Answer: Vertex: (1, 2); shifts right 1, up 2, compressed (wider) by factor of 1/2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Problem 3 Answer: Basic form: f(x) = |x + 4| + 5 or f(x) = a|x + 4| + 5 where a &gt; 0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3afccda9e60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9" name="Google Shape;989;g3afccda9e60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3afccda9e60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7" name="Google Shape;997;g3afccda9e60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3afccda9e60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5" name="Google Shape;1005;g3afccda9e60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Problem 1 Answer: x = 4 or x = -10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Problem 2 Answer: First isolate: |2x - 1| = 5; then x = 3 or x = -2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Problem 3 Answer: 6x + 12 = 0 → x = -2 (one solution)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Problem 4 Answer: No solution (absolute value can't be negative)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3afccda9e60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2" name="Google Shape;1012;g3afccda9e60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3afccda9e60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0" name="Google Shape;1020;g3afccda9e60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3adfb343e3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8" name="Google Shape;1028;g3adfb343e39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Problem 1 Answer: -6 &lt; x + 2 &lt; 6 → -8 &lt; x &lt; 4 → (-8, 4)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Problem 2 Answer: 3x - 1 \geq 5 or 3x - 1 \leq -5 → x \geq 2 or x \leq -\frac{4}{3} → (-\infty, -\frac{4}{3}] \cup [2, \infty)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Problem 3 Answer: First isolate: |x - 7| \leq 6 → -6 \leq x - 7 \leq 6 → 1 \leq x \leq 13 → [1, 13]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32bf7bc1459_0_2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g32bf7bc1459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3a007cb080a_0_10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3" name="Google Shape;1043;g3a007cb080a_0_1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3adfb343e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6" name="Google Shape;666;g3adfb343e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3afccda9e6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3" name="Google Shape;673;g3afccda9e6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252f158b3da_0_8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0" name="Google Shape;680;g252f158b3da_0_8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Problem 1 Answer: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Points: (0, -2), (1, 1), (2, 4) — line slopes upward steeply (slope = 3)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Problem 2 Answer: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Points: (0, 6), (4, 3), (8, 0) — line slopes downward, y-intercept at 6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afccda9e6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7" name="Google Shape;687;g3afccda9e6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Content">
  <p:cSld name="Full Width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838199" y="3429000"/>
            <a:ext cx="10515600" cy="30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838200" y="1520043"/>
            <a:ext cx="10515600" cy="1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>
            <a:spLocks noGrp="1"/>
          </p:cNvSpPr>
          <p:nvPr>
            <p:ph type="body" idx="1"/>
          </p:nvPr>
        </p:nvSpPr>
        <p:spPr>
          <a:xfrm>
            <a:off x="1066800" y="1026318"/>
            <a:ext cx="10058400" cy="4800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82875" rIns="457200" bIns="182875" anchor="ctr" anchorCtr="1">
            <a:normAutofit/>
          </a:bodyPr>
          <a:lstStyle>
            <a:lvl1pPr marL="457200" lvl="0" indent="-228600" algn="ctr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for Dark Background Image">
  <p:cSld name="Callout for Dark Background Image">
    <p:bg>
      <p:bgPr>
        <a:solidFill>
          <a:schemeClr val="dk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/>
          <p:nvPr/>
        </p:nvSpPr>
        <p:spPr>
          <a:xfrm>
            <a:off x="5627912" y="1027253"/>
            <a:ext cx="5551500" cy="4803600"/>
          </a:xfrm>
          <a:prstGeom prst="rect">
            <a:avLst/>
          </a:prstGeom>
          <a:solidFill>
            <a:schemeClr val="lt1">
              <a:alpha val="88235"/>
            </a:schemeClr>
          </a:solidFill>
          <a:ln>
            <a:noFill/>
          </a:ln>
        </p:spPr>
        <p:txBody>
          <a:bodyPr spcFirstLastPara="1" wrap="square" lIns="457200" tIns="182875" rIns="457200" bIns="1828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FUN FACT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 Fact / Hint / Callout Block. In the toolbar, go to Design &gt; Format Background to place an image that uses dark, saturated colors as the background on this slide.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icky Notes">
  <p:cSld name="Sticky Note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/>
          <p:nvPr/>
        </p:nvSpPr>
        <p:spPr>
          <a:xfrm>
            <a:off x="1" y="5242956"/>
            <a:ext cx="12192000" cy="161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>
            <a:off x="838200" y="1520043"/>
            <a:ext cx="10515600" cy="1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2"/>
          </p:nvPr>
        </p:nvSpPr>
        <p:spPr>
          <a:xfrm>
            <a:off x="8974237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3"/>
          </p:nvPr>
        </p:nvSpPr>
        <p:spPr>
          <a:xfrm>
            <a:off x="6262225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4"/>
          </p:nvPr>
        </p:nvSpPr>
        <p:spPr>
          <a:xfrm>
            <a:off x="3550213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5"/>
          </p:nvPr>
        </p:nvSpPr>
        <p:spPr>
          <a:xfrm>
            <a:off x="838200" y="3563751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Content">
  <p:cSld name="Three Column Conte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body" idx="1"/>
          </p:nvPr>
        </p:nvSpPr>
        <p:spPr>
          <a:xfrm>
            <a:off x="838200" y="184837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2"/>
          </p:nvPr>
        </p:nvSpPr>
        <p:spPr>
          <a:xfrm>
            <a:off x="4541072" y="185416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3"/>
          </p:nvPr>
        </p:nvSpPr>
        <p:spPr>
          <a:xfrm>
            <a:off x="8243944" y="184837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">
  <p:cSld name="Ico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/>
          <p:nvPr/>
        </p:nvSpPr>
        <p:spPr>
          <a:xfrm>
            <a:off x="-4" y="6221691"/>
            <a:ext cx="12192000" cy="63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4032793" y="2752780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6785790" y="2760689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9536303" y="2742291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1281354" y="2742291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838196" y="1559859"/>
            <a:ext cx="105156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2"/>
          </p:nvPr>
        </p:nvSpPr>
        <p:spPr>
          <a:xfrm>
            <a:off x="839750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3"/>
          </p:nvPr>
        </p:nvSpPr>
        <p:spPr>
          <a:xfrm>
            <a:off x="839750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4"/>
          </p:nvPr>
        </p:nvSpPr>
        <p:spPr>
          <a:xfrm>
            <a:off x="3579902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5"/>
          </p:nvPr>
        </p:nvSpPr>
        <p:spPr>
          <a:xfrm>
            <a:off x="3579902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6"/>
          </p:nvPr>
        </p:nvSpPr>
        <p:spPr>
          <a:xfrm>
            <a:off x="6355474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7"/>
          </p:nvPr>
        </p:nvSpPr>
        <p:spPr>
          <a:xfrm>
            <a:off x="6355474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8"/>
          </p:nvPr>
        </p:nvSpPr>
        <p:spPr>
          <a:xfrm>
            <a:off x="9131046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9"/>
          </p:nvPr>
        </p:nvSpPr>
        <p:spPr>
          <a:xfrm>
            <a:off x="9131046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>
            <a:spLocks noGrp="1"/>
          </p:cNvSpPr>
          <p:nvPr>
            <p:ph type="pic" idx="13"/>
          </p:nvPr>
        </p:nvSpPr>
        <p:spPr>
          <a:xfrm>
            <a:off x="1482767" y="2990198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15"/>
          <p:cNvSpPr>
            <a:spLocks noGrp="1"/>
          </p:cNvSpPr>
          <p:nvPr>
            <p:ph type="pic" idx="14"/>
          </p:nvPr>
        </p:nvSpPr>
        <p:spPr>
          <a:xfrm>
            <a:off x="4223234" y="2976910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15"/>
          <p:cNvSpPr>
            <a:spLocks noGrp="1"/>
          </p:cNvSpPr>
          <p:nvPr>
            <p:ph type="pic" idx="15"/>
          </p:nvPr>
        </p:nvSpPr>
        <p:spPr>
          <a:xfrm>
            <a:off x="6998806" y="2990197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15"/>
          <p:cNvSpPr>
            <a:spLocks noGrp="1"/>
          </p:cNvSpPr>
          <p:nvPr>
            <p:ph type="pic" idx="16"/>
          </p:nvPr>
        </p:nvSpPr>
        <p:spPr>
          <a:xfrm>
            <a:off x="9738031" y="2989116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11198352" y="6372663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">
  <p:cSld name="Large Imag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>
            <a:spLocks noGrp="1"/>
          </p:cNvSpPr>
          <p:nvPr>
            <p:ph type="pic" idx="2"/>
          </p:nvPr>
        </p:nvSpPr>
        <p:spPr>
          <a:xfrm>
            <a:off x="5010387" y="0"/>
            <a:ext cx="7181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838199" y="548464"/>
            <a:ext cx="38073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838201" y="2485016"/>
            <a:ext cx="3799500" cy="3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Full Width" type="obj">
  <p:cSld name="OBJEC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lustration Slide">
  <p:cSld name="Illustration Slid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/>
          <p:nvPr/>
        </p:nvSpPr>
        <p:spPr>
          <a:xfrm>
            <a:off x="0" y="4324573"/>
            <a:ext cx="12192000" cy="253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831849" y="468313"/>
            <a:ext cx="6018900" cy="16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831851" y="4526280"/>
            <a:ext cx="60189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/>
          <p:nvPr/>
        </p:nvSpPr>
        <p:spPr>
          <a:xfrm>
            <a:off x="2125980" y="-4686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2903220" y="-5143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2"/>
          </p:nvPr>
        </p:nvSpPr>
        <p:spPr>
          <a:xfrm>
            <a:off x="831170" y="2290257"/>
            <a:ext cx="6018900" cy="18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8"/>
          <p:cNvSpPr>
            <a:spLocks noGrp="1"/>
          </p:cNvSpPr>
          <p:nvPr>
            <p:ph type="pic" idx="3"/>
          </p:nvPr>
        </p:nvSpPr>
        <p:spPr>
          <a:xfrm>
            <a:off x="7040880" y="468313"/>
            <a:ext cx="4651200" cy="57309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18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2400"/>
              <a:buNone/>
              <a:defRPr sz="2400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900"/>
              <a:buNone/>
              <a:defRPr sz="1900">
                <a:solidFill>
                  <a:srgbClr val="8A8A8A"/>
                </a:solidFill>
              </a:defRPr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Slide" type="title">
  <p:cSld name="TITL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2" name="Google Shape;132;p20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5675968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rgbClr val="B9C1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3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Two Column" type="twoTxTwoObj">
  <p:cSld name="TWO_OBJECTS_WITH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6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6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">
  <p:cSld name="Title Slide D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/>
          <p:nvPr/>
        </p:nvSpPr>
        <p:spPr>
          <a:xfrm>
            <a:off x="0" y="2646382"/>
            <a:ext cx="12191999" cy="421161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lustration Slide">
  <p:cSld name="Illustration Slide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/>
          <p:nvPr/>
        </p:nvSpPr>
        <p:spPr>
          <a:xfrm>
            <a:off x="0" y="4324573"/>
            <a:ext cx="12191999" cy="2533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831849" y="468313"/>
            <a:ext cx="6018893" cy="162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>
            <a:off x="831851" y="4526280"/>
            <a:ext cx="6018892" cy="1828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/>
          <p:nvPr/>
        </p:nvSpPr>
        <p:spPr>
          <a:xfrm>
            <a:off x="2125980" y="-4686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4"/>
          <p:cNvSpPr txBox="1"/>
          <p:nvPr/>
        </p:nvSpPr>
        <p:spPr>
          <a:xfrm>
            <a:off x="2903220" y="-5143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2"/>
          </p:nvPr>
        </p:nvSpPr>
        <p:spPr>
          <a:xfrm>
            <a:off x="831170" y="2290257"/>
            <a:ext cx="6018893" cy="188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>
            <a:spLocks noGrp="1"/>
          </p:cNvSpPr>
          <p:nvPr>
            <p:ph type="pic" idx="3"/>
          </p:nvPr>
        </p:nvSpPr>
        <p:spPr>
          <a:xfrm>
            <a:off x="7040880" y="468313"/>
            <a:ext cx="4651058" cy="5730875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Google Shape;158;p24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Content">
  <p:cSld name="Full Width Conten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body" idx="1"/>
          </p:nvPr>
        </p:nvSpPr>
        <p:spPr>
          <a:xfrm>
            <a:off x="838199" y="3429000"/>
            <a:ext cx="10515599" cy="306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2"/>
          </p:nvPr>
        </p:nvSpPr>
        <p:spPr>
          <a:xfrm>
            <a:off x="838200" y="1520043"/>
            <a:ext cx="10515600" cy="1615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icky Notes">
  <p:cSld name="Sticky Note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/>
          <p:nvPr/>
        </p:nvSpPr>
        <p:spPr>
          <a:xfrm>
            <a:off x="1" y="5242956"/>
            <a:ext cx="12191999" cy="161504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body" idx="1"/>
          </p:nvPr>
        </p:nvSpPr>
        <p:spPr>
          <a:xfrm>
            <a:off x="838200" y="1520043"/>
            <a:ext cx="10515600" cy="1615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body" idx="2"/>
          </p:nvPr>
        </p:nvSpPr>
        <p:spPr>
          <a:xfrm>
            <a:off x="8974237" y="3563752"/>
            <a:ext cx="2379562" cy="23740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body" idx="3"/>
          </p:nvPr>
        </p:nvSpPr>
        <p:spPr>
          <a:xfrm>
            <a:off x="6262225" y="3563752"/>
            <a:ext cx="2379562" cy="23740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body" idx="4"/>
          </p:nvPr>
        </p:nvSpPr>
        <p:spPr>
          <a:xfrm>
            <a:off x="3550213" y="3563752"/>
            <a:ext cx="2379562" cy="23740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body" idx="5"/>
          </p:nvPr>
        </p:nvSpPr>
        <p:spPr>
          <a:xfrm>
            <a:off x="838200" y="3563751"/>
            <a:ext cx="2379562" cy="23740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26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6"/>
          <p:cNvSpPr txBox="1"/>
          <p:nvPr/>
        </p:nvSpPr>
        <p:spPr>
          <a:xfrm>
            <a:off x="578788" y="6355009"/>
            <a:ext cx="288678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©2022 Lumen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/>
          <p:nvPr/>
        </p:nvSpPr>
        <p:spPr>
          <a:xfrm>
            <a:off x="5675968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rgbClr val="B9C1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7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845" cy="326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845" cy="119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7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4" cy="5578757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27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Full Width" type="obj">
  <p:cSld name="OBJEC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8"/>
          <p:cNvSpPr/>
          <p:nvPr/>
        </p:nvSpPr>
        <p:spPr>
          <a:xfrm>
            <a:off x="2" y="0"/>
            <a:ext cx="46543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Data">
  <p:cSld name="Big Data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/>
          <p:nvPr/>
        </p:nvSpPr>
        <p:spPr>
          <a:xfrm>
            <a:off x="-1" y="1"/>
            <a:ext cx="8736227" cy="68580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9"/>
          <p:cNvSpPr txBox="1">
            <a:spLocks noGrp="1"/>
          </p:cNvSpPr>
          <p:nvPr>
            <p:ph type="body" idx="1"/>
          </p:nvPr>
        </p:nvSpPr>
        <p:spPr>
          <a:xfrm>
            <a:off x="594139" y="3585882"/>
            <a:ext cx="7147562" cy="1254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title"/>
          </p:nvPr>
        </p:nvSpPr>
        <p:spPr>
          <a:xfrm>
            <a:off x="594139" y="2099196"/>
            <a:ext cx="87362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10000"/>
              <a:buFont typeface="Arial Black"/>
              <a:buNone/>
              <a:defRPr sz="10000">
                <a:solidFill>
                  <a:srgbClr val="1F034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9"/>
          <p:cNvSpPr>
            <a:spLocks noGrp="1"/>
          </p:cNvSpPr>
          <p:nvPr>
            <p:ph type="pic" idx="2"/>
          </p:nvPr>
        </p:nvSpPr>
        <p:spPr>
          <a:xfrm>
            <a:off x="7410994" y="671804"/>
            <a:ext cx="4280944" cy="550515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">
  <p:cSld name="Icons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/>
          <p:nvPr/>
        </p:nvSpPr>
        <p:spPr>
          <a:xfrm>
            <a:off x="-4" y="6221691"/>
            <a:ext cx="12191999" cy="63630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0"/>
          <p:cNvSpPr/>
          <p:nvPr/>
        </p:nvSpPr>
        <p:spPr>
          <a:xfrm>
            <a:off x="4032793" y="2752780"/>
            <a:ext cx="1373419" cy="13734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0"/>
          <p:cNvSpPr/>
          <p:nvPr/>
        </p:nvSpPr>
        <p:spPr>
          <a:xfrm>
            <a:off x="6785790" y="2760689"/>
            <a:ext cx="1373419" cy="13734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0"/>
          <p:cNvSpPr/>
          <p:nvPr/>
        </p:nvSpPr>
        <p:spPr>
          <a:xfrm>
            <a:off x="9536303" y="2742291"/>
            <a:ext cx="1373419" cy="13734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0"/>
          <p:cNvSpPr/>
          <p:nvPr/>
        </p:nvSpPr>
        <p:spPr>
          <a:xfrm>
            <a:off x="1281354" y="2742291"/>
            <a:ext cx="1373419" cy="13734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0"/>
          <p:cNvSpPr txBox="1">
            <a:spLocks noGrp="1"/>
          </p:cNvSpPr>
          <p:nvPr>
            <p:ph type="body" idx="1"/>
          </p:nvPr>
        </p:nvSpPr>
        <p:spPr>
          <a:xfrm>
            <a:off x="838196" y="1559859"/>
            <a:ext cx="10515601" cy="94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30"/>
          <p:cNvSpPr txBox="1">
            <a:spLocks noGrp="1"/>
          </p:cNvSpPr>
          <p:nvPr>
            <p:ph type="body" idx="2"/>
          </p:nvPr>
        </p:nvSpPr>
        <p:spPr>
          <a:xfrm>
            <a:off x="839750" y="4353345"/>
            <a:ext cx="2256626" cy="3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30"/>
          <p:cNvSpPr txBox="1">
            <a:spLocks noGrp="1"/>
          </p:cNvSpPr>
          <p:nvPr>
            <p:ph type="body" idx="3"/>
          </p:nvPr>
        </p:nvSpPr>
        <p:spPr>
          <a:xfrm>
            <a:off x="839750" y="4703910"/>
            <a:ext cx="2256626" cy="94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body" idx="4"/>
          </p:nvPr>
        </p:nvSpPr>
        <p:spPr>
          <a:xfrm>
            <a:off x="3579902" y="4353345"/>
            <a:ext cx="2256626" cy="3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30"/>
          <p:cNvSpPr txBox="1">
            <a:spLocks noGrp="1"/>
          </p:cNvSpPr>
          <p:nvPr>
            <p:ph type="body" idx="5"/>
          </p:nvPr>
        </p:nvSpPr>
        <p:spPr>
          <a:xfrm>
            <a:off x="3579902" y="4703910"/>
            <a:ext cx="2256626" cy="94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body" idx="6"/>
          </p:nvPr>
        </p:nvSpPr>
        <p:spPr>
          <a:xfrm>
            <a:off x="6355474" y="4353345"/>
            <a:ext cx="2256626" cy="3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30"/>
          <p:cNvSpPr txBox="1">
            <a:spLocks noGrp="1"/>
          </p:cNvSpPr>
          <p:nvPr>
            <p:ph type="body" idx="7"/>
          </p:nvPr>
        </p:nvSpPr>
        <p:spPr>
          <a:xfrm>
            <a:off x="6355474" y="4703910"/>
            <a:ext cx="2256626" cy="94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30"/>
          <p:cNvSpPr txBox="1">
            <a:spLocks noGrp="1"/>
          </p:cNvSpPr>
          <p:nvPr>
            <p:ph type="body" idx="8"/>
          </p:nvPr>
        </p:nvSpPr>
        <p:spPr>
          <a:xfrm>
            <a:off x="9131046" y="4353345"/>
            <a:ext cx="2256626" cy="3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body" idx="9"/>
          </p:nvPr>
        </p:nvSpPr>
        <p:spPr>
          <a:xfrm>
            <a:off x="9131046" y="4703910"/>
            <a:ext cx="2256626" cy="94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30"/>
          <p:cNvSpPr>
            <a:spLocks noGrp="1"/>
          </p:cNvSpPr>
          <p:nvPr>
            <p:ph type="pic" idx="13"/>
          </p:nvPr>
        </p:nvSpPr>
        <p:spPr>
          <a:xfrm>
            <a:off x="1482767" y="2990198"/>
            <a:ext cx="969962" cy="940975"/>
          </a:xfrm>
          <a:prstGeom prst="rect">
            <a:avLst/>
          </a:prstGeom>
          <a:noFill/>
          <a:ln>
            <a:noFill/>
          </a:ln>
        </p:spPr>
      </p:sp>
      <p:sp>
        <p:nvSpPr>
          <p:cNvPr id="204" name="Google Shape;204;p30"/>
          <p:cNvSpPr>
            <a:spLocks noGrp="1"/>
          </p:cNvSpPr>
          <p:nvPr>
            <p:ph type="pic" idx="14"/>
          </p:nvPr>
        </p:nvSpPr>
        <p:spPr>
          <a:xfrm>
            <a:off x="4223234" y="2976910"/>
            <a:ext cx="969962" cy="940975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Google Shape;205;p30"/>
          <p:cNvSpPr>
            <a:spLocks noGrp="1"/>
          </p:cNvSpPr>
          <p:nvPr>
            <p:ph type="pic" idx="15"/>
          </p:nvPr>
        </p:nvSpPr>
        <p:spPr>
          <a:xfrm>
            <a:off x="6998806" y="2990197"/>
            <a:ext cx="969962" cy="940975"/>
          </a:xfrm>
          <a:prstGeom prst="rect">
            <a:avLst/>
          </a:prstGeom>
          <a:noFill/>
          <a:ln>
            <a:noFill/>
          </a:ln>
        </p:spPr>
      </p:sp>
      <p:sp>
        <p:nvSpPr>
          <p:cNvPr id="206" name="Google Shape;206;p30"/>
          <p:cNvSpPr>
            <a:spLocks noGrp="1"/>
          </p:cNvSpPr>
          <p:nvPr>
            <p:ph type="pic" idx="16"/>
          </p:nvPr>
        </p:nvSpPr>
        <p:spPr>
          <a:xfrm>
            <a:off x="9738031" y="2989116"/>
            <a:ext cx="969962" cy="940975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0"/>
          <p:cNvSpPr txBox="1"/>
          <p:nvPr/>
        </p:nvSpPr>
        <p:spPr>
          <a:xfrm>
            <a:off x="11198352" y="6372663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0"/>
          <p:cNvSpPr txBox="1"/>
          <p:nvPr/>
        </p:nvSpPr>
        <p:spPr>
          <a:xfrm>
            <a:off x="578788" y="6355009"/>
            <a:ext cx="288678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©2022 Lumen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2400"/>
              <a:buNone/>
              <a:defRPr sz="2400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800"/>
              <a:buNone/>
              <a:defRPr sz="1800">
                <a:solidFill>
                  <a:srgbClr val="8A8A8A"/>
                </a:solidFill>
              </a:defRPr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>
  <p:cSld name="Two Column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17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>
  <p:cSld name="Two Column Conten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1714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>
  <p:cSld name="Title Slide A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/>
          <p:nvPr/>
        </p:nvSpPr>
        <p:spPr>
          <a:xfrm>
            <a:off x="5575610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3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845" cy="326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33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845" cy="119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3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4" cy="5578757"/>
          </a:xfrm>
          <a:prstGeom prst="rect">
            <a:avLst/>
          </a:prstGeom>
          <a:noFill/>
          <a:ln>
            <a:noFill/>
          </a:ln>
        </p:spPr>
      </p:sp>
      <p:sp>
        <p:nvSpPr>
          <p:cNvPr id="222" name="Google Shape;222;p33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utcomes">
  <p:cSld name="Learning Outcome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/>
          <p:nvPr/>
        </p:nvSpPr>
        <p:spPr>
          <a:xfrm>
            <a:off x="0" y="1"/>
            <a:ext cx="12191999" cy="2351041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4"/>
          <p:cNvSpPr txBox="1">
            <a:spLocks noGrp="1"/>
          </p:cNvSpPr>
          <p:nvPr>
            <p:ph type="title"/>
          </p:nvPr>
        </p:nvSpPr>
        <p:spPr>
          <a:xfrm>
            <a:off x="838200" y="158297"/>
            <a:ext cx="10515600" cy="108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4400"/>
              <a:buFont typeface="Arial"/>
              <a:buNone/>
              <a:defRPr>
                <a:solidFill>
                  <a:srgbClr val="1F034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4"/>
          <p:cNvSpPr txBox="1">
            <a:spLocks noGrp="1"/>
          </p:cNvSpPr>
          <p:nvPr>
            <p:ph type="body" idx="1"/>
          </p:nvPr>
        </p:nvSpPr>
        <p:spPr>
          <a:xfrm>
            <a:off x="838199" y="1253724"/>
            <a:ext cx="10515600" cy="913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34"/>
          <p:cNvSpPr txBox="1">
            <a:spLocks noGrp="1"/>
          </p:cNvSpPr>
          <p:nvPr>
            <p:ph type="body" idx="2"/>
          </p:nvPr>
        </p:nvSpPr>
        <p:spPr>
          <a:xfrm>
            <a:off x="7446345" y="2608820"/>
            <a:ext cx="2965839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34"/>
          <p:cNvSpPr txBox="1">
            <a:spLocks noGrp="1"/>
          </p:cNvSpPr>
          <p:nvPr>
            <p:ph type="body" idx="3"/>
          </p:nvPr>
        </p:nvSpPr>
        <p:spPr>
          <a:xfrm>
            <a:off x="6096001" y="3519383"/>
            <a:ext cx="4316184" cy="92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34"/>
          <p:cNvSpPr txBox="1">
            <a:spLocks noGrp="1"/>
          </p:cNvSpPr>
          <p:nvPr>
            <p:ph type="body" idx="4"/>
          </p:nvPr>
        </p:nvSpPr>
        <p:spPr>
          <a:xfrm>
            <a:off x="6095999" y="2714939"/>
            <a:ext cx="1342862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34"/>
          <p:cNvSpPr txBox="1">
            <a:spLocks noGrp="1"/>
          </p:cNvSpPr>
          <p:nvPr>
            <p:ph type="body" idx="5"/>
          </p:nvPr>
        </p:nvSpPr>
        <p:spPr>
          <a:xfrm>
            <a:off x="2182582" y="2608277"/>
            <a:ext cx="2965839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34"/>
          <p:cNvSpPr txBox="1">
            <a:spLocks noGrp="1"/>
          </p:cNvSpPr>
          <p:nvPr>
            <p:ph type="body" idx="6"/>
          </p:nvPr>
        </p:nvSpPr>
        <p:spPr>
          <a:xfrm>
            <a:off x="832238" y="3518840"/>
            <a:ext cx="4316184" cy="92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34"/>
          <p:cNvSpPr txBox="1">
            <a:spLocks noGrp="1"/>
          </p:cNvSpPr>
          <p:nvPr>
            <p:ph type="body" idx="7"/>
          </p:nvPr>
        </p:nvSpPr>
        <p:spPr>
          <a:xfrm>
            <a:off x="832236" y="2714396"/>
            <a:ext cx="1342862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34"/>
          <p:cNvSpPr txBox="1">
            <a:spLocks noGrp="1"/>
          </p:cNvSpPr>
          <p:nvPr>
            <p:ph type="body" idx="8"/>
          </p:nvPr>
        </p:nvSpPr>
        <p:spPr>
          <a:xfrm>
            <a:off x="2182582" y="4660526"/>
            <a:ext cx="2965839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34"/>
          <p:cNvSpPr txBox="1">
            <a:spLocks noGrp="1"/>
          </p:cNvSpPr>
          <p:nvPr>
            <p:ph type="body" idx="9"/>
          </p:nvPr>
        </p:nvSpPr>
        <p:spPr>
          <a:xfrm>
            <a:off x="832238" y="5571089"/>
            <a:ext cx="4316184" cy="92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34"/>
          <p:cNvSpPr txBox="1">
            <a:spLocks noGrp="1"/>
          </p:cNvSpPr>
          <p:nvPr>
            <p:ph type="body" idx="13"/>
          </p:nvPr>
        </p:nvSpPr>
        <p:spPr>
          <a:xfrm>
            <a:off x="832236" y="4766645"/>
            <a:ext cx="1342862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34"/>
          <p:cNvSpPr txBox="1">
            <a:spLocks noGrp="1"/>
          </p:cNvSpPr>
          <p:nvPr>
            <p:ph type="body" idx="14"/>
          </p:nvPr>
        </p:nvSpPr>
        <p:spPr>
          <a:xfrm>
            <a:off x="7438861" y="4660526"/>
            <a:ext cx="2965839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34"/>
          <p:cNvSpPr txBox="1">
            <a:spLocks noGrp="1"/>
          </p:cNvSpPr>
          <p:nvPr>
            <p:ph type="body" idx="15"/>
          </p:nvPr>
        </p:nvSpPr>
        <p:spPr>
          <a:xfrm>
            <a:off x="6088517" y="5571089"/>
            <a:ext cx="4316184" cy="92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34"/>
          <p:cNvSpPr txBox="1">
            <a:spLocks noGrp="1"/>
          </p:cNvSpPr>
          <p:nvPr>
            <p:ph type="body" idx="16"/>
          </p:nvPr>
        </p:nvSpPr>
        <p:spPr>
          <a:xfrm>
            <a:off x="6088515" y="4766645"/>
            <a:ext cx="1342862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">
  <p:cSld name="Title Slide C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/>
          <p:nvPr/>
        </p:nvSpPr>
        <p:spPr>
          <a:xfrm>
            <a:off x="1" y="0"/>
            <a:ext cx="58736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5"/>
          <p:cNvSpPr txBox="1">
            <a:spLocks noGrp="1"/>
          </p:cNvSpPr>
          <p:nvPr>
            <p:ph type="title"/>
          </p:nvPr>
        </p:nvSpPr>
        <p:spPr>
          <a:xfrm>
            <a:off x="648971" y="1247160"/>
            <a:ext cx="4794398" cy="1785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5"/>
          <p:cNvSpPr txBox="1">
            <a:spLocks noGrp="1"/>
          </p:cNvSpPr>
          <p:nvPr>
            <p:ph type="body" idx="1"/>
          </p:nvPr>
        </p:nvSpPr>
        <p:spPr>
          <a:xfrm>
            <a:off x="648971" y="3201726"/>
            <a:ext cx="4794398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35"/>
          <p:cNvSpPr>
            <a:spLocks noGrp="1"/>
          </p:cNvSpPr>
          <p:nvPr>
            <p:ph type="pic" idx="2"/>
          </p:nvPr>
        </p:nvSpPr>
        <p:spPr>
          <a:xfrm>
            <a:off x="6318327" y="671804"/>
            <a:ext cx="5373611" cy="550515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3 2/3 2 Column Content">
  <p:cSld name="1/3 2/3 2 Column Conten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10985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36"/>
          <p:cNvSpPr txBox="1">
            <a:spLocks noGrp="1"/>
          </p:cNvSpPr>
          <p:nvPr>
            <p:ph type="body" idx="2"/>
          </p:nvPr>
        </p:nvSpPr>
        <p:spPr>
          <a:xfrm>
            <a:off x="4249271" y="1825625"/>
            <a:ext cx="710452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>
            <a:spLocks noGrp="1"/>
          </p:cNvSpPr>
          <p:nvPr>
            <p:ph type="body" idx="1"/>
          </p:nvPr>
        </p:nvSpPr>
        <p:spPr>
          <a:xfrm>
            <a:off x="1066800" y="1026318"/>
            <a:ext cx="10058400" cy="4800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82875" rIns="457200" bIns="182875" anchor="ctr" anchorCtr="1">
            <a:normAutofit/>
          </a:bodyPr>
          <a:lstStyle>
            <a:lvl1pPr marL="457200" lvl="0" indent="-228600" algn="ctr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for Dark Background Image">
  <p:cSld name="Callout for Dark Background Image">
    <p:bg>
      <p:bgPr>
        <a:solidFill>
          <a:schemeClr val="dk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/>
          <p:nvPr/>
        </p:nvSpPr>
        <p:spPr>
          <a:xfrm>
            <a:off x="5627912" y="1027253"/>
            <a:ext cx="5551714" cy="4803493"/>
          </a:xfrm>
          <a:prstGeom prst="rect">
            <a:avLst/>
          </a:prstGeom>
          <a:solidFill>
            <a:schemeClr val="lt1">
              <a:alpha val="87058"/>
            </a:schemeClr>
          </a:solidFill>
          <a:ln>
            <a:noFill/>
          </a:ln>
        </p:spPr>
        <p:txBody>
          <a:bodyPr spcFirstLastPara="1" wrap="square" lIns="457200" tIns="182875" rIns="457200" bIns="1828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FUN FACT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 Fact / Hint / Callout Block. In the toolbar, go to Design &gt; Format Background to place an image that uses dark, saturated colors as the background on this slide.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Content">
  <p:cSld name="Three Column Conten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9"/>
          <p:cNvSpPr txBox="1">
            <a:spLocks noGrp="1"/>
          </p:cNvSpPr>
          <p:nvPr>
            <p:ph type="body" idx="1"/>
          </p:nvPr>
        </p:nvSpPr>
        <p:spPr>
          <a:xfrm>
            <a:off x="838200" y="1848374"/>
            <a:ext cx="310985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39"/>
          <p:cNvSpPr txBox="1">
            <a:spLocks noGrp="1"/>
          </p:cNvSpPr>
          <p:nvPr>
            <p:ph type="body" idx="2"/>
          </p:nvPr>
        </p:nvSpPr>
        <p:spPr>
          <a:xfrm>
            <a:off x="4541072" y="1854164"/>
            <a:ext cx="310985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39"/>
          <p:cNvSpPr txBox="1">
            <a:spLocks noGrp="1"/>
          </p:cNvSpPr>
          <p:nvPr>
            <p:ph type="body" idx="3"/>
          </p:nvPr>
        </p:nvSpPr>
        <p:spPr>
          <a:xfrm>
            <a:off x="8243944" y="1848374"/>
            <a:ext cx="310985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">
  <p:cSld name="Large Image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0"/>
          <p:cNvSpPr>
            <a:spLocks noGrp="1"/>
          </p:cNvSpPr>
          <p:nvPr>
            <p:ph type="pic" idx="2"/>
          </p:nvPr>
        </p:nvSpPr>
        <p:spPr>
          <a:xfrm>
            <a:off x="5010387" y="0"/>
            <a:ext cx="7181611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59" name="Google Shape;259;p40"/>
          <p:cNvSpPr txBox="1">
            <a:spLocks noGrp="1"/>
          </p:cNvSpPr>
          <p:nvPr>
            <p:ph type="title"/>
          </p:nvPr>
        </p:nvSpPr>
        <p:spPr>
          <a:xfrm>
            <a:off x="838199" y="548464"/>
            <a:ext cx="3807187" cy="183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40"/>
          <p:cNvSpPr txBox="1">
            <a:spLocks noGrp="1"/>
          </p:cNvSpPr>
          <p:nvPr>
            <p:ph type="body" idx="1"/>
          </p:nvPr>
        </p:nvSpPr>
        <p:spPr>
          <a:xfrm>
            <a:off x="838201" y="2485016"/>
            <a:ext cx="3799425" cy="382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40"/>
          <p:cNvSpPr/>
          <p:nvPr/>
        </p:nvSpPr>
        <p:spPr>
          <a:xfrm>
            <a:off x="2" y="0"/>
            <a:ext cx="46543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Slide" type="title">
  <p:cSld name="TITLE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4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5" name="Google Shape;265;p41"/>
          <p:cNvSpPr/>
          <p:nvPr/>
        </p:nvSpPr>
        <p:spPr>
          <a:xfrm>
            <a:off x="2" y="0"/>
            <a:ext cx="46543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>
  <p:cSld name="Title Slide A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5575610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5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Two Column" type="twoTxTwoObj">
  <p:cSld name="TWO_OBJECTS_WITH_TEX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9" name="Google Shape;269;p4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4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1" name="Google Shape;271;p4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42"/>
          <p:cNvSpPr/>
          <p:nvPr/>
        </p:nvSpPr>
        <p:spPr>
          <a:xfrm>
            <a:off x="2" y="0"/>
            <a:ext cx="46543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4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3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6" name="Google Shape;276;p43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3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7" name="Google Shape;277;p43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8" name="Google Shape;278;p43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9" name="Google Shape;279;p43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">
  <p:cSld name="Title Slide D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5"/>
          <p:cNvSpPr/>
          <p:nvPr/>
        </p:nvSpPr>
        <p:spPr>
          <a:xfrm>
            <a:off x="0" y="2646382"/>
            <a:ext cx="12192000" cy="421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5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45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45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Content">
  <p:cSld name="Full Width Content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46"/>
          <p:cNvSpPr txBox="1">
            <a:spLocks noGrp="1"/>
          </p:cNvSpPr>
          <p:nvPr>
            <p:ph type="body" idx="1"/>
          </p:nvPr>
        </p:nvSpPr>
        <p:spPr>
          <a:xfrm>
            <a:off x="838199" y="3429000"/>
            <a:ext cx="10515600" cy="30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46"/>
          <p:cNvSpPr txBox="1">
            <a:spLocks noGrp="1"/>
          </p:cNvSpPr>
          <p:nvPr>
            <p:ph type="body" idx="2"/>
          </p:nvPr>
        </p:nvSpPr>
        <p:spPr>
          <a:xfrm>
            <a:off x="838200" y="1520043"/>
            <a:ext cx="10515600" cy="16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7"/>
          <p:cNvSpPr/>
          <p:nvPr/>
        </p:nvSpPr>
        <p:spPr>
          <a:xfrm>
            <a:off x="5675968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rgbClr val="B9C1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47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7" name="Google Shape;297;p47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47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99" name="Google Shape;299;p47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">
  <p:cSld name="Icon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8"/>
          <p:cNvSpPr/>
          <p:nvPr/>
        </p:nvSpPr>
        <p:spPr>
          <a:xfrm>
            <a:off x="-4" y="6221691"/>
            <a:ext cx="12192000" cy="63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8"/>
          <p:cNvSpPr/>
          <p:nvPr/>
        </p:nvSpPr>
        <p:spPr>
          <a:xfrm>
            <a:off x="4032793" y="2752780"/>
            <a:ext cx="1373400" cy="137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8"/>
          <p:cNvSpPr/>
          <p:nvPr/>
        </p:nvSpPr>
        <p:spPr>
          <a:xfrm>
            <a:off x="6785790" y="2760689"/>
            <a:ext cx="1373400" cy="137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48"/>
          <p:cNvSpPr/>
          <p:nvPr/>
        </p:nvSpPr>
        <p:spPr>
          <a:xfrm>
            <a:off x="9536303" y="2742291"/>
            <a:ext cx="1373400" cy="137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8"/>
          <p:cNvSpPr/>
          <p:nvPr/>
        </p:nvSpPr>
        <p:spPr>
          <a:xfrm>
            <a:off x="1281354" y="2742291"/>
            <a:ext cx="1373400" cy="137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8"/>
          <p:cNvSpPr txBox="1">
            <a:spLocks noGrp="1"/>
          </p:cNvSpPr>
          <p:nvPr>
            <p:ph type="body" idx="1"/>
          </p:nvPr>
        </p:nvSpPr>
        <p:spPr>
          <a:xfrm>
            <a:off x="838196" y="1559859"/>
            <a:ext cx="10515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48"/>
          <p:cNvSpPr txBox="1">
            <a:spLocks noGrp="1"/>
          </p:cNvSpPr>
          <p:nvPr>
            <p:ph type="body" idx="2"/>
          </p:nvPr>
        </p:nvSpPr>
        <p:spPr>
          <a:xfrm>
            <a:off x="839750" y="4353345"/>
            <a:ext cx="22566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48"/>
          <p:cNvSpPr txBox="1">
            <a:spLocks noGrp="1"/>
          </p:cNvSpPr>
          <p:nvPr>
            <p:ph type="body" idx="3"/>
          </p:nvPr>
        </p:nvSpPr>
        <p:spPr>
          <a:xfrm>
            <a:off x="839750" y="4703910"/>
            <a:ext cx="2256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48"/>
          <p:cNvSpPr txBox="1">
            <a:spLocks noGrp="1"/>
          </p:cNvSpPr>
          <p:nvPr>
            <p:ph type="body" idx="4"/>
          </p:nvPr>
        </p:nvSpPr>
        <p:spPr>
          <a:xfrm>
            <a:off x="3579902" y="4353345"/>
            <a:ext cx="22566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0" name="Google Shape;310;p48"/>
          <p:cNvSpPr txBox="1">
            <a:spLocks noGrp="1"/>
          </p:cNvSpPr>
          <p:nvPr>
            <p:ph type="body" idx="5"/>
          </p:nvPr>
        </p:nvSpPr>
        <p:spPr>
          <a:xfrm>
            <a:off x="3579902" y="4703910"/>
            <a:ext cx="2256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48"/>
          <p:cNvSpPr txBox="1">
            <a:spLocks noGrp="1"/>
          </p:cNvSpPr>
          <p:nvPr>
            <p:ph type="body" idx="6"/>
          </p:nvPr>
        </p:nvSpPr>
        <p:spPr>
          <a:xfrm>
            <a:off x="6355474" y="4353345"/>
            <a:ext cx="22566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48"/>
          <p:cNvSpPr txBox="1">
            <a:spLocks noGrp="1"/>
          </p:cNvSpPr>
          <p:nvPr>
            <p:ph type="body" idx="7"/>
          </p:nvPr>
        </p:nvSpPr>
        <p:spPr>
          <a:xfrm>
            <a:off x="6355474" y="4703910"/>
            <a:ext cx="2256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3" name="Google Shape;313;p48"/>
          <p:cNvSpPr txBox="1">
            <a:spLocks noGrp="1"/>
          </p:cNvSpPr>
          <p:nvPr>
            <p:ph type="body" idx="8"/>
          </p:nvPr>
        </p:nvSpPr>
        <p:spPr>
          <a:xfrm>
            <a:off x="9131046" y="4353345"/>
            <a:ext cx="22566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48"/>
          <p:cNvSpPr txBox="1">
            <a:spLocks noGrp="1"/>
          </p:cNvSpPr>
          <p:nvPr>
            <p:ph type="body" idx="9"/>
          </p:nvPr>
        </p:nvSpPr>
        <p:spPr>
          <a:xfrm>
            <a:off x="9131046" y="4703910"/>
            <a:ext cx="2256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5" name="Google Shape;315;p48"/>
          <p:cNvSpPr>
            <a:spLocks noGrp="1"/>
          </p:cNvSpPr>
          <p:nvPr>
            <p:ph type="pic" idx="13"/>
          </p:nvPr>
        </p:nvSpPr>
        <p:spPr>
          <a:xfrm>
            <a:off x="1482767" y="2990198"/>
            <a:ext cx="969900" cy="941100"/>
          </a:xfrm>
          <a:prstGeom prst="rect">
            <a:avLst/>
          </a:prstGeom>
          <a:noFill/>
          <a:ln>
            <a:noFill/>
          </a:ln>
        </p:spPr>
      </p:sp>
      <p:sp>
        <p:nvSpPr>
          <p:cNvPr id="316" name="Google Shape;316;p48"/>
          <p:cNvSpPr>
            <a:spLocks noGrp="1"/>
          </p:cNvSpPr>
          <p:nvPr>
            <p:ph type="pic" idx="14"/>
          </p:nvPr>
        </p:nvSpPr>
        <p:spPr>
          <a:xfrm>
            <a:off x="4223234" y="2976910"/>
            <a:ext cx="969900" cy="941100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48"/>
          <p:cNvSpPr>
            <a:spLocks noGrp="1"/>
          </p:cNvSpPr>
          <p:nvPr>
            <p:ph type="pic" idx="15"/>
          </p:nvPr>
        </p:nvSpPr>
        <p:spPr>
          <a:xfrm>
            <a:off x="6998806" y="2990197"/>
            <a:ext cx="969900" cy="941100"/>
          </a:xfrm>
          <a:prstGeom prst="rect">
            <a:avLst/>
          </a:prstGeom>
          <a:noFill/>
          <a:ln>
            <a:noFill/>
          </a:ln>
        </p:spPr>
      </p:sp>
      <p:sp>
        <p:nvSpPr>
          <p:cNvPr id="318" name="Google Shape;318;p48"/>
          <p:cNvSpPr>
            <a:spLocks noGrp="1"/>
          </p:cNvSpPr>
          <p:nvPr>
            <p:ph type="pic" idx="16"/>
          </p:nvPr>
        </p:nvSpPr>
        <p:spPr>
          <a:xfrm>
            <a:off x="9738031" y="2989116"/>
            <a:ext cx="969900" cy="941100"/>
          </a:xfrm>
          <a:prstGeom prst="rect">
            <a:avLst/>
          </a:prstGeom>
          <a:noFill/>
          <a:ln>
            <a:noFill/>
          </a:ln>
        </p:spPr>
      </p:sp>
      <p:sp>
        <p:nvSpPr>
          <p:cNvPr id="319" name="Google Shape;319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48"/>
          <p:cNvSpPr txBox="1"/>
          <p:nvPr/>
        </p:nvSpPr>
        <p:spPr>
          <a:xfrm>
            <a:off x="11198352" y="6372663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48"/>
          <p:cNvSpPr txBox="1"/>
          <p:nvPr/>
        </p:nvSpPr>
        <p:spPr>
          <a:xfrm>
            <a:off x="578788" y="6355009"/>
            <a:ext cx="2886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©2022 Lumen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lustration Slide">
  <p:cSld name="Illustration Slide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9"/>
          <p:cNvSpPr/>
          <p:nvPr/>
        </p:nvSpPr>
        <p:spPr>
          <a:xfrm>
            <a:off x="0" y="4324573"/>
            <a:ext cx="12192000" cy="253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49"/>
          <p:cNvSpPr txBox="1">
            <a:spLocks noGrp="1"/>
          </p:cNvSpPr>
          <p:nvPr>
            <p:ph type="title"/>
          </p:nvPr>
        </p:nvSpPr>
        <p:spPr>
          <a:xfrm>
            <a:off x="831849" y="468313"/>
            <a:ext cx="6018900" cy="16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49"/>
          <p:cNvSpPr txBox="1">
            <a:spLocks noGrp="1"/>
          </p:cNvSpPr>
          <p:nvPr>
            <p:ph type="body" idx="1"/>
          </p:nvPr>
        </p:nvSpPr>
        <p:spPr>
          <a:xfrm>
            <a:off x="831851" y="4526280"/>
            <a:ext cx="6018900" cy="18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49"/>
          <p:cNvSpPr txBox="1"/>
          <p:nvPr/>
        </p:nvSpPr>
        <p:spPr>
          <a:xfrm>
            <a:off x="2125980" y="-4686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49"/>
          <p:cNvSpPr txBox="1"/>
          <p:nvPr/>
        </p:nvSpPr>
        <p:spPr>
          <a:xfrm>
            <a:off x="2903220" y="-5143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49"/>
          <p:cNvSpPr txBox="1">
            <a:spLocks noGrp="1"/>
          </p:cNvSpPr>
          <p:nvPr>
            <p:ph type="body" idx="2"/>
          </p:nvPr>
        </p:nvSpPr>
        <p:spPr>
          <a:xfrm>
            <a:off x="831170" y="2290257"/>
            <a:ext cx="6018900" cy="18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9" name="Google Shape;329;p49"/>
          <p:cNvSpPr>
            <a:spLocks noGrp="1"/>
          </p:cNvSpPr>
          <p:nvPr>
            <p:ph type="pic" idx="3"/>
          </p:nvPr>
        </p:nvSpPr>
        <p:spPr>
          <a:xfrm>
            <a:off x="7040880" y="468313"/>
            <a:ext cx="4651200" cy="5730900"/>
          </a:xfrm>
          <a:prstGeom prst="rect">
            <a:avLst/>
          </a:prstGeom>
          <a:noFill/>
          <a:ln>
            <a:noFill/>
          </a:ln>
        </p:spPr>
      </p:sp>
      <p:sp>
        <p:nvSpPr>
          <p:cNvPr id="330" name="Google Shape;330;p49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5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2400"/>
              <a:buNone/>
              <a:defRPr sz="2400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800"/>
              <a:buNone/>
              <a:defRPr sz="1800">
                <a:solidFill>
                  <a:srgbClr val="8A8A8A"/>
                </a:solidFill>
              </a:defRPr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>
  <p:cSld name="Two Column Content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17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5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icky Notes">
  <p:cSld name="Sticky Notes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2"/>
          <p:cNvSpPr/>
          <p:nvPr/>
        </p:nvSpPr>
        <p:spPr>
          <a:xfrm>
            <a:off x="1" y="5242956"/>
            <a:ext cx="12192000" cy="161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52"/>
          <p:cNvSpPr txBox="1">
            <a:spLocks noGrp="1"/>
          </p:cNvSpPr>
          <p:nvPr>
            <p:ph type="body" idx="1"/>
          </p:nvPr>
        </p:nvSpPr>
        <p:spPr>
          <a:xfrm>
            <a:off x="838200" y="1520043"/>
            <a:ext cx="10515600" cy="16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p52"/>
          <p:cNvSpPr txBox="1">
            <a:spLocks noGrp="1"/>
          </p:cNvSpPr>
          <p:nvPr>
            <p:ph type="body" idx="2"/>
          </p:nvPr>
        </p:nvSpPr>
        <p:spPr>
          <a:xfrm>
            <a:off x="8974237" y="3563752"/>
            <a:ext cx="2379600" cy="237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p52"/>
          <p:cNvSpPr txBox="1">
            <a:spLocks noGrp="1"/>
          </p:cNvSpPr>
          <p:nvPr>
            <p:ph type="body" idx="3"/>
          </p:nvPr>
        </p:nvSpPr>
        <p:spPr>
          <a:xfrm>
            <a:off x="6262225" y="3563752"/>
            <a:ext cx="2379600" cy="237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52"/>
          <p:cNvSpPr txBox="1">
            <a:spLocks noGrp="1"/>
          </p:cNvSpPr>
          <p:nvPr>
            <p:ph type="body" idx="4"/>
          </p:nvPr>
        </p:nvSpPr>
        <p:spPr>
          <a:xfrm>
            <a:off x="3550213" y="3563752"/>
            <a:ext cx="2379600" cy="237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p52"/>
          <p:cNvSpPr txBox="1">
            <a:spLocks noGrp="1"/>
          </p:cNvSpPr>
          <p:nvPr>
            <p:ph type="body" idx="5"/>
          </p:nvPr>
        </p:nvSpPr>
        <p:spPr>
          <a:xfrm>
            <a:off x="838200" y="3563751"/>
            <a:ext cx="2379600" cy="237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6" name="Google Shape;346;p52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52"/>
          <p:cNvSpPr txBox="1"/>
          <p:nvPr/>
        </p:nvSpPr>
        <p:spPr>
          <a:xfrm>
            <a:off x="578788" y="6355009"/>
            <a:ext cx="2886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©2022 Lumen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">
  <p:cSld name="Title Slide C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1" y="0"/>
            <a:ext cx="58737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648971" y="1247160"/>
            <a:ext cx="47943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648971" y="3201726"/>
            <a:ext cx="47943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>
            <a:spLocks noGrp="1"/>
          </p:cNvSpPr>
          <p:nvPr>
            <p:ph type="pic" idx="2"/>
          </p:nvPr>
        </p:nvSpPr>
        <p:spPr>
          <a:xfrm>
            <a:off x="6318327" y="671804"/>
            <a:ext cx="53736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Full Width" type="obj">
  <p:cSld name="OBJEC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53"/>
          <p:cNvSpPr/>
          <p:nvPr/>
        </p:nvSpPr>
        <p:spPr>
          <a:xfrm>
            <a:off x="2" y="0"/>
            <a:ext cx="465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Data">
  <p:cSld name="Big Data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4"/>
          <p:cNvSpPr/>
          <p:nvPr/>
        </p:nvSpPr>
        <p:spPr>
          <a:xfrm>
            <a:off x="-1" y="1"/>
            <a:ext cx="8736300" cy="68580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4"/>
          <p:cNvSpPr txBox="1">
            <a:spLocks noGrp="1"/>
          </p:cNvSpPr>
          <p:nvPr>
            <p:ph type="body" idx="1"/>
          </p:nvPr>
        </p:nvSpPr>
        <p:spPr>
          <a:xfrm>
            <a:off x="594139" y="3585882"/>
            <a:ext cx="7147500" cy="12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5" name="Google Shape;355;p54"/>
          <p:cNvSpPr txBox="1">
            <a:spLocks noGrp="1"/>
          </p:cNvSpPr>
          <p:nvPr>
            <p:ph type="title"/>
          </p:nvPr>
        </p:nvSpPr>
        <p:spPr>
          <a:xfrm>
            <a:off x="594139" y="2099196"/>
            <a:ext cx="8736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10000"/>
              <a:buFont typeface="Arial Black"/>
              <a:buNone/>
              <a:defRPr sz="10000">
                <a:solidFill>
                  <a:srgbClr val="1F034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54"/>
          <p:cNvSpPr>
            <a:spLocks noGrp="1"/>
          </p:cNvSpPr>
          <p:nvPr>
            <p:ph type="pic" idx="2"/>
          </p:nvPr>
        </p:nvSpPr>
        <p:spPr>
          <a:xfrm>
            <a:off x="7410994" y="671804"/>
            <a:ext cx="42810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>
  <p:cSld name="Title Slide A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5"/>
          <p:cNvSpPr/>
          <p:nvPr/>
        </p:nvSpPr>
        <p:spPr>
          <a:xfrm>
            <a:off x="5575610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55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0" name="Google Shape;360;p55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55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362" name="Google Shape;362;p55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utcomes">
  <p:cSld name="Learning Outcomes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6"/>
          <p:cNvSpPr/>
          <p:nvPr/>
        </p:nvSpPr>
        <p:spPr>
          <a:xfrm>
            <a:off x="0" y="1"/>
            <a:ext cx="12192000" cy="23511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56"/>
          <p:cNvSpPr txBox="1">
            <a:spLocks noGrp="1"/>
          </p:cNvSpPr>
          <p:nvPr>
            <p:ph type="title"/>
          </p:nvPr>
        </p:nvSpPr>
        <p:spPr>
          <a:xfrm>
            <a:off x="838200" y="158297"/>
            <a:ext cx="105156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4400"/>
              <a:buFont typeface="Arial"/>
              <a:buNone/>
              <a:defRPr>
                <a:solidFill>
                  <a:srgbClr val="1F034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56"/>
          <p:cNvSpPr txBox="1">
            <a:spLocks noGrp="1"/>
          </p:cNvSpPr>
          <p:nvPr>
            <p:ph type="body" idx="1"/>
          </p:nvPr>
        </p:nvSpPr>
        <p:spPr>
          <a:xfrm>
            <a:off x="838199" y="1253724"/>
            <a:ext cx="105156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7" name="Google Shape;367;p56"/>
          <p:cNvSpPr txBox="1">
            <a:spLocks noGrp="1"/>
          </p:cNvSpPr>
          <p:nvPr>
            <p:ph type="body" idx="2"/>
          </p:nvPr>
        </p:nvSpPr>
        <p:spPr>
          <a:xfrm>
            <a:off x="7446345" y="2608820"/>
            <a:ext cx="2965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8" name="Google Shape;368;p56"/>
          <p:cNvSpPr txBox="1">
            <a:spLocks noGrp="1"/>
          </p:cNvSpPr>
          <p:nvPr>
            <p:ph type="body" idx="3"/>
          </p:nvPr>
        </p:nvSpPr>
        <p:spPr>
          <a:xfrm>
            <a:off x="6096001" y="3519383"/>
            <a:ext cx="431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9" name="Google Shape;369;p56"/>
          <p:cNvSpPr txBox="1">
            <a:spLocks noGrp="1"/>
          </p:cNvSpPr>
          <p:nvPr>
            <p:ph type="body" idx="4"/>
          </p:nvPr>
        </p:nvSpPr>
        <p:spPr>
          <a:xfrm>
            <a:off x="6095999" y="2714939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0" name="Google Shape;370;p56"/>
          <p:cNvSpPr txBox="1">
            <a:spLocks noGrp="1"/>
          </p:cNvSpPr>
          <p:nvPr>
            <p:ph type="body" idx="5"/>
          </p:nvPr>
        </p:nvSpPr>
        <p:spPr>
          <a:xfrm>
            <a:off x="2182582" y="2608277"/>
            <a:ext cx="2965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p56"/>
          <p:cNvSpPr txBox="1">
            <a:spLocks noGrp="1"/>
          </p:cNvSpPr>
          <p:nvPr>
            <p:ph type="body" idx="6"/>
          </p:nvPr>
        </p:nvSpPr>
        <p:spPr>
          <a:xfrm>
            <a:off x="832238" y="3518840"/>
            <a:ext cx="431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2" name="Google Shape;372;p56"/>
          <p:cNvSpPr txBox="1">
            <a:spLocks noGrp="1"/>
          </p:cNvSpPr>
          <p:nvPr>
            <p:ph type="body" idx="7"/>
          </p:nvPr>
        </p:nvSpPr>
        <p:spPr>
          <a:xfrm>
            <a:off x="832236" y="2714396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3" name="Google Shape;373;p56"/>
          <p:cNvSpPr txBox="1">
            <a:spLocks noGrp="1"/>
          </p:cNvSpPr>
          <p:nvPr>
            <p:ph type="body" idx="8"/>
          </p:nvPr>
        </p:nvSpPr>
        <p:spPr>
          <a:xfrm>
            <a:off x="2182582" y="4660526"/>
            <a:ext cx="2965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4" name="Google Shape;374;p56"/>
          <p:cNvSpPr txBox="1">
            <a:spLocks noGrp="1"/>
          </p:cNvSpPr>
          <p:nvPr>
            <p:ph type="body" idx="9"/>
          </p:nvPr>
        </p:nvSpPr>
        <p:spPr>
          <a:xfrm>
            <a:off x="832238" y="5571089"/>
            <a:ext cx="431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5" name="Google Shape;375;p56"/>
          <p:cNvSpPr txBox="1">
            <a:spLocks noGrp="1"/>
          </p:cNvSpPr>
          <p:nvPr>
            <p:ph type="body" idx="13"/>
          </p:nvPr>
        </p:nvSpPr>
        <p:spPr>
          <a:xfrm>
            <a:off x="832236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6" name="Google Shape;376;p56"/>
          <p:cNvSpPr txBox="1">
            <a:spLocks noGrp="1"/>
          </p:cNvSpPr>
          <p:nvPr>
            <p:ph type="body" idx="14"/>
          </p:nvPr>
        </p:nvSpPr>
        <p:spPr>
          <a:xfrm>
            <a:off x="7438861" y="4660526"/>
            <a:ext cx="2965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56"/>
          <p:cNvSpPr txBox="1">
            <a:spLocks noGrp="1"/>
          </p:cNvSpPr>
          <p:nvPr>
            <p:ph type="body" idx="15"/>
          </p:nvPr>
        </p:nvSpPr>
        <p:spPr>
          <a:xfrm>
            <a:off x="6088517" y="5571089"/>
            <a:ext cx="431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p56"/>
          <p:cNvSpPr txBox="1">
            <a:spLocks noGrp="1"/>
          </p:cNvSpPr>
          <p:nvPr>
            <p:ph type="body" idx="16"/>
          </p:nvPr>
        </p:nvSpPr>
        <p:spPr>
          <a:xfrm>
            <a:off x="6088515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">
  <p:cSld name="Title Slide C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7"/>
          <p:cNvSpPr/>
          <p:nvPr/>
        </p:nvSpPr>
        <p:spPr>
          <a:xfrm>
            <a:off x="1" y="0"/>
            <a:ext cx="58737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57"/>
          <p:cNvSpPr txBox="1">
            <a:spLocks noGrp="1"/>
          </p:cNvSpPr>
          <p:nvPr>
            <p:ph type="title"/>
          </p:nvPr>
        </p:nvSpPr>
        <p:spPr>
          <a:xfrm>
            <a:off x="648971" y="1247160"/>
            <a:ext cx="4794300" cy="17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57"/>
          <p:cNvSpPr txBox="1">
            <a:spLocks noGrp="1"/>
          </p:cNvSpPr>
          <p:nvPr>
            <p:ph type="body" idx="1"/>
          </p:nvPr>
        </p:nvSpPr>
        <p:spPr>
          <a:xfrm>
            <a:off x="648971" y="3201726"/>
            <a:ext cx="47943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3" name="Google Shape;383;p57"/>
          <p:cNvSpPr>
            <a:spLocks noGrp="1"/>
          </p:cNvSpPr>
          <p:nvPr>
            <p:ph type="pic" idx="2"/>
          </p:nvPr>
        </p:nvSpPr>
        <p:spPr>
          <a:xfrm>
            <a:off x="6318327" y="671804"/>
            <a:ext cx="53736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3 2/3 2 Column Content">
  <p:cSld name="1/3 2/3 2 Column Content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109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7" name="Google Shape;387;p58"/>
          <p:cNvSpPr txBox="1">
            <a:spLocks noGrp="1"/>
          </p:cNvSpPr>
          <p:nvPr>
            <p:ph type="body" idx="2"/>
          </p:nvPr>
        </p:nvSpPr>
        <p:spPr>
          <a:xfrm>
            <a:off x="4249271" y="1825625"/>
            <a:ext cx="7104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9"/>
          <p:cNvSpPr>
            <a:spLocks noGrp="1"/>
          </p:cNvSpPr>
          <p:nvPr>
            <p:ph type="body" idx="1"/>
          </p:nvPr>
        </p:nvSpPr>
        <p:spPr>
          <a:xfrm>
            <a:off x="1066800" y="1026318"/>
            <a:ext cx="10058400" cy="4800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82875" rIns="457200" bIns="182875" anchor="ctr" anchorCtr="1">
            <a:normAutofit/>
          </a:bodyPr>
          <a:lstStyle>
            <a:lvl1pPr marL="457200" lvl="0" indent="-228600" algn="ctr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for Dark Background Image">
  <p:cSld name="Callout for Dark Background Image">
    <p:bg>
      <p:bgPr>
        <a:solidFill>
          <a:schemeClr val="dk1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0"/>
          <p:cNvSpPr/>
          <p:nvPr/>
        </p:nvSpPr>
        <p:spPr>
          <a:xfrm>
            <a:off x="5627912" y="1027253"/>
            <a:ext cx="5551800" cy="4803600"/>
          </a:xfrm>
          <a:prstGeom prst="rect">
            <a:avLst/>
          </a:prstGeom>
          <a:solidFill>
            <a:schemeClr val="lt1">
              <a:alpha val="86670"/>
            </a:schemeClr>
          </a:solidFill>
          <a:ln>
            <a:noFill/>
          </a:ln>
        </p:spPr>
        <p:txBody>
          <a:bodyPr spcFirstLastPara="1" wrap="square" lIns="457200" tIns="182875" rIns="457200" bIns="1828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FUN FACT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 Fact / Hint / Callout Block. In the toolbar, go to Design &gt; Format Background to place an image that uses dark, saturated colors as the background on this slide.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Content">
  <p:cSld name="Three Column Content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61"/>
          <p:cNvSpPr txBox="1">
            <a:spLocks noGrp="1"/>
          </p:cNvSpPr>
          <p:nvPr>
            <p:ph type="body" idx="1"/>
          </p:nvPr>
        </p:nvSpPr>
        <p:spPr>
          <a:xfrm>
            <a:off x="838200" y="1848374"/>
            <a:ext cx="3109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5" name="Google Shape;395;p61"/>
          <p:cNvSpPr txBox="1">
            <a:spLocks noGrp="1"/>
          </p:cNvSpPr>
          <p:nvPr>
            <p:ph type="body" idx="2"/>
          </p:nvPr>
        </p:nvSpPr>
        <p:spPr>
          <a:xfrm>
            <a:off x="4541072" y="1854164"/>
            <a:ext cx="3109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6" name="Google Shape;396;p61"/>
          <p:cNvSpPr txBox="1">
            <a:spLocks noGrp="1"/>
          </p:cNvSpPr>
          <p:nvPr>
            <p:ph type="body" idx="3"/>
          </p:nvPr>
        </p:nvSpPr>
        <p:spPr>
          <a:xfrm>
            <a:off x="8243944" y="1848374"/>
            <a:ext cx="3109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">
  <p:cSld name="Large Image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2"/>
          <p:cNvSpPr>
            <a:spLocks noGrp="1"/>
          </p:cNvSpPr>
          <p:nvPr>
            <p:ph type="pic" idx="2"/>
          </p:nvPr>
        </p:nvSpPr>
        <p:spPr>
          <a:xfrm>
            <a:off x="5010387" y="0"/>
            <a:ext cx="7181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99" name="Google Shape;399;p62"/>
          <p:cNvSpPr txBox="1">
            <a:spLocks noGrp="1"/>
          </p:cNvSpPr>
          <p:nvPr>
            <p:ph type="title"/>
          </p:nvPr>
        </p:nvSpPr>
        <p:spPr>
          <a:xfrm>
            <a:off x="838199" y="548464"/>
            <a:ext cx="38073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62"/>
          <p:cNvSpPr txBox="1">
            <a:spLocks noGrp="1"/>
          </p:cNvSpPr>
          <p:nvPr>
            <p:ph type="body" idx="1"/>
          </p:nvPr>
        </p:nvSpPr>
        <p:spPr>
          <a:xfrm>
            <a:off x="838201" y="2485016"/>
            <a:ext cx="3799500" cy="3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1" name="Google Shape;401;p62"/>
          <p:cNvSpPr/>
          <p:nvPr/>
        </p:nvSpPr>
        <p:spPr>
          <a:xfrm>
            <a:off x="2" y="0"/>
            <a:ext cx="465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">
  <p:cSld name="Title Slide D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>
            <a:off x="0" y="2646382"/>
            <a:ext cx="12192000" cy="421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Slide" type="title">
  <p:cSld name="TITLE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6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5" name="Google Shape;405;p63"/>
          <p:cNvSpPr/>
          <p:nvPr/>
        </p:nvSpPr>
        <p:spPr>
          <a:xfrm>
            <a:off x="2" y="0"/>
            <a:ext cx="465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Two Column" type="twoTxTwoObj">
  <p:cSld name="TWO_OBJECTS_WITH_TEXT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6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9" name="Google Shape;409;p6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0" name="Google Shape;410;p6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1" name="Google Shape;411;p6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2" name="Google Shape;412;p64"/>
          <p:cNvSpPr/>
          <p:nvPr/>
        </p:nvSpPr>
        <p:spPr>
          <a:xfrm>
            <a:off x="2" y="0"/>
            <a:ext cx="465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6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3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6" name="Google Shape;416;p65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3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7" name="Google Shape;417;p65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8" name="Google Shape;418;p65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9" name="Google Shape;419;p6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Content">
  <p:cSld name="Full Width Content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67"/>
          <p:cNvSpPr txBox="1">
            <a:spLocks noGrp="1"/>
          </p:cNvSpPr>
          <p:nvPr>
            <p:ph type="body" idx="1"/>
          </p:nvPr>
        </p:nvSpPr>
        <p:spPr>
          <a:xfrm>
            <a:off x="838199" y="3429000"/>
            <a:ext cx="10515600" cy="30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28" name="Google Shape;428;p67"/>
          <p:cNvSpPr txBox="1">
            <a:spLocks noGrp="1"/>
          </p:cNvSpPr>
          <p:nvPr>
            <p:ph type="body" idx="2"/>
          </p:nvPr>
        </p:nvSpPr>
        <p:spPr>
          <a:xfrm>
            <a:off x="838200" y="1520043"/>
            <a:ext cx="10515600" cy="1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8"/>
          <p:cNvSpPr/>
          <p:nvPr/>
        </p:nvSpPr>
        <p:spPr>
          <a:xfrm>
            <a:off x="5675968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rgbClr val="B9C1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68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32" name="Google Shape;432;p68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68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434" name="Google Shape;434;p68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Full Width" type="obj">
  <p:cSld name="OBJECT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38" name="Google Shape;438;p69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>
  <p:cSld name="Two Column Content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17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42" name="Google Shape;442;p7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>
  <p:cSld name="Title Slide A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1"/>
          <p:cNvSpPr/>
          <p:nvPr/>
        </p:nvSpPr>
        <p:spPr>
          <a:xfrm>
            <a:off x="5575610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71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46" name="Google Shape;446;p71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71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448" name="Google Shape;448;p71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">
  <p:cSld name="Title Slide C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2"/>
          <p:cNvSpPr/>
          <p:nvPr/>
        </p:nvSpPr>
        <p:spPr>
          <a:xfrm>
            <a:off x="1" y="0"/>
            <a:ext cx="58737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72"/>
          <p:cNvSpPr txBox="1">
            <a:spLocks noGrp="1"/>
          </p:cNvSpPr>
          <p:nvPr>
            <p:ph type="title"/>
          </p:nvPr>
        </p:nvSpPr>
        <p:spPr>
          <a:xfrm>
            <a:off x="648971" y="1247160"/>
            <a:ext cx="47943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72"/>
          <p:cNvSpPr txBox="1">
            <a:spLocks noGrp="1"/>
          </p:cNvSpPr>
          <p:nvPr>
            <p:ph type="body" idx="1"/>
          </p:nvPr>
        </p:nvSpPr>
        <p:spPr>
          <a:xfrm>
            <a:off x="648971" y="3201726"/>
            <a:ext cx="47943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53" name="Google Shape;453;p72"/>
          <p:cNvSpPr>
            <a:spLocks noGrp="1"/>
          </p:cNvSpPr>
          <p:nvPr>
            <p:ph type="pic" idx="2"/>
          </p:nvPr>
        </p:nvSpPr>
        <p:spPr>
          <a:xfrm>
            <a:off x="6318327" y="671804"/>
            <a:ext cx="53736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">
  <p:cSld name="Title Slide D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3"/>
          <p:cNvSpPr/>
          <p:nvPr/>
        </p:nvSpPr>
        <p:spPr>
          <a:xfrm>
            <a:off x="0" y="2646382"/>
            <a:ext cx="12192000" cy="421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73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57" name="Google Shape;457;p73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73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utcomes">
  <p:cSld name="Learning Outcome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0" y="1"/>
            <a:ext cx="12192000" cy="23511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158297"/>
            <a:ext cx="105156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4400"/>
              <a:buFont typeface="Arial"/>
              <a:buNone/>
              <a:defRPr>
                <a:solidFill>
                  <a:srgbClr val="1F034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838199" y="1253724"/>
            <a:ext cx="105156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7446345" y="2608820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6096001" y="3519383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6095999" y="2714939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5"/>
          </p:nvPr>
        </p:nvSpPr>
        <p:spPr>
          <a:xfrm>
            <a:off x="2182582" y="2608277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6"/>
          </p:nvPr>
        </p:nvSpPr>
        <p:spPr>
          <a:xfrm>
            <a:off x="832238" y="3518840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7"/>
          </p:nvPr>
        </p:nvSpPr>
        <p:spPr>
          <a:xfrm>
            <a:off x="832236" y="2714396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8"/>
          </p:nvPr>
        </p:nvSpPr>
        <p:spPr>
          <a:xfrm>
            <a:off x="2182582" y="4660526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9"/>
          </p:nvPr>
        </p:nvSpPr>
        <p:spPr>
          <a:xfrm>
            <a:off x="832238" y="5571089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3"/>
          </p:nvPr>
        </p:nvSpPr>
        <p:spPr>
          <a:xfrm>
            <a:off x="832236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4"/>
          </p:nvPr>
        </p:nvSpPr>
        <p:spPr>
          <a:xfrm>
            <a:off x="7438861" y="4660526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5"/>
          </p:nvPr>
        </p:nvSpPr>
        <p:spPr>
          <a:xfrm>
            <a:off x="6088517" y="5571089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6"/>
          </p:nvPr>
        </p:nvSpPr>
        <p:spPr>
          <a:xfrm>
            <a:off x="6088515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utcomes">
  <p:cSld name="Learning Outcomes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4"/>
          <p:cNvSpPr/>
          <p:nvPr/>
        </p:nvSpPr>
        <p:spPr>
          <a:xfrm>
            <a:off x="0" y="1"/>
            <a:ext cx="12192000" cy="23511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74"/>
          <p:cNvSpPr txBox="1">
            <a:spLocks noGrp="1"/>
          </p:cNvSpPr>
          <p:nvPr>
            <p:ph type="title"/>
          </p:nvPr>
        </p:nvSpPr>
        <p:spPr>
          <a:xfrm>
            <a:off x="838200" y="158297"/>
            <a:ext cx="105156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4400"/>
              <a:buFont typeface="Arial"/>
              <a:buNone/>
              <a:defRPr>
                <a:solidFill>
                  <a:srgbClr val="1F034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74"/>
          <p:cNvSpPr txBox="1">
            <a:spLocks noGrp="1"/>
          </p:cNvSpPr>
          <p:nvPr>
            <p:ph type="body" idx="1"/>
          </p:nvPr>
        </p:nvSpPr>
        <p:spPr>
          <a:xfrm>
            <a:off x="838199" y="1253724"/>
            <a:ext cx="105156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3" name="Google Shape;463;p74"/>
          <p:cNvSpPr txBox="1">
            <a:spLocks noGrp="1"/>
          </p:cNvSpPr>
          <p:nvPr>
            <p:ph type="body" idx="2"/>
          </p:nvPr>
        </p:nvSpPr>
        <p:spPr>
          <a:xfrm>
            <a:off x="7446345" y="2608820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4" name="Google Shape;464;p74"/>
          <p:cNvSpPr txBox="1">
            <a:spLocks noGrp="1"/>
          </p:cNvSpPr>
          <p:nvPr>
            <p:ph type="body" idx="3"/>
          </p:nvPr>
        </p:nvSpPr>
        <p:spPr>
          <a:xfrm>
            <a:off x="6096001" y="3519383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5" name="Google Shape;465;p74"/>
          <p:cNvSpPr txBox="1">
            <a:spLocks noGrp="1"/>
          </p:cNvSpPr>
          <p:nvPr>
            <p:ph type="body" idx="4"/>
          </p:nvPr>
        </p:nvSpPr>
        <p:spPr>
          <a:xfrm>
            <a:off x="6095999" y="2714939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6" name="Google Shape;466;p74"/>
          <p:cNvSpPr txBox="1">
            <a:spLocks noGrp="1"/>
          </p:cNvSpPr>
          <p:nvPr>
            <p:ph type="body" idx="5"/>
          </p:nvPr>
        </p:nvSpPr>
        <p:spPr>
          <a:xfrm>
            <a:off x="2182582" y="2608277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7" name="Google Shape;467;p74"/>
          <p:cNvSpPr txBox="1">
            <a:spLocks noGrp="1"/>
          </p:cNvSpPr>
          <p:nvPr>
            <p:ph type="body" idx="6"/>
          </p:nvPr>
        </p:nvSpPr>
        <p:spPr>
          <a:xfrm>
            <a:off x="832238" y="3518840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8" name="Google Shape;468;p74"/>
          <p:cNvSpPr txBox="1">
            <a:spLocks noGrp="1"/>
          </p:cNvSpPr>
          <p:nvPr>
            <p:ph type="body" idx="7"/>
          </p:nvPr>
        </p:nvSpPr>
        <p:spPr>
          <a:xfrm>
            <a:off x="832236" y="2714396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9" name="Google Shape;469;p74"/>
          <p:cNvSpPr txBox="1">
            <a:spLocks noGrp="1"/>
          </p:cNvSpPr>
          <p:nvPr>
            <p:ph type="body" idx="8"/>
          </p:nvPr>
        </p:nvSpPr>
        <p:spPr>
          <a:xfrm>
            <a:off x="2182582" y="4660526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0" name="Google Shape;470;p74"/>
          <p:cNvSpPr txBox="1">
            <a:spLocks noGrp="1"/>
          </p:cNvSpPr>
          <p:nvPr>
            <p:ph type="body" idx="9"/>
          </p:nvPr>
        </p:nvSpPr>
        <p:spPr>
          <a:xfrm>
            <a:off x="832238" y="5571089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1" name="Google Shape;471;p74"/>
          <p:cNvSpPr txBox="1">
            <a:spLocks noGrp="1"/>
          </p:cNvSpPr>
          <p:nvPr>
            <p:ph type="body" idx="13"/>
          </p:nvPr>
        </p:nvSpPr>
        <p:spPr>
          <a:xfrm>
            <a:off x="832236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2" name="Google Shape;472;p74"/>
          <p:cNvSpPr txBox="1">
            <a:spLocks noGrp="1"/>
          </p:cNvSpPr>
          <p:nvPr>
            <p:ph type="body" idx="14"/>
          </p:nvPr>
        </p:nvSpPr>
        <p:spPr>
          <a:xfrm>
            <a:off x="7438861" y="4660526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3" name="Google Shape;473;p74"/>
          <p:cNvSpPr txBox="1">
            <a:spLocks noGrp="1"/>
          </p:cNvSpPr>
          <p:nvPr>
            <p:ph type="body" idx="15"/>
          </p:nvPr>
        </p:nvSpPr>
        <p:spPr>
          <a:xfrm>
            <a:off x="6088517" y="5571089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4" name="Google Shape;474;p74"/>
          <p:cNvSpPr txBox="1">
            <a:spLocks noGrp="1"/>
          </p:cNvSpPr>
          <p:nvPr>
            <p:ph type="body" idx="16"/>
          </p:nvPr>
        </p:nvSpPr>
        <p:spPr>
          <a:xfrm>
            <a:off x="6088515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Data">
  <p:cSld name="Big Data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5"/>
          <p:cNvSpPr/>
          <p:nvPr/>
        </p:nvSpPr>
        <p:spPr>
          <a:xfrm>
            <a:off x="-1" y="1"/>
            <a:ext cx="8736300" cy="68580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75"/>
          <p:cNvSpPr txBox="1">
            <a:spLocks noGrp="1"/>
          </p:cNvSpPr>
          <p:nvPr>
            <p:ph type="body" idx="1"/>
          </p:nvPr>
        </p:nvSpPr>
        <p:spPr>
          <a:xfrm>
            <a:off x="594139" y="3585882"/>
            <a:ext cx="7147500" cy="1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8" name="Google Shape;478;p75"/>
          <p:cNvSpPr txBox="1">
            <a:spLocks noGrp="1"/>
          </p:cNvSpPr>
          <p:nvPr>
            <p:ph type="title"/>
          </p:nvPr>
        </p:nvSpPr>
        <p:spPr>
          <a:xfrm>
            <a:off x="594139" y="2099196"/>
            <a:ext cx="8736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10000"/>
              <a:buFont typeface="Arial Black"/>
              <a:buNone/>
              <a:defRPr sz="10000">
                <a:solidFill>
                  <a:srgbClr val="1F034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75"/>
          <p:cNvSpPr>
            <a:spLocks noGrp="1"/>
          </p:cNvSpPr>
          <p:nvPr>
            <p:ph type="pic" idx="2"/>
          </p:nvPr>
        </p:nvSpPr>
        <p:spPr>
          <a:xfrm>
            <a:off x="7410994" y="671804"/>
            <a:ext cx="42807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3 2/3 2 Column Content">
  <p:cSld name="1/3 2/3 2 Column Content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7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83" name="Google Shape;483;p76"/>
          <p:cNvSpPr txBox="1">
            <a:spLocks noGrp="1"/>
          </p:cNvSpPr>
          <p:nvPr>
            <p:ph type="body" idx="2"/>
          </p:nvPr>
        </p:nvSpPr>
        <p:spPr>
          <a:xfrm>
            <a:off x="4249271" y="1825625"/>
            <a:ext cx="7104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7"/>
          <p:cNvSpPr>
            <a:spLocks noGrp="1"/>
          </p:cNvSpPr>
          <p:nvPr>
            <p:ph type="body" idx="1"/>
          </p:nvPr>
        </p:nvSpPr>
        <p:spPr>
          <a:xfrm>
            <a:off x="1066800" y="1026318"/>
            <a:ext cx="10058400" cy="4800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82875" rIns="457200" bIns="182875" anchor="ctr" anchorCtr="1">
            <a:normAutofit/>
          </a:bodyPr>
          <a:lstStyle>
            <a:lvl1pPr marL="457200" lvl="0" indent="-228600" algn="ctr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for Dark Background Image">
  <p:cSld name="Callout for Dark Background Image">
    <p:bg>
      <p:bgPr>
        <a:solidFill>
          <a:schemeClr val="dk1"/>
        </a:soli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8"/>
          <p:cNvSpPr/>
          <p:nvPr/>
        </p:nvSpPr>
        <p:spPr>
          <a:xfrm>
            <a:off x="5627912" y="1027253"/>
            <a:ext cx="5551500" cy="4803600"/>
          </a:xfrm>
          <a:prstGeom prst="rect">
            <a:avLst/>
          </a:prstGeom>
          <a:solidFill>
            <a:schemeClr val="lt1">
              <a:alpha val="87840"/>
            </a:schemeClr>
          </a:solidFill>
          <a:ln>
            <a:noFill/>
          </a:ln>
        </p:spPr>
        <p:txBody>
          <a:bodyPr spcFirstLastPara="1" wrap="square" lIns="457200" tIns="182875" rIns="457200" bIns="1828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FUN FACT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 Fact / Hint / Callout Block. In the toolbar, go to Design &gt; Format Background to place an image that uses dark, saturated colors as the background on this slide.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icky Notes">
  <p:cSld name="Sticky Notes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79"/>
          <p:cNvSpPr/>
          <p:nvPr/>
        </p:nvSpPr>
        <p:spPr>
          <a:xfrm>
            <a:off x="1" y="5242956"/>
            <a:ext cx="12192000" cy="161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79"/>
          <p:cNvSpPr txBox="1">
            <a:spLocks noGrp="1"/>
          </p:cNvSpPr>
          <p:nvPr>
            <p:ph type="body" idx="1"/>
          </p:nvPr>
        </p:nvSpPr>
        <p:spPr>
          <a:xfrm>
            <a:off x="838200" y="1520043"/>
            <a:ext cx="10515600" cy="1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2" name="Google Shape;492;p79"/>
          <p:cNvSpPr txBox="1">
            <a:spLocks noGrp="1"/>
          </p:cNvSpPr>
          <p:nvPr>
            <p:ph type="body" idx="2"/>
          </p:nvPr>
        </p:nvSpPr>
        <p:spPr>
          <a:xfrm>
            <a:off x="8974237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3" name="Google Shape;493;p79"/>
          <p:cNvSpPr txBox="1">
            <a:spLocks noGrp="1"/>
          </p:cNvSpPr>
          <p:nvPr>
            <p:ph type="body" idx="3"/>
          </p:nvPr>
        </p:nvSpPr>
        <p:spPr>
          <a:xfrm>
            <a:off x="6262225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4" name="Google Shape;494;p79"/>
          <p:cNvSpPr txBox="1">
            <a:spLocks noGrp="1"/>
          </p:cNvSpPr>
          <p:nvPr>
            <p:ph type="body" idx="4"/>
          </p:nvPr>
        </p:nvSpPr>
        <p:spPr>
          <a:xfrm>
            <a:off x="3550213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5" name="Google Shape;495;p79"/>
          <p:cNvSpPr txBox="1">
            <a:spLocks noGrp="1"/>
          </p:cNvSpPr>
          <p:nvPr>
            <p:ph type="body" idx="5"/>
          </p:nvPr>
        </p:nvSpPr>
        <p:spPr>
          <a:xfrm>
            <a:off x="838200" y="3563751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6" name="Google Shape;496;p79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Content">
  <p:cSld name="Three Column Conten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80"/>
          <p:cNvSpPr txBox="1">
            <a:spLocks noGrp="1"/>
          </p:cNvSpPr>
          <p:nvPr>
            <p:ph type="body" idx="1"/>
          </p:nvPr>
        </p:nvSpPr>
        <p:spPr>
          <a:xfrm>
            <a:off x="838200" y="184837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00" name="Google Shape;500;p80"/>
          <p:cNvSpPr txBox="1">
            <a:spLocks noGrp="1"/>
          </p:cNvSpPr>
          <p:nvPr>
            <p:ph type="body" idx="2"/>
          </p:nvPr>
        </p:nvSpPr>
        <p:spPr>
          <a:xfrm>
            <a:off x="4541072" y="185416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01" name="Google Shape;501;p80"/>
          <p:cNvSpPr txBox="1">
            <a:spLocks noGrp="1"/>
          </p:cNvSpPr>
          <p:nvPr>
            <p:ph type="body" idx="3"/>
          </p:nvPr>
        </p:nvSpPr>
        <p:spPr>
          <a:xfrm>
            <a:off x="8243944" y="184837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">
  <p:cSld name="Icons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81"/>
          <p:cNvSpPr/>
          <p:nvPr/>
        </p:nvSpPr>
        <p:spPr>
          <a:xfrm>
            <a:off x="-4" y="6221691"/>
            <a:ext cx="12192000" cy="63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81"/>
          <p:cNvSpPr/>
          <p:nvPr/>
        </p:nvSpPr>
        <p:spPr>
          <a:xfrm>
            <a:off x="4032793" y="2752780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81"/>
          <p:cNvSpPr/>
          <p:nvPr/>
        </p:nvSpPr>
        <p:spPr>
          <a:xfrm>
            <a:off x="6785790" y="2760689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81"/>
          <p:cNvSpPr/>
          <p:nvPr/>
        </p:nvSpPr>
        <p:spPr>
          <a:xfrm>
            <a:off x="9536303" y="2742291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81"/>
          <p:cNvSpPr/>
          <p:nvPr/>
        </p:nvSpPr>
        <p:spPr>
          <a:xfrm>
            <a:off x="1281354" y="2742291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81"/>
          <p:cNvSpPr txBox="1">
            <a:spLocks noGrp="1"/>
          </p:cNvSpPr>
          <p:nvPr>
            <p:ph type="body" idx="1"/>
          </p:nvPr>
        </p:nvSpPr>
        <p:spPr>
          <a:xfrm>
            <a:off x="838196" y="1559859"/>
            <a:ext cx="105156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09" name="Google Shape;509;p81"/>
          <p:cNvSpPr txBox="1">
            <a:spLocks noGrp="1"/>
          </p:cNvSpPr>
          <p:nvPr>
            <p:ph type="body" idx="2"/>
          </p:nvPr>
        </p:nvSpPr>
        <p:spPr>
          <a:xfrm>
            <a:off x="839750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0" name="Google Shape;510;p81"/>
          <p:cNvSpPr txBox="1">
            <a:spLocks noGrp="1"/>
          </p:cNvSpPr>
          <p:nvPr>
            <p:ph type="body" idx="3"/>
          </p:nvPr>
        </p:nvSpPr>
        <p:spPr>
          <a:xfrm>
            <a:off x="839750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1" name="Google Shape;511;p81"/>
          <p:cNvSpPr txBox="1">
            <a:spLocks noGrp="1"/>
          </p:cNvSpPr>
          <p:nvPr>
            <p:ph type="body" idx="4"/>
          </p:nvPr>
        </p:nvSpPr>
        <p:spPr>
          <a:xfrm>
            <a:off x="3579902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2" name="Google Shape;512;p81"/>
          <p:cNvSpPr txBox="1">
            <a:spLocks noGrp="1"/>
          </p:cNvSpPr>
          <p:nvPr>
            <p:ph type="body" idx="5"/>
          </p:nvPr>
        </p:nvSpPr>
        <p:spPr>
          <a:xfrm>
            <a:off x="3579902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3" name="Google Shape;513;p81"/>
          <p:cNvSpPr txBox="1">
            <a:spLocks noGrp="1"/>
          </p:cNvSpPr>
          <p:nvPr>
            <p:ph type="body" idx="6"/>
          </p:nvPr>
        </p:nvSpPr>
        <p:spPr>
          <a:xfrm>
            <a:off x="6355474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4" name="Google Shape;514;p81"/>
          <p:cNvSpPr txBox="1">
            <a:spLocks noGrp="1"/>
          </p:cNvSpPr>
          <p:nvPr>
            <p:ph type="body" idx="7"/>
          </p:nvPr>
        </p:nvSpPr>
        <p:spPr>
          <a:xfrm>
            <a:off x="6355474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5" name="Google Shape;515;p81"/>
          <p:cNvSpPr txBox="1">
            <a:spLocks noGrp="1"/>
          </p:cNvSpPr>
          <p:nvPr>
            <p:ph type="body" idx="8"/>
          </p:nvPr>
        </p:nvSpPr>
        <p:spPr>
          <a:xfrm>
            <a:off x="9131046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6" name="Google Shape;516;p81"/>
          <p:cNvSpPr txBox="1">
            <a:spLocks noGrp="1"/>
          </p:cNvSpPr>
          <p:nvPr>
            <p:ph type="body" idx="9"/>
          </p:nvPr>
        </p:nvSpPr>
        <p:spPr>
          <a:xfrm>
            <a:off x="9131046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7" name="Google Shape;517;p81"/>
          <p:cNvSpPr>
            <a:spLocks noGrp="1"/>
          </p:cNvSpPr>
          <p:nvPr>
            <p:ph type="pic" idx="13"/>
          </p:nvPr>
        </p:nvSpPr>
        <p:spPr>
          <a:xfrm>
            <a:off x="1482767" y="2990198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81"/>
          <p:cNvSpPr>
            <a:spLocks noGrp="1"/>
          </p:cNvSpPr>
          <p:nvPr>
            <p:ph type="pic" idx="14"/>
          </p:nvPr>
        </p:nvSpPr>
        <p:spPr>
          <a:xfrm>
            <a:off x="4223234" y="2976910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519" name="Google Shape;519;p81"/>
          <p:cNvSpPr>
            <a:spLocks noGrp="1"/>
          </p:cNvSpPr>
          <p:nvPr>
            <p:ph type="pic" idx="15"/>
          </p:nvPr>
        </p:nvSpPr>
        <p:spPr>
          <a:xfrm>
            <a:off x="6998806" y="2990197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520" name="Google Shape;520;p81"/>
          <p:cNvSpPr>
            <a:spLocks noGrp="1"/>
          </p:cNvSpPr>
          <p:nvPr>
            <p:ph type="pic" idx="16"/>
          </p:nvPr>
        </p:nvSpPr>
        <p:spPr>
          <a:xfrm>
            <a:off x="9738031" y="2989116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521" name="Google Shape;521;p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81"/>
          <p:cNvSpPr txBox="1"/>
          <p:nvPr/>
        </p:nvSpPr>
        <p:spPr>
          <a:xfrm>
            <a:off x="11198352" y="6372663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">
  <p:cSld name="Large Image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82"/>
          <p:cNvSpPr>
            <a:spLocks noGrp="1"/>
          </p:cNvSpPr>
          <p:nvPr>
            <p:ph type="pic" idx="2"/>
          </p:nvPr>
        </p:nvSpPr>
        <p:spPr>
          <a:xfrm>
            <a:off x="5010387" y="0"/>
            <a:ext cx="7181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25" name="Google Shape;525;p82"/>
          <p:cNvSpPr txBox="1">
            <a:spLocks noGrp="1"/>
          </p:cNvSpPr>
          <p:nvPr>
            <p:ph type="title"/>
          </p:nvPr>
        </p:nvSpPr>
        <p:spPr>
          <a:xfrm>
            <a:off x="838199" y="548464"/>
            <a:ext cx="38073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82"/>
          <p:cNvSpPr txBox="1">
            <a:spLocks noGrp="1"/>
          </p:cNvSpPr>
          <p:nvPr>
            <p:ph type="body" idx="1"/>
          </p:nvPr>
        </p:nvSpPr>
        <p:spPr>
          <a:xfrm>
            <a:off x="838201" y="2485016"/>
            <a:ext cx="3799500" cy="3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27" name="Google Shape;527;p82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lustration Slide">
  <p:cSld name="Illustration Slide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3"/>
          <p:cNvSpPr/>
          <p:nvPr/>
        </p:nvSpPr>
        <p:spPr>
          <a:xfrm>
            <a:off x="0" y="4324573"/>
            <a:ext cx="12192000" cy="253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83"/>
          <p:cNvSpPr txBox="1">
            <a:spLocks noGrp="1"/>
          </p:cNvSpPr>
          <p:nvPr>
            <p:ph type="title"/>
          </p:nvPr>
        </p:nvSpPr>
        <p:spPr>
          <a:xfrm>
            <a:off x="831849" y="468313"/>
            <a:ext cx="6018900" cy="16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83"/>
          <p:cNvSpPr txBox="1">
            <a:spLocks noGrp="1"/>
          </p:cNvSpPr>
          <p:nvPr>
            <p:ph type="body" idx="1"/>
          </p:nvPr>
        </p:nvSpPr>
        <p:spPr>
          <a:xfrm>
            <a:off x="831851" y="4526280"/>
            <a:ext cx="60189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32" name="Google Shape;532;p83"/>
          <p:cNvSpPr txBox="1"/>
          <p:nvPr/>
        </p:nvSpPr>
        <p:spPr>
          <a:xfrm>
            <a:off x="2125980" y="-4686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83"/>
          <p:cNvSpPr txBox="1"/>
          <p:nvPr/>
        </p:nvSpPr>
        <p:spPr>
          <a:xfrm>
            <a:off x="2903220" y="-5143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83"/>
          <p:cNvSpPr txBox="1">
            <a:spLocks noGrp="1"/>
          </p:cNvSpPr>
          <p:nvPr>
            <p:ph type="body" idx="2"/>
          </p:nvPr>
        </p:nvSpPr>
        <p:spPr>
          <a:xfrm>
            <a:off x="831170" y="2290257"/>
            <a:ext cx="6018900" cy="18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35" name="Google Shape;535;p83"/>
          <p:cNvSpPr>
            <a:spLocks noGrp="1"/>
          </p:cNvSpPr>
          <p:nvPr>
            <p:ph type="pic" idx="3"/>
          </p:nvPr>
        </p:nvSpPr>
        <p:spPr>
          <a:xfrm>
            <a:off x="7040880" y="468313"/>
            <a:ext cx="4651200" cy="5730900"/>
          </a:xfrm>
          <a:prstGeom prst="rect">
            <a:avLst/>
          </a:prstGeom>
          <a:noFill/>
          <a:ln>
            <a:noFill/>
          </a:ln>
        </p:spPr>
      </p:sp>
      <p:sp>
        <p:nvSpPr>
          <p:cNvPr id="536" name="Google Shape;536;p83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Data">
  <p:cSld name="Big Data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-1" y="1"/>
            <a:ext cx="8736300" cy="68580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594139" y="3585882"/>
            <a:ext cx="7147500" cy="1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594139" y="2099196"/>
            <a:ext cx="8736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10000"/>
              <a:buFont typeface="Arial Black"/>
              <a:buNone/>
              <a:defRPr sz="10000">
                <a:solidFill>
                  <a:srgbClr val="1F034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>
            <a:spLocks noGrp="1"/>
          </p:cNvSpPr>
          <p:nvPr>
            <p:ph type="pic" idx="2"/>
          </p:nvPr>
        </p:nvSpPr>
        <p:spPr>
          <a:xfrm>
            <a:off x="7410994" y="671804"/>
            <a:ext cx="42807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8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8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2400"/>
              <a:buNone/>
              <a:defRPr sz="2400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900"/>
              <a:buNone/>
              <a:defRPr sz="1900">
                <a:solidFill>
                  <a:srgbClr val="8A8A8A"/>
                </a:solidFill>
              </a:defRPr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Slide" type="title">
  <p:cSld name="TITLE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8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3" name="Google Shape;543;p85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Two Column" type="twoTxTwoObj">
  <p:cSld name="TWO_OBJECTS_WITH_TEXT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8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8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6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7" name="Google Shape;547;p8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6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48" name="Google Shape;548;p8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9" name="Google Shape;549;p8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50" name="Google Shape;550;p86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88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557" name="Google Shape;557;p88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558" name="Google Shape;558;p8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89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61" name="Google Shape;561;p8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9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9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65" name="Google Shape;565;p9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9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9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69" name="Google Shape;569;p91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70" name="Google Shape;570;p9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9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73" name="Google Shape;573;p9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9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576" name="Google Shape;576;p9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77" name="Google Shape;577;p9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94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580" name="Google Shape;580;p9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3 2/3 2 Column Content">
  <p:cSld name="1/3 2/3 2 Column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4249271" y="1825625"/>
            <a:ext cx="7104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95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95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584" name="Google Shape;584;p95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85" name="Google Shape;585;p95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86" name="Google Shape;586;p9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9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589" name="Google Shape;589;p9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97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92" name="Google Shape;592;p97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93" name="Google Shape;593;p9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9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Content">
  <p:cSld name="Full Width Content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9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98" name="Google Shape;598;p99"/>
          <p:cNvSpPr txBox="1">
            <a:spLocks noGrp="1"/>
          </p:cNvSpPr>
          <p:nvPr>
            <p:ph type="body" idx="1"/>
          </p:nvPr>
        </p:nvSpPr>
        <p:spPr>
          <a:xfrm>
            <a:off x="838199" y="3429000"/>
            <a:ext cx="10515600" cy="30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99" name="Google Shape;599;p99"/>
          <p:cNvSpPr txBox="1">
            <a:spLocks noGrp="1"/>
          </p:cNvSpPr>
          <p:nvPr>
            <p:ph type="body" idx="2"/>
          </p:nvPr>
        </p:nvSpPr>
        <p:spPr>
          <a:xfrm>
            <a:off x="838200" y="1520043"/>
            <a:ext cx="10515600" cy="1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">
  <p:cSld name="Title Slide D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00"/>
          <p:cNvSpPr/>
          <p:nvPr/>
        </p:nvSpPr>
        <p:spPr>
          <a:xfrm>
            <a:off x="0" y="2646382"/>
            <a:ext cx="12192000" cy="421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100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03" name="Google Shape;603;p100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04" name="Google Shape;604;p100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utcomes">
  <p:cSld name="Learning Outcomes"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101"/>
          <p:cNvSpPr/>
          <p:nvPr/>
        </p:nvSpPr>
        <p:spPr>
          <a:xfrm>
            <a:off x="0" y="1"/>
            <a:ext cx="12192000" cy="23511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101"/>
          <p:cNvSpPr txBox="1">
            <a:spLocks noGrp="1"/>
          </p:cNvSpPr>
          <p:nvPr>
            <p:ph type="title"/>
          </p:nvPr>
        </p:nvSpPr>
        <p:spPr>
          <a:xfrm>
            <a:off x="838200" y="158297"/>
            <a:ext cx="105156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4400"/>
              <a:buFont typeface="Arial"/>
              <a:buNone/>
              <a:defRPr>
                <a:solidFill>
                  <a:srgbClr val="1F034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101"/>
          <p:cNvSpPr txBox="1">
            <a:spLocks noGrp="1"/>
          </p:cNvSpPr>
          <p:nvPr>
            <p:ph type="body" idx="1"/>
          </p:nvPr>
        </p:nvSpPr>
        <p:spPr>
          <a:xfrm>
            <a:off x="838199" y="1253724"/>
            <a:ext cx="105156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09" name="Google Shape;609;p101"/>
          <p:cNvSpPr txBox="1">
            <a:spLocks noGrp="1"/>
          </p:cNvSpPr>
          <p:nvPr>
            <p:ph type="body" idx="2"/>
          </p:nvPr>
        </p:nvSpPr>
        <p:spPr>
          <a:xfrm>
            <a:off x="7446345" y="2608820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10" name="Google Shape;610;p101"/>
          <p:cNvSpPr txBox="1">
            <a:spLocks noGrp="1"/>
          </p:cNvSpPr>
          <p:nvPr>
            <p:ph type="body" idx="3"/>
          </p:nvPr>
        </p:nvSpPr>
        <p:spPr>
          <a:xfrm>
            <a:off x="6096001" y="3519383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11" name="Google Shape;611;p101"/>
          <p:cNvSpPr txBox="1">
            <a:spLocks noGrp="1"/>
          </p:cNvSpPr>
          <p:nvPr>
            <p:ph type="body" idx="4"/>
          </p:nvPr>
        </p:nvSpPr>
        <p:spPr>
          <a:xfrm>
            <a:off x="6095999" y="2714939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12" name="Google Shape;612;p101"/>
          <p:cNvSpPr txBox="1">
            <a:spLocks noGrp="1"/>
          </p:cNvSpPr>
          <p:nvPr>
            <p:ph type="body" idx="5"/>
          </p:nvPr>
        </p:nvSpPr>
        <p:spPr>
          <a:xfrm>
            <a:off x="2182582" y="2608277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13" name="Google Shape;613;p101"/>
          <p:cNvSpPr txBox="1">
            <a:spLocks noGrp="1"/>
          </p:cNvSpPr>
          <p:nvPr>
            <p:ph type="body" idx="6"/>
          </p:nvPr>
        </p:nvSpPr>
        <p:spPr>
          <a:xfrm>
            <a:off x="832238" y="3518840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14" name="Google Shape;614;p101"/>
          <p:cNvSpPr txBox="1">
            <a:spLocks noGrp="1"/>
          </p:cNvSpPr>
          <p:nvPr>
            <p:ph type="body" idx="7"/>
          </p:nvPr>
        </p:nvSpPr>
        <p:spPr>
          <a:xfrm>
            <a:off x="832236" y="2714396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15" name="Google Shape;615;p101"/>
          <p:cNvSpPr txBox="1">
            <a:spLocks noGrp="1"/>
          </p:cNvSpPr>
          <p:nvPr>
            <p:ph type="body" idx="8"/>
          </p:nvPr>
        </p:nvSpPr>
        <p:spPr>
          <a:xfrm>
            <a:off x="2182582" y="4660526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16" name="Google Shape;616;p101"/>
          <p:cNvSpPr txBox="1">
            <a:spLocks noGrp="1"/>
          </p:cNvSpPr>
          <p:nvPr>
            <p:ph type="body" idx="9"/>
          </p:nvPr>
        </p:nvSpPr>
        <p:spPr>
          <a:xfrm>
            <a:off x="832238" y="5571089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17" name="Google Shape;617;p101"/>
          <p:cNvSpPr txBox="1">
            <a:spLocks noGrp="1"/>
          </p:cNvSpPr>
          <p:nvPr>
            <p:ph type="body" idx="13"/>
          </p:nvPr>
        </p:nvSpPr>
        <p:spPr>
          <a:xfrm>
            <a:off x="832236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18" name="Google Shape;618;p101"/>
          <p:cNvSpPr txBox="1">
            <a:spLocks noGrp="1"/>
          </p:cNvSpPr>
          <p:nvPr>
            <p:ph type="body" idx="14"/>
          </p:nvPr>
        </p:nvSpPr>
        <p:spPr>
          <a:xfrm>
            <a:off x="7438861" y="4660526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19" name="Google Shape;619;p101"/>
          <p:cNvSpPr txBox="1">
            <a:spLocks noGrp="1"/>
          </p:cNvSpPr>
          <p:nvPr>
            <p:ph type="body" idx="15"/>
          </p:nvPr>
        </p:nvSpPr>
        <p:spPr>
          <a:xfrm>
            <a:off x="6088517" y="5571089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20" name="Google Shape;620;p101"/>
          <p:cNvSpPr txBox="1">
            <a:spLocks noGrp="1"/>
          </p:cNvSpPr>
          <p:nvPr>
            <p:ph type="body" idx="16"/>
          </p:nvPr>
        </p:nvSpPr>
        <p:spPr>
          <a:xfrm>
            <a:off x="6088515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102"/>
          <p:cNvSpPr/>
          <p:nvPr/>
        </p:nvSpPr>
        <p:spPr>
          <a:xfrm>
            <a:off x="5675968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rgbClr val="B9C1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102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24" name="Google Shape;624;p102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102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626" name="Google Shape;626;p102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1748790" y="648081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/>
          <p:nvPr/>
        </p:nvSpPr>
        <p:spPr>
          <a:xfrm>
            <a:off x="1748790" y="648081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2" name="Google Shape;282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3" name="Google Shape;283;p44"/>
          <p:cNvSpPr txBox="1"/>
          <p:nvPr/>
        </p:nvSpPr>
        <p:spPr>
          <a:xfrm>
            <a:off x="1748790" y="648081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44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2" name="Google Shape;422;p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3" name="Google Shape;423;p66"/>
          <p:cNvSpPr txBox="1"/>
          <p:nvPr/>
        </p:nvSpPr>
        <p:spPr>
          <a:xfrm>
            <a:off x="1748790" y="648081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66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8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3" name="Google Shape;553;p8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4" name="Google Shape;554;p8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yset.com/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55.png"/><Relationship Id="rId4" Type="http://schemas.openxmlformats.org/officeDocument/2006/relationships/hyperlink" Target="https://creativecommons.org/licenses/by/4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03"/>
          <p:cNvSpPr txBox="1">
            <a:spLocks noGrp="1"/>
          </p:cNvSpPr>
          <p:nvPr>
            <p:ph type="title"/>
          </p:nvPr>
        </p:nvSpPr>
        <p:spPr>
          <a:xfrm>
            <a:off x="5993900" y="895100"/>
            <a:ext cx="5812800" cy="20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367EA"/>
              </a:buClr>
              <a:buSzPts val="7200"/>
              <a:buFont typeface="Arial"/>
              <a:buNone/>
            </a:pPr>
            <a:r>
              <a:rPr lang="en-US" sz="7200" b="1">
                <a:solidFill>
                  <a:srgbClr val="5367EA"/>
                </a:solidFill>
              </a:rPr>
              <a:t>Precalculus</a:t>
            </a:r>
            <a:endParaRPr sz="7200"/>
          </a:p>
        </p:txBody>
      </p:sp>
      <p:sp>
        <p:nvSpPr>
          <p:cNvPr id="631" name="Google Shape;631;p103"/>
          <p:cNvSpPr txBox="1">
            <a:spLocks noGrp="1"/>
          </p:cNvSpPr>
          <p:nvPr>
            <p:ph type="body" idx="1"/>
          </p:nvPr>
        </p:nvSpPr>
        <p:spPr>
          <a:xfrm>
            <a:off x="6096000" y="3256767"/>
            <a:ext cx="5711100" cy="29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100">
                <a:solidFill>
                  <a:schemeClr val="dk1"/>
                </a:solidFill>
              </a:rPr>
              <a:t>Module 3: 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200" b="1">
                <a:solidFill>
                  <a:schemeClr val="dk1"/>
                </a:solidFill>
              </a:rPr>
              <a:t>Linear Functions 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633" name="Google Shape;633;p10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-781407" y="781448"/>
            <a:ext cx="6872526" cy="5309712"/>
          </a:xfrm>
          <a:prstGeom prst="flowChartDocument">
            <a:avLst/>
          </a:prstGeom>
          <a:solidFill>
            <a:srgbClr val="D3B9FC">
              <a:alpha val="898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4" name="Google Shape;634;p10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275" y="1023800"/>
            <a:ext cx="5153475" cy="515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12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Finding Rate of Change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7" name="Google Shape;697;p112"/>
              <p:cNvSpPr txBox="1"/>
              <p:nvPr/>
            </p:nvSpPr>
            <p:spPr>
              <a:xfrm>
                <a:off x="831833" y="1170479"/>
                <a:ext cx="10559700" cy="48925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Problem: A city's population increased from 18,500 to 22,100 between 2015 and 2019. Find the rate of change (assume constant growth).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Solution: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Change in population: 22,100 - 18,500 = 3,600 people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Change in time: 2019 - 2015 = 4 years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Rate of change: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3,600</m:t>
                        </m:r>
                        <m:r>
                          <m:rPr>
                            <m:nor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people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years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=900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people</m:t>
                    </m:r>
                    <m:r>
                      <m:rPr>
                        <m:lit/>
                        <m:nor/>
                      </m:rPr>
                      <a:rPr lang="en-US" sz="2200" i="0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sz="2200" i="0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year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Interpretation: The population increased by 900 people per year.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Check: Positive slope makes sense for population growth ✓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697" name="Google Shape;697;p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170479"/>
                <a:ext cx="10559700" cy="4892517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8" name="Google Shape;698;p1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13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Calculate Slope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04" name="Google Shape;704;p113"/>
              <p:cNvSpPr txBox="1"/>
              <p:nvPr/>
            </p:nvSpPr>
            <p:spPr>
              <a:xfrm>
                <a:off x="826291" y="1681606"/>
                <a:ext cx="9913200" cy="30196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600" dirty="0">
                    <a:solidFill>
                      <a:schemeClr val="dk1"/>
                    </a:solidFill>
                  </a:rPr>
                  <a:t>Problem 1: Find the slope of the line passing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−2,5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4,−1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schemeClr val="dk1"/>
                    </a:solidFill>
                  </a:rPr>
                  <a:t>.</a:t>
                </a:r>
                <a:endParaRPr sz="26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endParaRPr lang="en-US" sz="26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600" dirty="0">
                    <a:solidFill>
                      <a:schemeClr val="dk1"/>
                    </a:solidFill>
                  </a:rPr>
                  <a:t>Problem 2: A car travels from mile marker 120 to mile marker 240 in 2 hours. What is the car's speed (rate of change of distance)?</a:t>
                </a:r>
                <a:endParaRPr sz="26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04" name="Google Shape;704;p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291" y="1681606"/>
                <a:ext cx="9913200" cy="3019697"/>
              </a:xfrm>
              <a:prstGeom prst="rect">
                <a:avLst/>
              </a:prstGeom>
              <a:blipFill>
                <a:blip r:embed="rId3"/>
                <a:stretch>
                  <a:fillRect l="-768" r="-7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5" name="Google Shape;705;p1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14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Finding the y-intercept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1" name="Google Shape;711;p114"/>
              <p:cNvSpPr txBox="1"/>
              <p:nvPr/>
            </p:nvSpPr>
            <p:spPr>
              <a:xfrm>
                <a:off x="824933" y="1300675"/>
                <a:ext cx="10559700" cy="42020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 y-intercept is where the line crosses the y-axis (when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). It often represents the starting value or initial amount.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How to find It: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Substitute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into the equation and solve for y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In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the y-intercept is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Written as point: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Example: 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−7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Set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=3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−7=−7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y-intercept: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0,−7</m:t>
                        </m:r>
                      </m:e>
                    </m:d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11" name="Google Shape;711;p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33" y="1300675"/>
                <a:ext cx="10559700" cy="4202007"/>
              </a:xfrm>
              <a:prstGeom prst="rect">
                <a:avLst/>
              </a:prstGeom>
              <a:blipFill>
                <a:blip r:embed="rId3"/>
                <a:stretch>
                  <a:fillRect l="-3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2" name="Google Shape;712;p1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15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Finding the x-intercept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8" name="Google Shape;718;p115"/>
              <p:cNvSpPr txBox="1"/>
              <p:nvPr/>
            </p:nvSpPr>
            <p:spPr>
              <a:xfrm>
                <a:off x="831833" y="1066958"/>
                <a:ext cx="10559700" cy="49327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 x-intercept is where the line crosses the x-axis (when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).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Note: Horizontal lines (like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 have NO x-intercept!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How to find It: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Set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solve 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Written as point: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−7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Set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0 = 3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− 7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Solve: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7 = 3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→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x-intercept: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18" name="Google Shape;718;p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066958"/>
                <a:ext cx="10559700" cy="4932785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9" name="Google Shape;719;p1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116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Graph Using Slope &amp; y-intercept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5" name="Google Shape;725;p116"/>
              <p:cNvSpPr txBox="1"/>
              <p:nvPr/>
            </p:nvSpPr>
            <p:spPr>
              <a:xfrm>
                <a:off x="831825" y="1384300"/>
                <a:ext cx="10431600" cy="35323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This is a faster method — No need to calculate multiple points!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</a:pPr>
                <a:r>
                  <a:rPr lang="en-US" sz="2200" dirty="0">
                    <a:solidFill>
                      <a:schemeClr val="dk1"/>
                    </a:solidFill>
                  </a:rPr>
                  <a:t>	1. Identify the y-intercept (b) and plot it: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</a:pPr>
                <a:r>
                  <a:rPr lang="en-US" sz="2200" dirty="0">
                    <a:solidFill>
                      <a:schemeClr val="dk1"/>
                    </a:solidFill>
                  </a:rPr>
                  <a:t>	2. Identify the slope (m) and write it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rise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run</m:t>
                        </m:r>
                      </m:den>
                    </m:f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</a:pPr>
                <a:r>
                  <a:rPr lang="en-US" sz="2200" dirty="0">
                    <a:solidFill>
                      <a:schemeClr val="dk1"/>
                    </a:solidFill>
                  </a:rPr>
                  <a:t>	3. From the y-intercept, use rise/run to find the next point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</a:pPr>
                <a:r>
                  <a:rPr lang="en-US" sz="2200" dirty="0">
                    <a:solidFill>
                      <a:schemeClr val="dk1"/>
                    </a:solidFill>
                  </a:rPr>
                  <a:t>	4. Repeat and draw the line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25" name="Google Shape;725;p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5" y="1384300"/>
                <a:ext cx="10431600" cy="3532337"/>
              </a:xfrm>
              <a:prstGeom prst="rect">
                <a:avLst/>
              </a:prstGeom>
              <a:blipFill>
                <a:blip r:embed="rId3"/>
                <a:stretch>
                  <a:fillRect l="-4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6" name="Google Shape;726;p1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117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dirty="0">
                <a:solidFill>
                  <a:schemeClr val="accent5"/>
                </a:solidFill>
              </a:rPr>
              <a:t>Try It: Graph Using Slope &amp; y-intercept</a:t>
            </a:r>
            <a:endParaRPr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2" name="Google Shape;732;p117"/>
              <p:cNvSpPr txBox="1"/>
              <p:nvPr/>
            </p:nvSpPr>
            <p:spPr>
              <a:xfrm>
                <a:off x="831833" y="1974841"/>
                <a:ext cx="8568900" cy="24245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Problem 1: Graph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endParaRPr lang="en-US"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Problem 2: Graph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sz="28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732" name="Google Shape;732;p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974841"/>
                <a:ext cx="8568900" cy="2424534"/>
              </a:xfrm>
              <a:prstGeom prst="rect">
                <a:avLst/>
              </a:prstGeom>
              <a:blipFill>
                <a:blip r:embed="rId3"/>
                <a:stretch>
                  <a:fillRect l="-10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3" name="Google Shape;733;p1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0" y="2860633"/>
            <a:ext cx="12192000" cy="399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1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Learning Goals: Linear Functions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741" name="Google Shape;741;p118"/>
          <p:cNvSpPr txBox="1">
            <a:spLocks noGrp="1"/>
          </p:cNvSpPr>
          <p:nvPr>
            <p:ph type="body" idx="2"/>
          </p:nvPr>
        </p:nvSpPr>
        <p:spPr>
          <a:xfrm>
            <a:off x="838200" y="1973725"/>
            <a:ext cx="106221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Deepen your understanding and form connections within these skills:</a:t>
            </a:r>
            <a:endParaRPr sz="2400"/>
          </a:p>
        </p:txBody>
      </p:sp>
      <p:sp>
        <p:nvSpPr>
          <p:cNvPr id="739" name="Google Shape;739;p118"/>
          <p:cNvSpPr txBox="1">
            <a:spLocks noGrp="1"/>
          </p:cNvSpPr>
          <p:nvPr>
            <p:ph type="body" idx="2"/>
          </p:nvPr>
        </p:nvSpPr>
        <p:spPr>
          <a:xfrm>
            <a:off x="727367" y="3226400"/>
            <a:ext cx="10832700" cy="3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ct val="61687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r>
              <a:rPr lang="en-US">
                <a:solidFill>
                  <a:schemeClr val="lt1"/>
                </a:solidFill>
              </a:rPr>
              <a:t> Write the equation of a line given a point and a slope, two points, or a table of values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ct val="61687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r>
              <a:rPr lang="en-US">
                <a:solidFill>
                  <a:schemeClr val="lt1"/>
                </a:solidFill>
              </a:rPr>
              <a:t> Graph a linear function from any version of its equation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ct val="61687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r>
              <a:rPr lang="en-US">
                <a:solidFill>
                  <a:schemeClr val="lt1"/>
                </a:solidFill>
              </a:rPr>
              <a:t> Graph and write the equations of horizontal and vertical lines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ct val="61687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r>
              <a:rPr lang="en-US">
                <a:solidFill>
                  <a:schemeClr val="lt1"/>
                </a:solidFill>
              </a:rPr>
              <a:t> Write the equation of a line parallel or perpendicular to a given line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119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Three Forms of Linear Equations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7" name="Google Shape;747;p119"/>
              <p:cNvSpPr txBox="1"/>
              <p:nvPr/>
            </p:nvSpPr>
            <p:spPr>
              <a:xfrm>
                <a:off x="824933" y="1137625"/>
                <a:ext cx="10559700" cy="48388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Every linear function can be written in three forms: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1. Slope-Intercept Form: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slope,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y-intercept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Best when you know slope and y-intercept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lvl="0">
                  <a:lnSpc>
                    <a:spcPct val="113000"/>
                  </a:lnSpc>
                  <a:spcBef>
                    <a:spcPts val="1000"/>
                  </a:spcBef>
                  <a:buSzPts val="2800"/>
                </a:pPr>
                <a:r>
                  <a:rPr lang="en-US" sz="2200" dirty="0">
                    <a:solidFill>
                      <a:schemeClr val="dk1"/>
                    </a:solidFill>
                  </a:rPr>
                  <a:t>2. Point-Slope Form: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slope,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a point on the line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Best when you know slope and any point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3. Standard Form: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𝐵𝑦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are integers 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≥ 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Useful for certain applications and finding intercepts quickly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47" name="Google Shape;747;p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33" y="1137625"/>
                <a:ext cx="10559700" cy="4838848"/>
              </a:xfrm>
              <a:prstGeom prst="rect">
                <a:avLst/>
              </a:prstGeom>
              <a:blipFill>
                <a:blip r:embed="rId3"/>
                <a:stretch>
                  <a:fillRect l="-3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8" name="Google Shape;748;p1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20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 sz="4000" dirty="0"/>
              <a:t>Writing Equations in Slope-Intercept Form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4" name="Google Shape;754;p120"/>
              <p:cNvSpPr txBox="1"/>
              <p:nvPr/>
            </p:nvSpPr>
            <p:spPr>
              <a:xfrm>
                <a:off x="824917" y="1187744"/>
                <a:ext cx="10559700" cy="45050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Form: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slope,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y-intercept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When to Use It: When you can easily identify the slope and y-intercept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From a Graph: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Identify the y-intercept (where line crosses y-axis)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Calculate slope using two points: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Substitute into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From Two Points: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Calculate slope first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Use either point to solve 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54" name="Google Shape;754;p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17" y="1187744"/>
                <a:ext cx="10559700" cy="4505039"/>
              </a:xfrm>
              <a:prstGeom prst="rect">
                <a:avLst/>
              </a:prstGeom>
              <a:blipFill>
                <a:blip r:embed="rId3"/>
                <a:stretch>
                  <a:fillRect l="-3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5" name="Google Shape;755;p1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21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Slope-Intercept Form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1" name="Google Shape;761;p121"/>
              <p:cNvSpPr txBox="1"/>
              <p:nvPr/>
            </p:nvSpPr>
            <p:spPr>
              <a:xfrm>
                <a:off x="800467" y="1157944"/>
                <a:ext cx="10559700" cy="47967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Problem: Find the equation of the line passing through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(−3, 7)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2,−3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1: Calculate slope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−3−7</m:t>
                          </m:r>
                        </m:num>
                        <m:den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2−</m:t>
                          </m:r>
                          <m:d>
                            <m:dPr>
                              <m:ctrlPr>
                                <a:rPr lang="en-US" sz="22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den>
                      </m:f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−10</m:t>
                          </m:r>
                        </m:num>
                        <m:den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2: Use point-slope with either point (let's use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2,−3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=−2</m:t>
                      </m:r>
                      <m:d>
                        <m:d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 + 3 = −2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 + 4</m:t>
                      </m:r>
                    </m:oMath>
                  </m:oMathPara>
                </a14:m>
              </a:p>
              <a:p/>
              <a:p>
                <a:br>
                  <a:rPr lang="en-US" sz="2200" dirty="0"/>
                </a:br>
                <a:r>
                  <a:rPr lang="en-US" sz="2200" dirty="0"/>
                  <a:t> </a:t>
                </a:r>
                <a:r>
                  <a:rPr lang="en-US" sz="2200" dirty="0">
                    <a:solidFill>
                      <a:schemeClr val="dk1"/>
                    </a:solidFill>
                  </a:rPr>
                  <a:t>Step 3: Convert to slope-intercept form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 = −2</m:t>
                      </m:r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 + 1</m:t>
                      </m:r>
                    </m:oMath>
                  </m:oMathPara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Check: Does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−3,7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work?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7=−2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+1=6+1=7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✓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Answer: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−2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+ 1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(slope = -2, y-intercept = 1)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61" name="Google Shape;761;p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67" y="1157944"/>
                <a:ext cx="10559700" cy="4796722"/>
              </a:xfrm>
              <a:prstGeom prst="rect">
                <a:avLst/>
              </a:prstGeom>
              <a:blipFill>
                <a:blip r:embed="rId3"/>
                <a:stretch>
                  <a:fillRect l="-3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2" name="Google Shape;762;p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04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</a:pPr>
            <a:r>
              <a:rPr lang="en-US" sz="6000"/>
              <a:t>Affirmations </a:t>
            </a:r>
            <a:endParaRPr/>
          </a:p>
        </p:txBody>
      </p:sp>
      <p:sp>
        <p:nvSpPr>
          <p:cNvPr id="639" name="Google Shape;639;p104"/>
          <p:cNvSpPr txBox="1">
            <a:spLocks noGrp="1"/>
          </p:cNvSpPr>
          <p:nvPr>
            <p:ph type="body" idx="1"/>
          </p:nvPr>
        </p:nvSpPr>
        <p:spPr>
          <a:xfrm>
            <a:off x="831850" y="3231525"/>
            <a:ext cx="10515600" cy="22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 am learning to balance study and relaxation.</a:t>
            </a:r>
            <a:endParaRPr/>
          </a:p>
          <a:p>
            <a:pPr marL="457200" lvl="0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 am proud of myself for showing up, even on hard days.</a:t>
            </a:r>
            <a:endParaRPr/>
          </a:p>
          <a:p>
            <a:pPr marL="457200" lvl="0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 am patient with myself as I work through tough problems.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22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Slope-Intercept Form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8" name="Google Shape;768;p122"/>
              <p:cNvSpPr txBox="1"/>
              <p:nvPr/>
            </p:nvSpPr>
            <p:spPr>
              <a:xfrm>
                <a:off x="831833" y="1476947"/>
                <a:ext cx="10649100" cy="39041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400" dirty="0">
                    <a:solidFill>
                      <a:schemeClr val="dk1"/>
                    </a:solidFill>
                  </a:rPr>
                  <a:t>Problem 1: Write the equation of the line passing through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(1, 5)</m:t>
                    </m:r>
                  </m:oMath>
                </a14:m>
                <a:r>
                  <a:rPr lang="en-US" sz="24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(4, 14)</m:t>
                    </m:r>
                  </m:oMath>
                </a14:m>
                <a:r>
                  <a:rPr lang="en-US" sz="2400" dirty="0">
                    <a:solidFill>
                      <a:schemeClr val="dk1"/>
                    </a:solidFill>
                  </a:rPr>
                  <a:t> in slope-intercept form.</a:t>
                </a:r>
                <a:endParaRPr sz="24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br>
                  <a:rPr lang="en-US" sz="2400" dirty="0">
                    <a:solidFill>
                      <a:schemeClr val="dk1"/>
                    </a:solidFill>
                  </a:rPr>
                </a:br>
                <a:r>
                  <a:rPr lang="en-US" sz="2400" dirty="0">
                    <a:solidFill>
                      <a:schemeClr val="dk1"/>
                    </a:solidFill>
                  </a:rPr>
                  <a:t>Problem 2: A line has slope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dk1"/>
                    </a:solidFill>
                  </a:rPr>
                  <a:t> and passes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0,−2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dk1"/>
                    </a:solidFill>
                  </a:rPr>
                  <a:t>. Write its equation.</a:t>
                </a:r>
                <a:endParaRPr sz="24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br>
                  <a:rPr lang="en-US" sz="2400" dirty="0">
                    <a:solidFill>
                      <a:schemeClr val="dk1"/>
                    </a:solidFill>
                  </a:rPr>
                </a:br>
                <a:r>
                  <a:rPr lang="en-US" sz="2400" dirty="0">
                    <a:solidFill>
                      <a:schemeClr val="dk1"/>
                    </a:solidFill>
                  </a:rPr>
                  <a:t>Problem 3: Identify the slope and y-intercept: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endParaRPr sz="24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68" name="Google Shape;768;p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476947"/>
                <a:ext cx="10649100" cy="3904105"/>
              </a:xfrm>
              <a:prstGeom prst="rect">
                <a:avLst/>
              </a:prstGeom>
              <a:blipFill>
                <a:blip r:embed="rId3"/>
                <a:stretch>
                  <a:fillRect l="-596" r="-10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9" name="Google Shape;769;p1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23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Point-Slope Form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5" name="Google Shape;775;p123"/>
              <p:cNvSpPr txBox="1"/>
              <p:nvPr/>
            </p:nvSpPr>
            <p:spPr>
              <a:xfrm>
                <a:off x="831833" y="1343185"/>
                <a:ext cx="10559700" cy="45845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Form: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slope,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point on the line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Why it’s powerful: Works immediately when you know a slope and ANY point (not just y-intercept!)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How to use it: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635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</a:pPr>
                <a:r>
                  <a:rPr lang="en-US" sz="2200" dirty="0">
                    <a:solidFill>
                      <a:schemeClr val="dk1"/>
                    </a:solidFill>
                  </a:rPr>
                  <a:t>	1. Find the slope (given or calculate from two points)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635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</a:pPr>
                <a:r>
                  <a:rPr lang="en-US" sz="2200" dirty="0">
                    <a:solidFill>
                      <a:schemeClr val="dk1"/>
                    </a:solidFill>
                  </a:rPr>
                  <a:t>	2. Pick ONE point on the line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635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</a:pPr>
                <a:r>
                  <a:rPr lang="en-US" sz="2200" dirty="0">
                    <a:solidFill>
                      <a:schemeClr val="dk1"/>
                    </a:solidFill>
                  </a:rPr>
                  <a:t>	3. Substitute into the formula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635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</a:pPr>
                <a:r>
                  <a:rPr lang="en-US" sz="2200" dirty="0">
                    <a:solidFill>
                      <a:schemeClr val="dk1"/>
                    </a:solidFill>
                  </a:rPr>
                  <a:t>	4. Simplify (can convert to slope-intercept if needed)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75" name="Google Shape;775;p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43185"/>
                <a:ext cx="10559700" cy="4584548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6" name="Google Shape;776;p1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24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Using Point-Slope Form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2" name="Google Shape;782;p124"/>
              <p:cNvSpPr txBox="1"/>
              <p:nvPr/>
            </p:nvSpPr>
            <p:spPr>
              <a:xfrm>
                <a:off x="824917" y="1244363"/>
                <a:ext cx="10559700" cy="47599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Write the equation of the line with slope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4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passing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−2,5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1: Identify what you have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Slope: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4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Point: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−2,5</m:t>
                        </m:r>
                      </m:e>
                    </m:d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Step 2: Substitute into point-slope form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−5=4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−5=4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Step 3: This IS the answer in point-slope form!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Optional: Convert to slope-intercept: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− 5 = 4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+ 8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4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+ 13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Both forms are correct - choose based on what's asked!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82" name="Google Shape;782;p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17" y="1244363"/>
                <a:ext cx="10559700" cy="4759917"/>
              </a:xfrm>
              <a:prstGeom prst="rect">
                <a:avLst/>
              </a:prstGeom>
              <a:blipFill>
                <a:blip r:embed="rId3"/>
                <a:stretch>
                  <a:fillRect l="-3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3" name="Google Shape;783;p1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125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Point-Slope Form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9" name="Google Shape;789;p125"/>
              <p:cNvSpPr txBox="1"/>
              <p:nvPr/>
            </p:nvSpPr>
            <p:spPr>
              <a:xfrm>
                <a:off x="831833" y="1746725"/>
                <a:ext cx="9963300" cy="27632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600" dirty="0">
                    <a:solidFill>
                      <a:schemeClr val="dk1"/>
                    </a:solidFill>
                  </a:rPr>
                  <a:t>Problem 1: Write the equation in point-slope form: slope = -3, point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4,−1</m:t>
                        </m:r>
                      </m:e>
                    </m:d>
                  </m:oMath>
                </a14:m>
                <a:endParaRPr lang="en-US" sz="26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endParaRPr sz="26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600" dirty="0">
                    <a:solidFill>
                      <a:schemeClr val="dk1"/>
                    </a:solidFill>
                  </a:rPr>
                  <a:t>Problem 2: Write the equation of the line through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(−5, 2)</m:t>
                    </m:r>
                  </m:oMath>
                </a14:m>
                <a:r>
                  <a:rPr lang="en-US" sz="26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1,8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schemeClr val="dk1"/>
                    </a:solidFill>
                  </a:rPr>
                  <a:t> in point-slope form, then convert to slope-intercept form.</a:t>
                </a:r>
                <a:endParaRPr sz="26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89" name="Google Shape;789;p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746725"/>
                <a:ext cx="9963300" cy="2763217"/>
              </a:xfrm>
              <a:prstGeom prst="rect">
                <a:avLst/>
              </a:prstGeom>
              <a:blipFill>
                <a:blip r:embed="rId3"/>
                <a:stretch>
                  <a:fillRect l="-7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0" name="Google Shape;790;p1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26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Standard Form of a Line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6" name="Google Shape;796;p126"/>
              <p:cNvSpPr txBox="1"/>
              <p:nvPr/>
            </p:nvSpPr>
            <p:spPr>
              <a:xfrm>
                <a:off x="831825" y="1283950"/>
                <a:ext cx="8704061" cy="38194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Form: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𝐵𝑦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are integers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≥ 0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Converting from Slope-Intercept to Standard: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</a:pPr>
                <a:r>
                  <a:rPr lang="en-US" sz="2200" dirty="0">
                    <a:solidFill>
                      <a:schemeClr val="dk1"/>
                    </a:solidFill>
                  </a:rPr>
                  <a:t>	1. Start with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</a:pPr>
                <a:r>
                  <a:rPr lang="en-US" sz="2200" dirty="0">
                    <a:solidFill>
                      <a:schemeClr val="dk1"/>
                    </a:solidFill>
                  </a:rPr>
                  <a:t>	2. Move all variables to left side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</a:pPr>
                <a:r>
                  <a:rPr lang="en-US" sz="2200" dirty="0">
                    <a:solidFill>
                      <a:schemeClr val="dk1"/>
                    </a:solidFill>
                  </a:rPr>
                  <a:t>	3. Eliminate fractions (multiply through if needed)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</a:pPr>
                <a:r>
                  <a:rPr lang="en-US" sz="2200" dirty="0">
                    <a:solidFill>
                      <a:schemeClr val="dk1"/>
                    </a:solidFill>
                  </a:rPr>
                  <a:t>	4. Make sure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positive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96" name="Google Shape;796;p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5" y="1283950"/>
                <a:ext cx="8704061" cy="3819467"/>
              </a:xfrm>
              <a:prstGeom prst="rect">
                <a:avLst/>
              </a:prstGeom>
              <a:blipFill>
                <a:blip r:embed="rId3"/>
                <a:stretch>
                  <a:fillRect l="-5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7" name="Google Shape;797;p1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8" name="Google Shape;798;p1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728581" y="2059800"/>
            <a:ext cx="4351200" cy="43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127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 sz="4000" dirty="0"/>
              <a:t>Graphing a Linear Function Using y-intercept and Slope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5" name="Google Shape;805;p127">
                <a:extLs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/>
              <p:nvPr/>
            </p:nvSpPr>
            <p:spPr>
              <a:xfrm>
                <a:off x="831824" y="1777188"/>
                <a:ext cx="10760407" cy="4038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dirty="0"/>
                  <a:t>Recall the Slope Formula:</a:t>
                </a:r>
                <a:endParaRPr sz="2200" dirty="0"/>
              </a:p>
              <a:p>
                <a:pPr marL="0" lvl="0" indent="0" algn="l" rtl="0">
                  <a:spcBef>
                    <a:spcPts val="10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 dirty="0" smtClean="0">
                              <a:latin typeface="Cambria Math" panose="02040503050406030204" pitchFamily="18" charset="0"/>
                            </a:rPr>
                            <m:t>rise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 dirty="0" smtClean="0">
                              <a:latin typeface="Cambria Math" panose="02040503050406030204" pitchFamily="18" charset="0"/>
                            </a:rPr>
                            <m:t>run</m:t>
                          </m:r>
                        </m:den>
                      </m:f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200" i="0" dirty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200" i="0" dirty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dirty="0"/>
              </a:p>
              <a:p>
                <a:pPr marL="0" lvl="0" indent="0" algn="l" rtl="0">
                  <a:spcBef>
                    <a:spcPts val="1000"/>
                  </a:spcBef>
                  <a:spcAft>
                    <a:spcPts val="0"/>
                  </a:spcAft>
                  <a:buNone/>
                </a:pPr>
                <a:br>
                  <a:rPr lang="en-US" sz="2200" dirty="0"/>
                </a:br>
                <a:r>
                  <a:rPr lang="en-US" sz="2200" dirty="0"/>
                  <a:t>How to Graph Using Slope &amp; y-Intercept:</a:t>
                </a:r>
                <a:endParaRPr sz="2200" dirty="0"/>
              </a:p>
              <a:p>
                <a:pPr marL="76200" lvl="0" algn="l" rtl="0">
                  <a:spcBef>
                    <a:spcPts val="1000"/>
                  </a:spcBef>
                  <a:spcAft>
                    <a:spcPts val="0"/>
                  </a:spcAft>
                  <a:buSzPts val="2400"/>
                </a:pPr>
                <a:r>
                  <a:rPr lang="en-US" sz="2200" dirty="0"/>
                  <a:t>	1. Find the y-intercept (set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US" sz="2200" dirty="0"/>
                  <a:t>, or just identify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200" dirty="0"/>
                  <a:t>)</a:t>
                </a:r>
                <a:endParaRPr sz="2200" dirty="0"/>
              </a:p>
              <a:p>
                <a:pPr marL="76200" lvl="0" algn="l" rtl="0">
                  <a:spcBef>
                    <a:spcPts val="0"/>
                  </a:spcBef>
                  <a:spcAft>
                    <a:spcPts val="0"/>
                  </a:spcAft>
                  <a:buSzPts val="2400"/>
                </a:pPr>
                <a:r>
                  <a:rPr lang="en-US" sz="2200" dirty="0"/>
                  <a:t>	2. Plot the y-intercept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200" dirty="0"/>
                  <a:t> on the graph</a:t>
                </a:r>
                <a:endParaRPr sz="2200" dirty="0"/>
              </a:p>
              <a:p>
                <a:pPr marL="76200" lvl="0" algn="l" rtl="0">
                  <a:spcBef>
                    <a:spcPts val="0"/>
                  </a:spcBef>
                  <a:spcAft>
                    <a:spcPts val="0"/>
                  </a:spcAft>
                  <a:buSzPts val="2400"/>
                </a:pPr>
                <a:r>
                  <a:rPr lang="en-US" sz="2200" dirty="0"/>
                  <a:t>	3. Write slope as a fraction: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 dirty="0" smtClean="0">
                            <a:latin typeface="Cambria Math" panose="02040503050406030204" pitchFamily="18" charset="0"/>
                          </a:rPr>
                          <m:t>rise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 dirty="0" smtClean="0">
                            <a:latin typeface="Cambria Math" panose="02040503050406030204" pitchFamily="18" charset="0"/>
                          </a:rPr>
                          <m:t>run</m:t>
                        </m:r>
                      </m:den>
                    </m:f>
                  </m:oMath>
                </a14:m>
                <a:endParaRPr sz="2200" dirty="0"/>
              </a:p>
              <a:p>
                <a:pPr marL="76200" lvl="0" algn="l" rtl="0">
                  <a:spcBef>
                    <a:spcPts val="0"/>
                  </a:spcBef>
                  <a:spcAft>
                    <a:spcPts val="0"/>
                  </a:spcAft>
                  <a:buSzPts val="2400"/>
                </a:pPr>
                <a:r>
                  <a:rPr lang="en-US" sz="2200" dirty="0"/>
                  <a:t>	4. From y-intercept: move up/down (rise), then right (run) to find next point</a:t>
                </a:r>
                <a:endParaRPr sz="2200" dirty="0"/>
              </a:p>
              <a:p>
                <a:pPr marL="76200" lvl="0" algn="l" rtl="0">
                  <a:spcBef>
                    <a:spcPts val="0"/>
                  </a:spcBef>
                  <a:spcAft>
                    <a:spcPts val="0"/>
                  </a:spcAft>
                  <a:buSzPts val="2400"/>
                </a:pPr>
                <a:r>
                  <a:rPr lang="en-US" sz="2200" dirty="0"/>
                  <a:t>	5. Repeat to find a third point, then draw the line</a:t>
                </a:r>
                <a:endParaRPr sz="2200" dirty="0"/>
              </a:p>
            </p:txBody>
          </p:sp>
        </mc:Choice>
        <mc:Fallback>
          <p:sp>
            <p:nvSpPr>
              <p:cNvPr id="805" name="Google Shape;805;p127">
                <a:extLs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4" y="1777188"/>
                <a:ext cx="10760407" cy="4038832"/>
              </a:xfrm>
              <a:prstGeom prst="rect">
                <a:avLst/>
              </a:prstGeom>
              <a:blipFill>
                <a:blip r:embed="rId3"/>
                <a:stretch>
                  <a:fillRect l="-708" b="-12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4" name="Google Shape;804;p1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28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Graphing Lines in Point-Slope Form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1" name="Google Shape;811;p128"/>
              <p:cNvSpPr txBox="1"/>
              <p:nvPr/>
            </p:nvSpPr>
            <p:spPr>
              <a:xfrm>
                <a:off x="831828" y="1384300"/>
                <a:ext cx="6885600" cy="36912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Point-Slope Form: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Why Use This? When you know the slope and ANY point (not just y-intercept)!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Graphing in Point Slope Form: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1. Identify the point and slope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2. Plot the point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3. Use slope to find a second point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4. Draw the line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11" name="Google Shape;811;p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8" y="1384300"/>
                <a:ext cx="6885600" cy="3691227"/>
              </a:xfrm>
              <a:prstGeom prst="rect">
                <a:avLst/>
              </a:prstGeom>
              <a:blipFill>
                <a:blip r:embed="rId3"/>
                <a:stretch>
                  <a:fillRect l="-7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2" name="Google Shape;812;p1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3" name="Google Shape;813;p1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824475" y="1183575"/>
            <a:ext cx="5244300" cy="524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129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Graphing Lines in Standard Form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9" name="Google Shape;819;p129"/>
              <p:cNvSpPr txBox="1"/>
              <p:nvPr/>
            </p:nvSpPr>
            <p:spPr>
              <a:xfrm>
                <a:off x="824933" y="1338241"/>
                <a:ext cx="10559700" cy="42020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Standard Form: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𝐵𝑦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are integers 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≥ 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Two methods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1. Using Intercepts ← Fastest for standard form!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2. Convert to Slope-Intercept Form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Quick Steps (Using Intercepts):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1. Set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solve for y → y-intercept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2. Set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solve for x → x-intercept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3. Plot both intercepts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4. Draw the line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19" name="Google Shape;819;p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33" y="1338241"/>
                <a:ext cx="10559700" cy="4202007"/>
              </a:xfrm>
              <a:prstGeom prst="rect">
                <a:avLst/>
              </a:prstGeom>
              <a:blipFill>
                <a:blip r:embed="rId3"/>
                <a:stretch>
                  <a:fillRect l="-3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" name="Google Shape;820;p1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30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 sz="4000" dirty="0"/>
              <a:t>Special Cases: Horizontal &amp; Vertical Lines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6" name="Google Shape;826;p130"/>
              <p:cNvSpPr txBox="1"/>
              <p:nvPr/>
            </p:nvSpPr>
            <p:spPr>
              <a:xfrm>
                <a:off x="816158" y="1283950"/>
                <a:ext cx="10559700" cy="45823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b="1" dirty="0">
                    <a:solidFill>
                      <a:schemeClr val="dk1"/>
                    </a:solidFill>
                  </a:rPr>
                  <a:t>Horizontal Lines:</a:t>
                </a:r>
                <a:r>
                  <a:rPr lang="en-US" sz="2200" dirty="0">
                    <a:solidFill>
                      <a:schemeClr val="dk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(constant)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Slope = 0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All points have same y-coordinate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Example: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passes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0,−3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5,−3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−2,−3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Tip: If equation has only y, it's horizontal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b="1" dirty="0">
                    <a:solidFill>
                      <a:schemeClr val="dk1"/>
                    </a:solidFill>
                  </a:rPr>
                </a:br>
                <a:r>
                  <a:rPr lang="en-US" sz="2200" b="1" dirty="0">
                    <a:solidFill>
                      <a:schemeClr val="dk1"/>
                    </a:solidFill>
                  </a:rPr>
                  <a:t>Vertical Lines:</a:t>
                </a:r>
                <a:r>
                  <a:rPr lang="en-US" sz="2200" dirty="0">
                    <a:solidFill>
                      <a:schemeClr val="dk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(constant)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Slope = undefined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All points have same x-coordinate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Example: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=4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passes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4,0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4,7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4,−2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Tip: If equation has only x, it's vertical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26" name="Google Shape;826;p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58" y="1283950"/>
                <a:ext cx="10559700" cy="4582368"/>
              </a:xfrm>
              <a:prstGeom prst="rect">
                <a:avLst/>
              </a:prstGeom>
              <a:blipFill>
                <a:blip r:embed="rId3"/>
                <a:stretch>
                  <a:fillRect l="-4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7" name="Google Shape;827;p1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31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Parallel &amp; Perpendicular Lines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3" name="Google Shape;833;p131"/>
              <p:cNvSpPr txBox="1"/>
              <p:nvPr/>
            </p:nvSpPr>
            <p:spPr>
              <a:xfrm>
                <a:off x="831833" y="1384300"/>
                <a:ext cx="10559700" cy="43912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Parallel Lines: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Same slope, different y-intercepts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</a:pPr>
                <a:r>
                  <a:rPr lang="en-US" sz="2200" dirty="0">
                    <a:solidFill>
                      <a:schemeClr val="dk1"/>
                    </a:solidFill>
                  </a:rPr>
                  <a:t>	If line 1 has slope m, parallel line also has slope m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</a:pPr>
                <a:r>
                  <a:rPr lang="en-US" sz="2200" dirty="0">
                    <a:solidFill>
                      <a:schemeClr val="dk1"/>
                    </a:solidFill>
                  </a:rPr>
                  <a:t>	Example: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+3 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parallel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Perpendicular Lines: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Slopes are negative reciprocals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</a:pPr>
                <a:r>
                  <a:rPr lang="en-US" sz="2200" dirty="0">
                    <a:solidFill>
                      <a:schemeClr val="dk1"/>
                    </a:solidFill>
                  </a:rPr>
                  <a:t>	If line 1 has slope m, perpendicular line has slope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</a:pPr>
                <a:r>
                  <a:rPr lang="en-US" sz="2200" dirty="0">
                    <a:solidFill>
                      <a:schemeClr val="dk1"/>
                    </a:solidFill>
                  </a:rPr>
                  <a:t>	Example: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perpendicular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33" name="Google Shape;833;p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4391226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4" name="Google Shape;834;p1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0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0" y="2860633"/>
            <a:ext cx="12192000" cy="399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0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Learning Goals: Graphs of Linear Functions	 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648" name="Google Shape;648;p105"/>
          <p:cNvSpPr txBox="1">
            <a:spLocks noGrp="1"/>
          </p:cNvSpPr>
          <p:nvPr>
            <p:ph type="body" idx="2"/>
          </p:nvPr>
        </p:nvSpPr>
        <p:spPr>
          <a:xfrm>
            <a:off x="838200" y="1973725"/>
            <a:ext cx="106221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Deepen your understanding and form connections within these skills:</a:t>
            </a:r>
            <a:endParaRPr sz="2400"/>
          </a:p>
        </p:txBody>
      </p:sp>
      <p:sp>
        <p:nvSpPr>
          <p:cNvPr id="646" name="Google Shape;646;p105"/>
          <p:cNvSpPr txBox="1">
            <a:spLocks noGrp="1"/>
          </p:cNvSpPr>
          <p:nvPr>
            <p:ph type="body" idx="2"/>
          </p:nvPr>
        </p:nvSpPr>
        <p:spPr>
          <a:xfrm>
            <a:off x="727367" y="3226400"/>
            <a:ext cx="10832700" cy="3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r>
              <a:rPr lang="en-US">
                <a:solidFill>
                  <a:schemeClr val="lt1"/>
                </a:solidFill>
              </a:rPr>
              <a:t> Make a table of values and use it to graph a linear function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r>
              <a:rPr lang="en-US">
                <a:solidFill>
                  <a:schemeClr val="lt1"/>
                </a:solidFill>
              </a:rPr>
              <a:t> Find and understand the slope and intercepts of a linear graph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r>
              <a:rPr lang="en-US">
                <a:solidFill>
                  <a:schemeClr val="lt1"/>
                </a:solidFill>
              </a:rPr>
              <a:t> Look at a graph and write the equation of the line shown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32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Parallel &amp; Perpendicular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40" name="Google Shape;840;p132"/>
              <p:cNvSpPr txBox="1"/>
              <p:nvPr/>
            </p:nvSpPr>
            <p:spPr>
              <a:xfrm>
                <a:off x="831833" y="985242"/>
                <a:ext cx="10559700" cy="50621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Find the equation of a line </a:t>
                </a:r>
                <a:r>
                  <a:rPr lang="en-US" sz="2200" b="1" dirty="0">
                    <a:solidFill>
                      <a:schemeClr val="dk1"/>
                    </a:solidFill>
                  </a:rPr>
                  <a:t>parallel </a:t>
                </a:r>
                <a:r>
                  <a:rPr lang="en-US" sz="2200" dirty="0">
                    <a:solidFill>
                      <a:schemeClr val="dk1"/>
                    </a:solidFill>
                  </a:rPr>
                  <a:t>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3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− 2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passing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1,4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Solution:	Original slope: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3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	Parallel slope: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3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(same!)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	Use point-slope: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−4=3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	Simplify: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3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+ 1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Find the equation of a line </a:t>
                </a:r>
                <a:r>
                  <a:rPr lang="en-US" sz="2200" b="1" dirty="0">
                    <a:solidFill>
                      <a:schemeClr val="dk1"/>
                    </a:solidFill>
                  </a:rPr>
                  <a:t>perpendicular</a:t>
                </a:r>
                <a:r>
                  <a:rPr lang="en-US" sz="2200" dirty="0">
                    <a:solidFill>
                      <a:schemeClr val="dk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3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− 2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passing through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(1, 4)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Solution:	Original slope: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3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	Perpendicular slope: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(negative reciprocal!)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	Use point-slope: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−4=−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	Simplify: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40" name="Google Shape;840;p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985242"/>
                <a:ext cx="10559700" cy="5062115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1" name="Google Shape;841;p1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133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dirty="0">
                <a:solidFill>
                  <a:schemeClr val="accent5"/>
                </a:solidFill>
              </a:rPr>
              <a:t>Try It: Parallel and Perpendicular Equations</a:t>
            </a:r>
            <a:endParaRPr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7" name="Google Shape;847;p133"/>
              <p:cNvSpPr txBox="1"/>
              <p:nvPr/>
            </p:nvSpPr>
            <p:spPr>
              <a:xfrm>
                <a:off x="829950" y="1659354"/>
                <a:ext cx="10532100" cy="26967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600" dirty="0">
                    <a:solidFill>
                      <a:schemeClr val="dk1"/>
                    </a:solidFill>
                  </a:rPr>
                  <a:t>Problem 1: Write the equation of a line parallel to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r>
                  <a:rPr lang="en-US" sz="2600" dirty="0">
                    <a:solidFill>
                      <a:schemeClr val="dk1"/>
                    </a:solidFill>
                  </a:rPr>
                  <a:t> that passes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−5,3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schemeClr val="dk1"/>
                    </a:solidFill>
                  </a:rPr>
                  <a:t>.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endParaRPr sz="26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600" dirty="0">
                    <a:solidFill>
                      <a:schemeClr val="dk1"/>
                    </a:solidFill>
                  </a:rPr>
                  <a:t>Problem 2: Write the equation of a line perpendicular to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4</m:t>
                    </m:r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− 1</m:t>
                    </m:r>
                  </m:oMath>
                </a14:m>
                <a:r>
                  <a:rPr lang="en-US" sz="2600" dirty="0">
                    <a:solidFill>
                      <a:schemeClr val="dk1"/>
                    </a:solidFill>
                  </a:rPr>
                  <a:t> that passes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2,6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schemeClr val="dk1"/>
                    </a:solidFill>
                  </a:rPr>
                  <a:t>.</a:t>
                </a:r>
                <a:endParaRPr sz="26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847" name="Google Shape;847;p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50" y="1659354"/>
                <a:ext cx="10532100" cy="2696788"/>
              </a:xfrm>
              <a:prstGeom prst="rect">
                <a:avLst/>
              </a:prstGeom>
              <a:blipFill>
                <a:blip r:embed="rId3"/>
                <a:stretch>
                  <a:fillRect l="-723" b="-4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8" name="Google Shape;848;p1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0" y="2860633"/>
            <a:ext cx="12192000" cy="399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1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Learning Goals: Linear Models 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856" name="Google Shape;856;p134"/>
          <p:cNvSpPr txBox="1">
            <a:spLocks noGrp="1"/>
          </p:cNvSpPr>
          <p:nvPr>
            <p:ph type="body" idx="2"/>
          </p:nvPr>
        </p:nvSpPr>
        <p:spPr>
          <a:xfrm>
            <a:off x="838200" y="1973725"/>
            <a:ext cx="106221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Deepen your understanding and form connections within these skills:</a:t>
            </a:r>
            <a:endParaRPr sz="2400"/>
          </a:p>
        </p:txBody>
      </p:sp>
      <p:sp>
        <p:nvSpPr>
          <p:cNvPr id="854" name="Google Shape;854;p134"/>
          <p:cNvSpPr txBox="1">
            <a:spLocks noGrp="1"/>
          </p:cNvSpPr>
          <p:nvPr>
            <p:ph type="body" idx="2"/>
          </p:nvPr>
        </p:nvSpPr>
        <p:spPr>
          <a:xfrm>
            <a:off x="727367" y="3226400"/>
            <a:ext cx="10832700" cy="3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r>
              <a:rPr lang="en-US">
                <a:solidFill>
                  <a:schemeClr val="lt1"/>
                </a:solidFill>
              </a:rPr>
              <a:t> Write a linear equation given a scenario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r>
              <a:rPr lang="en-US">
                <a:solidFill>
                  <a:schemeClr val="lt1"/>
                </a:solidFill>
              </a:rPr>
              <a:t> Make a scatter plot using data points and describe any patterns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r>
              <a:rPr lang="en-US">
                <a:solidFill>
                  <a:schemeClr val="lt1"/>
                </a:solidFill>
              </a:rPr>
              <a:t> Find a line that best fits the data in a scatter plot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r>
              <a:rPr lang="en-US">
                <a:solidFill>
                  <a:schemeClr val="lt1"/>
                </a:solidFill>
              </a:rPr>
              <a:t> Use a line of best fit to make predictions based on data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135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The Modeling Process</a:t>
            </a:r>
            <a:endParaRPr sz="4000" dirty="0"/>
          </a:p>
        </p:txBody>
      </p:sp>
      <p:sp>
        <p:nvSpPr>
          <p:cNvPr id="862" name="Google Shape;862;p135"/>
          <p:cNvSpPr txBox="1"/>
          <p:nvPr/>
        </p:nvSpPr>
        <p:spPr>
          <a:xfrm>
            <a:off x="824933" y="1283925"/>
            <a:ext cx="10559700" cy="45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</a:rPr>
              <a:t>When do we use linear models? Problems with constant rate of change</a:t>
            </a:r>
            <a:endParaRPr sz="2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</a:rPr>
              <a:t>The Strategy (8 Steps):</a:t>
            </a:r>
            <a:endParaRPr sz="2400" dirty="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400" dirty="0">
                <a:solidFill>
                  <a:schemeClr val="dk1"/>
                </a:solidFill>
              </a:rPr>
              <a:t>Identify changing quantities and define variables</a:t>
            </a:r>
            <a:endParaRPr sz="2400" dirty="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400" dirty="0">
                <a:solidFill>
                  <a:schemeClr val="dk1"/>
                </a:solidFill>
              </a:rPr>
              <a:t>Find initial values and rates of change (slope!)</a:t>
            </a:r>
            <a:endParaRPr sz="2400" dirty="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400" dirty="0">
                <a:solidFill>
                  <a:schemeClr val="dk1"/>
                </a:solidFill>
              </a:rPr>
              <a:t>Determine what you're trying to find</a:t>
            </a:r>
            <a:endParaRPr sz="2400" dirty="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400" dirty="0">
                <a:solidFill>
                  <a:schemeClr val="dk1"/>
                </a:solidFill>
              </a:rPr>
              <a:t>Plan your solution pathway</a:t>
            </a:r>
            <a:endParaRPr sz="2400" dirty="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400" dirty="0">
                <a:solidFill>
                  <a:schemeClr val="dk1"/>
                </a:solidFill>
              </a:rPr>
              <a:t>Write the linear function</a:t>
            </a:r>
            <a:endParaRPr sz="2400" dirty="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400" dirty="0">
                <a:solidFill>
                  <a:schemeClr val="dk1"/>
                </a:solidFill>
              </a:rPr>
              <a:t>Solve or evaluate the function</a:t>
            </a:r>
            <a:endParaRPr sz="2400" dirty="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400" dirty="0">
                <a:solidFill>
                  <a:schemeClr val="dk1"/>
                </a:solidFill>
              </a:rPr>
              <a:t>Check if your answer makes sense</a:t>
            </a:r>
            <a:endParaRPr sz="2400" dirty="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400" dirty="0">
                <a:solidFill>
                  <a:schemeClr val="dk1"/>
                </a:solidFill>
              </a:rPr>
              <a:t>Communicate your result with units and context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863" name="Google Shape;863;p1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136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Modeling a Budget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69" name="Google Shape;869;p136"/>
              <p:cNvSpPr txBox="1"/>
              <p:nvPr/>
            </p:nvSpPr>
            <p:spPr>
              <a:xfrm>
                <a:off x="824933" y="1135309"/>
                <a:ext cx="11000100" cy="48366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Problem: Marcus starts a summer job with $2,400 saved. He spends $150 per week on expenses. Write a linear model and determine when he'll run out of money.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Step 1: Define variables, Input: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time (weeks), Output: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money remaining ($)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2: Identify initial value and rate of change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Initial value: $2,400 (when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Rate of change: -$150/week (negative because spending!)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3: Write the model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=−150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+2400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4: Find when money runs out (set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 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0 = −150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+ 2400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150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2400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	    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16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Answer: Marcus will run out of money after 16 weeks.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69" name="Google Shape;869;p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33" y="1135309"/>
                <a:ext cx="11000100" cy="4836668"/>
              </a:xfrm>
              <a:prstGeom prst="rect">
                <a:avLst/>
              </a:prstGeom>
              <a:blipFill>
                <a:blip r:embed="rId3"/>
                <a:stretch>
                  <a:fillRect l="-3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0" name="Google Shape;870;p1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37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dirty="0">
                <a:solidFill>
                  <a:schemeClr val="accent5"/>
                </a:solidFill>
              </a:rPr>
              <a:t>Try It: Model With a Linear Function</a:t>
            </a:r>
            <a:endParaRPr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6" name="Google Shape;876;p137"/>
              <p:cNvSpPr txBox="1"/>
              <p:nvPr/>
            </p:nvSpPr>
            <p:spPr>
              <a:xfrm>
                <a:off x="831833" y="2053452"/>
                <a:ext cx="9946500" cy="16025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600" dirty="0">
                    <a:solidFill>
                      <a:schemeClr val="dk1"/>
                    </a:solidFill>
                  </a:rPr>
                  <a:t>A phone battery starts at 100% and loses 8% charge per hour. Write a model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schemeClr val="dk1"/>
                    </a:solidFill>
                  </a:rPr>
                  <a:t> for battery percentage after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600" dirty="0">
                    <a:solidFill>
                      <a:schemeClr val="dk1"/>
                    </a:solidFill>
                  </a:rPr>
                  <a:t> hours. When will the battery reach 20%?</a:t>
                </a:r>
                <a:endParaRPr sz="2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876" name="Google Shape;876;p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2053452"/>
                <a:ext cx="9946500" cy="1602514"/>
              </a:xfrm>
              <a:prstGeom prst="rect">
                <a:avLst/>
              </a:prstGeom>
              <a:blipFill>
                <a:blip r:embed="rId3"/>
                <a:stretch>
                  <a:fillRect l="-765" r="-638" b="-15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7" name="Google Shape;877;p1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38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Building Models from Two Data Points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83" name="Google Shape;883;p138"/>
              <p:cNvSpPr txBox="1"/>
              <p:nvPr/>
            </p:nvSpPr>
            <p:spPr>
              <a:xfrm>
                <a:off x="816150" y="1185214"/>
                <a:ext cx="10559700" cy="49415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When you have two (time, value) pairs but no obvious slope or y-intercept… 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Strategy: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255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</a:pPr>
                <a:r>
                  <a:rPr lang="en-US" sz="2200" dirty="0">
                    <a:solidFill>
                      <a:schemeClr val="dk1"/>
                    </a:solidFill>
                  </a:rPr>
                  <a:t>	1. Define variables (input and output)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255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</a:pPr>
                <a:r>
                  <a:rPr lang="en-US" sz="2200" dirty="0">
                    <a:solidFill>
                      <a:schemeClr val="dk1"/>
                    </a:solidFill>
                  </a:rPr>
                  <a:t>	2. Convert data to coordinate pairs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255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</a:pPr>
                <a:r>
                  <a:rPr lang="en-US" sz="2200" dirty="0">
                    <a:solidFill>
                      <a:schemeClr val="dk1"/>
                    </a:solidFill>
                  </a:rPr>
                  <a:t>	3. Calculate slope: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8255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</a:pPr>
                <a:r>
                  <a:rPr lang="en-US" sz="2200" dirty="0">
                    <a:solidFill>
                      <a:schemeClr val="dk1"/>
                    </a:solidFill>
                  </a:rPr>
                  <a:t>	4. Write equation using point-slope form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255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</a:pPr>
                <a:r>
                  <a:rPr lang="en-US" sz="2200" dirty="0">
                    <a:solidFill>
                      <a:schemeClr val="dk1"/>
                    </a:solidFill>
                  </a:rPr>
                  <a:t>	5. Convert to slope-intercept if needed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255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</a:pPr>
                <a:r>
                  <a:rPr lang="en-US" sz="2200" dirty="0">
                    <a:solidFill>
                      <a:schemeClr val="dk1"/>
                    </a:solidFill>
                  </a:rPr>
                  <a:t>	6. Use model to make predictions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Pro Tip: Choose your input variable cleverly! Instead of using actual years (like 2020, 2025), use "years since 2020" to make calculations easier.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83" name="Google Shape;883;p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50" y="1185214"/>
                <a:ext cx="10559700" cy="4941505"/>
              </a:xfrm>
              <a:prstGeom prst="rect">
                <a:avLst/>
              </a:prstGeom>
              <a:blipFill>
                <a:blip r:embed="rId3"/>
                <a:stretch>
                  <a:fillRect l="-4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4" name="Google Shape;884;p1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139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Modeling Population Growth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90" name="Google Shape;890;p139"/>
              <p:cNvSpPr txBox="1"/>
              <p:nvPr/>
            </p:nvSpPr>
            <p:spPr>
              <a:xfrm>
                <a:off x="622915" y="1119040"/>
                <a:ext cx="10993200" cy="49263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Problem: A city's population was 12,000 in 2018 and 15,600 in 2023. Assuming linear growth, predict the population in 2030.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1: Define variables, Let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years since 2018, Let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population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2: Identify coordinate pairs, 2018 →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22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12000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, 2023 →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sz="22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15600</m:t>
                        </m:r>
                      </m:e>
                    </m:d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3: Calculate slope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15600−12000</m:t>
                          </m:r>
                        </m:num>
                        <m:den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5−0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3600</m:t>
                          </m:r>
                        </m:num>
                        <m:den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=720</m:t>
                      </m:r>
                      <m:r>
                        <m:rPr>
                          <m:nor/>
                        </m:rPr>
                        <a:rPr lang="en-US" sz="2200" i="0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people</m:t>
                      </m:r>
                      <m:r>
                        <m:rPr>
                          <m:lit/>
                          <m:nor/>
                        </m:rPr>
                        <a:rPr lang="en-US" sz="2200" i="0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sz="2200" i="0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year</m:t>
                      </m:r>
                    </m:oMath>
                  </m:oMathPara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4: Write equation (y-intercept is 12,000!)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2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2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=720</m:t>
                      </m:r>
                      <m:r>
                        <a:rPr lang="en-US" sz="22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2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+12000</m:t>
                      </m:r>
                    </m:oMath>
                  </m:oMathPara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5: Predict 2030 population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=12</m:t>
                        </m:r>
                      </m:e>
                    </m:d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d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=720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d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+12000=8640+12000=20,640</m:t>
                      </m:r>
                    </m:oMath>
                  </m:oMathPara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Answer: Predicted population in 2030 is 20,640 people.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90" name="Google Shape;890;p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15" y="1119040"/>
                <a:ext cx="10993200" cy="4926373"/>
              </a:xfrm>
              <a:prstGeom prst="rect">
                <a:avLst/>
              </a:prstGeom>
              <a:blipFill>
                <a:blip r:embed="rId3"/>
                <a:stretch>
                  <a:fillRect l="-3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1" name="Google Shape;891;p1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40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Modeling with Diagrams</a:t>
            </a:r>
            <a:endParaRPr sz="4000" dirty="0"/>
          </a:p>
        </p:txBody>
      </p:sp>
      <p:sp>
        <p:nvSpPr>
          <p:cNvPr id="897" name="Google Shape;897;p140"/>
          <p:cNvSpPr txBox="1"/>
          <p:nvPr/>
        </p:nvSpPr>
        <p:spPr>
          <a:xfrm>
            <a:off x="831833" y="1384300"/>
            <a:ext cx="10559700" cy="4073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</a:rPr>
              <a:t>When to Use Diagrams: Problems involving distances, geometric shapes, or spatial relationships. A visual representation makes relationships clearer!</a:t>
            </a:r>
          </a:p>
          <a:p>
            <a:pPr marL="0" marR="0" lvl="0" indent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en-US"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</a:rPr>
              <a:t>Key Steps:</a:t>
            </a:r>
          </a:p>
          <a:p>
            <a:pPr marL="457200" marR="0" lvl="0" indent="-3810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200" dirty="0">
                <a:solidFill>
                  <a:schemeClr val="dk1"/>
                </a:solidFill>
              </a:rPr>
              <a:t>Sketch the situation (don't worry about perfection!)</a:t>
            </a:r>
          </a:p>
          <a:p>
            <a:pPr marL="457200" marR="0" lvl="0" indent="-3810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200" dirty="0">
                <a:solidFill>
                  <a:schemeClr val="dk1"/>
                </a:solidFill>
              </a:rPr>
              <a:t>Label knowns and unknowns</a:t>
            </a:r>
          </a:p>
          <a:p>
            <a:pPr marL="457200" marR="0" lvl="0" indent="-3810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200" dirty="0">
                <a:solidFill>
                  <a:schemeClr val="dk1"/>
                </a:solidFill>
              </a:rPr>
              <a:t>Define a coordinate system if needed</a:t>
            </a:r>
          </a:p>
          <a:p>
            <a:pPr marL="457200" marR="0" lvl="0" indent="-3810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200" dirty="0">
                <a:solidFill>
                  <a:schemeClr val="dk1"/>
                </a:solidFill>
              </a:rPr>
              <a:t>Use geometry (Pythagorean Theorem, distance formula, etc.)</a:t>
            </a:r>
          </a:p>
          <a:p>
            <a:pPr marL="457200" marR="0" lvl="0" indent="-3810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200" dirty="0">
                <a:solidFill>
                  <a:schemeClr val="dk1"/>
                </a:solidFill>
              </a:rPr>
              <a:t>Write equations based on relationships</a:t>
            </a:r>
          </a:p>
        </p:txBody>
      </p:sp>
      <p:sp>
        <p:nvSpPr>
          <p:cNvPr id="898" name="Google Shape;898;p1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141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Two Walkers (Using Diagrams)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04" name="Google Shape;904;p141"/>
              <p:cNvSpPr txBox="1"/>
              <p:nvPr/>
            </p:nvSpPr>
            <p:spPr>
              <a:xfrm>
                <a:off x="800467" y="1096872"/>
                <a:ext cx="10559700" cy="49649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Problem: Jake walks north at 4 mph and Maya walks east at 3 mph, both starting from the same point. How far apart are they after 2 hours?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1: Draw a diagram (right triangle!)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Jake's path = vertical (north)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Maya's path = horizontal (east)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Distance between them = hypotenuse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2: Write distance functions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Jake: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miles north	Maya: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miles east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3: Use Pythagorean Theorem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45720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  <m:d>
                              <m:d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4: Find distance 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2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,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=5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miles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Answer: They are 10 miles apart after 2 hours.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904" name="Google Shape;904;p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67" y="1096872"/>
                <a:ext cx="10559700" cy="4964909"/>
              </a:xfrm>
              <a:prstGeom prst="rect">
                <a:avLst/>
              </a:prstGeom>
              <a:blipFill>
                <a:blip r:embed="rId3"/>
                <a:stretch>
                  <a:fillRect l="-3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5" name="Google Shape;905;p1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06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What is a Linear Function?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4" name="Google Shape;654;p106"/>
              <p:cNvSpPr txBox="1"/>
              <p:nvPr/>
            </p:nvSpPr>
            <p:spPr>
              <a:xfrm>
                <a:off x="831829" y="1384300"/>
                <a:ext cx="5275200" cy="36912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 linear function has a constant rate of change and graphs as a straight line.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Key Features: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635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</a:pPr>
                <a:r>
                  <a:rPr lang="en-US" sz="2200" dirty="0">
                    <a:solidFill>
                      <a:schemeClr val="dk1"/>
                    </a:solidFill>
                  </a:rPr>
                  <a:t>	Polynomial of degree 1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635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</a:pPr>
                <a:r>
                  <a:rPr lang="en-US" sz="2200" dirty="0">
                    <a:solidFill>
                      <a:schemeClr val="dk1"/>
                    </a:solidFill>
                  </a:rPr>
                  <a:t>	Form: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err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US" sz="2200" i="1" dirty="0" err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 dirty="0" err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</a:p>
              <a:p>
                <a:pPr marL="635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= slope (rate of change)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635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y-intercept (starting value)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654" name="Google Shape;654;p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9" y="1384300"/>
                <a:ext cx="5275200" cy="3691227"/>
              </a:xfrm>
              <a:prstGeom prst="rect">
                <a:avLst/>
              </a:prstGeom>
              <a:blipFill>
                <a:blip r:embed="rId3"/>
                <a:stretch>
                  <a:fillRect l="-9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5" name="Google Shape;655;p10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6" name="Google Shape;656;p10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4550" y="1298350"/>
            <a:ext cx="5004875" cy="50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142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dirty="0">
                <a:solidFill>
                  <a:schemeClr val="accent5"/>
                </a:solidFill>
              </a:rPr>
              <a:t>Try It: Model with Diagrams</a:t>
            </a:r>
            <a:endParaRPr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11" name="Google Shape;911;p142"/>
              <p:cNvSpPr txBox="1"/>
              <p:nvPr/>
            </p:nvSpPr>
            <p:spPr>
              <a:xfrm>
                <a:off x="608167" y="1515406"/>
                <a:ext cx="10993200" cy="3343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600" dirty="0">
                    <a:solidFill>
                      <a:schemeClr val="dk1"/>
                    </a:solidFill>
                  </a:rPr>
                  <a:t>Two cars leave an intersection at the same time. Car A travels west at 50 mph and Car B travels south at 60 mph.</a:t>
                </a:r>
                <a:endParaRPr sz="26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br>
                  <a:rPr lang="en-US" sz="2600" dirty="0">
                    <a:solidFill>
                      <a:schemeClr val="dk1"/>
                    </a:solidFill>
                  </a:rPr>
                </a:br>
                <a:r>
                  <a:rPr lang="en-US" sz="2600" dirty="0">
                    <a:solidFill>
                      <a:schemeClr val="dk1"/>
                    </a:solidFill>
                  </a:rPr>
                  <a:t>(a) Write a function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schemeClr val="dk1"/>
                    </a:solidFill>
                  </a:rPr>
                  <a:t> for the distance between the cars after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600" dirty="0">
                    <a:solidFill>
                      <a:schemeClr val="dk1"/>
                    </a:solidFill>
                  </a:rPr>
                  <a:t> hours.</a:t>
                </a:r>
                <a:endParaRPr sz="26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br>
                  <a:rPr lang="en-US" sz="2600" dirty="0">
                    <a:solidFill>
                      <a:schemeClr val="dk1"/>
                    </a:solidFill>
                  </a:rPr>
                </a:br>
                <a:r>
                  <a:rPr lang="en-US" sz="2600" dirty="0">
                    <a:solidFill>
                      <a:schemeClr val="dk1"/>
                    </a:solidFill>
                  </a:rPr>
                  <a:t>(b) How far apart are they after 1.5 hours?</a:t>
                </a:r>
                <a:endParaRPr sz="26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911" name="Google Shape;911;p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67" y="1515406"/>
                <a:ext cx="10993200" cy="3343567"/>
              </a:xfrm>
              <a:prstGeom prst="rect">
                <a:avLst/>
              </a:prstGeom>
              <a:blipFill>
                <a:blip r:embed="rId3"/>
                <a:stretch>
                  <a:fillRect l="-808" r="-10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2" name="Google Shape;912;p1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143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Drawing and Interpreting Scatterplots</a:t>
            </a:r>
            <a:endParaRPr sz="4000" dirty="0"/>
          </a:p>
        </p:txBody>
      </p:sp>
      <p:sp>
        <p:nvSpPr>
          <p:cNvPr id="918" name="Google Shape;918;p143"/>
          <p:cNvSpPr txBox="1"/>
          <p:nvPr/>
        </p:nvSpPr>
        <p:spPr>
          <a:xfrm>
            <a:off x="711977" y="1086705"/>
            <a:ext cx="10993200" cy="4841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</a:rPr>
              <a:t>Scatter Plot: Graph of data points showing relationship between two variables</a:t>
            </a: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</a:rPr>
              <a:t>What to Look For:</a:t>
            </a:r>
            <a:endParaRPr sz="2200" dirty="0">
              <a:solidFill>
                <a:schemeClr val="dk1"/>
              </a:solidFill>
            </a:endParaRPr>
          </a:p>
          <a:p>
            <a:pPr marL="95250" marR="0" lvl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</a:pPr>
            <a:r>
              <a:rPr lang="en-US" sz="2200" dirty="0">
                <a:solidFill>
                  <a:schemeClr val="dk1"/>
                </a:solidFill>
              </a:rPr>
              <a:t>	Positive linear relationship: Points trend upward (as x ↑, y ↑)</a:t>
            </a:r>
            <a:endParaRPr sz="2200" dirty="0">
              <a:solidFill>
                <a:schemeClr val="dk1"/>
              </a:solidFill>
            </a:endParaRPr>
          </a:p>
          <a:p>
            <a:pPr marL="95250" marR="0" lvl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</a:pPr>
            <a:r>
              <a:rPr lang="en-US" sz="2200" dirty="0">
                <a:solidFill>
                  <a:schemeClr val="dk1"/>
                </a:solidFill>
              </a:rPr>
              <a:t>	Negative linear relationship: Points trend downward (as x ↑, y ↓)</a:t>
            </a:r>
            <a:endParaRPr sz="2200" dirty="0">
              <a:solidFill>
                <a:schemeClr val="dk1"/>
              </a:solidFill>
            </a:endParaRPr>
          </a:p>
          <a:p>
            <a:pPr marL="95250" marR="0" lvl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</a:pPr>
            <a:r>
              <a:rPr lang="en-US" sz="2200" dirty="0">
                <a:solidFill>
                  <a:schemeClr val="dk1"/>
                </a:solidFill>
              </a:rPr>
              <a:t>	No relationship: Points scattered randomly</a:t>
            </a: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</a:rPr>
              <a:t>Why Use Them?</a:t>
            </a:r>
            <a:endParaRPr sz="2200" dirty="0">
              <a:solidFill>
                <a:schemeClr val="dk1"/>
              </a:solidFill>
            </a:endParaRPr>
          </a:p>
          <a:p>
            <a:pPr marL="95250" marR="0" lvl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</a:pPr>
            <a:r>
              <a:rPr lang="en-US" sz="2200" dirty="0">
                <a:solidFill>
                  <a:schemeClr val="dk1"/>
                </a:solidFill>
              </a:rPr>
              <a:t>	Identify patterns in real data</a:t>
            </a:r>
            <a:endParaRPr sz="2200" dirty="0">
              <a:solidFill>
                <a:schemeClr val="dk1"/>
              </a:solidFill>
            </a:endParaRPr>
          </a:p>
          <a:p>
            <a:pPr marL="95250" marR="0" lvl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</a:pPr>
            <a:r>
              <a:rPr lang="en-US" sz="2200" dirty="0">
                <a:solidFill>
                  <a:schemeClr val="dk1"/>
                </a:solidFill>
              </a:rPr>
              <a:t>	Determine if a linear model is appropriate</a:t>
            </a:r>
            <a:endParaRPr sz="2200" dirty="0">
              <a:solidFill>
                <a:schemeClr val="dk1"/>
              </a:solidFill>
            </a:endParaRPr>
          </a:p>
          <a:p>
            <a:pPr marL="95250" marR="0" lvl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</a:pPr>
            <a:r>
              <a:rPr lang="en-US" sz="2200" dirty="0">
                <a:solidFill>
                  <a:schemeClr val="dk1"/>
                </a:solidFill>
              </a:rPr>
              <a:t>	Make predictions using line of best fit</a:t>
            </a: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</a:rPr>
              <a:t>Applications: Temperature vs. altitude, study time vs. grades, advertising cost vs. sales</a:t>
            </a:r>
            <a:endParaRPr sz="2200" dirty="0">
              <a:solidFill>
                <a:schemeClr val="dk1"/>
              </a:solidFill>
            </a:endParaRPr>
          </a:p>
        </p:txBody>
      </p:sp>
      <p:sp>
        <p:nvSpPr>
          <p:cNvPr id="919" name="Google Shape;919;p1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44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Finding the Line of Best Fit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5" name="Google Shape;925;p144"/>
              <p:cNvSpPr txBox="1"/>
              <p:nvPr/>
            </p:nvSpPr>
            <p:spPr>
              <a:xfrm>
                <a:off x="831833" y="1384300"/>
                <a:ext cx="10559700" cy="47127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Method 1: Eyeball It (Quick estimate)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255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</a:pPr>
                <a:r>
                  <a:rPr lang="en-US" sz="2200" dirty="0">
                    <a:solidFill>
                      <a:schemeClr val="dk1"/>
                    </a:solidFill>
                  </a:rPr>
                  <a:t>	Sketch a line that seems to fit best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255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</a:pPr>
                <a:r>
                  <a:rPr lang="en-US" sz="2200" dirty="0">
                    <a:solidFill>
                      <a:schemeClr val="dk1"/>
                    </a:solidFill>
                  </a:rPr>
                  <a:t>	Extend to find y-intercept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255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</a:pPr>
                <a:r>
                  <a:rPr lang="en-US" sz="2200" dirty="0">
                    <a:solidFill>
                      <a:schemeClr val="dk1"/>
                    </a:solidFill>
                  </a:rPr>
                  <a:t>	Estimate slope using two points on your line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Method 2: Use Technology (Most accurate!)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255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</a:pPr>
                <a:r>
                  <a:rPr lang="en-US" sz="2200" dirty="0">
                    <a:solidFill>
                      <a:schemeClr val="dk1"/>
                    </a:solidFill>
                  </a:rPr>
                  <a:t>	Enter data in graphing calculator or Desmos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255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</a:pPr>
                <a:r>
                  <a:rPr lang="en-US" sz="2200" dirty="0">
                    <a:solidFill>
                      <a:schemeClr val="dk1"/>
                    </a:solidFill>
                  </a:rPr>
                  <a:t>	Use linear regression feature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255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</a:pPr>
                <a:r>
                  <a:rPr lang="en-US" sz="2200" dirty="0">
                    <a:solidFill>
                      <a:schemeClr val="dk1"/>
                    </a:solidFill>
                  </a:rPr>
                  <a:t>	Get equation: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Key Idea: The regression line is our "best guess" for predicting values!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925" name="Google Shape;925;p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4712788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6" name="Google Shape;926;p1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145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960"/>
              <a:buFont typeface="Arial"/>
              <a:buNone/>
            </a:pPr>
            <a:r>
              <a:rPr lang="en-US" sz="4000" dirty="0"/>
              <a:t>Making Predictions: Interpolation vs Extrapolation</a:t>
            </a:r>
            <a:endParaRPr sz="4000" dirty="0"/>
          </a:p>
        </p:txBody>
      </p:sp>
      <p:sp>
        <p:nvSpPr>
          <p:cNvPr id="932" name="Google Shape;932;p145"/>
          <p:cNvSpPr txBox="1"/>
          <p:nvPr/>
        </p:nvSpPr>
        <p:spPr>
          <a:xfrm>
            <a:off x="824917" y="1683827"/>
            <a:ext cx="10559700" cy="4330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b="1" dirty="0">
                <a:solidFill>
                  <a:schemeClr val="dk1"/>
                </a:solidFill>
              </a:rPr>
              <a:t>Interpolation:</a:t>
            </a:r>
            <a:r>
              <a:rPr lang="en-US" sz="2200" dirty="0">
                <a:solidFill>
                  <a:schemeClr val="dk1"/>
                </a:solidFill>
              </a:rPr>
              <a:t> Predicting within the data range</a:t>
            </a:r>
            <a:endParaRPr sz="2200" dirty="0">
              <a:solidFill>
                <a:schemeClr val="dk1"/>
              </a:solidFill>
            </a:endParaRPr>
          </a:p>
          <a:p>
            <a:pPr marL="76200" marR="0" lvl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200" dirty="0">
                <a:solidFill>
                  <a:schemeClr val="dk1"/>
                </a:solidFill>
              </a:rPr>
              <a:t>	More reliable</a:t>
            </a:r>
            <a:endParaRPr sz="2200" dirty="0">
              <a:solidFill>
                <a:schemeClr val="dk1"/>
              </a:solidFill>
            </a:endParaRPr>
          </a:p>
          <a:p>
            <a:pPr marL="76200" marR="0" lvl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200" dirty="0">
                <a:solidFill>
                  <a:schemeClr val="dk1"/>
                </a:solidFill>
              </a:rPr>
              <a:t>	You're staying inside known values</a:t>
            </a: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b="1" dirty="0">
                <a:solidFill>
                  <a:schemeClr val="dk1"/>
                </a:solidFill>
              </a:rPr>
              <a:t>Extrapolation:</a:t>
            </a:r>
            <a:r>
              <a:rPr lang="en-US" sz="2200" dirty="0">
                <a:solidFill>
                  <a:schemeClr val="dk1"/>
                </a:solidFill>
              </a:rPr>
              <a:t> Predicting outside the data range</a:t>
            </a:r>
            <a:endParaRPr sz="2200" dirty="0">
              <a:solidFill>
                <a:schemeClr val="dk1"/>
              </a:solidFill>
            </a:endParaRPr>
          </a:p>
          <a:p>
            <a:pPr marL="76200" marR="0" lvl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200" dirty="0">
                <a:solidFill>
                  <a:schemeClr val="dk1"/>
                </a:solidFill>
              </a:rPr>
              <a:t>	Less reliable (use with caution!)</a:t>
            </a:r>
            <a:endParaRPr sz="2200" dirty="0">
              <a:solidFill>
                <a:schemeClr val="dk1"/>
              </a:solidFill>
            </a:endParaRPr>
          </a:p>
          <a:p>
            <a:pPr marL="76200" marR="0" lvl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200" dirty="0">
                <a:solidFill>
                  <a:schemeClr val="dk1"/>
                </a:solidFill>
              </a:rPr>
              <a:t>	You're assuming the pattern continues</a:t>
            </a: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b="1" dirty="0">
                <a:solidFill>
                  <a:schemeClr val="dk1"/>
                </a:solidFill>
              </a:rPr>
              <a:t>Model Breakdown:</a:t>
            </a:r>
            <a:r>
              <a:rPr lang="en-US" sz="2200" dirty="0">
                <a:solidFill>
                  <a:schemeClr val="dk1"/>
                </a:solidFill>
              </a:rPr>
              <a:t> Point where the model no longer applies</a:t>
            </a:r>
            <a:endParaRPr sz="2200" dirty="0">
              <a:solidFill>
                <a:schemeClr val="dk1"/>
              </a:solidFill>
            </a:endParaRPr>
          </a:p>
          <a:p>
            <a:pPr marL="76200" marR="0" lvl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200" dirty="0">
                <a:solidFill>
                  <a:schemeClr val="dk1"/>
                </a:solidFill>
              </a:rPr>
              <a:t>	Linear trends don't continue forever!</a:t>
            </a:r>
            <a:endParaRPr sz="2200" dirty="0">
              <a:solidFill>
                <a:schemeClr val="dk1"/>
              </a:solidFill>
            </a:endParaRPr>
          </a:p>
          <a:p>
            <a:pPr marL="76200" marR="0" lvl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200" dirty="0">
                <a:solidFill>
                  <a:schemeClr val="dk1"/>
                </a:solidFill>
              </a:rPr>
              <a:t>	Consider real-world limits </a:t>
            </a:r>
            <a:endParaRPr sz="2200" dirty="0">
              <a:solidFill>
                <a:schemeClr val="dk1"/>
              </a:solidFill>
            </a:endParaRPr>
          </a:p>
        </p:txBody>
      </p:sp>
      <p:sp>
        <p:nvSpPr>
          <p:cNvPr id="933" name="Google Shape;933;p1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146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Interpolation vs Extrapolation</a:t>
            </a:r>
            <a:endParaRPr sz="4000" dirty="0"/>
          </a:p>
        </p:txBody>
      </p:sp>
      <p:sp>
        <p:nvSpPr>
          <p:cNvPr id="939" name="Google Shape;939;p146"/>
          <p:cNvSpPr txBox="1"/>
          <p:nvPr/>
        </p:nvSpPr>
        <p:spPr>
          <a:xfrm>
            <a:off x="831825" y="1384300"/>
            <a:ext cx="10699200" cy="1776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</a:rPr>
              <a:t>Problem: A coffee shop tracked sales:</a:t>
            </a: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</p:txBody>
      </p:sp>
      <p:graphicFrame>
        <p:nvGraphicFramePr>
          <p:cNvPr id="941" name="Google Shape;941;p146"/>
          <p:cNvGraphicFramePr/>
          <p:nvPr>
            <p:extLst>
              <p:ext uri="{D42A27DB-BD31-4B8C-83A1-F6EECF244321}">
                <p14:modId xmlns:p14="http://schemas.microsoft.com/office/powerpoint/2010/main" val="779000399"/>
              </p:ext>
            </p:extLst>
          </p:nvPr>
        </p:nvGraphicFramePr>
        <p:xfrm>
          <a:off x="952500" y="2077850"/>
          <a:ext cx="7142375" cy="975300"/>
        </p:xfrm>
        <a:graphic>
          <a:graphicData uri="http://schemas.openxmlformats.org/drawingml/2006/table">
            <a:tbl>
              <a:tblPr firstCol="1">
                <a:noFill/>
                <a:tableStyleId>{73603574-0AB6-4128-BCE4-3CD310D2B937}</a:tableStyleId>
              </a:tblPr>
              <a:tblGrid>
                <a:gridCol w="216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Hours Open</a:t>
                      </a:r>
                      <a:endParaRPr sz="20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</a:t>
                      </a:r>
                      <a:endParaRPr sz="20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4</a:t>
                      </a:r>
                      <a:endParaRPr sz="20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6</a:t>
                      </a:r>
                      <a:endParaRPr sz="20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8</a:t>
                      </a:r>
                      <a:endParaRPr sz="20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Cups Sold</a:t>
                      </a:r>
                      <a:endParaRPr sz="20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45</a:t>
                      </a:r>
                      <a:endParaRPr sz="20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85</a:t>
                      </a:r>
                      <a:endParaRPr sz="20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125</a:t>
                      </a:r>
                      <a:endParaRPr sz="20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165</a:t>
                      </a:r>
                      <a:endParaRPr sz="20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B8E82B-5E07-2AF6-58E7-305911B89FE2}"/>
                  </a:ext>
                </a:extLst>
              </p:cNvPr>
              <p:cNvSpPr txBox="1"/>
              <p:nvPr/>
            </p:nvSpPr>
            <p:spPr>
              <a:xfrm>
                <a:off x="831825" y="3335842"/>
                <a:ext cx="9571087" cy="24843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 line of best fit is: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20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+ 5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(where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hours,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cups sold)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Predict cups sold after 5 hours. Is this interpolation or extrapolation?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Solution: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=20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+5=105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cups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Interpolation - 5 hours is between 2 and 8 hours (our data range) → Reliable prediction!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B8E82B-5E07-2AF6-58E7-305911B89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5" y="3335842"/>
                <a:ext cx="9571087" cy="2484398"/>
              </a:xfrm>
              <a:prstGeom prst="rect">
                <a:avLst/>
              </a:prstGeom>
              <a:blipFill>
                <a:blip r:embed="rId3"/>
                <a:stretch>
                  <a:fillRect l="-795" t="-1015" b="-4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0" name="Google Shape;940;p1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147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dirty="0">
                <a:solidFill>
                  <a:schemeClr val="accent5"/>
                </a:solidFill>
              </a:rPr>
              <a:t>Try It: Make a Prediction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947" name="Google Shape;947;p147"/>
          <p:cNvSpPr txBox="1"/>
          <p:nvPr/>
        </p:nvSpPr>
        <p:spPr>
          <a:xfrm>
            <a:off x="831823" y="1614675"/>
            <a:ext cx="10782900" cy="2332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</a:rPr>
              <a:t>A plant's height was measured over several weeks:</a:t>
            </a:r>
            <a:endParaRPr sz="2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graphicFrame>
        <p:nvGraphicFramePr>
          <p:cNvPr id="949" name="Google Shape;949;p147"/>
          <p:cNvGraphicFramePr/>
          <p:nvPr>
            <p:extLst>
              <p:ext uri="{D42A27DB-BD31-4B8C-83A1-F6EECF244321}">
                <p14:modId xmlns:p14="http://schemas.microsoft.com/office/powerpoint/2010/main" val="2773754418"/>
              </p:ext>
            </p:extLst>
          </p:nvPr>
        </p:nvGraphicFramePr>
        <p:xfrm>
          <a:off x="919050" y="2357337"/>
          <a:ext cx="8948850" cy="1036260"/>
        </p:xfrm>
        <a:graphic>
          <a:graphicData uri="http://schemas.openxmlformats.org/drawingml/2006/table">
            <a:tbl>
              <a:tblPr firstCol="1">
                <a:noFill/>
                <a:tableStyleId>{73603574-0AB6-4128-BCE4-3CD310D2B937}</a:tableStyleId>
              </a:tblPr>
              <a:tblGrid>
                <a:gridCol w="187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7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4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4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/>
                        <a:t>Weeks</a:t>
                      </a:r>
                      <a:endParaRPr sz="2200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1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3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4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5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/>
                        <a:t>Height (cm)</a:t>
                      </a:r>
                      <a:endParaRPr sz="2200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8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/>
                        <a:t>12</a:t>
                      </a:r>
                      <a:endParaRPr sz="2200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16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20</a:t>
                      </a:r>
                      <a:endParaRPr sz="22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/>
                        <a:t>24</a:t>
                      </a:r>
                      <a:endParaRPr sz="2200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4DAD9C-EBC9-5B83-98E9-5D42F123B851}"/>
                  </a:ext>
                </a:extLst>
              </p:cNvPr>
              <p:cNvSpPr txBox="1"/>
              <p:nvPr/>
            </p:nvSpPr>
            <p:spPr>
              <a:xfrm>
                <a:off x="831823" y="3820180"/>
                <a:ext cx="10938939" cy="14650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 line of best fit is: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4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+ 4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(where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weeks,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height in cm)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Predict the plant's height after 10 weeks. Is this interpolation or extrapolation?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Should you trust this prediction? Why or why not?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4DAD9C-EBC9-5B83-98E9-5D42F123B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3" y="3820180"/>
                <a:ext cx="10938939" cy="1465016"/>
              </a:xfrm>
              <a:prstGeom prst="rect">
                <a:avLst/>
              </a:prstGeom>
              <a:blipFill>
                <a:blip r:embed="rId3"/>
                <a:stretch>
                  <a:fillRect l="-696" t="-1709" b="-6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8" name="Google Shape;948;p1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1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0" y="2860633"/>
            <a:ext cx="12192000" cy="399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1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Learning Outcomes: Absolute Value Functions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957" name="Google Shape;957;p148"/>
          <p:cNvSpPr txBox="1">
            <a:spLocks noGrp="1"/>
          </p:cNvSpPr>
          <p:nvPr>
            <p:ph type="body" idx="2"/>
          </p:nvPr>
        </p:nvSpPr>
        <p:spPr>
          <a:xfrm>
            <a:off x="838200" y="1973725"/>
            <a:ext cx="106221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Deepen your understanding and form connections within these skills:</a:t>
            </a:r>
            <a:endParaRPr sz="2400"/>
          </a:p>
        </p:txBody>
      </p:sp>
      <p:sp>
        <p:nvSpPr>
          <p:cNvPr id="955" name="Google Shape;955;p148"/>
          <p:cNvSpPr txBox="1">
            <a:spLocks noGrp="1"/>
          </p:cNvSpPr>
          <p:nvPr>
            <p:ph type="body" idx="2"/>
          </p:nvPr>
        </p:nvSpPr>
        <p:spPr>
          <a:xfrm>
            <a:off x="727367" y="3226400"/>
            <a:ext cx="10832700" cy="3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r>
              <a:rPr lang="en-US">
                <a:solidFill>
                  <a:schemeClr val="lt1"/>
                </a:solidFill>
              </a:rPr>
              <a:t> Graph absolute value functions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r>
              <a:rPr lang="en-US">
                <a:solidFill>
                  <a:schemeClr val="lt1"/>
                </a:solidFill>
              </a:rPr>
              <a:t> Solve equations that include absolute value symbols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r>
              <a:rPr lang="en-US">
                <a:solidFill>
                  <a:schemeClr val="lt1"/>
                </a:solidFill>
              </a:rPr>
              <a:t> Solve inequalities that include absolute value symbols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49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What is Absolute Value?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63" name="Google Shape;963;p149"/>
              <p:cNvSpPr txBox="1"/>
              <p:nvPr/>
            </p:nvSpPr>
            <p:spPr>
              <a:xfrm>
                <a:off x="831833" y="1384300"/>
                <a:ext cx="10559700" cy="44163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Absolute value,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(read as "the absolute value of x"), is the distance a number is from zero on the number line. 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Key Properties: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Always non-negative 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≥ 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(5 is 5 units from zero)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also 5 units from zero!)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Formal Definition: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2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sz="22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22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&amp;−</m:t>
                              </m:r>
                              <m:r>
                                <a:rPr lang="en-US" sz="22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sz="22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963" name="Google Shape;963;p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4416361"/>
              </a:xfrm>
              <a:prstGeom prst="rect">
                <a:avLst/>
              </a:prstGeom>
              <a:blipFill>
                <a:blip r:embed="rId3"/>
                <a:stretch>
                  <a:fillRect l="-480" b="-527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4" name="Google Shape;964;p1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150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Graphing Absolute Value Functions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70" name="Google Shape;970;p150"/>
              <p:cNvSpPr txBox="1"/>
              <p:nvPr/>
            </p:nvSpPr>
            <p:spPr>
              <a:xfrm>
                <a:off x="680546" y="1517101"/>
                <a:ext cx="10559700" cy="42020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Parent Function: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Transformations: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err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|"/>
                        <m:endChr m:val="|"/>
                        <m:ctrlP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1143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horizontal shift (vertex moves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143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vertical shift (vertex moves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143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vertical stretch/compression and reflection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71500" marR="0" lvl="1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steeper (stretched)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71500" marR="0" lvl="1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0&lt;</m:t>
                    </m:r>
                    <m:d>
                      <m:dPr>
                        <m:begChr m:val="|"/>
                        <m:endChr m:val="|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wider (compressed)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71500" marR="0" lvl="1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&lt; 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flips upside down (opens downward)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Vertex: The point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where the graph changes direction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970" name="Google Shape;970;p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46" y="1517101"/>
                <a:ext cx="10559700" cy="4202007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758E8E7-295D-2AF4-F3A1-C9A6DE586B97}"/>
                  </a:ext>
                </a:extLst>
              </p:cNvPr>
              <p:cNvSpPr txBox="1"/>
              <p:nvPr/>
            </p:nvSpPr>
            <p:spPr>
              <a:xfrm>
                <a:off x="7255239" y="1177069"/>
                <a:ext cx="4676400" cy="1578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4300" lvl="0">
                  <a:lnSpc>
                    <a:spcPct val="113000"/>
                  </a:lnSpc>
                  <a:spcBef>
                    <a:spcPts val="1000"/>
                  </a:spcBef>
                  <a:buClr>
                    <a:schemeClr val="dk1"/>
                  </a:buClr>
                  <a:buSzPts val="1800"/>
                </a:pPr>
                <a:r>
                  <a:rPr lang="en-US" sz="2200" dirty="0">
                    <a:solidFill>
                      <a:schemeClr val="dk1"/>
                    </a:solidFill>
                  </a:rPr>
                  <a:t>V-shaped graph</a:t>
                </a:r>
              </a:p>
              <a:p>
                <a:pPr marL="114300" lvl="0">
                  <a:lnSpc>
                    <a:spcPct val="113000"/>
                  </a:lnSpc>
                  <a:buClr>
                    <a:schemeClr val="dk1"/>
                  </a:buClr>
                  <a:buSzPts val="1800"/>
                </a:pPr>
                <a:r>
                  <a:rPr lang="en-US" sz="2200" dirty="0">
                    <a:solidFill>
                      <a:schemeClr val="dk1"/>
                    </a:solidFill>
                  </a:rPr>
                  <a:t>Vertex (corner point) at origin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(0, 0)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114300" lvl="0">
                  <a:lnSpc>
                    <a:spcPct val="113000"/>
                  </a:lnSpc>
                  <a:buClr>
                    <a:schemeClr val="dk1"/>
                  </a:buClr>
                  <a:buSzPts val="1800"/>
                </a:pPr>
                <a:r>
                  <a:rPr lang="en-US" sz="2200" dirty="0">
                    <a:solidFill>
                      <a:schemeClr val="dk1"/>
                    </a:solidFill>
                  </a:rPr>
                  <a:t>Opens upward</a:t>
                </a:r>
              </a:p>
              <a:p>
                <a:endParaRPr lang="en-US" sz="22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758E8E7-295D-2AF4-F3A1-C9A6DE586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239" y="1177069"/>
                <a:ext cx="4676400" cy="1578509"/>
              </a:xfrm>
              <a:prstGeom prst="rect">
                <a:avLst/>
              </a:prstGeom>
              <a:blipFill>
                <a:blip r:embed="rId4"/>
                <a:stretch>
                  <a:fillRect t="-1600" r="-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72" name="Google Shape;972;p150" descr="Graph of an absolute function" title="CNX_Precalc_Figure_01_06_0032.jpg"/>
          <p:cNvPicPr preferRelativeResize="0"/>
          <p:nvPr/>
        </p:nvPicPr>
        <p:blipFill rotWithShape="1">
          <a:blip r:embed="rId5">
            <a:alphaModFix/>
          </a:blip>
          <a:srcRect l="11780" r="11772"/>
          <a:stretch/>
        </p:blipFill>
        <p:spPr>
          <a:xfrm>
            <a:off x="7738772" y="2325605"/>
            <a:ext cx="4192867" cy="2826825"/>
          </a:xfrm>
          <a:prstGeom prst="rect">
            <a:avLst/>
          </a:prstGeom>
          <a:noFill/>
          <a:ln>
            <a:noFill/>
          </a:ln>
        </p:spPr>
      </p:pic>
      <p:sp>
        <p:nvSpPr>
          <p:cNvPr id="971" name="Google Shape;971;p1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51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960"/>
              <a:buFont typeface="Arial"/>
              <a:buNone/>
            </a:pPr>
            <a:r>
              <a:rPr lang="en-US" sz="4000" dirty="0"/>
              <a:t>Example: Graphing Absolute Value Functions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78" name="Google Shape;978;p151"/>
              <p:cNvSpPr txBox="1"/>
              <p:nvPr/>
            </p:nvSpPr>
            <p:spPr>
              <a:xfrm>
                <a:off x="831833" y="1636884"/>
                <a:ext cx="10559700" cy="44584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Problem: Graph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=−2</m:t>
                    </m:r>
                    <m:d>
                      <m:dPr>
                        <m:begChr m:val="|"/>
                        <m:endChr m:val="|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identify the vertex.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 - Identify Transformations: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Starting with parent function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Horizontal shift: Right 3 units 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→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− 3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Vertical stretch: By factor of 2 (makes it steeper)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Reflection: Over x-axis (negative sign flips it upside down)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Vertical shift: Up 4 units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Vertex: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(3, 4)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← This is where the graph changes direction!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Graph opens downward (inverted V-shape)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978" name="Google Shape;978;p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636884"/>
                <a:ext cx="10559700" cy="4458488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9" name="Google Shape;979;p1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07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Representing Linear Functions</a:t>
            </a:r>
            <a:endParaRPr sz="4000" dirty="0"/>
          </a:p>
        </p:txBody>
      </p:sp>
      <p:sp>
        <p:nvSpPr>
          <p:cNvPr id="662" name="Google Shape;662;p107"/>
          <p:cNvSpPr txBox="1"/>
          <p:nvPr/>
        </p:nvSpPr>
        <p:spPr>
          <a:xfrm>
            <a:off x="831833" y="1384300"/>
            <a:ext cx="10559700" cy="394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</a:rPr>
              <a:t>Linear functions can be described in words by stating how the output changes with respect to the input. </a:t>
            </a:r>
            <a:endParaRPr sz="2200" dirty="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 dirty="0">
                <a:solidFill>
                  <a:schemeClr val="dk1"/>
                </a:solidFill>
              </a:rPr>
              <a:t>For example: "The train's distance from the station equals its constant speed multiplied by time, plus its starting distance of 250 meters."</a:t>
            </a: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</a:rPr>
              <a:t>Another way to represent a linear function: use a table of values!</a:t>
            </a: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</a:rPr>
              <a:t>Key Pattern to Look For:</a:t>
            </a:r>
            <a:endParaRPr sz="2200" dirty="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 dirty="0">
                <a:solidFill>
                  <a:schemeClr val="dk1"/>
                </a:solidFill>
              </a:rPr>
              <a:t>When x-values increase by a consistent amount...</a:t>
            </a:r>
            <a:endParaRPr sz="2200" dirty="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 dirty="0">
                <a:solidFill>
                  <a:schemeClr val="dk1"/>
                </a:solidFill>
              </a:rPr>
              <a:t>The y-values change by a constant amount</a:t>
            </a:r>
            <a:endParaRPr sz="2200" dirty="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 dirty="0">
                <a:solidFill>
                  <a:schemeClr val="dk1"/>
                </a:solidFill>
              </a:rPr>
              <a:t>This constant change = the slope (rate of change)</a:t>
            </a:r>
            <a:endParaRPr sz="2200" dirty="0">
              <a:solidFill>
                <a:schemeClr val="dk1"/>
              </a:solidFill>
            </a:endParaRPr>
          </a:p>
        </p:txBody>
      </p:sp>
      <p:sp>
        <p:nvSpPr>
          <p:cNvPr id="663" name="Google Shape;663;p10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52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dirty="0">
                <a:solidFill>
                  <a:schemeClr val="accent5"/>
                </a:solidFill>
              </a:rPr>
              <a:t>Try It: Absolute Value Graphs</a:t>
            </a:r>
            <a:endParaRPr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5" name="Google Shape;985;p152"/>
              <p:cNvSpPr txBox="1"/>
              <p:nvPr/>
            </p:nvSpPr>
            <p:spPr>
              <a:xfrm>
                <a:off x="831833" y="1500574"/>
                <a:ext cx="10849800" cy="42879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500" dirty="0">
                    <a:solidFill>
                      <a:schemeClr val="dk1"/>
                    </a:solidFill>
                  </a:rPr>
                  <a:t>Problem 1: Graph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5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5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5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5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sz="25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2500" dirty="0">
                    <a:solidFill>
                      <a:schemeClr val="dk1"/>
                    </a:solidFill>
                  </a:rPr>
                  <a:t>. Identify the vertex.</a:t>
                </a:r>
                <a:endParaRPr sz="25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br>
                  <a:rPr lang="en-US" sz="2500" dirty="0">
                    <a:solidFill>
                      <a:schemeClr val="dk1"/>
                    </a:solidFill>
                  </a:rPr>
                </a:br>
                <a:r>
                  <a:rPr lang="en-US" sz="2500" dirty="0">
                    <a:solidFill>
                      <a:schemeClr val="dk1"/>
                    </a:solidFill>
                  </a:rPr>
                  <a:t>Problem 2: Graph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5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5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5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5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25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5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5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500" dirty="0">
                    <a:solidFill>
                      <a:schemeClr val="dk1"/>
                    </a:solidFill>
                  </a:rPr>
                  <a:t>. Identify the vertex and describe the transformation.</a:t>
                </a:r>
                <a:endParaRPr sz="25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br>
                  <a:rPr lang="en-US" sz="2500" dirty="0">
                    <a:solidFill>
                      <a:schemeClr val="dk1"/>
                    </a:solidFill>
                  </a:rPr>
                </a:br>
                <a:r>
                  <a:rPr lang="en-US" sz="2500" dirty="0">
                    <a:solidFill>
                      <a:schemeClr val="dk1"/>
                    </a:solidFill>
                  </a:rPr>
                  <a:t>Problem 3: Write the equation for an absolute value function with vertex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5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−4,5</m:t>
                        </m:r>
                      </m:e>
                    </m:d>
                  </m:oMath>
                </a14:m>
                <a:r>
                  <a:rPr lang="en-US" sz="2500" dirty="0">
                    <a:solidFill>
                      <a:schemeClr val="dk1"/>
                    </a:solidFill>
                  </a:rPr>
                  <a:t> that opens upward.</a:t>
                </a:r>
                <a:endParaRPr sz="25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endParaRPr sz="25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985" name="Google Shape;985;p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500574"/>
                <a:ext cx="10849800" cy="4287928"/>
              </a:xfrm>
              <a:prstGeom prst="rect">
                <a:avLst/>
              </a:prstGeom>
              <a:blipFill>
                <a:blip r:embed="rId3"/>
                <a:stretch>
                  <a:fillRect l="-5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6" name="Google Shape;986;p1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153"/>
          <p:cNvSpPr txBox="1">
            <a:spLocks noGrp="1"/>
          </p:cNvSpPr>
          <p:nvPr>
            <p:ph type="title"/>
          </p:nvPr>
        </p:nvSpPr>
        <p:spPr>
          <a:xfrm>
            <a:off x="831850" y="468313"/>
            <a:ext cx="10993438" cy="91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Solving Absolute Value Equations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2" name="Google Shape;992;p153"/>
              <p:cNvSpPr txBox="1">
                <a:spLocks/>
              </p:cNvSpPr>
              <p:nvPr/>
            </p:nvSpPr>
            <p:spPr>
              <a:xfrm>
                <a:off x="699089" y="1384200"/>
                <a:ext cx="6247401" cy="3817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How to Solve Absolute Value Equations: </a:t>
                </a:r>
              </a:p>
              <a:p>
                <a:pPr marL="76200" marR="0" lvl="0" indent="0" algn="l" defTabSz="914400" rtl="0" eaLnBrk="1" fontAlgn="auto" latinLnBrk="0" hangingPunct="1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1. Isolate the absolute value expression</a:t>
                </a:r>
              </a:p>
              <a:p>
                <a:pPr marL="76200" marR="0" lvl="0" indent="0" algn="l" defTabSz="914400" rtl="0" eaLnBrk="1" fontAlgn="auto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2. Check if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𝐵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 ≥ 0</m:t>
                    </m:r>
                  </m:oMath>
                </a14:m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(if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𝐵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 &lt; 0</m:t>
                    </m:r>
                  </m:oMath>
                </a14:m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, no solution!)</a:t>
                </a:r>
              </a:p>
              <a:p>
                <a:pPr marL="76200" marR="0" lvl="0" indent="0" algn="l" defTabSz="914400" rtl="0" eaLnBrk="1" fontAlgn="auto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3. Split into two equations:</a:t>
                </a:r>
              </a:p>
              <a:p>
                <a:pPr marL="533400" marR="0" lvl="1" indent="0" algn="l" defTabSz="914400" rtl="0" eaLnBrk="1" fontAlgn="auto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𝐴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 = 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𝐵</m:t>
                    </m:r>
                  </m:oMath>
                </a14:m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(positive direction)</a:t>
                </a:r>
              </a:p>
              <a:p>
                <a:pPr marL="533400" marR="0" lvl="1" indent="0" algn="l" defTabSz="914400" rtl="0" eaLnBrk="1" fontAlgn="auto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𝐴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 = 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𝐵</m:t>
                    </m:r>
                  </m:oMath>
                </a14:m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(negative direction)</a:t>
                </a:r>
              </a:p>
              <a:p>
                <a:pPr marL="76200" marR="0" lvl="0" indent="0" algn="l" defTabSz="914400" rtl="0" eaLnBrk="1" fontAlgn="auto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4. Solve both equations</a:t>
                </a:r>
              </a:p>
              <a:p>
                <a:pPr marL="76200" marR="0" lvl="0" indent="0" algn="l" defTabSz="914400" rtl="0" eaLnBrk="1" fontAlgn="auto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5. Check your solutions in the original equation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992" name="Google Shape;992;p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89" y="1384200"/>
                <a:ext cx="6247401" cy="3817287"/>
              </a:xfrm>
              <a:prstGeom prst="rect">
                <a:avLst/>
              </a:prstGeom>
              <a:blipFill>
                <a:blip r:embed="rId3"/>
                <a:stretch>
                  <a:fillRect l="-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4" name="Google Shape;994;p153"/>
              <p:cNvSpPr txBox="1"/>
              <p:nvPr/>
            </p:nvSpPr>
            <p:spPr>
              <a:xfrm>
                <a:off x="6745800" y="3429000"/>
                <a:ext cx="5412658" cy="17147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Number of Solutions: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&lt; 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No solution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One solution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&gt; 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Two solutions (typically)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994" name="Google Shape;994;p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800" y="3429000"/>
                <a:ext cx="5412658" cy="1714798"/>
              </a:xfrm>
              <a:prstGeom prst="rect">
                <a:avLst/>
              </a:prstGeom>
              <a:blipFill>
                <a:blip r:embed="rId4"/>
                <a:stretch>
                  <a:fillRect l="-1405" b="-14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3" name="Google Shape;993;p1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54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 sz="4000" dirty="0"/>
              <a:t>Examples: Solving Absolute Value Equations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0" name="Google Shape;1000;p154"/>
              <p:cNvSpPr txBox="1"/>
              <p:nvPr/>
            </p:nvSpPr>
            <p:spPr>
              <a:xfrm>
                <a:off x="831833" y="1762071"/>
                <a:ext cx="6295265" cy="37877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−4=5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1: Isolate absolute value,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2: Split into cases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Case 1: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+ 1 = 9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→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8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→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Case 2: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+ 1 = −9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→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−10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→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Answer: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or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1000" name="Google Shape;1000;p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762071"/>
                <a:ext cx="6295265" cy="3787791"/>
              </a:xfrm>
              <a:prstGeom prst="rect">
                <a:avLst/>
              </a:prstGeom>
              <a:blipFill>
                <a:blip r:embed="rId3"/>
                <a:stretch>
                  <a:fillRect l="-8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2" name="Google Shape;1002;p154"/>
              <p:cNvSpPr txBox="1"/>
              <p:nvPr/>
            </p:nvSpPr>
            <p:spPr>
              <a:xfrm>
                <a:off x="7394271" y="1762071"/>
                <a:ext cx="4430762" cy="23903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dirty="0"/>
                  <a:t>Solve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−7</m:t>
                        </m:r>
                      </m:e>
                    </m:d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endParaRPr sz="2200" dirty="0"/>
              </a:p>
              <a:p>
                <a:pPr marL="0" lvl="0" indent="0" algn="l" rtl="0"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-US" sz="2200" dirty="0"/>
                  <a:t>Solution:</a:t>
                </a:r>
                <a:endParaRPr sz="2200" dirty="0"/>
              </a:p>
              <a:p>
                <a:pPr marL="0" lvl="0" indent="0" algn="l" rtl="0"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-US" sz="2200" dirty="0"/>
                  <a:t>STOP! Absolute value can </a:t>
                </a:r>
                <a:r>
                  <a:rPr lang="en-US" sz="2200" u="sng" dirty="0"/>
                  <a:t>NEVER</a:t>
                </a:r>
                <a:r>
                  <a:rPr lang="en-US" sz="2200" dirty="0"/>
                  <a:t> equal a negative number.</a:t>
                </a:r>
                <a:endParaRPr sz="2200" dirty="0"/>
              </a:p>
              <a:p>
                <a:pPr marL="0" lvl="0" indent="0" algn="l" rtl="0">
                  <a:spcBef>
                    <a:spcPts val="1000"/>
                  </a:spcBef>
                  <a:spcAft>
                    <a:spcPts val="1000"/>
                  </a:spcAft>
                  <a:buNone/>
                </a:pPr>
                <a:r>
                  <a:rPr lang="en-US" sz="2200" dirty="0"/>
                  <a:t>Answer: No solution</a:t>
                </a:r>
                <a:endParaRPr sz="2200" dirty="0"/>
              </a:p>
            </p:txBody>
          </p:sp>
        </mc:Choice>
        <mc:Fallback>
          <p:sp>
            <p:nvSpPr>
              <p:cNvPr id="1002" name="Google Shape;1002;p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271" y="1762071"/>
                <a:ext cx="4430762" cy="2390368"/>
              </a:xfrm>
              <a:prstGeom prst="rect">
                <a:avLst/>
              </a:prstGeom>
              <a:blipFill>
                <a:blip r:embed="rId4"/>
                <a:stretch>
                  <a:fillRect l="-1714" r="-5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1" name="Google Shape;1001;p1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155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dirty="0">
                <a:solidFill>
                  <a:schemeClr val="accent5"/>
                </a:solidFill>
              </a:rPr>
              <a:t>Try It: Solve Absolute Value Equations</a:t>
            </a:r>
            <a:endParaRPr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8" name="Google Shape;1008;p155"/>
              <p:cNvSpPr txBox="1"/>
              <p:nvPr/>
            </p:nvSpPr>
            <p:spPr>
              <a:xfrm>
                <a:off x="1112053" y="1384200"/>
                <a:ext cx="8568900" cy="41676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508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</a:pPr>
                <a:r>
                  <a:rPr lang="en-US" sz="2800" dirty="0">
                    <a:solidFill>
                      <a:schemeClr val="dk1"/>
                    </a:solidFill>
                  </a:rPr>
                  <a:t>1. Solve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US" sz="28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</a:pPr>
                <a:br>
                  <a:rPr lang="en-US" sz="2800" dirty="0">
                    <a:solidFill>
                      <a:schemeClr val="dk1"/>
                    </a:solidFill>
                  </a:rPr>
                </a:br>
                <a:r>
                  <a:rPr lang="en-US" sz="2800" dirty="0">
                    <a:solidFill>
                      <a:schemeClr val="dk1"/>
                    </a:solidFill>
                  </a:rPr>
                  <a:t>2. Solve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+3=8</m:t>
                    </m:r>
                  </m:oMath>
                </a14:m>
                <a:endParaRPr lang="en-US" sz="28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</a:pPr>
                <a:br>
                  <a:rPr lang="en-US" sz="2800" dirty="0">
                    <a:solidFill>
                      <a:schemeClr val="dk1"/>
                    </a:solidFill>
                  </a:rPr>
                </a:br>
                <a:r>
                  <a:rPr lang="en-US" sz="2800" dirty="0">
                    <a:solidFill>
                      <a:schemeClr val="dk1"/>
                    </a:solidFill>
                  </a:rPr>
                  <a:t>3. Solve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+12</m:t>
                        </m:r>
                      </m:e>
                    </m:d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800"/>
                </a:pPr>
                <a:br>
                  <a:rPr lang="en-US" sz="2800" dirty="0">
                    <a:solidFill>
                      <a:schemeClr val="dk1"/>
                    </a:solidFill>
                  </a:rPr>
                </a:br>
                <a:r>
                  <a:rPr lang="en-US" sz="2800" dirty="0">
                    <a:solidFill>
                      <a:schemeClr val="dk1"/>
                    </a:solidFill>
                  </a:rPr>
                  <a:t>4. Solve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sz="28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1008" name="Google Shape;1008;p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53" y="1384200"/>
                <a:ext cx="8568900" cy="4167639"/>
              </a:xfrm>
              <a:prstGeom prst="rect">
                <a:avLst/>
              </a:prstGeom>
              <a:blipFill>
                <a:blip r:embed="rId3"/>
                <a:stretch>
                  <a:fillRect l="-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9" name="Google Shape;1009;p1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156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Absolute Value Inequalities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15" name="Google Shape;1015;p156"/>
              <p:cNvSpPr txBox="1"/>
              <p:nvPr/>
            </p:nvSpPr>
            <p:spPr>
              <a:xfrm>
                <a:off x="831826" y="1384300"/>
                <a:ext cx="9076800" cy="42041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For an algebraic expression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&gt; 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an absolute value inequality is an inequality of the form:</a:t>
                </a:r>
                <a:br>
                  <a:rPr lang="en-US" sz="2200" dirty="0">
                    <a:solidFill>
                      <a:schemeClr val="dk1"/>
                    </a:solidFill>
                  </a:rPr>
                </a:b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equivalent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45720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or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equivalent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&lt; −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&gt;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These statements also apply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1015" name="Google Shape;1015;p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6" y="1384300"/>
                <a:ext cx="9076800" cy="4204187"/>
              </a:xfrm>
              <a:prstGeom prst="rect">
                <a:avLst/>
              </a:prstGeom>
              <a:blipFill>
                <a:blip r:embed="rId3"/>
                <a:stretch>
                  <a:fillRect l="-559" r="-5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6" name="Google Shape;1016;p1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7" name="Google Shape;1017;p1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2075" r="65821" b="12026"/>
          <a:stretch/>
        </p:blipFill>
        <p:spPr>
          <a:xfrm>
            <a:off x="8998875" y="798450"/>
            <a:ext cx="3201900" cy="617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57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Absolute Value Inequalities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3" name="Google Shape;1023;p157"/>
              <p:cNvSpPr txBox="1"/>
              <p:nvPr/>
            </p:nvSpPr>
            <p:spPr>
              <a:xfrm>
                <a:off x="831829" y="1384300"/>
                <a:ext cx="5363400" cy="36934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Problem A: Solve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 (Less than type):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−5 ≤</m:t>
                      </m:r>
                      <m:r>
                        <a:rPr lang="en-US" sz="22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 − 4 ≤5</m:t>
                      </m:r>
                    </m:oMath>
                  </m:oMathPara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Add 4 to all parts: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Answer: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−1,9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← One interval!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1023" name="Google Shape;1023;p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9" y="1384300"/>
                <a:ext cx="5363400" cy="3693407"/>
              </a:xfrm>
              <a:prstGeom prst="rect">
                <a:avLst/>
              </a:prstGeom>
              <a:blipFill>
                <a:blip r:embed="rId3"/>
                <a:stretch>
                  <a:fillRect l="-9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5" name="Google Shape;1025;p157"/>
              <p:cNvSpPr txBox="1"/>
              <p:nvPr/>
            </p:nvSpPr>
            <p:spPr>
              <a:xfrm>
                <a:off x="5950249" y="1371100"/>
                <a:ext cx="5577721" cy="37907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dirty="0"/>
                  <a:t>Problem B: Solve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&gt;7</m:t>
                    </m:r>
                  </m:oMath>
                </a14:m>
                <a:endParaRPr lang="en-US" sz="2200" dirty="0"/>
              </a:p>
              <a:p>
                <a:pPr marL="0" lvl="0" indent="0" algn="l" rtl="0"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-US" sz="2200" dirty="0"/>
                  <a:t>Solution (Greater than type):</a:t>
                </a:r>
                <a:endParaRPr sz="2200" dirty="0"/>
              </a:p>
              <a:p>
                <a:pPr marL="0" lvl="0" indent="0" algn="l" rtl="0"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-US" sz="2200" dirty="0"/>
                  <a:t>Split into two inequalities:</a:t>
                </a:r>
                <a:endParaRPr sz="2200" dirty="0"/>
              </a:p>
              <a:p>
                <a:pPr marL="457200" lvl="0" indent="0" algn="l" rtl="0">
                  <a:spcBef>
                    <a:spcPts val="100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+ 3 &gt; 7 </m:t>
                    </m:r>
                  </m:oMath>
                </a14:m>
                <a:r>
                  <a:rPr lang="en-US" sz="2200" dirty="0"/>
                  <a:t>  OR  </a:t>
                </a:r>
              </a:p>
              <a:p>
                <a:pPr marL="457200" lvl="0" indent="0" algn="l" rtl="0"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-US" sz="2200" dirty="0"/>
                  <a:t>  OR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&lt; −10</m:t>
                    </m:r>
                  </m:oMath>
                </a14:m>
                <a:endParaRPr sz="2200" dirty="0"/>
              </a:p>
              <a:p>
                <a:pPr marL="457200" lvl="0" indent="0" algn="l" rtl="0">
                  <a:spcBef>
                    <a:spcPts val="100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&gt; 2</m:t>
                    </m:r>
                  </m:oMath>
                </a14:m>
                <a:r>
                  <a:rPr lang="en-US" sz="2200" dirty="0"/>
                  <a:t>  OR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&lt; −5</m:t>
                    </m:r>
                  </m:oMath>
                </a14:m>
                <a:endParaRPr sz="2200" dirty="0"/>
              </a:p>
              <a:p>
                <a:pPr marL="0" lvl="0" indent="0" algn="l" rtl="0">
                  <a:spcBef>
                    <a:spcPts val="1000"/>
                  </a:spcBef>
                  <a:spcAft>
                    <a:spcPts val="1000"/>
                  </a:spcAft>
                  <a:buNone/>
                </a:pPr>
                <a:r>
                  <a:rPr lang="en-US" sz="2200" dirty="0"/>
                  <a:t>Answer: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,−5</m:t>
                        </m:r>
                      </m:e>
                    </m:d>
                    <m:r>
                      <a:rPr lang="en-US" sz="2200" i="1" dirty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2,∞</m:t>
                        </m:r>
                      </m:e>
                    </m:d>
                  </m:oMath>
                </a14:m>
                <a:r>
                  <a:rPr lang="en-US" sz="2200" dirty="0"/>
                  <a:t> ← Two intervals together!</a:t>
                </a:r>
                <a:endParaRPr sz="2200" dirty="0"/>
              </a:p>
            </p:txBody>
          </p:sp>
        </mc:Choice>
        <mc:Fallback>
          <p:sp>
            <p:nvSpPr>
              <p:cNvPr id="1025" name="Google Shape;1025;p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249" y="1371100"/>
                <a:ext cx="5577721" cy="3790751"/>
              </a:xfrm>
              <a:prstGeom prst="rect">
                <a:avLst/>
              </a:prstGeom>
              <a:blipFill>
                <a:blip r:embed="rId4"/>
                <a:stretch>
                  <a:fillRect l="-1364" r="-20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" name="Google Shape;1024;p1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58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dirty="0">
                <a:solidFill>
                  <a:schemeClr val="accent5"/>
                </a:solidFill>
              </a:rPr>
              <a:t>Try It: Interval Notation Solutions</a:t>
            </a:r>
            <a:endParaRPr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31" name="Google Shape;1031;p158"/>
              <p:cNvSpPr txBox="1"/>
              <p:nvPr/>
            </p:nvSpPr>
            <p:spPr>
              <a:xfrm>
                <a:off x="831833" y="1668731"/>
                <a:ext cx="10314600" cy="28914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600" dirty="0">
                    <a:solidFill>
                      <a:schemeClr val="dk1"/>
                    </a:solidFill>
                  </a:rPr>
                  <a:t>Problem 1: Solve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&lt;6</m:t>
                    </m:r>
                  </m:oMath>
                </a14:m>
                <a:r>
                  <a:rPr lang="en-US" sz="2600" dirty="0">
                    <a:solidFill>
                      <a:schemeClr val="dk1"/>
                    </a:solidFill>
                  </a:rPr>
                  <a:t>. Write in interval notation.</a:t>
                </a:r>
                <a:endParaRPr sz="26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br>
                  <a:rPr lang="en-US" sz="2600" dirty="0">
                    <a:solidFill>
                      <a:schemeClr val="dk1"/>
                    </a:solidFill>
                  </a:rPr>
                </a:br>
                <a:r>
                  <a:rPr lang="en-US" sz="2600" dirty="0">
                    <a:solidFill>
                      <a:schemeClr val="dk1"/>
                    </a:solidFill>
                  </a:rPr>
                  <a:t>Problem 2: Solve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6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600" dirty="0">
                    <a:solidFill>
                      <a:schemeClr val="dk1"/>
                    </a:solidFill>
                  </a:rPr>
                  <a:t>. Write in interval notation.</a:t>
                </a:r>
                <a:endParaRPr sz="26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br>
                  <a:rPr lang="en-US" sz="2600" dirty="0">
                    <a:solidFill>
                      <a:schemeClr val="dk1"/>
                    </a:solidFill>
                  </a:rPr>
                </a:br>
                <a:r>
                  <a:rPr lang="en-US" sz="2600" dirty="0">
                    <a:solidFill>
                      <a:schemeClr val="dk1"/>
                    </a:solidFill>
                  </a:rPr>
                  <a:t>Problem 3: Solve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e>
                    </m:d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+2≤</m:t>
                    </m:r>
                    <m:r>
                      <a:rPr lang="en-US" sz="26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600" dirty="0">
                    <a:solidFill>
                      <a:schemeClr val="dk1"/>
                    </a:solidFill>
                  </a:rPr>
                  <a:t>. Write in interval notation.</a:t>
                </a:r>
                <a:endParaRPr sz="26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1031" name="Google Shape;1031;p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668731"/>
                <a:ext cx="10314600" cy="2891457"/>
              </a:xfrm>
              <a:prstGeom prst="rect">
                <a:avLst/>
              </a:prstGeom>
              <a:blipFill>
                <a:blip r:embed="rId3"/>
                <a:stretch>
                  <a:fillRect l="-7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2" name="Google Shape;1032;p1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159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/>
              <a:t>Before we finish up…</a:t>
            </a:r>
            <a:endParaRPr/>
          </a:p>
        </p:txBody>
      </p:sp>
      <p:sp>
        <p:nvSpPr>
          <p:cNvPr id="1038" name="Google Shape;1038;p159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3789136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</a:pPr>
            <a:r>
              <a:rPr lang="en-US" sz="4400" b="1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/>
          </a:p>
          <a:p>
            <a:pPr marL="0" lvl="0" indent="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Questions…..</a:t>
            </a:r>
            <a:endParaRPr/>
          </a:p>
        </p:txBody>
      </p:sp>
      <p:sp>
        <p:nvSpPr>
          <p:cNvPr id="1039" name="Google Shape;1039;p159"/>
          <p:cNvSpPr txBox="1">
            <a:spLocks noGrp="1"/>
          </p:cNvSpPr>
          <p:nvPr>
            <p:ph type="body" idx="4294967295"/>
          </p:nvPr>
        </p:nvSpPr>
        <p:spPr>
          <a:xfrm>
            <a:off x="4374538" y="2913069"/>
            <a:ext cx="4146300" cy="3699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</a:pPr>
            <a:r>
              <a:rPr lang="en-US" sz="4400" b="1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sz="4400"/>
          </a:p>
          <a:p>
            <a:pPr marL="0" lvl="0" indent="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Next steps…..</a:t>
            </a:r>
            <a:endParaRPr/>
          </a:p>
        </p:txBody>
      </p:sp>
      <p:sp>
        <p:nvSpPr>
          <p:cNvPr id="1040" name="Google Shape;1040;p159"/>
          <p:cNvSpPr txBox="1">
            <a:spLocks noGrp="1"/>
          </p:cNvSpPr>
          <p:nvPr>
            <p:ph type="body" idx="4294967295"/>
          </p:nvPr>
        </p:nvSpPr>
        <p:spPr>
          <a:xfrm>
            <a:off x="7328475" y="2913074"/>
            <a:ext cx="4146300" cy="3699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</a:pPr>
            <a:r>
              <a:rPr lang="en-US" sz="4400" b="1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sz="4400"/>
          </a:p>
          <a:p>
            <a:pPr marL="0" lvl="0" indent="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Reminders about student hours, upcoming deadlines, campus activities ….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160"/>
          <p:cNvSpPr txBox="1">
            <a:spLocks noGrp="1"/>
          </p:cNvSpPr>
          <p:nvPr>
            <p:ph type="title"/>
          </p:nvPr>
        </p:nvSpPr>
        <p:spPr>
          <a:xfrm>
            <a:off x="831850" y="634135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/>
              <a:t>Attributions</a:t>
            </a:r>
            <a:endParaRPr/>
          </a:p>
        </p:txBody>
      </p:sp>
      <p:sp>
        <p:nvSpPr>
          <p:cNvPr id="1045" name="Google Shape;1045;p160"/>
          <p:cNvSpPr txBox="1">
            <a:spLocks noGrp="1"/>
          </p:cNvSpPr>
          <p:nvPr>
            <p:ph type="body" idx="1"/>
          </p:nvPr>
        </p:nvSpPr>
        <p:spPr>
          <a:xfrm>
            <a:off x="831850" y="2094932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41300" lvl="0" indent="-25400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Illustrations are from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Storyset</a:t>
            </a:r>
            <a:endParaRPr/>
          </a:p>
          <a:p>
            <a:pPr marL="241300" lvl="0" indent="-254000" algn="l" rtl="0">
              <a:lnSpc>
                <a:spcPct val="12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Authored by: Lumen Learning. License: </a:t>
            </a:r>
            <a:r>
              <a:rPr lang="en-US" i="1" u="sng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BY: Attribution</a:t>
            </a:r>
            <a:endParaRPr>
              <a:solidFill>
                <a:schemeClr val="accent2"/>
              </a:solidFill>
            </a:endParaRPr>
          </a:p>
          <a:p>
            <a:pPr marL="241300" lvl="0" indent="-7620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047" name="Google Shape;1047;p1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99523" y="634125"/>
            <a:ext cx="5723825" cy="572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08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Graphing by Plotting Points</a:t>
            </a:r>
            <a:endParaRPr sz="4000" dirty="0"/>
          </a:p>
        </p:txBody>
      </p:sp>
      <p:sp>
        <p:nvSpPr>
          <p:cNvPr id="669" name="Google Shape;669;p108"/>
          <p:cNvSpPr txBox="1"/>
          <p:nvPr/>
        </p:nvSpPr>
        <p:spPr>
          <a:xfrm>
            <a:off x="932874" y="1283125"/>
            <a:ext cx="10638441" cy="4330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</a:rPr>
              <a:t>How to Graph a Linear Function:</a:t>
            </a:r>
            <a:endParaRPr sz="2200" dirty="0">
              <a:solidFill>
                <a:schemeClr val="dk1"/>
              </a:solidFill>
            </a:endParaRPr>
          </a:p>
          <a:p>
            <a:pPr marL="63500" marR="0" lvl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sz="2200" dirty="0">
                <a:solidFill>
                  <a:schemeClr val="dk1"/>
                </a:solidFill>
              </a:rPr>
              <a:t>	1. Choose a minimum of two input values.</a:t>
            </a:r>
            <a:endParaRPr sz="2200" dirty="0">
              <a:solidFill>
                <a:schemeClr val="dk1"/>
              </a:solidFill>
            </a:endParaRPr>
          </a:p>
          <a:p>
            <a:pPr marL="63500" marR="0" lvl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sz="2200" dirty="0">
                <a:solidFill>
                  <a:schemeClr val="dk1"/>
                </a:solidFill>
              </a:rPr>
              <a:t>	2. Evaluate the function at each input value.</a:t>
            </a:r>
            <a:endParaRPr sz="2200" dirty="0">
              <a:solidFill>
                <a:schemeClr val="dk1"/>
              </a:solidFill>
            </a:endParaRPr>
          </a:p>
          <a:p>
            <a:pPr marL="63500" marR="0" lvl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sz="2200" dirty="0">
                <a:solidFill>
                  <a:schemeClr val="dk1"/>
                </a:solidFill>
              </a:rPr>
              <a:t>	3. Use the resulting output values to identify coordinate pairs.</a:t>
            </a:r>
            <a:endParaRPr sz="2200" dirty="0">
              <a:solidFill>
                <a:schemeClr val="dk1"/>
              </a:solidFill>
            </a:endParaRPr>
          </a:p>
          <a:p>
            <a:pPr marL="63500" marR="0" lvl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sz="2200" dirty="0">
                <a:solidFill>
                  <a:schemeClr val="dk1"/>
                </a:solidFill>
              </a:rPr>
              <a:t>	4. Plot the coordinate pairs on a grid.</a:t>
            </a:r>
            <a:endParaRPr sz="2200" dirty="0">
              <a:solidFill>
                <a:schemeClr val="dk1"/>
              </a:solidFill>
            </a:endParaRPr>
          </a:p>
          <a:p>
            <a:pPr marL="63500" marR="0" lvl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sz="2200" dirty="0">
                <a:solidFill>
                  <a:schemeClr val="dk1"/>
                </a:solidFill>
              </a:rPr>
              <a:t>	5. Draw a line through the points.</a:t>
            </a: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en-US"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</a:rPr>
              <a:t>Pro Tip: If your equation has a fraction, choose x-values that are multiples of the denominator!</a:t>
            </a:r>
            <a:endParaRPr sz="2200" dirty="0">
              <a:solidFill>
                <a:schemeClr val="dk1"/>
              </a:solidFill>
            </a:endParaRPr>
          </a:p>
        </p:txBody>
      </p:sp>
      <p:sp>
        <p:nvSpPr>
          <p:cNvPr id="670" name="Google Shape;670;p10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09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Graph by Plotting Points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6" name="Google Shape;676;p109"/>
              <p:cNvSpPr txBox="1"/>
              <p:nvPr/>
            </p:nvSpPr>
            <p:spPr>
              <a:xfrm>
                <a:off x="831833" y="1134784"/>
                <a:ext cx="10559700" cy="47066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Problem: Graph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Solution: Choose x-values: 0, 2, 4 (multiples of 2 make division easy!)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Calculate points: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+4=4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→ Point: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0,4</m:t>
                        </m:r>
                      </m:e>
                    </m:d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2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+4=3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→ Point: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4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+4=2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→ Point: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4,2</m:t>
                        </m:r>
                      </m:e>
                    </m:d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Graph: Plot points and draw a line through them.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Check: The line slants downward (negative slope) ✓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676" name="Google Shape;676;p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134784"/>
                <a:ext cx="10559700" cy="4706633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7" name="Google Shape;677;p10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10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Graph by Plotting Points</a:t>
            </a:r>
            <a:endParaRPr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3" name="Google Shape;683;p110"/>
              <p:cNvSpPr txBox="1"/>
              <p:nvPr/>
            </p:nvSpPr>
            <p:spPr>
              <a:xfrm>
                <a:off x="831833" y="1761416"/>
                <a:ext cx="8568900" cy="33351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600" dirty="0">
                    <a:solidFill>
                      <a:schemeClr val="dk1"/>
                    </a:solidFill>
                  </a:rPr>
                  <a:t>Problem 1: Graph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sz="26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-US" sz="2600" dirty="0">
                    <a:solidFill>
                      <a:schemeClr val="dk1"/>
                    </a:solidFill>
                  </a:rPr>
                  <a:t>(Hint: Choose x = 0, 1, 2)</a:t>
                </a:r>
                <a:endParaRPr sz="26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endParaRPr lang="en-US" sz="26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-US" sz="2600" dirty="0">
                    <a:solidFill>
                      <a:schemeClr val="dk1"/>
                    </a:solidFill>
                  </a:rPr>
                  <a:t>Problem 2: Graph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endParaRPr sz="26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None/>
                </a:pPr>
                <a:r>
                  <a:rPr lang="en-US" sz="2600" dirty="0">
                    <a:solidFill>
                      <a:schemeClr val="dk1"/>
                    </a:solidFill>
                  </a:rPr>
                  <a:t>(Hint: Choose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0, 4, 8</m:t>
                    </m:r>
                  </m:oMath>
                </a14:m>
                <a:r>
                  <a:rPr lang="en-US" sz="2600" dirty="0">
                    <a:solidFill>
                      <a:schemeClr val="dk1"/>
                    </a:solidFill>
                  </a:rPr>
                  <a:t> to avoid messy fractions!)</a:t>
                </a:r>
                <a:endParaRPr sz="24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683" name="Google Shape;683;p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761416"/>
                <a:ext cx="8568900" cy="3335168"/>
              </a:xfrm>
              <a:prstGeom prst="rect">
                <a:avLst/>
              </a:prstGeom>
              <a:blipFill>
                <a:blip r:embed="rId3"/>
                <a:stretch>
                  <a:fillRect l="-8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4" name="Google Shape;684;p1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11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Understanding Slope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0" name="Google Shape;690;p111"/>
              <p:cNvSpPr txBox="1"/>
              <p:nvPr/>
            </p:nvSpPr>
            <p:spPr>
              <a:xfrm>
                <a:off x="831833" y="1307351"/>
                <a:ext cx="10559700" cy="46412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Slope = Rate of Change = How much y changes for each 1-unit change in x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Formula: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change</m:t>
                        </m:r>
                        <m:r>
                          <m:rPr>
                            <m:nor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change</m:t>
                        </m:r>
                        <m:r>
                          <m:rPr>
                            <m:nor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What Slope Tells You: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Positive slope → line rises (y increases as x increases)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Negative slope → line falls (y decreases as x increases)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Zero slope → horizontal line (no change in y)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Undefined slope → vertical line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690" name="Google Shape;690;p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07351"/>
                <a:ext cx="10559700" cy="4641295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1" name="Google Shape;691;p1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202324"/>
      </a:dk1>
      <a:lt1>
        <a:srgbClr val="FFFFFF"/>
      </a:lt1>
      <a:dk2>
        <a:srgbClr val="636566"/>
      </a:dk2>
      <a:lt2>
        <a:srgbClr val="F3F3EF"/>
      </a:lt2>
      <a:accent1>
        <a:srgbClr val="EAE8E3"/>
      </a:accent1>
      <a:accent2>
        <a:srgbClr val="5367EA"/>
      </a:accent2>
      <a:accent3>
        <a:srgbClr val="9FEDF9"/>
      </a:accent3>
      <a:accent4>
        <a:srgbClr val="990099"/>
      </a:accent4>
      <a:accent5>
        <a:srgbClr val="400792"/>
      </a:accent5>
      <a:accent6>
        <a:srgbClr val="F3BE36"/>
      </a:accent6>
      <a:hlink>
        <a:srgbClr val="5367EA"/>
      </a:hlink>
      <a:folHlink>
        <a:srgbClr val="4007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rgbClr val="202324"/>
      </a:dk1>
      <a:lt1>
        <a:srgbClr val="FFFFFF"/>
      </a:lt1>
      <a:dk2>
        <a:srgbClr val="636566"/>
      </a:dk2>
      <a:lt2>
        <a:srgbClr val="F3F3EF"/>
      </a:lt2>
      <a:accent1>
        <a:srgbClr val="EAE8E3"/>
      </a:accent1>
      <a:accent2>
        <a:srgbClr val="5367EA"/>
      </a:accent2>
      <a:accent3>
        <a:srgbClr val="9FEDF9"/>
      </a:accent3>
      <a:accent4>
        <a:srgbClr val="990099"/>
      </a:accent4>
      <a:accent5>
        <a:srgbClr val="400792"/>
      </a:accent5>
      <a:accent6>
        <a:srgbClr val="F3BE36"/>
      </a:accent6>
      <a:hlink>
        <a:srgbClr val="5367EA"/>
      </a:hlink>
      <a:folHlink>
        <a:srgbClr val="4007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rgbClr val="202324"/>
      </a:dk1>
      <a:lt1>
        <a:srgbClr val="FFFFFF"/>
      </a:lt1>
      <a:dk2>
        <a:srgbClr val="636566"/>
      </a:dk2>
      <a:lt2>
        <a:srgbClr val="F3F3EF"/>
      </a:lt2>
      <a:accent1>
        <a:srgbClr val="EAE8E3"/>
      </a:accent1>
      <a:accent2>
        <a:srgbClr val="5367EA"/>
      </a:accent2>
      <a:accent3>
        <a:srgbClr val="9FEDF9"/>
      </a:accent3>
      <a:accent4>
        <a:srgbClr val="990099"/>
      </a:accent4>
      <a:accent5>
        <a:srgbClr val="400792"/>
      </a:accent5>
      <a:accent6>
        <a:srgbClr val="F3BE36"/>
      </a:accent6>
      <a:hlink>
        <a:srgbClr val="5367EA"/>
      </a:hlink>
      <a:folHlink>
        <a:srgbClr val="4007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ustom 1">
      <a:dk1>
        <a:srgbClr val="202324"/>
      </a:dk1>
      <a:lt1>
        <a:srgbClr val="FFFFFF"/>
      </a:lt1>
      <a:dk2>
        <a:srgbClr val="636566"/>
      </a:dk2>
      <a:lt2>
        <a:srgbClr val="F3F3EF"/>
      </a:lt2>
      <a:accent1>
        <a:srgbClr val="EAE8E3"/>
      </a:accent1>
      <a:accent2>
        <a:srgbClr val="5367EA"/>
      </a:accent2>
      <a:accent3>
        <a:srgbClr val="9FEDF9"/>
      </a:accent3>
      <a:accent4>
        <a:srgbClr val="990099"/>
      </a:accent4>
      <a:accent5>
        <a:srgbClr val="400792"/>
      </a:accent5>
      <a:accent6>
        <a:srgbClr val="F3BE36"/>
      </a:accent6>
      <a:hlink>
        <a:srgbClr val="5367EA"/>
      </a:hlink>
      <a:folHlink>
        <a:srgbClr val="4007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4084</TotalTime>
  <Words>5409</Words>
  <Application>Microsoft Macintosh PowerPoint</Application>
  <PresentationFormat>Widescreen</PresentationFormat>
  <Paragraphs>521</Paragraphs>
  <Slides>58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58</vt:i4>
      </vt:variant>
    </vt:vector>
  </HeadingPairs>
  <TitlesOfParts>
    <vt:vector size="69" baseType="lpstr">
      <vt:lpstr>Arial</vt:lpstr>
      <vt:lpstr>Arial Black</vt:lpstr>
      <vt:lpstr>Georgia</vt:lpstr>
      <vt:lpstr>Cambria Math</vt:lpstr>
      <vt:lpstr>Calibri</vt:lpstr>
      <vt:lpstr>Roboto Mono</vt:lpstr>
      <vt:lpstr>Office Theme</vt:lpstr>
      <vt:lpstr>Office Theme</vt:lpstr>
      <vt:lpstr>Office Theme</vt:lpstr>
      <vt:lpstr>Office Theme</vt:lpstr>
      <vt:lpstr>Simple Light</vt:lpstr>
      <vt:lpstr>Precalculus</vt:lpstr>
      <vt:lpstr>Affirmations </vt:lpstr>
      <vt:lpstr>Learning Goals: Graphs of Linear Functions  </vt:lpstr>
      <vt:lpstr>What is a Linear Function?</vt:lpstr>
      <vt:lpstr>Representing Linear Functions</vt:lpstr>
      <vt:lpstr>Graphing by Plotting Points</vt:lpstr>
      <vt:lpstr>Example: Graph by Plotting Points</vt:lpstr>
      <vt:lpstr>Try It: Graph by Plotting Points </vt:lpstr>
      <vt:lpstr>Understanding Slope</vt:lpstr>
      <vt:lpstr>Example: Finding Rate of Change</vt:lpstr>
      <vt:lpstr>Try It: Calculate Slope</vt:lpstr>
      <vt:lpstr>Finding the y-intercept</vt:lpstr>
      <vt:lpstr>Finding the x-intercept</vt:lpstr>
      <vt:lpstr>Graph Using Slope &amp; y-intercept</vt:lpstr>
      <vt:lpstr>Try It: Graph Using Slope &amp; y-intercept</vt:lpstr>
      <vt:lpstr>Learning Goals: Linear Functions</vt:lpstr>
      <vt:lpstr>Three Forms of Linear Equations</vt:lpstr>
      <vt:lpstr>Writing Equations in Slope-Intercept Form</vt:lpstr>
      <vt:lpstr>Example: Slope-Intercept Form</vt:lpstr>
      <vt:lpstr>Try It: Slope-Intercept Form</vt:lpstr>
      <vt:lpstr>Point-Slope Form</vt:lpstr>
      <vt:lpstr>Example: Using Point-Slope Form</vt:lpstr>
      <vt:lpstr>Try It: Point-Slope Form</vt:lpstr>
      <vt:lpstr>Standard Form of a Line</vt:lpstr>
      <vt:lpstr>Graphing a Linear Function Using y-intercept and Slope</vt:lpstr>
      <vt:lpstr>Graphing Lines in Point-Slope Form</vt:lpstr>
      <vt:lpstr>Graphing Lines in Standard Form</vt:lpstr>
      <vt:lpstr>Special Cases: Horizontal &amp; Vertical Lines</vt:lpstr>
      <vt:lpstr>Parallel &amp; Perpendicular Lines</vt:lpstr>
      <vt:lpstr>Example: Parallel &amp; Perpendicular</vt:lpstr>
      <vt:lpstr>Try It: Parallel and Perpendicular Equations</vt:lpstr>
      <vt:lpstr>Learning Goals: Linear Models </vt:lpstr>
      <vt:lpstr>The Modeling Process</vt:lpstr>
      <vt:lpstr>Example: Modeling a Budget</vt:lpstr>
      <vt:lpstr>Try It: Model With a Linear Function</vt:lpstr>
      <vt:lpstr>Building Models from Two Data Points</vt:lpstr>
      <vt:lpstr>Example: Modeling Population Growth</vt:lpstr>
      <vt:lpstr>Modeling with Diagrams</vt:lpstr>
      <vt:lpstr>Example: Two Walkers (Using Diagrams)</vt:lpstr>
      <vt:lpstr>Try It: Model with Diagrams</vt:lpstr>
      <vt:lpstr>Drawing and Interpreting Scatterplots</vt:lpstr>
      <vt:lpstr>Finding the Line of Best Fit</vt:lpstr>
      <vt:lpstr>Making Predictions: Interpolation vs Extrapolation</vt:lpstr>
      <vt:lpstr>Example: Interpolation vs Extrapolation</vt:lpstr>
      <vt:lpstr>Try It: Make a Prediction</vt:lpstr>
      <vt:lpstr>Learning Outcomes: Absolute Value Functions</vt:lpstr>
      <vt:lpstr>What is Absolute Value?</vt:lpstr>
      <vt:lpstr>Graphing Absolute Value Functions</vt:lpstr>
      <vt:lpstr>Example: Graphing Absolute Value Functions</vt:lpstr>
      <vt:lpstr>Try It: Absolute Value Graphs</vt:lpstr>
      <vt:lpstr>Solving Absolute Value Equations</vt:lpstr>
      <vt:lpstr>Examples: Solving Absolute Value Equations</vt:lpstr>
      <vt:lpstr>Try It: Solve Absolute Value Equations</vt:lpstr>
      <vt:lpstr>Absolute Value Inequalities</vt:lpstr>
      <vt:lpstr>Example: Absolute Value Inequalities</vt:lpstr>
      <vt:lpstr>Try It: Interval Notation Solutions</vt:lpstr>
      <vt:lpstr>Before we finish up…</vt:lpstr>
      <vt:lpstr>Attributions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Tobias Eld</cp:lastModifiedBy>
  <cp:revision>10</cp:revision>
  <dcterms:modified xsi:type="dcterms:W3CDTF">2026-02-10T03:53:19Z</dcterms:modified>
</cp:coreProperties>
</file>