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0" r:id="rId1"/>
    <p:sldMasterId id="2147483731" r:id="rId2"/>
    <p:sldMasterId id="2147483732" r:id="rId3"/>
    <p:sldMasterId id="2147483733" r:id="rId4"/>
  </p:sldMasterIdLst>
  <p:notesMasterIdLst>
    <p:notesMasterId r:id="rId5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x="12192000" cy="6858000"/>
  <p:notesSz cx="6858000" cy="9144000"/>
  <p:embeddedFontLst>
    <p:embeddedFont>
      <p:font typeface="Arial Black" panose="020B0604020202020204" pitchFamily="34" charset="0"/>
      <p:regular r:id="rId54"/>
      <p:bold r:id="rId55"/>
    </p:embeddedFont>
    <p:embeddedFont>
      <p:font typeface="Cambria Math" panose="02040503050406030204" pitchFamily="18" charset="0"/>
      <p:regular r:id="rId56"/>
    </p:embeddedFont>
    <p:embeddedFont>
      <p:font typeface="Georgia" panose="02040502050405020303" pitchFamily="18" charset="0"/>
      <p:regular r:id="rId57"/>
      <p:bold r:id="rId58"/>
      <p:italic r:id="rId59"/>
      <p:boldItalic r:id="rId60"/>
    </p:embeddedFont>
    <p:embeddedFont>
      <p:font typeface="Roboto Mono" pitchFamily="49" charset="0"/>
      <p:regular r:id="rId61"/>
      <p:bold r:id="rId62"/>
      <p:italic r:id="rId63"/>
      <p:boldItalic r:id="rId64"/>
    </p:embeddedFont>
    <p:embeddedFont>
      <p:font typeface="Tahoma" panose="020B0604030504040204" pitchFamily="34" charset="0"/>
      <p:regular r:id="rId65"/>
      <p:bold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E47232-DCD3-4719-9C7F-832E184C78CE}">
  <a:tblStyle styleId="{CAE47232-DCD3-4719-9C7F-832E184C78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27"/>
    <p:restoredTop sz="84138"/>
  </p:normalViewPr>
  <p:slideViewPr>
    <p:cSldViewPr snapToGrid="0">
      <p:cViewPr varScale="1">
        <p:scale>
          <a:sx n="75" d="100"/>
          <a:sy n="75" d="100"/>
        </p:scale>
        <p:origin x="54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0.fntdata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1.xml"/><Relationship Id="rId61" Type="http://schemas.openxmlformats.org/officeDocument/2006/relationships/font" Target="fonts/font8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6.fntdata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4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a007cb080a_0_1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3" name="Google Shape;553;g3a007cb080a_0_1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afadf8e3e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g3afadf8e3e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afadf8e3e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g3afadf8e3e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afadf8e3e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g3afadf8e3e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afadf8e3e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" name="Google Shape;639;g3afadf8e3e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Answer 1: </a:t>
            </a:r>
            <a:r>
              <a:rPr lang="en-US" sz="11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(f \circ g)(x) = \sqrt{x - 5}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Answer 2: </a:t>
            </a:r>
            <a:r>
              <a:rPr lang="en-US" sz="11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(h \circ k)(2) = h(6) = 37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afadf8e3e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6" name="Google Shape;646;g3afadf8e3e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afadf8e3e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g3afadf8e3e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afadf8e3e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1" name="Google Shape;661;g3afadf8e3e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afadf8e3e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g3afadf8e3e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52f158b3da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6" name="Google Shape;676;g252f158b3da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Answer 1 (one possible decomposition):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h(x) = 3x - 7 and g(x) = x^4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Answer 2 (one possible decomposition):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h(x) = x^2 + 1 and g(x) = \frac{1}{x}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Note to Faculty: Accept any valid decomposition! Students may have different (but correct) answers. For example, Problem 1 could also be h(x) = 3x and g(x) = (x - 7)^4.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2bfea5b9d0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g32bfea5b9d0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c73850ce0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61" name="Google Shape;561;g1c73850ce0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adfb343e3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1" name="Google Shape;691;g3adfb343e3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adfb343e3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9" name="Google Shape;699;g3adfb343e3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adfb343e3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g3adfb343e3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 1: g(x) = -(x^2 - 4) = -x^2 + 4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 2: h(x) = |-x + 3| = |-(x - 3)| = |x - 3|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afadf8e3e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" name="Google Shape;714;g3afadf8e3e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afadf8e3e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1" name="Google Shape;721;g3afadf8e3e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afadf8e3e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8" name="Google Shape;728;g3afadf8e3e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Answer 1: Odd (because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f(-x) = (-x)^5 - 2(-x) = -x^5 + 2x = -(x^5 - 2x) = -f(x)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) Answer 2: Neither (doesn't satisfy either condition)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afadf8e3e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g3afadf8e3e7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afadf8e3e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3" name="Google Shape;743;g3afadf8e3e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afadf8e3e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0" name="Google Shape;750;g3afadf8e3e7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afadf8e3e7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7" name="Google Shape;757;g3afadf8e3e7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Answer 1: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Vertical stretch by a factor of 4 </a:t>
            </a: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Answer 2: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g(x) = \sqrt{\frac{1}{2}x}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11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g(x) = f(\frac{x}{2})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a007cb080a_0_15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7" name="Google Shape;567;g3a007cb080a_0_1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afadf8e3e7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4" name="Google Shape;764;g3afadf8e3e7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afadf8e3e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1" name="Google Shape;771;g3afadf8e3e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3afadf8e3e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8" name="Google Shape;778;g3afadf8e3e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afadf8e3e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5" name="Google Shape;785;g3afadf8e3e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Answer 1: g(x) = -3(x - 2)^2 + 5 or using transformation notation: g(x) = -3f(x - 2) + 5 where a = -3, b = 1, h = 2, k = 5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Answer 2: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Vertical: Compressed by \frac{1}{2} and reflected across x-axis (a = -\frac{1}{2})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Horizontal: Compressed by \frac{1}{2} (b = 2)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Horizontal shift: Left 3 units (h = -3)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Vertical shift: Up 1 unit (k = 1)</a:t>
            </a: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32bfea5b9d0_0_2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2" name="Google Shape;792;g32bfea5b9d0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3adfb343e3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g3adfb343e3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3adfb343e3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7" name="Google Shape;807;g3adfb343e3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3afadf8e3e7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4" name="Google Shape;814;g3afadf8e3e7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Answer 1: </a:t>
            </a:r>
            <a:r>
              <a:rPr lang="en-US" sz="11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g^{-1}(75) = 5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(It costs $75 to buy 5 shirts, so if you spend $75, you can buy 5 shirts)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Answer 2: </a:t>
            </a:r>
            <a:r>
              <a:rPr lang="en-US" sz="11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g^{-1}(140) = 10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(It costs $140 to buy 10 shirts, so if you spend $140, you can buy 10 shirts)</a:t>
            </a: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3afadf8e3e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1" name="Google Shape;821;g3afadf8e3e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3afadf8e3e7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9" name="Google Shape;829;g3afadf8e3e7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afadf8e3e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g3afadf8e3e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3afadf8e3e7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6" name="Google Shape;836;g3afadf8e3e7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Answer: Yes, they are inverses.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f(g(x)) = 3\left(\frac{x+5}{3}\right) - 5 = (x + 5) - 5 = x ✓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g(f(x)) = \frac{(3x - 5) + 5}{3} = \frac{3x}{3} = x ✓</a:t>
            </a:r>
            <a:endParaRPr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3afadf8e3e7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g3afadf8e3e7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3afadf8e3e7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0" name="Google Shape;850;g3afadf8e3e7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3adfb343e3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7" name="Google Shape;857;g3adfb343e3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Answer: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Domain of g^{-1} = Range of g = (-\</a:t>
            </a:r>
            <a:r>
              <a:rPr lang="en-US" dirty="0" err="1"/>
              <a:t>infty</a:t>
            </a:r>
            <a:r>
              <a:rPr lang="en-US" dirty="0"/>
              <a:t>, \</a:t>
            </a:r>
            <a:r>
              <a:rPr lang="en-US" dirty="0" err="1"/>
              <a:t>infty</a:t>
            </a:r>
            <a:r>
              <a:rPr lang="en-US" dirty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Range of g^{-1} = Domain of g = (-\</a:t>
            </a:r>
            <a:r>
              <a:rPr lang="en-US" dirty="0" err="1"/>
              <a:t>infty</a:t>
            </a:r>
            <a:r>
              <a:rPr lang="en-US" dirty="0"/>
              <a:t>, \</a:t>
            </a:r>
            <a:r>
              <a:rPr lang="en-US" dirty="0" err="1"/>
              <a:t>infty</a:t>
            </a:r>
            <a:r>
              <a:rPr lang="en-US" dirty="0"/>
              <a:t>)</a:t>
            </a:r>
            <a:endParaRPr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3afadf8e3e7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4" name="Google Shape;864;g3afadf8e3e7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3afadf8e3e7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2" name="Google Shape;872;g3afadf8e3e7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afadf8e3e7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0" name="Google Shape;880;g3afadf8e3e7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Answer: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Answer 1: f^{-1}(x) = \frac{x - 9}{2}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Step 1: y = 2x + 9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Step 2: x = 2y + 9 (swap)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Step 3: x - 9 = 2y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Step 4: y = \frac{x - 9}{2}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Answer 2: g^{-1}(x) = 3x + 4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Step 1: y = \frac{x - 4}{3}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Step 2: x = \frac{y - 4}{3} (swap)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Step 3: 3x = y - 4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Step 4: y = 3x + 4</a:t>
            </a:r>
            <a:endParaRPr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32bf7bc1459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g32bf7bc1459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3a007cb080a_0_10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5" name="Google Shape;895;g3a007cb080a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52f158b3da_0_2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g252f158b3da_0_2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afadf8e3e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g3afadf8e3e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Answer 1: </a:t>
            </a:r>
            <a:r>
              <a:rPr lang="en-US" sz="11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(f - g)(x) = -x^2 - x - 3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Answer 2: </a:t>
            </a:r>
            <a:r>
              <a:rPr lang="en-US" sz="11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(h \</a:t>
            </a:r>
            <a:r>
              <a:rPr lang="en-US" sz="1100" dirty="0" err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cdot</a:t>
            </a:r>
            <a:r>
              <a:rPr lang="en-US" sz="11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k)(x) = (x + 5)\sqrt{x}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adfb343e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6" name="Google Shape;596;g3adfb343e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afadf8e3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3" name="Google Shape;603;g3afadf8e3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afadf8e3e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0" name="Google Shape;610;g3afadf8e3e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 1: (f \circ g)(2) = f(g(2)) = f(8) = 15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 2: (g \circ f)(2) = g(f(2)) = g(3) = 13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/>
          <p:nvPr/>
        </p:nvSpPr>
        <p:spPr>
          <a:xfrm>
            <a:off x="5627912" y="1027253"/>
            <a:ext cx="5551500" cy="4803600"/>
          </a:xfrm>
          <a:prstGeom prst="rect">
            <a:avLst/>
          </a:prstGeom>
          <a:solidFill>
            <a:schemeClr val="lt1">
              <a:alpha val="88235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/>
          <p:nvPr/>
        </p:nvSpPr>
        <p:spPr>
          <a:xfrm>
            <a:off x="1" y="5242956"/>
            <a:ext cx="12192000" cy="16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4032793" y="2752780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6785790" y="2760689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9536303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1281354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5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5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5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18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900"/>
              <a:buNone/>
              <a:defRPr sz="19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/>
          <p:nvPr/>
        </p:nvSpPr>
        <p:spPr>
          <a:xfrm>
            <a:off x="0" y="2646382"/>
            <a:ext cx="12191999" cy="42116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/>
          <p:nvPr/>
        </p:nvSpPr>
        <p:spPr>
          <a:xfrm>
            <a:off x="0" y="4324573"/>
            <a:ext cx="12191999" cy="2533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893" cy="162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892" cy="182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893" cy="188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058" cy="5730875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24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599" cy="306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/>
          <p:nvPr/>
        </p:nvSpPr>
        <p:spPr>
          <a:xfrm>
            <a:off x="1" y="5242956"/>
            <a:ext cx="12191999" cy="16150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578788" y="6355009"/>
            <a:ext cx="28867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845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845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4" cy="5578757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27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/>
          <p:nvPr/>
        </p:nvSpPr>
        <p:spPr>
          <a:xfrm>
            <a:off x="-1" y="1"/>
            <a:ext cx="8736227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62" cy="1254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2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944" cy="55051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/>
          <p:nvPr/>
        </p:nvSpPr>
        <p:spPr>
          <a:xfrm>
            <a:off x="-4" y="6221691"/>
            <a:ext cx="12191999" cy="63630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0"/>
          <p:cNvSpPr/>
          <p:nvPr/>
        </p:nvSpPr>
        <p:spPr>
          <a:xfrm>
            <a:off x="4032793" y="2752780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0"/>
          <p:cNvSpPr/>
          <p:nvPr/>
        </p:nvSpPr>
        <p:spPr>
          <a:xfrm>
            <a:off x="6785790" y="2760689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0"/>
          <p:cNvSpPr/>
          <p:nvPr/>
        </p:nvSpPr>
        <p:spPr>
          <a:xfrm>
            <a:off x="9536303" y="2742291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0"/>
          <p:cNvSpPr/>
          <p:nvPr/>
        </p:nvSpPr>
        <p:spPr>
          <a:xfrm>
            <a:off x="1281354" y="2742291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1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0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30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30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30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0"/>
          <p:cNvSpPr txBox="1"/>
          <p:nvPr/>
        </p:nvSpPr>
        <p:spPr>
          <a:xfrm>
            <a:off x="11198352" y="6372663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578788" y="6355009"/>
            <a:ext cx="28867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14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845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845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3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4" cy="5578757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33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/>
          <p:nvPr/>
        </p:nvSpPr>
        <p:spPr>
          <a:xfrm>
            <a:off x="0" y="1"/>
            <a:ext cx="12191999" cy="2351041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/>
          <p:nvPr/>
        </p:nvSpPr>
        <p:spPr>
          <a:xfrm>
            <a:off x="1" y="0"/>
            <a:ext cx="58736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98" cy="178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9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5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11" cy="55051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5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/>
          <p:nvPr/>
        </p:nvSpPr>
        <p:spPr>
          <a:xfrm>
            <a:off x="5627912" y="1027253"/>
            <a:ext cx="5551714" cy="4803493"/>
          </a:xfrm>
          <a:prstGeom prst="rect">
            <a:avLst/>
          </a:prstGeom>
          <a:solidFill>
            <a:schemeClr val="lt1">
              <a:alpha val="87058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61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187" cy="183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425" cy="382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41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9" name="Google Shape;269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42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7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9" name="Google Shape;299;p4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8"/>
          <p:cNvSpPr/>
          <p:nvPr/>
        </p:nvSpPr>
        <p:spPr>
          <a:xfrm>
            <a:off x="4032793" y="2752780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8"/>
          <p:cNvSpPr/>
          <p:nvPr/>
        </p:nvSpPr>
        <p:spPr>
          <a:xfrm>
            <a:off x="6785790" y="2760689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8"/>
          <p:cNvSpPr/>
          <p:nvPr/>
        </p:nvSpPr>
        <p:spPr>
          <a:xfrm>
            <a:off x="9536303" y="2742291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8"/>
          <p:cNvSpPr/>
          <p:nvPr/>
        </p:nvSpPr>
        <p:spPr>
          <a:xfrm>
            <a:off x="1281354" y="2742291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8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8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48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48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48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48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48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48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48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48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8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8"/>
          <p:cNvSpPr txBox="1"/>
          <p:nvPr/>
        </p:nvSpPr>
        <p:spPr>
          <a:xfrm>
            <a:off x="578788" y="6355009"/>
            <a:ext cx="2886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9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9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49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9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9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49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49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2"/>
          <p:cNvSpPr/>
          <p:nvPr/>
        </p:nvSpPr>
        <p:spPr>
          <a:xfrm>
            <a:off x="1" y="5242956"/>
            <a:ext cx="12192000" cy="161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2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52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52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52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52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52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2"/>
          <p:cNvSpPr txBox="1"/>
          <p:nvPr/>
        </p:nvSpPr>
        <p:spPr>
          <a:xfrm>
            <a:off x="578788" y="6355009"/>
            <a:ext cx="2886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53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54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4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10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5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5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5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6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6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6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56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56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56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56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56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56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56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56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56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56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56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56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7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7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57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57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58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9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/>
          <p:nvPr/>
        </p:nvSpPr>
        <p:spPr>
          <a:xfrm>
            <a:off x="5627912" y="1027253"/>
            <a:ext cx="5551800" cy="4803600"/>
          </a:xfrm>
          <a:prstGeom prst="rect">
            <a:avLst/>
          </a:prstGeom>
          <a:solidFill>
            <a:schemeClr val="lt1">
              <a:alpha val="86670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61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61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61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2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62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62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62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5" name="Google Shape;405;p63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6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9" name="Google Shape;409;p6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6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1" name="Google Shape;411;p6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64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6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6" name="Google Shape;416;p65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7" name="Google Shape;417;p6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8" name="Google Shape;418;p6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Google Shape;419;p6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67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67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8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68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68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68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4" name="Google Shape;434;p68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69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1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1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71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71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71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2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2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72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72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3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7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7" name="Google Shape;457;p7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4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74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4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74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74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74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74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74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74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74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0" name="Google Shape;470;p74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74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74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3" name="Google Shape;473;p74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74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5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5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8" name="Google Shape;478;p75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75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7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76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7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8"/>
          <p:cNvSpPr/>
          <p:nvPr/>
        </p:nvSpPr>
        <p:spPr>
          <a:xfrm>
            <a:off x="5627912" y="1027253"/>
            <a:ext cx="5551500" cy="48036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9"/>
          <p:cNvSpPr/>
          <p:nvPr/>
        </p:nvSpPr>
        <p:spPr>
          <a:xfrm>
            <a:off x="1" y="5242956"/>
            <a:ext cx="12192000" cy="16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79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79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79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79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5" name="Google Shape;495;p79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6" name="Google Shape;496;p79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80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80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80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1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81"/>
          <p:cNvSpPr/>
          <p:nvPr/>
        </p:nvSpPr>
        <p:spPr>
          <a:xfrm>
            <a:off x="4032793" y="2752780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81"/>
          <p:cNvSpPr/>
          <p:nvPr/>
        </p:nvSpPr>
        <p:spPr>
          <a:xfrm>
            <a:off x="6785790" y="2760689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81"/>
          <p:cNvSpPr/>
          <p:nvPr/>
        </p:nvSpPr>
        <p:spPr>
          <a:xfrm>
            <a:off x="9536303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81"/>
          <p:cNvSpPr/>
          <p:nvPr/>
        </p:nvSpPr>
        <p:spPr>
          <a:xfrm>
            <a:off x="1281354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81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81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0" name="Google Shape;510;p81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1" name="Google Shape;511;p81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2" name="Google Shape;512;p81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81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81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81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81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7" name="Google Shape;517;p81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81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19" name="Google Shape;519;p81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81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21" name="Google Shape;521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81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2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82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82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7" name="Google Shape;527;p82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3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83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83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83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83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83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p83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536" name="Google Shape;536;p8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7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900"/>
              <a:buNone/>
              <a:defRPr sz="19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8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3" name="Google Shape;543;p85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8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7" name="Google Shape;547;p8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p8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9" name="Google Shape;549;p8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86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44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4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2" name="Google Shape;422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3" name="Google Shape;423;p66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6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set.com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2.png"/><Relationship Id="rId4" Type="http://schemas.openxmlformats.org/officeDocument/2006/relationships/hyperlink" Target="https://creativecommons.org/licenses/by/4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9675" y="733100"/>
            <a:ext cx="5961900" cy="24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</a:pPr>
            <a:r>
              <a:rPr lang="en-US" sz="7200" dirty="0"/>
              <a:t>Precalculus</a:t>
            </a:r>
            <a:endParaRPr sz="7200" dirty="0"/>
          </a:p>
        </p:txBody>
      </p:sp>
      <p:sp>
        <p:nvSpPr>
          <p:cNvPr id="555" name="Google Shape;555;p8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19675" y="3283876"/>
            <a:ext cx="6100800" cy="30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 dirty="0"/>
              <a:t>Module 2: </a:t>
            </a:r>
            <a:endParaRPr sz="2200"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Working with Functions </a:t>
            </a:r>
            <a:endParaRPr b="1" dirty="0"/>
          </a:p>
        </p:txBody>
      </p:sp>
      <p:sp>
        <p:nvSpPr>
          <p:cNvPr id="557" name="Google Shape;557;p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100800" cy="6858000"/>
          </a:xfrm>
          <a:prstGeom prst="rtTriangle">
            <a:avLst/>
          </a:prstGeom>
          <a:solidFill>
            <a:srgbClr val="F3BE36">
              <a:alpha val="632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8" name="Google Shape;558;p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100" y="838067"/>
            <a:ext cx="5542600" cy="55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6"/>
          <p:cNvSpPr txBox="1">
            <a:spLocks noGrp="1"/>
          </p:cNvSpPr>
          <p:nvPr>
            <p:ph type="title"/>
          </p:nvPr>
        </p:nvSpPr>
        <p:spPr>
          <a:xfrm>
            <a:off x="718358" y="48765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960"/>
              <a:buFont typeface="Arial"/>
              <a:buNone/>
            </a:pPr>
            <a:r>
              <a:rPr lang="en-US" sz="4000" dirty="0"/>
              <a:t>Example: Evaluating Composition Using Tables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22" name="Google Shape;622;p96"/>
              <p:cNvGraphicFramePr/>
              <p:nvPr>
                <p:extLst>
                  <p:ext uri="{D42A27DB-BD31-4B8C-83A1-F6EECF244321}">
                    <p14:modId xmlns:p14="http://schemas.microsoft.com/office/powerpoint/2010/main" val="1062487030"/>
                  </p:ext>
                </p:extLst>
              </p:nvPr>
            </p:nvGraphicFramePr>
            <p:xfrm>
              <a:off x="8633676" y="1703707"/>
              <a:ext cx="2839966" cy="1828680"/>
            </p:xfrm>
            <a:graphic>
              <a:graphicData uri="http://schemas.openxmlformats.org/drawingml/2006/table">
                <a:tbl>
                  <a:tblPr firstRow="1">
                    <a:noFill/>
                    <a:tableStyleId>{CAE47232-DCD3-4719-9C7F-832E184C78CE}</a:tableStyleId>
                  </a:tblPr>
                  <a:tblGrid>
                    <a:gridCol w="8262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36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/>
                            <a:t>1</a:t>
                          </a:r>
                          <a:endParaRPr sz="1800" dirty="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/>
                            <a:t>5</a:t>
                          </a:r>
                          <a:endParaRPr sz="18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/>
                            <a:t>3</a:t>
                          </a:r>
                          <a:endParaRPr sz="1800" dirty="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/>
                            <a:t>2</a:t>
                          </a:r>
                          <a:endParaRPr sz="18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/>
                            <a:t>4</a:t>
                          </a:r>
                          <a:endParaRPr sz="18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/>
                            <a:t>1</a:t>
                          </a:r>
                          <a:endParaRPr sz="1800" dirty="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/>
                            <a:t>3</a:t>
                          </a:r>
                          <a:endParaRPr sz="18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/>
                            <a:t>2</a:t>
                          </a:r>
                          <a:endParaRPr sz="18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/>
                            <a:t>5</a:t>
                          </a:r>
                          <a:endParaRPr sz="1800" dirty="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22" name="Google Shape;622;p96"/>
              <p:cNvGraphicFramePr/>
              <p:nvPr>
                <p:extLst>
                  <p:ext uri="{D42A27DB-BD31-4B8C-83A1-F6EECF244321}">
                    <p14:modId xmlns:p14="http://schemas.microsoft.com/office/powerpoint/2010/main" val="1062487030"/>
                  </p:ext>
                </p:extLst>
              </p:nvPr>
            </p:nvGraphicFramePr>
            <p:xfrm>
              <a:off x="8633676" y="1703707"/>
              <a:ext cx="2839966" cy="1828680"/>
            </p:xfrm>
            <a:graphic>
              <a:graphicData uri="http://schemas.openxmlformats.org/drawingml/2006/table">
                <a:tbl>
                  <a:tblPr firstRow="1">
                    <a:noFill/>
                    <a:tableStyleId>{CAE47232-DCD3-4719-9C7F-832E184C78CE}</a:tableStyleId>
                  </a:tblPr>
                  <a:tblGrid>
                    <a:gridCol w="8262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36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1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538" t="-5556" r="-249231" b="-3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82500" t="-5556" r="-102500" b="-3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82500" t="-5556" r="-2500" b="-313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17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/>
                            <a:t>1</a:t>
                          </a:r>
                          <a:endParaRPr sz="1800" dirty="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/>
                            <a:t>5</a:t>
                          </a:r>
                          <a:endParaRPr sz="18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/>
                            <a:t>3</a:t>
                          </a:r>
                          <a:endParaRPr sz="1800" dirty="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17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/>
                            <a:t>2</a:t>
                          </a:r>
                          <a:endParaRPr sz="18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/>
                            <a:t>4</a:t>
                          </a:r>
                          <a:endParaRPr sz="18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/>
                            <a:t>1</a:t>
                          </a:r>
                          <a:endParaRPr sz="1800" dirty="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17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/>
                            <a:t>3</a:t>
                          </a:r>
                          <a:endParaRPr sz="18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/>
                            <a:t>2</a:t>
                          </a:r>
                          <a:endParaRPr sz="18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/>
                            <a:t>5</a:t>
                          </a:r>
                          <a:endParaRPr sz="1800" dirty="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0" name="Google Shape;620;p96"/>
              <p:cNvSpPr txBox="1"/>
              <p:nvPr/>
            </p:nvSpPr>
            <p:spPr>
              <a:xfrm>
                <a:off x="718358" y="1703707"/>
                <a:ext cx="10271375" cy="4204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Use the table to evaluate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First find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(1) = 3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(3) = 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 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First find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(2) = 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but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not in the table. 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undefined!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Point: Always work from the inside out!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20" name="Google Shape;620;p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58" y="1703707"/>
                <a:ext cx="10271375" cy="4204187"/>
              </a:xfrm>
              <a:prstGeom prst="rect">
                <a:avLst/>
              </a:prstGeom>
              <a:blipFill>
                <a:blip r:embed="rId4"/>
                <a:stretch>
                  <a:fillRect l="-4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1" name="Google Shape;621;p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9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Evaluating Composite Functions from Formulas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8" name="Google Shape;628;p97"/>
              <p:cNvSpPr txBox="1"/>
              <p:nvPr/>
            </p:nvSpPr>
            <p:spPr>
              <a:xfrm>
                <a:off x="824925" y="1562625"/>
                <a:ext cx="10103100" cy="4458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When working with formulas, the same rule applies: work from the inside out!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Approach 1: Evaluate at a Specific Value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Evaluate the inside function using the given input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Use that output as the input to the outside function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Approach 2: Find a General Formula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Sometimes it's helpful to find a single formula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that works for any input (see next slide for example).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Point: Both methods give the same answer—choose based on what the problem asks for!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28" name="Google Shape;628;p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25" y="1562625"/>
                <a:ext cx="10103100" cy="4458488"/>
              </a:xfrm>
              <a:prstGeom prst="rect">
                <a:avLst/>
              </a:prstGeom>
              <a:blipFill>
                <a:blip r:embed="rId3"/>
                <a:stretch>
                  <a:fillRect l="-3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9" name="Google Shape;629;p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9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Example: Evaluating Using a General Formula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5" name="Google Shape;635;p98"/>
              <p:cNvSpPr txBox="1"/>
              <p:nvPr/>
            </p:nvSpPr>
            <p:spPr>
              <a:xfrm>
                <a:off x="824933" y="1756950"/>
                <a:ext cx="9947842" cy="3281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− 3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At a specific value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First: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(4) = 2(4) − 3 = 5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Then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+1=26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As a general formula: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+1=4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635" name="Google Shape;635;p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756950"/>
                <a:ext cx="9947842" cy="3281242"/>
              </a:xfrm>
              <a:prstGeom prst="rect">
                <a:avLst/>
              </a:prstGeom>
              <a:blipFill>
                <a:blip r:embed="rId3"/>
                <a:stretch>
                  <a:fillRect l="-3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6" name="Google Shape;636;p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9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accent5"/>
                </a:solidFill>
              </a:rPr>
              <a:t>Try It: Evaluating Using a Formula</a:t>
            </a:r>
            <a:endParaRPr sz="40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2" name="Google Shape;642;p99"/>
              <p:cNvSpPr txBox="1"/>
              <p:nvPr/>
            </p:nvSpPr>
            <p:spPr>
              <a:xfrm>
                <a:off x="831833" y="1901100"/>
                <a:ext cx="9882000" cy="2942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1: Given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 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− 5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, 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.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2: Given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^2 + 1 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3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, 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2" name="Google Shape;642;p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901100"/>
                <a:ext cx="9882000" cy="2942688"/>
              </a:xfrm>
              <a:prstGeom prst="rect">
                <a:avLst/>
              </a:prstGeom>
              <a:blipFill>
                <a:blip r:embed="rId3"/>
                <a:stretch>
                  <a:fillRect l="-8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3" name="Google Shape;643;p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0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Domain of Composite Functions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9" name="Google Shape;649;p100"/>
              <p:cNvSpPr txBox="1"/>
              <p:nvPr/>
            </p:nvSpPr>
            <p:spPr>
              <a:xfrm>
                <a:off x="831826" y="1384300"/>
                <a:ext cx="8466323" cy="3821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domain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has two requirements: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must be in the domain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(the inner function)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must be in the domain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(the outer function)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Strategy: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Find the domain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Find the domain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Exclude values 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falls outside the domain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649" name="Google Shape;649;p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6" y="1384300"/>
                <a:ext cx="8466323" cy="3821647"/>
              </a:xfrm>
              <a:prstGeom prst="rect">
                <a:avLst/>
              </a:prstGeom>
              <a:blipFill>
                <a:blip r:embed="rId3"/>
                <a:stretch>
                  <a:fillRect l="-6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1" name="Google Shape;651;p100" descr="Illustration of a student who is blind standing alongside their guide dog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8150" y="1463324"/>
            <a:ext cx="2186450" cy="476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1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0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Finding the Domain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7" name="Google Shape;657;p101"/>
              <p:cNvSpPr txBox="1"/>
              <p:nvPr/>
            </p:nvSpPr>
            <p:spPr>
              <a:xfrm>
                <a:off x="824933" y="1296025"/>
                <a:ext cx="10133580" cy="42483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Find the domain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Domain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− 4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all real numbers: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Domain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requires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≥0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We need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so: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Domain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4,∞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Check your work: The composition only makes sense when what comes out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can go into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657" name="Google Shape;657;p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296025"/>
                <a:ext cx="10133580" cy="4248367"/>
              </a:xfrm>
              <a:prstGeom prst="rect">
                <a:avLst/>
              </a:prstGeom>
              <a:blipFill>
                <a:blip r:embed="rId3"/>
                <a:stretch>
                  <a:fillRect l="-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8" name="Google Shape;658;p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0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Decomposing a Composite Function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4" name="Google Shape;664;p102"/>
              <p:cNvSpPr txBox="1"/>
              <p:nvPr/>
            </p:nvSpPr>
            <p:spPr>
              <a:xfrm>
                <a:off x="831825" y="1384300"/>
                <a:ext cx="6591300" cy="34862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Sometimes we need to work backwards— break a complicated function into two simpler pieces!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Goal: Write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Strategy: Look for a "function inside a function"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There are often multiple valid ways to decompose a function. Choose the decomposition that seems simplest or most useful for your situation!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664" name="Google Shape;664;p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6591300" cy="3486235"/>
              </a:xfrm>
              <a:prstGeom prst="rect">
                <a:avLst/>
              </a:prstGeom>
              <a:blipFill>
                <a:blip r:embed="rId3"/>
                <a:stretch>
                  <a:fillRect l="-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6" name="Google Shape;666;p102" descr="Women gazing at a whiteboard filled with math equations and illustrations while holding her hand under her chin in though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9000" y="1828950"/>
            <a:ext cx="5293525" cy="5293525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0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Decomposing a Function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2" name="Google Shape;672;p103"/>
              <p:cNvSpPr txBox="1"/>
              <p:nvPr/>
            </p:nvSpPr>
            <p:spPr>
              <a:xfrm>
                <a:off x="800467" y="966214"/>
                <a:ext cx="10993200" cy="5082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Decompose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into two simpler functions.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 - Option 1: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Inner: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Outer: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Check: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 ✓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 - Option 2: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Inner: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Outer: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Check: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 ✓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Both are correct! The first option identifies "what's under the square root" as the inner function, while the second identifies the squaring operation as the inner function.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72" name="Google Shape;672;p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" y="966214"/>
                <a:ext cx="10993200" cy="5082120"/>
              </a:xfrm>
              <a:prstGeom prst="rect">
                <a:avLst/>
              </a:prstGeom>
              <a:blipFill>
                <a:blip r:embed="rId3"/>
                <a:stretch>
                  <a:fillRect l="-3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3" name="Google Shape;673;p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0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accent5"/>
                </a:solidFill>
              </a:rPr>
              <a:t>Try It: Decomposing a Function</a:t>
            </a:r>
            <a:endParaRPr sz="40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9" name="Google Shape;679;p104"/>
              <p:cNvSpPr txBox="1"/>
              <p:nvPr/>
            </p:nvSpPr>
            <p:spPr>
              <a:xfrm>
                <a:off x="831833" y="1702850"/>
                <a:ext cx="9617100" cy="31404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1: Decompose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−7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 into two simpler functions g and h where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.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2: Decompose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 into two simpler functions.</a:t>
                </a:r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679" name="Google Shape;679;p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702850"/>
                <a:ext cx="9617100" cy="3140435"/>
              </a:xfrm>
              <a:prstGeom prst="rect">
                <a:avLst/>
              </a:prstGeom>
              <a:blipFill>
                <a:blip r:embed="rId3"/>
                <a:stretch>
                  <a:fillRect l="-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0" name="Google Shape;680;p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Transformation of Functions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688" name="Google Shape;688;p105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686" name="Google Shape;686;p105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Graph functions that have been stretched, flipped, or compressed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Graph functions that have been shifted left, right, up, or down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Graph functions that have multiple transformations at once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lang="en-US">
                <a:solidFill>
                  <a:schemeClr val="lt1"/>
                </a:solidFill>
              </a:rPr>
              <a:t> Describe transformations and write an equation based on transformations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8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</a:pPr>
            <a:r>
              <a:rPr lang="en-US" sz="6000" dirty="0"/>
              <a:t>Affirmations </a:t>
            </a:r>
            <a:endParaRPr dirty="0"/>
          </a:p>
        </p:txBody>
      </p:sp>
      <p:sp>
        <p:nvSpPr>
          <p:cNvPr id="563" name="Google Shape;563;p88"/>
          <p:cNvSpPr txBox="1">
            <a:spLocks noGrp="1"/>
          </p:cNvSpPr>
          <p:nvPr>
            <p:ph type="body" idx="1"/>
          </p:nvPr>
        </p:nvSpPr>
        <p:spPr>
          <a:xfrm>
            <a:off x="831850" y="3231525"/>
            <a:ext cx="10515600" cy="22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ct val="72000"/>
              <a:buChar char="•"/>
            </a:pPr>
            <a:r>
              <a:rPr lang="en-US" dirty="0"/>
              <a:t>I am capable of breaking math problems into manageable steps.</a:t>
            </a:r>
            <a:endParaRPr dirty="0"/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72000"/>
              <a:buChar char="•"/>
            </a:pPr>
            <a:r>
              <a:rPr lang="en-US" dirty="0"/>
              <a:t>I learn from others and share what I know.</a:t>
            </a:r>
            <a:endParaRPr dirty="0"/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72000"/>
              <a:buChar char="•"/>
            </a:pPr>
            <a:r>
              <a:rPr lang="en-US" dirty="0"/>
              <a:t>I remind myself that grades do not define my worth.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0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Reflections Across the Axes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4" name="Google Shape;694;p106"/>
              <p:cNvSpPr txBox="1"/>
              <p:nvPr/>
            </p:nvSpPr>
            <p:spPr>
              <a:xfrm>
                <a:off x="721229" y="1384200"/>
                <a:ext cx="8125909" cy="43324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Reflections create mirror images of functions across the axes.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Vertical Reflection</a:t>
                </a:r>
                <a:r>
                  <a:rPr lang="en-US" sz="2200" dirty="0">
                    <a:solidFill>
                      <a:schemeClr val="dk1"/>
                    </a:solidFill>
                  </a:rPr>
                  <a:t> (across the x-axis):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−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Multiply the output by −1 → flips the graph upside down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Horizontal Reflection</a:t>
                </a:r>
                <a:r>
                  <a:rPr lang="en-US" sz="2200" dirty="0">
                    <a:solidFill>
                      <a:schemeClr val="dk1"/>
                    </a:solidFill>
                  </a:rPr>
                  <a:t> (across the y-axis):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Multiply the input by −1 → flips the graph left to right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Point: Negative outside = vertical flip; Negative inside = horizontal flip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694" name="Google Shape;694;p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29" y="1384200"/>
                <a:ext cx="8125909" cy="4332428"/>
              </a:xfrm>
              <a:prstGeom prst="rect">
                <a:avLst/>
              </a:prstGeom>
              <a:blipFill>
                <a:blip r:embed="rId3"/>
                <a:stretch>
                  <a:fillRect l="-4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6" name="Google Shape;696;p106" descr="Graph of the vertical and horizontal reflection of a function." title="2.2.L1.Graph_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5732" y="2213525"/>
            <a:ext cx="3519301" cy="3591098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10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0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Reflections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2" name="Google Shape;702;p107"/>
              <p:cNvSpPr txBox="1"/>
              <p:nvPr/>
            </p:nvSpPr>
            <p:spPr>
              <a:xfrm>
                <a:off x="800467" y="1204044"/>
                <a:ext cx="10559700" cy="47236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Describe the transformations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The negative is outside the square root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This is a vertical reflection across the x-axis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Domain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0,∞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; Range: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Point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(4, 2)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(4, −2)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The negative is inside the square root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This is a horizontal reflection across the y-axis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Domain: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; Range: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0,∞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Point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(4, 2)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(−4, 2)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02" name="Google Shape;702;p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" y="1204044"/>
                <a:ext cx="10559700" cy="4723689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3" name="Google Shape;703;p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4" name="Google Shape;704;p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595456" y="2317350"/>
            <a:ext cx="4351200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0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accent5"/>
                </a:solidFill>
              </a:rPr>
              <a:t>Try It: Reflections</a:t>
            </a:r>
            <a:endParaRPr sz="40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0" name="Google Shape;710;p108"/>
              <p:cNvSpPr txBox="1"/>
              <p:nvPr/>
            </p:nvSpPr>
            <p:spPr>
              <a:xfrm>
                <a:off x="831833" y="1634588"/>
                <a:ext cx="9465900" cy="2937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1: Given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, write the formula for the function reflected across the x-axis.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2: Given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, write the formula for the function reflected across the y-axis.</a:t>
                </a:r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10" name="Google Shape;710;p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634588"/>
                <a:ext cx="9465900" cy="2937302"/>
              </a:xfrm>
              <a:prstGeom prst="rect">
                <a:avLst/>
              </a:prstGeom>
              <a:blipFill>
                <a:blip r:embed="rId3"/>
                <a:stretch>
                  <a:fillRect l="-9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1" name="Google Shape;711;p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0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Even and Odd Functions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" name="Google Shape;717;p109"/>
              <p:cNvSpPr txBox="1"/>
              <p:nvPr/>
            </p:nvSpPr>
            <p:spPr>
              <a:xfrm>
                <a:off x="831833" y="1384300"/>
                <a:ext cx="10559700" cy="4746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Functions can have special symmetry properties!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Even Functions: </a:t>
                </a:r>
                <a:r>
                  <a:rPr lang="en-US" sz="2200" dirty="0">
                    <a:solidFill>
                      <a:schemeClr val="dk1"/>
                    </a:solidFill>
                  </a:rPr>
                  <a:t>Symmetric about the y-axis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Test: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Examples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Odd Functions:</a:t>
                </a:r>
                <a:r>
                  <a:rPr lang="en-US" sz="2200" dirty="0">
                    <a:solidFill>
                      <a:schemeClr val="dk1"/>
                    </a:solidFill>
                  </a:rPr>
                  <a:t> Symmetric about the origin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Test: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−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Examples: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Neither:</a:t>
                </a:r>
                <a:r>
                  <a:rPr lang="en-US" sz="2200" dirty="0">
                    <a:solidFill>
                      <a:schemeClr val="dk1"/>
                    </a:solidFill>
                  </a:rPr>
                  <a:t> Most functions have no symmetry!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Tip:</a:t>
                </a:r>
                <a:r>
                  <a:rPr lang="en-US" sz="2200" dirty="0">
                    <a:solidFill>
                      <a:schemeClr val="dk1"/>
                    </a:solidFill>
                  </a:rPr>
                  <a:t> Check algebraically by substituting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and comparing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17" name="Google Shape;717;p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746515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8" name="Google Shape;718;p10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1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Testing for Even/Odd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4" name="Google Shape;724;p110"/>
              <p:cNvSpPr txBox="1"/>
              <p:nvPr/>
            </p:nvSpPr>
            <p:spPr>
              <a:xfrm>
                <a:off x="831833" y="1384300"/>
                <a:ext cx="10559700" cy="4204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even, odd, or neither?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b="1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Test for even: </a:t>
                </a:r>
                <a:r>
                  <a:rPr lang="en-US" sz="2200" dirty="0">
                    <a:solidFill>
                      <a:schemeClr val="dk1"/>
                    </a:solidFill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+5=2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+5=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 ✓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this function is even!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Verification: </a:t>
                </a:r>
                <a:r>
                  <a:rPr lang="en-US" sz="2200" dirty="0">
                    <a:solidFill>
                      <a:schemeClr val="dk1"/>
                    </a:solidFill>
                  </a:rPr>
                  <a:t>We don't need to test for odd since it's already even, but let's check: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−5≠</m:t>
                      </m:r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Graphically: This function would be symmetric about the y-axis.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24" name="Google Shape;724;p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204187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5" name="Google Shape;725;p1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1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accent5"/>
                </a:solidFill>
              </a:rPr>
              <a:t>Try It: Testing for Even/Odd</a:t>
            </a:r>
            <a:endParaRPr sz="40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1" name="Google Shape;731;p111"/>
              <p:cNvSpPr txBox="1"/>
              <p:nvPr/>
            </p:nvSpPr>
            <p:spPr>
              <a:xfrm>
                <a:off x="831833" y="1582438"/>
                <a:ext cx="8568900" cy="41470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Determine if each function is even, odd, or neither:</a:t>
                </a:r>
                <a:br>
                  <a:rPr lang="en-US" sz="2800" dirty="0">
                    <a:solidFill>
                      <a:schemeClr val="dk1"/>
                    </a:solidFill>
                  </a:rPr>
                </a:br>
                <a:endParaRPr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1.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endParaRPr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2.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31" name="Google Shape;731;p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582438"/>
                <a:ext cx="8568900" cy="4147057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2" name="Google Shape;732;p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1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Vertical Stretches and Compressions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8" name="Google Shape;738;p112"/>
              <p:cNvSpPr txBox="1"/>
              <p:nvPr/>
            </p:nvSpPr>
            <p:spPr>
              <a:xfrm>
                <a:off x="831825" y="1384300"/>
                <a:ext cx="7877400" cy="4073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vertical stretch or compression involves scaling the graph of a function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by a constant factor a.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Formula: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This transformation changes the output values of the function.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The graph is stretched vertically.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 &lt;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The graph is compressed vertically.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A combination of vertical 	stretch/compression and vertical reflection.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38" name="Google Shape;738;p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7877400" cy="4073767"/>
              </a:xfrm>
              <a:prstGeom prst="rect">
                <a:avLst/>
              </a:prstGeom>
              <a:blipFill>
                <a:blip r:embed="rId3"/>
                <a:stretch>
                  <a:fillRect l="-6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9" name="Google Shape;739;p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0" name="Google Shape;740;p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251" t="18714" r="45937" b="12076"/>
          <a:stretch/>
        </p:blipFill>
        <p:spPr>
          <a:xfrm>
            <a:off x="8837800" y="753788"/>
            <a:ext cx="2805525" cy="610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1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Horizontal Stretches and Compressions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6" name="Google Shape;746;p113"/>
              <p:cNvSpPr txBox="1"/>
              <p:nvPr/>
            </p:nvSpPr>
            <p:spPr>
              <a:xfrm>
                <a:off x="768800" y="1333389"/>
                <a:ext cx="10777200" cy="4138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horizontal stretch or compression involves scaling the graph of a function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by a constant factor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Formula: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This transformation changes the input values of the function.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The graph is compressed horizontally. The graph is compressed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 &lt;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The graph is stretched horizontally. The graph is stretched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A combination of horizontal stretch and horizontal reflection.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46" name="Google Shape;746;p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00" y="1333389"/>
                <a:ext cx="10777200" cy="4138913"/>
              </a:xfrm>
              <a:prstGeom prst="rect">
                <a:avLst/>
              </a:prstGeom>
              <a:blipFill>
                <a:blip r:embed="rId3"/>
                <a:stretch>
                  <a:fillRect l="-3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" name="Google Shape;747;p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1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How To: Stretches and Compressions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3" name="Google Shape;753;p114"/>
              <p:cNvSpPr txBox="1"/>
              <p:nvPr/>
            </p:nvSpPr>
            <p:spPr>
              <a:xfrm>
                <a:off x="831833" y="1384300"/>
                <a:ext cx="10559700" cy="44563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Given a function, graph its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vertical </a:t>
                </a:r>
                <a:r>
                  <a:rPr lang="en-US" sz="2200" dirty="0">
                    <a:solidFill>
                      <a:schemeClr val="dk1"/>
                    </a:solidFill>
                  </a:rPr>
                  <a:t>stretch.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Identify the value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Multiply all range values by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 graph is stretched by a factor of a.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 &lt;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 graph is 	compressed by a factor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 graph is either stretched or 	compressed </a:t>
                </a:r>
                <a:r>
                  <a:rPr lang="en-US" sz="2200" u="sng" dirty="0">
                    <a:solidFill>
                      <a:schemeClr val="dk1"/>
                    </a:solidFill>
                  </a:rPr>
                  <a:t>and</a:t>
                </a:r>
                <a:r>
                  <a:rPr lang="en-US" sz="2200" dirty="0">
                    <a:solidFill>
                      <a:schemeClr val="dk1"/>
                    </a:solidFill>
                  </a:rPr>
                  <a:t> reflected about the x-axis.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Given a description of a function, sketch a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horizontal</a:t>
                </a:r>
                <a:r>
                  <a:rPr lang="en-US" sz="2200" dirty="0">
                    <a:solidFill>
                      <a:schemeClr val="dk1"/>
                    </a:solidFill>
                  </a:rPr>
                  <a:t> compression or stretch.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Write a formula to represent the function.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for a compression 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 &lt;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1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for a 	stretch.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53" name="Google Shape;753;p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45630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4" name="Google Shape;754;p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1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accent5"/>
                </a:solidFill>
              </a:rPr>
              <a:t>Try It: Stretches and Compressions</a:t>
            </a:r>
            <a:endParaRPr sz="40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0" name="Google Shape;760;p115"/>
              <p:cNvSpPr txBox="1"/>
              <p:nvPr/>
            </p:nvSpPr>
            <p:spPr>
              <a:xfrm>
                <a:off x="831833" y="1668983"/>
                <a:ext cx="8999400" cy="2942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1: Given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, describe the transformation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.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2: Given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, write the formula for the function stretched horizontally by a factor of 2.</a:t>
                </a:r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60" name="Google Shape;760;p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668983"/>
                <a:ext cx="8999400" cy="2942688"/>
              </a:xfrm>
              <a:prstGeom prst="rect">
                <a:avLst/>
              </a:prstGeom>
              <a:blipFill>
                <a:blip r:embed="rId3"/>
                <a:stretch>
                  <a:fillRect l="-9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1" name="Google Shape;761;p1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accent5"/>
                </a:solidFill>
              </a:rPr>
              <a:t>Learning Goals: Composition of Functions</a:t>
            </a:r>
            <a:endParaRPr sz="4000" dirty="0">
              <a:solidFill>
                <a:schemeClr val="accent5"/>
              </a:solidFill>
            </a:endParaRPr>
          </a:p>
        </p:txBody>
      </p:sp>
      <p:sp>
        <p:nvSpPr>
          <p:cNvPr id="572" name="Google Shape;572;p89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570" name="Google Shape;570;p89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Add, subtract, multiply, and divide functions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Plug one function into another and evaluate it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Find the domain of a composite function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1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Vertical and Horizontal Shifts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7" name="Google Shape;767;p116"/>
              <p:cNvSpPr txBox="1"/>
              <p:nvPr/>
            </p:nvSpPr>
            <p:spPr>
              <a:xfrm>
                <a:off x="824933" y="1257625"/>
                <a:ext cx="10559700" cy="467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Shifts move the entire graph without changing its shape.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Vertical Shift:</a:t>
                </a: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Shift up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units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Shift down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units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Changes the output values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Horizontal Shift:</a:t>
                </a: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Shift right h units (minus means right!)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Shift left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units (plus means left!)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Changes the input values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Remember: Vertical shifts are outside the function; horizontal shifts are inside!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67" name="Google Shape;767;p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257625"/>
                <a:ext cx="10559700" cy="4670100"/>
              </a:xfrm>
              <a:prstGeom prst="rect">
                <a:avLst/>
              </a:prstGeom>
              <a:blipFill>
                <a:blip r:embed="rId3"/>
                <a:stretch>
                  <a:fillRect l="-360" b="-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" name="Google Shape;768;p1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1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Performing a Sequence of Transformations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4" name="Google Shape;774;p117"/>
              <p:cNvSpPr txBox="1"/>
              <p:nvPr/>
            </p:nvSpPr>
            <p:spPr>
              <a:xfrm>
                <a:off x="831833" y="1231900"/>
                <a:ext cx="10559700" cy="48487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When applying multiple transformations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follow this order: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r>
                  <a:rPr lang="en-US" sz="2200" dirty="0">
                    <a:solidFill>
                      <a:schemeClr val="dk1"/>
                    </a:solidFill>
                  </a:rPr>
                  <a:t>	Horizontal shift by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r>
                  <a:rPr lang="en-US" sz="2200" dirty="0">
                    <a:solidFill>
                      <a:schemeClr val="dk1"/>
                    </a:solidFill>
                  </a:rPr>
                  <a:t>	Horizontal stretch/compression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(and reflection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r>
                  <a:rPr lang="en-US" sz="2200" dirty="0">
                    <a:solidFill>
                      <a:schemeClr val="dk1"/>
                    </a:solidFill>
                  </a:rPr>
                  <a:t>	Vertical stretch/compression by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(and reflection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r>
                  <a:rPr lang="en-US" sz="2200" dirty="0">
                    <a:solidFill>
                      <a:schemeClr val="dk1"/>
                    </a:solidFill>
                  </a:rPr>
                  <a:t>	Vertical shift by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Think: Inside-out for input transformations, then outside transformations!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45720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Left 1 → Compress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Reflect &amp; stretch by 2 → Down 4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74" name="Google Shape;774;p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231900"/>
                <a:ext cx="10559700" cy="4848787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5" name="Google Shape;775;p1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1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Transformed Function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1" name="Google Shape;781;p118"/>
              <p:cNvSpPr txBox="1"/>
              <p:nvPr/>
            </p:nvSpPr>
            <p:spPr>
              <a:xfrm>
                <a:off x="800467" y="1058000"/>
                <a:ext cx="10559700" cy="4937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formula for a transformed function is: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where: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describes the vertical reflection and stretch/compression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describes the horizontal reflection and stretch/compression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describes the horizontal shift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describes the vertical shift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How to write a transformed function: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Find the parent function. If it's not given to you, check the toolkit functions.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Identify any shifts.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Identify any reflections, stretches, or compressions.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Write the function using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81" name="Google Shape;781;p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" y="1058000"/>
                <a:ext cx="10559700" cy="4937465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2" name="Google Shape;782;p1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1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accent5"/>
                </a:solidFill>
              </a:rPr>
              <a:t>Try It: Writing Transformed Functions</a:t>
            </a:r>
            <a:endParaRPr sz="40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8" name="Google Shape;788;p119"/>
              <p:cNvSpPr txBox="1"/>
              <p:nvPr/>
            </p:nvSpPr>
            <p:spPr>
              <a:xfrm>
                <a:off x="907473" y="1367268"/>
                <a:ext cx="10452693" cy="5307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 1: Given the parent function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write the formula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that is: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Reflected across the x-axis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Stretched vertically by a factor of 3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Shifted right 2 units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Shifted up 5 units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 2: Given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identify: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The vertical transformation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The horizontal transformation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The horizontal shift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The vertical shift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0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0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88" name="Google Shape;788;p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73" y="1367268"/>
                <a:ext cx="10452693" cy="5307375"/>
              </a:xfrm>
              <a:prstGeom prst="rect">
                <a:avLst/>
              </a:prstGeom>
              <a:blipFill>
                <a:blip r:embed="rId3"/>
                <a:stretch>
                  <a:fillRect l="-4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9" name="Google Shape;789;p1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Inverse Functions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97" name="Google Shape;797;p120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795" name="Google Shape;795;p120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Use composition to check if two functions are inverses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Determine the domain and range of an inverse function, and restrict the domain of a function to make it one-to-one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Find or calculate the inverse of a function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lang="en-US">
                <a:solidFill>
                  <a:schemeClr val="lt1"/>
                </a:solidFill>
              </a:rPr>
              <a:t> Use the graph of a function to draw its inverse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2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What is an Inverse Function?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3" name="Google Shape;803;p121"/>
              <p:cNvSpPr txBox="1"/>
              <p:nvPr/>
            </p:nvSpPr>
            <p:spPr>
              <a:xfrm>
                <a:off x="831833" y="1313673"/>
                <a:ext cx="11268900" cy="4969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 inverse function reverses what the original function does!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Notation: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(read as "f inverse of x")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Idea: If f takes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takes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back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(2) = 5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Inputs and outputs are swapped!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Important Properties: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Symmetry: The point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Reversibility: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u="sng" dirty="0">
                    <a:solidFill>
                      <a:schemeClr val="dk1"/>
                    </a:solidFill>
                  </a:rPr>
                  <a:t>WARNING</a:t>
                </a:r>
                <a:r>
                  <a:rPr lang="en-US" sz="2200" dirty="0">
                    <a:solidFill>
                      <a:schemeClr val="dk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does NOT mean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! It's inverse notation, not an exponent.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03" name="Google Shape;803;p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13673"/>
                <a:ext cx="11268900" cy="4969269"/>
              </a:xfrm>
              <a:prstGeom prst="rect">
                <a:avLst/>
              </a:prstGeom>
              <a:blipFill>
                <a:blip r:embed="rId3"/>
                <a:stretch>
                  <a:fillRect l="-4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4" name="Google Shape;804;p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2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Understanding Inverses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0" name="Google Shape;810;p122"/>
              <p:cNvSpPr txBox="1"/>
              <p:nvPr/>
            </p:nvSpPr>
            <p:spPr>
              <a:xfrm>
                <a:off x="831833" y="1384300"/>
                <a:ext cx="10559700" cy="4071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Given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(3) = 7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(8) = 12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 The inverse function swaps inputs and outputs!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We need the input that gives output 7 in the original function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Since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(3) = 7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We need the input that gives output 12 in the original function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Since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(8) = 12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Pattern: The inverse "undoes" the function by switching the roles of input and output.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10" name="Google Shape;810;p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071587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1" name="Google Shape;811;p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2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accent5"/>
                </a:solidFill>
              </a:rPr>
              <a:t>Try It: Inverse Values</a:t>
            </a:r>
            <a:endParaRPr sz="40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7" name="Google Shape;817;p123"/>
              <p:cNvSpPr txBox="1"/>
              <p:nvPr/>
            </p:nvSpPr>
            <p:spPr>
              <a:xfrm>
                <a:off x="831833" y="1880513"/>
                <a:ext cx="10045800" cy="3167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 represents the cost in dollars to buy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 shirts.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(5)=75 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(10)=140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, find and interpret: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140</m:t>
                        </m:r>
                      </m:e>
                    </m:d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17" name="Google Shape;817;p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880513"/>
                <a:ext cx="10045800" cy="3167750"/>
              </a:xfrm>
              <a:prstGeom prst="rect">
                <a:avLst/>
              </a:prstGeom>
              <a:blipFill>
                <a:blip r:embed="rId3"/>
                <a:stretch>
                  <a:fillRect l="-884" b="-3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8" name="Google Shape;818;p1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2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Verifying Inverse Functions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4" name="Google Shape;824;p124"/>
              <p:cNvSpPr txBox="1"/>
              <p:nvPr/>
            </p:nvSpPr>
            <p:spPr>
              <a:xfrm>
                <a:off x="831825" y="1384300"/>
                <a:ext cx="7133400" cy="4075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To prove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the inverse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we must show both compositions equal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Test 1: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Test 2: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If both are true, then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 ✓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 both? Each composition checks that one function undoes the other in both directions!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24" name="Google Shape;824;p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7133400" cy="4075947"/>
              </a:xfrm>
              <a:prstGeom prst="rect">
                <a:avLst/>
              </a:prstGeom>
              <a:blipFill>
                <a:blip r:embed="rId3"/>
                <a:stretch>
                  <a:fillRect l="-710" r="-15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5" name="Google Shape;825;p1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6" name="Google Shape;826;p1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1475" y="1715475"/>
            <a:ext cx="4519300" cy="45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2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Verifying Inverses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2" name="Google Shape;832;p125"/>
              <p:cNvSpPr txBox="1"/>
              <p:nvPr/>
            </p:nvSpPr>
            <p:spPr>
              <a:xfrm>
                <a:off x="831833" y="1384300"/>
                <a:ext cx="10559700" cy="4098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Verify whether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are inverses.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Check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+1=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 ✓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Check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  ✓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Conclusion: Yes! Both compositions equal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so these functions are inverses.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32" name="Google Shape;832;p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098326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3" name="Google Shape;833;p1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Algebraic Operations 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8" name="Google Shape;578;p90"/>
              <p:cNvSpPr txBox="1"/>
              <p:nvPr/>
            </p:nvSpPr>
            <p:spPr>
              <a:xfrm>
                <a:off x="831825" y="1384300"/>
                <a:ext cx="10146600" cy="4114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Just like we can add, subtract, multiply, and divide numbers, we can perform these same operations on functions!</a:t>
                </a:r>
              </a:p>
              <a:p>
                <a:pPr lvl="0">
                  <a:lnSpc>
                    <a:spcPct val="113000"/>
                  </a:lnSpc>
                  <a:spcBef>
                    <a:spcPts val="1000"/>
                  </a:spcBef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For functions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we define:</a:t>
                </a:r>
              </a:p>
              <a:p>
                <a:pPr marL="76200">
                  <a:lnSpc>
                    <a:spcPct val="150000"/>
                  </a:lnSpc>
                  <a:spcBef>
                    <a:spcPts val="1000"/>
                  </a:spcBef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Addition: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lvl="0">
                  <a:lnSpc>
                    <a:spcPct val="150000"/>
                  </a:lnSpc>
                  <a:spcBef>
                    <a:spcPts val="1000"/>
                  </a:spcBef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Subtraction: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lvl="0">
                  <a:lnSpc>
                    <a:spcPct val="150000"/>
                  </a:lnSpc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Multiplication: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lvl="0">
                  <a:lnSpc>
                    <a:spcPct val="150000"/>
                  </a:lnSpc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Division: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)≠0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578" name="Google Shape;578;p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10146600" cy="4114932"/>
              </a:xfrm>
              <a:prstGeom prst="rect">
                <a:avLst/>
              </a:prstGeom>
              <a:blipFill>
                <a:blip r:embed="rId3"/>
                <a:stretch>
                  <a:fillRect l="-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9" name="Google Shape;579;p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2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accent5"/>
                </a:solidFill>
              </a:rPr>
              <a:t>Try It: Verifying Inverses</a:t>
            </a:r>
            <a:endParaRPr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" name="Google Shape;839;p126"/>
              <p:cNvSpPr txBox="1"/>
              <p:nvPr/>
            </p:nvSpPr>
            <p:spPr>
              <a:xfrm>
                <a:off x="831833" y="2112559"/>
                <a:ext cx="8568900" cy="1430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Determine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3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− 5 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 are inverse functions by checking both compositions.</a:t>
                </a:r>
                <a:endParaRPr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39" name="Google Shape;839;p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2112559"/>
                <a:ext cx="8568900" cy="1430992"/>
              </a:xfrm>
              <a:prstGeom prst="rect">
                <a:avLst/>
              </a:prstGeom>
              <a:blipFill>
                <a:blip r:embed="rId3"/>
                <a:stretch>
                  <a:fillRect l="-1036" b="-35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0" name="Google Shape;840;p1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2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Domain and Range of Inverse Functions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6" name="Google Shape;846;p127"/>
              <p:cNvSpPr txBox="1"/>
              <p:nvPr/>
            </p:nvSpPr>
            <p:spPr>
              <a:xfrm>
                <a:off x="816158" y="1255475"/>
                <a:ext cx="10559700" cy="4330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When you find an inverse function, the domain and range swap places!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Rule: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Domain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Range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Domain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Why? Because inputs become outputs and outputs become inputs!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One-to-One Requirement: For a function to have an inverse, it must be one-to-one (pass the horizontal line test).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Each output corresponds to exactly one input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not one-to-one, restrict the domain!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46" name="Google Shape;846;p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58" y="1255475"/>
                <a:ext cx="10559700" cy="4330248"/>
              </a:xfrm>
              <a:prstGeom prst="rect">
                <a:avLst/>
              </a:prstGeom>
              <a:blipFill>
                <a:blip r:embed="rId3"/>
                <a:stretch>
                  <a:fillRect l="-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7" name="Google Shape;847;p1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2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Example: Domain and Range of an Inverse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3" name="Google Shape;853;p128"/>
              <p:cNvSpPr txBox="1"/>
              <p:nvPr/>
            </p:nvSpPr>
            <p:spPr>
              <a:xfrm>
                <a:off x="816158" y="1233000"/>
                <a:ext cx="10559700" cy="4712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Given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with domain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2,∞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0,∞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find the domain and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 Remember: domain and range swap for inverse functions!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Domain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This equals the range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Domain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0,∞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This equals the domain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2,∞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Bonus: We can find the formula: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(valid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≥0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53" name="Google Shape;853;p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58" y="1233000"/>
                <a:ext cx="10559700" cy="4712788"/>
              </a:xfrm>
              <a:prstGeom prst="rect">
                <a:avLst/>
              </a:prstGeom>
              <a:blipFill>
                <a:blip r:embed="rId3"/>
                <a:stretch>
                  <a:fillRect l="-481" r="-1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4" name="Google Shape;854;p1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2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Domain and Range of Inverses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0" name="Google Shape;860;p129"/>
              <p:cNvSpPr txBox="1"/>
              <p:nvPr/>
            </p:nvSpPr>
            <p:spPr>
              <a:xfrm>
                <a:off x="831833" y="2117700"/>
                <a:ext cx="9793800" cy="14465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)=2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−7 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has domain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 sz="26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and range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−∞,∞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. What are the domain and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?</a:t>
                </a:r>
                <a:endParaRPr sz="2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860" name="Google Shape;860;p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2117700"/>
                <a:ext cx="9793800" cy="1446509"/>
              </a:xfrm>
              <a:prstGeom prst="rect">
                <a:avLst/>
              </a:prstGeom>
              <a:blipFill>
                <a:blip r:embed="rId3"/>
                <a:stretch>
                  <a:fillRect l="-7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1" name="Google Shape;861;p1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3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Finding Inverse Functions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7" name="Google Shape;867;p130"/>
              <p:cNvSpPr txBox="1"/>
              <p:nvPr/>
            </p:nvSpPr>
            <p:spPr>
              <a:xfrm>
                <a:off x="580988" y="1500026"/>
                <a:ext cx="4725300" cy="3436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How to find the inverse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Verify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one-to-one (horizontal line test)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Replace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Swap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Solve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then replace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67" name="Google Shape;867;p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88" y="1500026"/>
                <a:ext cx="4725300" cy="3436926"/>
              </a:xfrm>
              <a:prstGeom prst="rect">
                <a:avLst/>
              </a:prstGeom>
              <a:blipFill>
                <a:blip r:embed="rId3"/>
                <a:stretch>
                  <a:fillRect l="-8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9" name="Google Shape;869;p130"/>
              <p:cNvSpPr txBox="1"/>
              <p:nvPr/>
            </p:nvSpPr>
            <p:spPr>
              <a:xfrm>
                <a:off x="5848827" y="1384200"/>
                <a:ext cx="6343173" cy="35619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Find the inverse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4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− 7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It's one-to-one (linear function)  ✓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4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− 7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4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− 7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(swap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4: Solve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+ 7 = 4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sz="2200" dirty="0"/>
              </a:p>
            </p:txBody>
          </p:sp>
        </mc:Choice>
        <mc:Fallback>
          <p:sp>
            <p:nvSpPr>
              <p:cNvPr id="869" name="Google Shape;869;p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27" y="1384200"/>
                <a:ext cx="6343173" cy="3561970"/>
              </a:xfrm>
              <a:prstGeom prst="rect">
                <a:avLst/>
              </a:prstGeom>
              <a:blipFill>
                <a:blip r:embed="rId4"/>
                <a:stretch>
                  <a:fillRect l="-11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8" name="Google Shape;868;p1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3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Graphing Inverse Functions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5" name="Google Shape;875;p131"/>
              <p:cNvSpPr txBox="1"/>
              <p:nvPr/>
            </p:nvSpPr>
            <p:spPr>
              <a:xfrm>
                <a:off x="816158" y="1258225"/>
                <a:ext cx="10559700" cy="4330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the reflection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across the line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Why? Because the inverse swaps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Quick Graphing Method: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Plot several points on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Swap coordinates: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Plot these new points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Draw the line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to show the symmetry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has points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(1, 3), (2, 5), (4, 9)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45720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has points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(3, 1), (5, 2), (9, 4)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75" name="Google Shape;875;p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58" y="1258225"/>
                <a:ext cx="10559700" cy="4330248"/>
              </a:xfrm>
              <a:prstGeom prst="rect">
                <a:avLst/>
              </a:prstGeom>
              <a:blipFill>
                <a:blip r:embed="rId3"/>
                <a:stretch>
                  <a:fillRect l="-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6" name="Google Shape;876;p1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7" name="Google Shape;877;p1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692925" y="2156775"/>
            <a:ext cx="4221900" cy="422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3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accent5"/>
                </a:solidFill>
              </a:rPr>
              <a:t>Try It: Finding an Inverse</a:t>
            </a:r>
            <a:endParaRPr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3" name="Google Shape;883;p132"/>
              <p:cNvSpPr txBox="1"/>
              <p:nvPr/>
            </p:nvSpPr>
            <p:spPr>
              <a:xfrm>
                <a:off x="831833" y="1749867"/>
                <a:ext cx="8568900" cy="21654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1: Find the inverse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2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.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2: Find the inverse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.</a:t>
                </a:r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83" name="Google Shape;883;p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749867"/>
                <a:ext cx="8568900" cy="2165424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4" name="Google Shape;884;p1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3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/>
              <a:t>Before we finish up…</a:t>
            </a:r>
            <a:endParaRPr/>
          </a:p>
        </p:txBody>
      </p:sp>
      <p:sp>
        <p:nvSpPr>
          <p:cNvPr id="890" name="Google Shape;890;p13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Questions…..</a:t>
            </a:r>
            <a:endParaRPr/>
          </a:p>
        </p:txBody>
      </p:sp>
      <p:sp>
        <p:nvSpPr>
          <p:cNvPr id="891" name="Google Shape;891;p133"/>
          <p:cNvSpPr txBox="1">
            <a:spLocks noGrp="1"/>
          </p:cNvSpPr>
          <p:nvPr>
            <p:ph type="body" idx="4294967295"/>
          </p:nvPr>
        </p:nvSpPr>
        <p:spPr>
          <a:xfrm>
            <a:off x="4374538" y="2913069"/>
            <a:ext cx="4146300" cy="5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400"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Next steps…..</a:t>
            </a:r>
            <a:endParaRPr/>
          </a:p>
        </p:txBody>
      </p:sp>
      <p:sp>
        <p:nvSpPr>
          <p:cNvPr id="892" name="Google Shape;892;p133"/>
          <p:cNvSpPr txBox="1">
            <a:spLocks noGrp="1"/>
          </p:cNvSpPr>
          <p:nvPr>
            <p:ph type="body" idx="4294967295"/>
          </p:nvPr>
        </p:nvSpPr>
        <p:spPr>
          <a:xfrm>
            <a:off x="7328475" y="2913074"/>
            <a:ext cx="4146300" cy="5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400"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Reminders about student hours, upcoming deadlines, campus activities ….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4"/>
          <p:cNvSpPr txBox="1">
            <a:spLocks noGrp="1"/>
          </p:cNvSpPr>
          <p:nvPr>
            <p:ph type="title"/>
          </p:nvPr>
        </p:nvSpPr>
        <p:spPr>
          <a:xfrm>
            <a:off x="831850" y="634135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/>
              <a:t>Attributions</a:t>
            </a:r>
            <a:endParaRPr/>
          </a:p>
        </p:txBody>
      </p:sp>
      <p:sp>
        <p:nvSpPr>
          <p:cNvPr id="897" name="Google Shape;897;p134"/>
          <p:cNvSpPr txBox="1">
            <a:spLocks noGrp="1"/>
          </p:cNvSpPr>
          <p:nvPr>
            <p:ph type="body" idx="1"/>
          </p:nvPr>
        </p:nvSpPr>
        <p:spPr>
          <a:xfrm>
            <a:off x="831850" y="2094932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-25400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Illustrations are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Storyset</a:t>
            </a:r>
            <a:endParaRPr/>
          </a:p>
          <a:p>
            <a:pPr marL="241300" lvl="0" indent="-254000" algn="l" rtl="0">
              <a:lnSpc>
                <a:spcPct val="12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Authored by: Lumen Learning. License: </a:t>
            </a:r>
            <a:r>
              <a:rPr lang="en-US" i="1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BY: Attribution</a:t>
            </a:r>
            <a:endParaRPr>
              <a:solidFill>
                <a:schemeClr val="accent2"/>
              </a:solidFill>
            </a:endParaRPr>
          </a:p>
          <a:p>
            <a:pPr marL="241300" lvl="0" indent="-762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899" name="Google Shape;899;p1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9523" y="634125"/>
            <a:ext cx="5723825" cy="57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Combining Functions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5" name="Google Shape;585;p91"/>
              <p:cNvSpPr txBox="1"/>
              <p:nvPr/>
            </p:nvSpPr>
            <p:spPr>
              <a:xfrm>
                <a:off x="824925" y="1245625"/>
                <a:ext cx="10733700" cy="47807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Given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a 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Finding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Finding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</a:p>
              <a:p>
                <a:pPr marL="457200" lvl="0">
                  <a:lnSpc>
                    <a:spcPct val="113000"/>
                  </a:lnSpc>
                  <a:spcBef>
                    <a:spcPts val="1000"/>
                  </a:spcBef>
                  <a:buSzPts val="2800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≠−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Point: For division, we must exclude values where the denominator equals zero!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585" name="Google Shape;585;p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25" y="1245625"/>
                <a:ext cx="10733700" cy="4780756"/>
              </a:xfrm>
              <a:prstGeom prst="rect">
                <a:avLst/>
              </a:prstGeom>
              <a:blipFill>
                <a:blip r:embed="rId3"/>
                <a:stretch>
                  <a:fillRect l="-3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6" name="Google Shape;586;p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9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accent5"/>
                </a:solidFill>
              </a:rPr>
              <a:t>Try It: Operations on Functions</a:t>
            </a:r>
            <a:endParaRPr sz="40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2" name="Google Shape;592;p92"/>
              <p:cNvSpPr txBox="1"/>
              <p:nvPr/>
            </p:nvSpPr>
            <p:spPr>
              <a:xfrm>
                <a:off x="831833" y="1714192"/>
                <a:ext cx="9311234" cy="34296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1: Given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− 3 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baseline="30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+ 2</m:t>
                    </m:r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.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2: Given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+ 5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, 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d>
                      <m:dPr>
                        <m:ctrlP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.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592" name="Google Shape;592;p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714192"/>
                <a:ext cx="9311234" cy="3429616"/>
              </a:xfrm>
              <a:prstGeom prst="rect">
                <a:avLst/>
              </a:prstGeom>
              <a:blipFill>
                <a:blip r:embed="rId3"/>
                <a:stretch>
                  <a:fillRect l="-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3" name="Google Shape;593;p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What is Function Composition?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9" name="Google Shape;599;p93"/>
              <p:cNvSpPr txBox="1"/>
              <p:nvPr/>
            </p:nvSpPr>
            <p:spPr>
              <a:xfrm>
                <a:off x="831833" y="1384300"/>
                <a:ext cx="10559700" cy="45099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Composition means using the output of one function as the input of another.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Notation: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Read as: "f composed with g at x" or "f of g of x"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Think of it like a machine: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Put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into the g machine → get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out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Put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into the f machine → get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out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Important: Order matters!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usually different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599" name="Google Shape;599;p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509977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0" name="Google Shape;600;p9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9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Example 2: Order Matters in Composition!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6" name="Google Shape;606;p94"/>
              <p:cNvSpPr txBox="1"/>
              <p:nvPr/>
            </p:nvSpPr>
            <p:spPr>
              <a:xfrm>
                <a:off x="800467" y="1211941"/>
                <a:ext cx="10559700" cy="4941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Given: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+ 3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Notice: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+9≠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606" name="Google Shape;606;p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" y="1211941"/>
                <a:ext cx="10559700" cy="4941825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7" name="Google Shape;607;p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9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accent5"/>
                </a:solidFill>
              </a:rPr>
              <a:t>Try It: Function Composition</a:t>
            </a:r>
            <a:endParaRPr sz="40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3" name="Google Shape;613;p95"/>
              <p:cNvSpPr txBox="1"/>
              <p:nvPr/>
            </p:nvSpPr>
            <p:spPr>
              <a:xfrm>
                <a:off x="831833" y="1722035"/>
                <a:ext cx="8568900" cy="26808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2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− 1 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, find: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lvl="0">
                  <a:lnSpc>
                    <a:spcPct val="113000"/>
                  </a:lnSpc>
                  <a:buSzPts val="4400"/>
                </a:pPr>
                <a:r>
                  <a:rPr lang="en-US" sz="2800" dirty="0">
                    <a:solidFill>
                      <a:schemeClr val="dk1"/>
                    </a:solidFill>
                  </a:rPr>
                  <a:t>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lvl="0">
                  <a:lnSpc>
                    <a:spcPct val="113000"/>
                  </a:lnSpc>
                  <a:buSzPts val="4400"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613" name="Google Shape;613;p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722035"/>
                <a:ext cx="8568900" cy="2680822"/>
              </a:xfrm>
              <a:prstGeom prst="rect">
                <a:avLst/>
              </a:prstGeom>
              <a:blipFill>
                <a:blip r:embed="rId3"/>
                <a:stretch>
                  <a:fillRect l="-1036" b="-9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" name="Google Shape;614;p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6023</TotalTime>
  <Words>4547</Words>
  <Application>Microsoft Macintosh PowerPoint</Application>
  <PresentationFormat>Widescreen</PresentationFormat>
  <Paragraphs>404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Arial Black</vt:lpstr>
      <vt:lpstr>Georgia</vt:lpstr>
      <vt:lpstr>Tahoma</vt:lpstr>
      <vt:lpstr>Cambria Math</vt:lpstr>
      <vt:lpstr>Calibri</vt:lpstr>
      <vt:lpstr>Roboto Mono</vt:lpstr>
      <vt:lpstr>Office Theme</vt:lpstr>
      <vt:lpstr>Office Theme</vt:lpstr>
      <vt:lpstr>Office Theme</vt:lpstr>
      <vt:lpstr>Office Theme</vt:lpstr>
      <vt:lpstr>Precalculus</vt:lpstr>
      <vt:lpstr>Affirmations </vt:lpstr>
      <vt:lpstr>Learning Goals: Composition of Functions</vt:lpstr>
      <vt:lpstr>Algebraic Operations on Functions</vt:lpstr>
      <vt:lpstr>Example: Combining Functions</vt:lpstr>
      <vt:lpstr>Try It: Operations on Functions</vt:lpstr>
      <vt:lpstr>What is Function Composition?</vt:lpstr>
      <vt:lpstr>Example 2: Order Matters in Composition!</vt:lpstr>
      <vt:lpstr>Try It: Function Composition</vt:lpstr>
      <vt:lpstr>Example: Evaluating Composition Using Tables</vt:lpstr>
      <vt:lpstr>Evaluating Composite Functions from Formulas</vt:lpstr>
      <vt:lpstr>Example: Evaluating Using a General Formula</vt:lpstr>
      <vt:lpstr>Try It: Evaluating Using a Formula</vt:lpstr>
      <vt:lpstr>Domain of Composite Functions</vt:lpstr>
      <vt:lpstr>Example: Finding the Domain</vt:lpstr>
      <vt:lpstr>Decomposing a Composite Function</vt:lpstr>
      <vt:lpstr>Example: Decomposing a Function</vt:lpstr>
      <vt:lpstr>Try It: Decomposing a Function</vt:lpstr>
      <vt:lpstr>Learning Goals: Transformation of Functions</vt:lpstr>
      <vt:lpstr>Reflections Across the Axes</vt:lpstr>
      <vt:lpstr>Example: Reflections</vt:lpstr>
      <vt:lpstr>Try It: Reflections</vt:lpstr>
      <vt:lpstr>Even and Odd Functions</vt:lpstr>
      <vt:lpstr>Example: Testing for Even/Odd</vt:lpstr>
      <vt:lpstr>Try It: Testing for Even/Odd</vt:lpstr>
      <vt:lpstr>Vertical Stretches and Compressions</vt:lpstr>
      <vt:lpstr>Horizontal Stretches and Compressions</vt:lpstr>
      <vt:lpstr>How To: Stretches and Compressions</vt:lpstr>
      <vt:lpstr>Try It: Stretches and Compressions</vt:lpstr>
      <vt:lpstr>Vertical and Horizontal Shifts</vt:lpstr>
      <vt:lpstr>Performing a Sequence of Transformations</vt:lpstr>
      <vt:lpstr>Transformed Function</vt:lpstr>
      <vt:lpstr>Try It: Writing Transformed Functions</vt:lpstr>
      <vt:lpstr>Learning Goals: Inverse Functions</vt:lpstr>
      <vt:lpstr>What is an Inverse Function?</vt:lpstr>
      <vt:lpstr>Example: Understanding Inverses</vt:lpstr>
      <vt:lpstr>Try It: Inverse Values</vt:lpstr>
      <vt:lpstr>Verifying Inverse Functions</vt:lpstr>
      <vt:lpstr>Example: Verifying Inverses</vt:lpstr>
      <vt:lpstr>Try It: Verifying Inverses</vt:lpstr>
      <vt:lpstr>Domain and Range of Inverse Functions</vt:lpstr>
      <vt:lpstr>Example: Domain and Range of an Inverse</vt:lpstr>
      <vt:lpstr>Try It: Domain and Range of Inverses</vt:lpstr>
      <vt:lpstr>Finding Inverse Functions</vt:lpstr>
      <vt:lpstr>Graphing Inverse Functions</vt:lpstr>
      <vt:lpstr>Try It: Finding an Inverse</vt:lpstr>
      <vt:lpstr>Before we finish up…</vt:lpstr>
      <vt:lpstr>Attributions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Tobias Eld</cp:lastModifiedBy>
  <cp:revision>4</cp:revision>
  <dcterms:modified xsi:type="dcterms:W3CDTF">2026-02-10T00:03:35Z</dcterms:modified>
</cp:coreProperties>
</file>