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50" r:id="rId1"/>
    <p:sldMasterId id="2147483751" r:id="rId2"/>
    <p:sldMasterId id="2147483752" r:id="rId3"/>
    <p:sldMasterId id="2147483753" r:id="rId4"/>
    <p:sldMasterId id="2147483754" r:id="rId5"/>
  </p:sldMasterIdLst>
  <p:notesMasterIdLst>
    <p:notesMasterId r:id="rId7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Lst>
  <p:sldSz cx="12192000" cy="6858000"/>
  <p:notesSz cx="6858000" cy="9144000"/>
  <p:embeddedFontLst>
    <p:embeddedFont>
      <p:font typeface="Arial Black" panose="020B0604020202020204" pitchFamily="34" charset="0"/>
      <p:regular r:id="rId73"/>
      <p:bold r:id="rId74"/>
    </p:embeddedFont>
    <p:embeddedFont>
      <p:font typeface="Cambria Math" panose="02040503050406030204" pitchFamily="18" charset="0"/>
      <p:regular r:id="rId75"/>
    </p:embeddedFont>
    <p:embeddedFont>
      <p:font typeface="Georgia" panose="02040502050405020303" pitchFamily="18" charset="0"/>
      <p:regular r:id="rId76"/>
      <p:bold r:id="rId77"/>
      <p:italic r:id="rId78"/>
      <p:boldItalic r:id="rId79"/>
    </p:embeddedFont>
    <p:embeddedFont>
      <p:font typeface="Roboto Mono" pitchFamily="49" charset="0"/>
      <p:regular r:id="rId80"/>
      <p:bold r:id="rId81"/>
      <p:italic r:id="rId82"/>
      <p:bold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51"/>
    <p:restoredTop sz="94652"/>
  </p:normalViewPr>
  <p:slideViewPr>
    <p:cSldViewPr snapToGrid="0">
      <p:cViewPr varScale="1">
        <p:scale>
          <a:sx n="86" d="100"/>
          <a:sy n="86" d="100"/>
        </p:scale>
        <p:origin x="320"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Master" Target="slideMasters/slideMaster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font" Target="fonts/font5.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font" Target="fonts/font3.fntdata"/><Relationship Id="rId83"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4.fntdata"/><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3a007cb080a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3a007cb080a_0_9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3b260d82304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g3b260d82304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Hypotenuse = 17</a:t>
            </a:r>
            <a:endParaRPr/>
          </a:p>
          <a:p>
            <a:pPr marL="0" lvl="0" indent="0" algn="l" rtl="0">
              <a:lnSpc>
                <a:spcPct val="100000"/>
              </a:lnSpc>
              <a:spcBef>
                <a:spcPts val="0"/>
              </a:spcBef>
              <a:spcAft>
                <a:spcPts val="0"/>
              </a:spcAft>
              <a:buSzPts val="1400"/>
              <a:buNone/>
            </a:pPr>
            <a:r>
              <a:rPr lang="en-US"/>
              <a:t>\sin = \frac{8}{17}, \cos = \frac{15}{17}, \tan = \frac{8}{15}</a:t>
            </a:r>
            <a:endParaRPr/>
          </a:p>
          <a:p>
            <a:pPr marL="0" lvl="0" indent="0" algn="l" rtl="0">
              <a:lnSpc>
                <a:spcPct val="100000"/>
              </a:lnSpc>
              <a:spcBef>
                <a:spcPts val="0"/>
              </a:spcBef>
              <a:spcAft>
                <a:spcPts val="0"/>
              </a:spcAft>
              <a:buSzPts val="1400"/>
              <a:buNone/>
            </a:pPr>
            <a:r>
              <a:rPr lang="en-US"/>
              <a:t>\csc = \frac{17}{8}, \sec = \frac{17}{15}, \cot = \frac{15}{8}</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3b260d82304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g3b260d82304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3b260d82304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g3b260d82304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252f158b3da_0_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g252f158b3da_0_8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t>
            </a:r>
            <a:endParaRPr/>
          </a:p>
          <a:p>
            <a:pPr marL="457200" lvl="0" indent="-298450" algn="l" rtl="0">
              <a:spcBef>
                <a:spcPts val="0"/>
              </a:spcBef>
              <a:spcAft>
                <a:spcPts val="0"/>
              </a:spcAft>
              <a:buClr>
                <a:schemeClr val="dk1"/>
              </a:buClr>
              <a:buSzPts val="1100"/>
              <a:buFont typeface="Roboto Mono"/>
              <a:buAutoNum type="arabicPeriod"/>
            </a:pPr>
            <a:r>
              <a:rPr lang="en-US" sz="1100">
                <a:latin typeface="Roboto Mono"/>
                <a:ea typeface="Roboto Mono"/>
                <a:cs typeface="Roboto Mono"/>
                <a:sym typeface="Roboto Mono"/>
              </a:rPr>
              <a:t>\sec(60°) = 2</a:t>
            </a:r>
            <a:endParaRPr sz="1100">
              <a:latin typeface="Roboto Mono"/>
              <a:ea typeface="Roboto Mono"/>
              <a:cs typeface="Roboto Mono"/>
              <a:sym typeface="Roboto Mono"/>
            </a:endParaRPr>
          </a:p>
          <a:p>
            <a:pPr marL="457200" lvl="0" indent="-298450" algn="l" rtl="0">
              <a:spcBef>
                <a:spcPts val="0"/>
              </a:spcBef>
              <a:spcAft>
                <a:spcPts val="0"/>
              </a:spcAft>
              <a:buClr>
                <a:schemeClr val="dk1"/>
              </a:buClr>
              <a:buSzPts val="1100"/>
              <a:buFont typeface="Roboto Mono"/>
              <a:buAutoNum type="arabicPeriod"/>
            </a:pPr>
            <a:r>
              <a:rPr lang="en-US" sz="1100">
                <a:latin typeface="Roboto Mono"/>
                <a:ea typeface="Roboto Mono"/>
                <a:cs typeface="Roboto Mono"/>
                <a:sym typeface="Roboto Mono"/>
              </a:rPr>
              <a:t>\csc(30°) = 2</a:t>
            </a:r>
            <a:endParaRPr sz="1100">
              <a:latin typeface="Roboto Mono"/>
              <a:ea typeface="Roboto Mono"/>
              <a:cs typeface="Roboto Mono"/>
              <a:sym typeface="Roboto Mono"/>
            </a:endParaRPr>
          </a:p>
          <a:p>
            <a:pPr marL="457200" lvl="0" indent="-298450" algn="l" rtl="0">
              <a:spcBef>
                <a:spcPts val="0"/>
              </a:spcBef>
              <a:spcAft>
                <a:spcPts val="0"/>
              </a:spcAft>
              <a:buClr>
                <a:schemeClr val="dk1"/>
              </a:buClr>
              <a:buSzPts val="1100"/>
              <a:buFont typeface="Roboto Mono"/>
              <a:buAutoNum type="arabicPeriod"/>
            </a:pPr>
            <a:r>
              <a:rPr lang="en-US" sz="1100">
                <a:latin typeface="Roboto Mono"/>
                <a:ea typeface="Roboto Mono"/>
                <a:cs typeface="Roboto Mono"/>
                <a:sym typeface="Roboto Mono"/>
              </a:rPr>
              <a:t>\tan(45°) \cdot \cot(45°) = 1 \cdot 1 = 1</a:t>
            </a:r>
            <a:endParaRPr sz="1100">
              <a:latin typeface="Roboto Mono"/>
              <a:ea typeface="Roboto Mono"/>
              <a:cs typeface="Roboto Mono"/>
              <a:sym typeface="Roboto Mono"/>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3b260d8230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g3b260d82304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b260d82304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g3b260d82304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3b260d82304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g3b260d82304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3b260d82304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g3b260d82304_0_1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3b260d82304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g3b260d82304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t>
            </a:r>
            <a:endParaRPr/>
          </a:p>
          <a:p>
            <a:pPr marL="457200" lvl="0" indent="-317500" algn="l" rtl="0">
              <a:lnSpc>
                <a:spcPct val="100000"/>
              </a:lnSpc>
              <a:spcBef>
                <a:spcPts val="0"/>
              </a:spcBef>
              <a:spcAft>
                <a:spcPts val="0"/>
              </a:spcAft>
              <a:buSzPts val="1400"/>
              <a:buAutoNum type="arabicPeriod"/>
            </a:pPr>
            <a:r>
              <a:rPr lang="en-US"/>
              <a:t>Use sine: \sin(50°) = \frac{\text{opposite}}{20} → \text{opposite} = 20 \sin(50°) \approx 15.32 feet</a:t>
            </a:r>
            <a:endParaRPr/>
          </a:p>
          <a:p>
            <a:pPr marL="457200" lvl="0" indent="-317500" algn="l" rtl="0">
              <a:lnSpc>
                <a:spcPct val="100000"/>
              </a:lnSpc>
              <a:spcBef>
                <a:spcPts val="0"/>
              </a:spcBef>
              <a:spcAft>
                <a:spcPts val="0"/>
              </a:spcAft>
              <a:buSzPts val="1400"/>
              <a:buAutoNum type="arabicPeriod"/>
            </a:pPr>
            <a:r>
              <a:rPr lang="en-US"/>
              <a:t>Use tangent: \tan(28°) = \frac{9}{\text{adjacent}} → \text{adjacent} = \frac{9}{\tan(28°)} \approx 16.92 meters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32bfea5b9d0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8" name="Google Shape;818;g32bfea5b9d0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1c73850ce0a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692" name="Google Shape;692;g1c73850ce0a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3b260d8230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g3b260d82304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3b260d82304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g3b260d82304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3b260d82304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1" name="Google Shape;841;g3b260d82304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3adfb343e39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0" name="Google Shape;850;g3adfb343e39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t>
            </a:r>
            <a:endParaRPr/>
          </a:p>
          <a:p>
            <a:pPr marL="457200" lvl="0" indent="-317500" algn="l" rtl="0">
              <a:lnSpc>
                <a:spcPct val="100000"/>
              </a:lnSpc>
              <a:spcBef>
                <a:spcPts val="0"/>
              </a:spcBef>
              <a:spcAft>
                <a:spcPts val="0"/>
              </a:spcAft>
              <a:buSzPts val="1400"/>
              <a:buAutoNum type="arabicPeriod"/>
            </a:pPr>
            <a:r>
              <a:rPr lang="en-US"/>
              <a:t>[-1, 1]</a:t>
            </a:r>
            <a:endParaRPr/>
          </a:p>
          <a:p>
            <a:pPr marL="457200" lvl="0" indent="-317500" algn="l" rtl="0">
              <a:lnSpc>
                <a:spcPct val="100000"/>
              </a:lnSpc>
              <a:spcBef>
                <a:spcPts val="0"/>
              </a:spcBef>
              <a:spcAft>
                <a:spcPts val="0"/>
              </a:spcAft>
              <a:buSzPts val="1400"/>
              <a:buAutoNum type="arabicPeriod"/>
            </a:pPr>
            <a:r>
              <a:rPr lang="en-US"/>
              <a:t>No, because 2 is not in the domain [-1, 1] of \cos^{-1} x</a:t>
            </a:r>
            <a:endParaRPr/>
          </a:p>
          <a:p>
            <a:pPr marL="457200" lvl="0" indent="-317500" algn="l" rtl="0">
              <a:lnSpc>
                <a:spcPct val="100000"/>
              </a:lnSpc>
              <a:spcBef>
                <a:spcPts val="0"/>
              </a:spcBef>
              <a:spcAft>
                <a:spcPts val="0"/>
              </a:spcAft>
              <a:buSzPts val="1400"/>
              <a:buAutoNum type="arabicPeriod"/>
            </a:pPr>
            <a:r>
              <a:rPr lang="en-US"/>
              <a:t>\left(-\frac{\pi}{2}, \frac{\pi}{2}\right)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3b260d8230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7" name="Google Shape;857;g3b260d82304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3b260d8230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g3b260d8230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3b260d82304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1" name="Google Shape;871;g3b260d82304_0_1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Answers: </a:t>
            </a:r>
            <a:endParaRPr/>
          </a:p>
          <a:p>
            <a:pPr marL="457200" lvl="0" indent="-317500" algn="l" rtl="0">
              <a:lnSpc>
                <a:spcPct val="100000"/>
              </a:lnSpc>
              <a:spcBef>
                <a:spcPts val="0"/>
              </a:spcBef>
              <a:spcAft>
                <a:spcPts val="0"/>
              </a:spcAft>
              <a:buSzPts val="1400"/>
              <a:buAutoNum type="arabicPeriod"/>
            </a:pPr>
            <a:r>
              <a:rPr lang="en-US"/>
              <a:t>0</a:t>
            </a:r>
            <a:endParaRPr/>
          </a:p>
          <a:p>
            <a:pPr marL="457200" lvl="0" indent="-317500" algn="l" rtl="0">
              <a:lnSpc>
                <a:spcPct val="100000"/>
              </a:lnSpc>
              <a:spcBef>
                <a:spcPts val="0"/>
              </a:spcBef>
              <a:spcAft>
                <a:spcPts val="0"/>
              </a:spcAft>
              <a:buSzPts val="1400"/>
              <a:buAutoNum type="arabicPeriod"/>
            </a:pPr>
            <a:r>
              <a:rPr lang="en-US"/>
              <a:t>\pi</a:t>
            </a:r>
            <a:endParaRPr/>
          </a:p>
          <a:p>
            <a:pPr marL="457200" lvl="0" indent="-317500" algn="l" rtl="0">
              <a:lnSpc>
                <a:spcPct val="100000"/>
              </a:lnSpc>
              <a:spcBef>
                <a:spcPts val="0"/>
              </a:spcBef>
              <a:spcAft>
                <a:spcPts val="0"/>
              </a:spcAft>
              <a:buSzPts val="1400"/>
              <a:buAutoNum type="arabicPeriod"/>
            </a:pPr>
            <a:r>
              <a:rPr lang="en-US"/>
              <a:t>\frac{\pi}{3}</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3b260d8230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8" name="Google Shape;878;g3b260d82304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3b260d8230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5" name="Google Shape;885;g3b260d82304_0_1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t>
            </a:r>
            <a:endParaRPr/>
          </a:p>
          <a:p>
            <a:pPr marL="457200" lvl="0" indent="-317500" algn="l" rtl="0">
              <a:lnSpc>
                <a:spcPct val="100000"/>
              </a:lnSpc>
              <a:spcBef>
                <a:spcPts val="0"/>
              </a:spcBef>
              <a:spcAft>
                <a:spcPts val="0"/>
              </a:spcAft>
              <a:buSzPts val="1400"/>
              <a:buAutoNum type="arabicPeriod"/>
            </a:pPr>
            <a:r>
              <a:rPr lang="en-US"/>
              <a:t>\theta = \cos^{-1}\left(\frac{10}{18}\right) \approx 56.25°</a:t>
            </a:r>
            <a:endParaRPr/>
          </a:p>
          <a:p>
            <a:pPr marL="457200" lvl="0" indent="-317500" algn="l" rtl="0">
              <a:lnSpc>
                <a:spcPct val="100000"/>
              </a:lnSpc>
              <a:spcBef>
                <a:spcPts val="0"/>
              </a:spcBef>
              <a:spcAft>
                <a:spcPts val="0"/>
              </a:spcAft>
              <a:buSzPts val="1400"/>
              <a:buAutoNum type="arabicPeriod"/>
            </a:pPr>
            <a:r>
              <a:rPr lang="en-US"/>
              <a:t>\theta = \tan^{-1}\left(\frac{7}{5}\right) \approx 0.9505 radians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3b260d8230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2" name="Google Shape;892;g3b260d82304_0_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3a007cb080a_0_15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8" name="Google Shape;698;g3a007cb080a_0_15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3b260d82304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0" name="Google Shape;900;g3b260d82304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3b260d82304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7" name="Google Shape;907;g3b260d82304_0_2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3b260d82304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4" name="Google Shape;914;g3b260d82304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t>
            </a:r>
            <a:endParaRPr/>
          </a:p>
          <a:p>
            <a:pPr marL="457200" lvl="0" indent="-317500" algn="l" rtl="0">
              <a:lnSpc>
                <a:spcPct val="100000"/>
              </a:lnSpc>
              <a:spcBef>
                <a:spcPts val="0"/>
              </a:spcBef>
              <a:spcAft>
                <a:spcPts val="0"/>
              </a:spcAft>
              <a:buSzPts val="1400"/>
              <a:buAutoNum type="arabicPeriod"/>
            </a:pPr>
            <a:r>
              <a:rPr lang="en-US"/>
              <a:t>\frac{\pi}{6} (since \sin(\frac{5\pi}{6}) = \frac{1}{2} and \frac{\pi}{6} \in [-\frac{\pi}{2}, \frac{\pi}{2}])</a:t>
            </a:r>
            <a:endParaRPr/>
          </a:p>
          <a:p>
            <a:pPr marL="457200" lvl="0" indent="-317500" algn="l" rtl="0">
              <a:lnSpc>
                <a:spcPct val="100000"/>
              </a:lnSpc>
              <a:spcBef>
                <a:spcPts val="0"/>
              </a:spcBef>
              <a:spcAft>
                <a:spcPts val="0"/>
              </a:spcAft>
              <a:buSzPts val="1400"/>
              <a:buAutoNum type="arabicPeriod"/>
            </a:pPr>
            <a:r>
              <a:rPr lang="en-US"/>
              <a:t>-\frac{\pi}{4} (since \tan(\frac{3\pi}{4}) = -1 and -\frac{\pi}{4} \in (-\frac{\pi}{2}, \frac{\pi}{2}))</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3b260d82304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1" name="Google Shape;921;g3b260d82304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3b260d8230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8" name="Google Shape;928;g3b260d82304_0_2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3b260d82304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5" name="Google Shape;935;g3b260d82304_0_2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3b260d82304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2" name="Google Shape;942;g3b260d82304_0_2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Answers: </a:t>
            </a:r>
            <a:endParaRPr/>
          </a:p>
          <a:p>
            <a:pPr marL="457200" lvl="0" indent="-317500" algn="l" rtl="0">
              <a:lnSpc>
                <a:spcPct val="100000"/>
              </a:lnSpc>
              <a:spcBef>
                <a:spcPts val="0"/>
              </a:spcBef>
              <a:spcAft>
                <a:spcPts val="0"/>
              </a:spcAft>
              <a:buSzPts val="1400"/>
              <a:buAutoNum type="arabicPeriod"/>
            </a:pPr>
            <a:r>
              <a:rPr lang="en-US"/>
              <a:t>Since \frac{\pi}{4} \in [0, \pi], use \sin^{-1}(\cos x) = \frac{\pi}{2} - x. Answer: \frac{\pi}{2} - \frac{\pi}{4} = \frac{\pi}{4}</a:t>
            </a:r>
            <a:endParaRPr/>
          </a:p>
          <a:p>
            <a:pPr marL="457200" lvl="0" indent="-317500" algn="l" rtl="0">
              <a:lnSpc>
                <a:spcPct val="100000"/>
              </a:lnSpc>
              <a:spcBef>
                <a:spcPts val="0"/>
              </a:spcBef>
              <a:spcAft>
                <a:spcPts val="0"/>
              </a:spcAft>
              <a:buSzPts val="1400"/>
              <a:buAutoNum type="arabicPeriod"/>
            </a:pPr>
            <a:r>
              <a:rPr lang="en-US"/>
              <a:t>\frac{2\pi}{3} \notin \left[-\frac{\pi}{2}, \frac{\pi}{2}\right]. Find equivalent angle: \sin\left(\frac{2\pi}{3}\right) = \frac{\sqrt{3}}{2} = \sin\left(\frac{\pi}{3}\right) where \frac{\pi}{3} \in \left[-\frac{\pi}{2}, \frac{\pi}{2}\right]. Answer: \frac{\pi}{2} - \frac{\pi}{3} = \frac{\pi}{6}</a:t>
            </a:r>
            <a:endParaRPr/>
          </a:p>
          <a:p>
            <a:pPr marL="457200" lvl="0" indent="-317500" algn="l" rtl="0">
              <a:lnSpc>
                <a:spcPct val="100000"/>
              </a:lnSpc>
              <a:spcBef>
                <a:spcPts val="0"/>
              </a:spcBef>
              <a:spcAft>
                <a:spcPts val="0"/>
              </a:spcAft>
              <a:buSzPts val="1400"/>
              <a:buAutoNum type="arabicPeriod"/>
            </a:pPr>
            <a:r>
              <a:rPr lang="en-US"/>
              <a:t>Let \theta = \tan^{-1} x, so \tan \theta = x = \frac{x}{1}. Triangle: opp = x, adj = 1, hyp = \sqrt{x^2 + 1}. Answer: \cos \theta = \frac{1}{\sqrt{x^2 + 1}} or \frac{\sqrt{x^2+1}}{x^2+1}</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32bfea5b9d0_0_2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9" name="Google Shape;949;g32bfea5b9d0_0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3b260d82304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7" name="Google Shape;957;g3b260d82304_0_2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3b260d82304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5" name="Google Shape;965;g3b260d82304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252f158b3da_0_2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g252f158b3da_0_24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3b260d82304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5" name="Google Shape;975;g3b260d82304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3b260d8230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Google Shape;983;g3b260d82304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3b260d82304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1" name="Google Shape;991;g3b260d82304_0_2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Answers: </a:t>
            </a:r>
            <a:endParaRPr/>
          </a:p>
          <a:p>
            <a:pPr marL="457200" lvl="0" indent="-317500" algn="l" rtl="0">
              <a:lnSpc>
                <a:spcPct val="100000"/>
              </a:lnSpc>
              <a:spcBef>
                <a:spcPts val="0"/>
              </a:spcBef>
              <a:spcAft>
                <a:spcPts val="0"/>
              </a:spcAft>
              <a:buSzPts val="1400"/>
              <a:buAutoNum type="arabicPeriod"/>
            </a:pPr>
            <a:r>
              <a:rPr lang="en-US"/>
              <a:t>AAS (two angles + non-included side)</a:t>
            </a:r>
            <a:endParaRPr/>
          </a:p>
          <a:p>
            <a:pPr marL="457200" lvl="0" indent="-317500" algn="l" rtl="0">
              <a:lnSpc>
                <a:spcPct val="100000"/>
              </a:lnSpc>
              <a:spcBef>
                <a:spcPts val="0"/>
              </a:spcBef>
              <a:spcAft>
                <a:spcPts val="0"/>
              </a:spcAft>
              <a:buSzPts val="1400"/>
              <a:buAutoNum type="arabicPeriod"/>
            </a:pPr>
            <a:r>
              <a:rPr lang="en-US"/>
              <a:t>SSA (two sides + non-included angle) - ambiguous case</a:t>
            </a:r>
            <a:endParaRPr/>
          </a:p>
          <a:p>
            <a:pPr marL="457200" lvl="0" indent="-317500" algn="l" rtl="0">
              <a:lnSpc>
                <a:spcPct val="100000"/>
              </a:lnSpc>
              <a:spcBef>
                <a:spcPts val="0"/>
              </a:spcBef>
              <a:spcAft>
                <a:spcPts val="0"/>
              </a:spcAft>
              <a:buSzPts val="1400"/>
              <a:buAutoNum type="arabicPeriod"/>
            </a:pPr>
            <a:r>
              <a:rPr lang="en-US"/>
              <a:t>ASA (two angles + included side)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3b260d8230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g3b260d82304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3b4af7b81a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5" name="Google Shape;1005;g3b4af7b81a4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3b4af7b81a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2" name="Google Shape;1012;g3b4af7b81a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t>
            </a:r>
            <a:endParaRPr/>
          </a:p>
          <a:p>
            <a:pPr marL="0" lvl="0" indent="0" algn="l" rtl="0">
              <a:lnSpc>
                <a:spcPct val="100000"/>
              </a:lnSpc>
              <a:spcBef>
                <a:spcPts val="0"/>
              </a:spcBef>
              <a:spcAft>
                <a:spcPts val="0"/>
              </a:spcAft>
              <a:buSzPts val="1400"/>
              <a:buNone/>
            </a:pPr>
            <a:r>
              <a:rPr lang="en-US"/>
              <a:t>\alpha = 60°</a:t>
            </a:r>
            <a:endParaRPr/>
          </a:p>
          <a:p>
            <a:pPr marL="0" lvl="0" indent="0" algn="l" rtl="0">
              <a:lnSpc>
                <a:spcPct val="100000"/>
              </a:lnSpc>
              <a:spcBef>
                <a:spcPts val="0"/>
              </a:spcBef>
              <a:spcAft>
                <a:spcPts val="0"/>
              </a:spcAft>
              <a:buSzPts val="1400"/>
              <a:buNone/>
            </a:pPr>
            <a:r>
              <a:rPr lang="en-US"/>
              <a:t>a \approx 25.9</a:t>
            </a:r>
            <a:endParaRPr/>
          </a:p>
          <a:p>
            <a:pPr marL="0" lvl="0" indent="0" algn="l" rtl="0">
              <a:lnSpc>
                <a:spcPct val="100000"/>
              </a:lnSpc>
              <a:spcBef>
                <a:spcPts val="0"/>
              </a:spcBef>
              <a:spcAft>
                <a:spcPts val="0"/>
              </a:spcAft>
              <a:buSzPts val="1400"/>
              <a:buNone/>
            </a:pPr>
            <a:r>
              <a:rPr lang="en-US"/>
              <a:t>c \approx 29.3</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3b260d82304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9" name="Google Shape;1019;g3b260d82304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3b260d82304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7" name="Google Shape;1027;g3b260d82304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3b4af7b81a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5" name="Google Shape;1035;g3b4af7b81a4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3adfb343e39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2" name="Google Shape;1042;g3adfb343e39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t>
            </a:r>
            <a:r>
              <a:rPr lang="en-US" sz="1100">
                <a:latin typeface="Arial"/>
                <a:ea typeface="Arial"/>
                <a:cs typeface="Arial"/>
                <a:sym typeface="Arial"/>
              </a:rPr>
              <a:t>Two triangles exist</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Triangle 1</a:t>
            </a:r>
            <a:r>
              <a:rPr lang="en-US" sz="1100">
                <a:latin typeface="Arial"/>
                <a:ea typeface="Arial"/>
                <a:cs typeface="Arial"/>
                <a:sym typeface="Arial"/>
              </a:rPr>
              <a:t>: </a:t>
            </a:r>
            <a:r>
              <a:rPr lang="en-US" sz="1100">
                <a:solidFill>
                  <a:srgbClr val="188038"/>
                </a:solidFill>
                <a:latin typeface="Roboto Mono"/>
                <a:ea typeface="Roboto Mono"/>
                <a:cs typeface="Roboto Mono"/>
                <a:sym typeface="Roboto Mono"/>
              </a:rPr>
              <a:t>\beta_1 \approx 64.0°</a:t>
            </a:r>
            <a:r>
              <a:rPr lang="en-US" sz="1100">
                <a:latin typeface="Arial"/>
                <a:ea typeface="Arial"/>
                <a:cs typeface="Arial"/>
                <a:sym typeface="Arial"/>
              </a:rPr>
              <a:t>, </a:t>
            </a:r>
            <a:r>
              <a:rPr lang="en-US" sz="1100">
                <a:solidFill>
                  <a:srgbClr val="188038"/>
                </a:solidFill>
                <a:latin typeface="Roboto Mono"/>
                <a:ea typeface="Roboto Mono"/>
                <a:cs typeface="Roboto Mono"/>
                <a:sym typeface="Roboto Mono"/>
              </a:rPr>
              <a:t>\gamma_1 \approx 76.0°</a:t>
            </a:r>
            <a:r>
              <a:rPr lang="en-US" sz="1100">
                <a:latin typeface="Arial"/>
                <a:ea typeface="Arial"/>
                <a:cs typeface="Arial"/>
                <a:sym typeface="Arial"/>
              </a:rPr>
              <a:t>, </a:t>
            </a:r>
            <a:r>
              <a:rPr lang="en-US" sz="1100">
                <a:solidFill>
                  <a:srgbClr val="188038"/>
                </a:solidFill>
                <a:latin typeface="Roboto Mono"/>
                <a:ea typeface="Roboto Mono"/>
                <a:cs typeface="Roboto Mono"/>
                <a:sym typeface="Roboto Mono"/>
              </a:rPr>
              <a:t>c_1 \approx 15.1</a:t>
            </a:r>
            <a:endParaRPr sz="1100">
              <a:solidFill>
                <a:srgbClr val="188038"/>
              </a:solidFill>
              <a:latin typeface="Roboto Mono"/>
              <a:ea typeface="Roboto Mono"/>
              <a:cs typeface="Roboto Mono"/>
              <a:sym typeface="Roboto Mono"/>
            </a:endParaRPr>
          </a:p>
          <a:p>
            <a:pPr marL="0" lvl="0" indent="0" algn="l" rtl="0">
              <a:lnSpc>
                <a:spcPct val="100000"/>
              </a:lnSpc>
              <a:spcBef>
                <a:spcPts val="0"/>
              </a:spcBef>
              <a:spcAft>
                <a:spcPts val="0"/>
              </a:spcAft>
              <a:buSzPts val="1400"/>
              <a:buNone/>
            </a:pPr>
            <a:r>
              <a:rPr lang="en-US" sz="1100" b="1">
                <a:latin typeface="Arial"/>
                <a:ea typeface="Arial"/>
                <a:cs typeface="Arial"/>
                <a:sym typeface="Arial"/>
              </a:rPr>
              <a:t>Triangle 2</a:t>
            </a:r>
            <a:r>
              <a:rPr lang="en-US" sz="1100">
                <a:latin typeface="Arial"/>
                <a:ea typeface="Arial"/>
                <a:cs typeface="Arial"/>
                <a:sym typeface="Arial"/>
              </a:rPr>
              <a:t>: </a:t>
            </a:r>
            <a:r>
              <a:rPr lang="en-US" sz="1100">
                <a:solidFill>
                  <a:srgbClr val="188038"/>
                </a:solidFill>
                <a:latin typeface="Roboto Mono"/>
                <a:ea typeface="Roboto Mono"/>
                <a:cs typeface="Roboto Mono"/>
                <a:sym typeface="Roboto Mono"/>
              </a:rPr>
              <a:t>\beta_2 \approx 116.0°</a:t>
            </a:r>
            <a:r>
              <a:rPr lang="en-US" sz="1100">
                <a:latin typeface="Arial"/>
                <a:ea typeface="Arial"/>
                <a:cs typeface="Arial"/>
                <a:sym typeface="Arial"/>
              </a:rPr>
              <a:t>, </a:t>
            </a:r>
            <a:r>
              <a:rPr lang="en-US" sz="1100">
                <a:solidFill>
                  <a:srgbClr val="188038"/>
                </a:solidFill>
                <a:latin typeface="Roboto Mono"/>
                <a:ea typeface="Roboto Mono"/>
                <a:cs typeface="Roboto Mono"/>
                <a:sym typeface="Roboto Mono"/>
              </a:rPr>
              <a:t>\gamma_2 \approx 24.0°</a:t>
            </a:r>
            <a:r>
              <a:rPr lang="en-US" sz="1100">
                <a:latin typeface="Arial"/>
                <a:ea typeface="Arial"/>
                <a:cs typeface="Arial"/>
                <a:sym typeface="Arial"/>
              </a:rPr>
              <a:t>, </a:t>
            </a:r>
            <a:r>
              <a:rPr lang="en-US" sz="1100">
                <a:solidFill>
                  <a:srgbClr val="188038"/>
                </a:solidFill>
                <a:latin typeface="Roboto Mono"/>
                <a:ea typeface="Roboto Mono"/>
                <a:cs typeface="Roboto Mono"/>
                <a:sym typeface="Roboto Mono"/>
              </a:rPr>
              <a:t>c_2 \approx 6.3</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3b260d8230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g3b260d8230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3b4af7b81a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 name="Google Shape;1049;g3b4af7b81a4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3b4af7b81a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6" name="Google Shape;1056;g3b4af7b81a4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3b4af7b81a4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3" name="Google Shape;1063;g3b4af7b81a4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t>
            </a:r>
            <a:endParaRPr/>
          </a:p>
          <a:p>
            <a:pPr marL="457200" lvl="0" indent="-317500" algn="l" rtl="0">
              <a:lnSpc>
                <a:spcPct val="100000"/>
              </a:lnSpc>
              <a:spcBef>
                <a:spcPts val="0"/>
              </a:spcBef>
              <a:spcAft>
                <a:spcPts val="0"/>
              </a:spcAft>
              <a:buSzPts val="1400"/>
              <a:buAutoNum type="arabicPeriod"/>
            </a:pPr>
            <a:r>
              <a:rPr lang="en-US"/>
              <a:t>Area \approx 410.5 square units</a:t>
            </a:r>
            <a:endParaRPr/>
          </a:p>
          <a:p>
            <a:pPr marL="457200" lvl="0" indent="-317500" algn="l" rtl="0">
              <a:lnSpc>
                <a:spcPct val="100000"/>
              </a:lnSpc>
              <a:spcBef>
                <a:spcPts val="0"/>
              </a:spcBef>
              <a:spcAft>
                <a:spcPts val="0"/>
              </a:spcAft>
              <a:buSzPts val="1400"/>
              <a:buAutoNum type="arabicPeriod"/>
            </a:pPr>
            <a:r>
              <a:rPr lang="en-US"/>
              <a:t>Area \approx 42.4 square feet</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32bfea5b9d0_0_2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0" name="Google Shape;1070;g32bfea5b9d0_0_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3b260d82304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8" name="Google Shape;1078;g3b260d82304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3b4af7b81a4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5" name="Google Shape;1085;g3b4af7b81a4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3b4af7b81a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3" name="Google Shape;1093;g3b4af7b81a4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t>
            </a:r>
            <a:endParaRPr/>
          </a:p>
          <a:p>
            <a:pPr marL="457200" lvl="0" indent="-317500" algn="l" rtl="0">
              <a:lnSpc>
                <a:spcPct val="100000"/>
              </a:lnSpc>
              <a:spcBef>
                <a:spcPts val="0"/>
              </a:spcBef>
              <a:spcAft>
                <a:spcPts val="0"/>
              </a:spcAft>
              <a:buSzPts val="1400"/>
              <a:buAutoNum type="arabicPeriod"/>
            </a:pPr>
            <a:r>
              <a:rPr lang="en-US"/>
              <a:t>b^2 = a^2 + c^2 - 2ac \cos \beta</a:t>
            </a:r>
            <a:endParaRPr/>
          </a:p>
          <a:p>
            <a:pPr marL="457200" lvl="0" indent="-317500" algn="l" rtl="0">
              <a:lnSpc>
                <a:spcPct val="100000"/>
              </a:lnSpc>
              <a:spcBef>
                <a:spcPts val="0"/>
              </a:spcBef>
              <a:spcAft>
                <a:spcPts val="0"/>
              </a:spcAft>
              <a:buSzPts val="1400"/>
              <a:buAutoNum type="arabicPeriod"/>
            </a:pPr>
            <a:r>
              <a:rPr lang="en-US"/>
              <a:t>c^2 = a^2 + b^2 - 2ab \cos \gamma</a:t>
            </a:r>
            <a:endParaRPr/>
          </a:p>
          <a:p>
            <a:pPr marL="457200" lvl="0" indent="-317500" algn="l" rtl="0">
              <a:lnSpc>
                <a:spcPct val="100000"/>
              </a:lnSpc>
              <a:spcBef>
                <a:spcPts val="0"/>
              </a:spcBef>
              <a:spcAft>
                <a:spcPts val="0"/>
              </a:spcAft>
              <a:buSzPts val="1400"/>
              <a:buAutoNum type="arabicPeriod"/>
            </a:pPr>
            <a:r>
              <a:rPr lang="en-US"/>
              <a:t>Any of the three; recommend starting with \cos \alpha = \frac{b^2 + c^2 - a^2}{2bc} (rearranged form)</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g3b4af7b81a4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0" name="Google Shape;1100;g3b4af7b81a4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3b260d82304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7" name="Google Shape;1107;g3b260d82304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3adfb343e3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4" name="Google Shape;1114;g3adfb343e39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t>
            </a:r>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Third side </a:t>
            </a:r>
            <a:r>
              <a:rPr lang="en-US" sz="1100">
                <a:solidFill>
                  <a:srgbClr val="188038"/>
                </a:solidFill>
                <a:latin typeface="Roboto Mono"/>
                <a:ea typeface="Roboto Mono"/>
                <a:cs typeface="Roboto Mono"/>
                <a:sym typeface="Roboto Mono"/>
              </a:rPr>
              <a:t>c \approx 44.0</a:t>
            </a:r>
            <a:r>
              <a:rPr lang="en-US" sz="1100">
                <a:latin typeface="Arial"/>
                <a:ea typeface="Arial"/>
                <a:cs typeface="Arial"/>
                <a:sym typeface="Arial"/>
              </a:rPr>
              <a:t> ft</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solidFill>
                  <a:srgbClr val="188038"/>
                </a:solidFill>
                <a:latin typeface="Roboto Mono"/>
                <a:ea typeface="Roboto Mono"/>
                <a:cs typeface="Roboto Mono"/>
                <a:sym typeface="Roboto Mono"/>
              </a:rPr>
              <a:t>\alpha \approx 40.5°</a:t>
            </a:r>
            <a:endParaRPr sz="1100">
              <a:solidFill>
                <a:srgbClr val="188038"/>
              </a:solidFill>
              <a:latin typeface="Roboto Mono"/>
              <a:ea typeface="Roboto Mono"/>
              <a:cs typeface="Roboto Mono"/>
              <a:sym typeface="Roboto Mono"/>
            </a:endParaRPr>
          </a:p>
          <a:p>
            <a:pPr marL="0" lvl="0" indent="0" algn="l" rtl="0">
              <a:lnSpc>
                <a:spcPct val="100000"/>
              </a:lnSpc>
              <a:spcBef>
                <a:spcPts val="0"/>
              </a:spcBef>
              <a:spcAft>
                <a:spcPts val="0"/>
              </a:spcAft>
              <a:buSzPts val="1400"/>
              <a:buNone/>
            </a:pPr>
            <a:r>
              <a:rPr lang="en-US" sz="1100">
                <a:solidFill>
                  <a:srgbClr val="188038"/>
                </a:solidFill>
                <a:latin typeface="Roboto Mono"/>
                <a:ea typeface="Roboto Mono"/>
                <a:cs typeface="Roboto Mono"/>
                <a:sym typeface="Roboto Mono"/>
              </a:rPr>
              <a:t>\beta \approx 71.5°</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3b260d8230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g3b260d8230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3b260d8230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1" name="Google Shape;1121;g3b260d82304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3b4af7b8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8" name="Google Shape;1128;g3b4af7b81a4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3b4af7b81a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5" name="Google Shape;1135;g3b4af7b81a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t>
            </a:r>
            <a:endParaRPr/>
          </a:p>
          <a:p>
            <a:pPr marL="0" lvl="0" indent="0" algn="l" rtl="0">
              <a:spcBef>
                <a:spcPts val="0"/>
              </a:spcBef>
              <a:spcAft>
                <a:spcPts val="0"/>
              </a:spcAft>
              <a:buClr>
                <a:schemeClr val="dk1"/>
              </a:buClr>
              <a:buSzPts val="1100"/>
              <a:buFont typeface="Arial"/>
              <a:buNone/>
            </a:pPr>
            <a:r>
              <a:rPr lang="en-US" sz="1100">
                <a:solidFill>
                  <a:srgbClr val="188038"/>
                </a:solidFill>
                <a:latin typeface="Roboto Mono"/>
                <a:ea typeface="Roboto Mono"/>
                <a:cs typeface="Roboto Mono"/>
                <a:sym typeface="Roboto Mono"/>
              </a:rPr>
              <a:t>\alpha \approx 37.6°</a:t>
            </a:r>
            <a:endParaRPr sz="1100">
              <a:solidFill>
                <a:srgbClr val="188038"/>
              </a:solidFill>
              <a:latin typeface="Roboto Mono"/>
              <a:ea typeface="Roboto Mono"/>
              <a:cs typeface="Roboto Mono"/>
              <a:sym typeface="Roboto Mono"/>
            </a:endParaRPr>
          </a:p>
          <a:p>
            <a:pPr marL="0" lvl="0" indent="0" algn="l" rtl="0">
              <a:spcBef>
                <a:spcPts val="0"/>
              </a:spcBef>
              <a:spcAft>
                <a:spcPts val="0"/>
              </a:spcAft>
              <a:buClr>
                <a:schemeClr val="dk1"/>
              </a:buClr>
              <a:buSzPts val="1100"/>
              <a:buFont typeface="Arial"/>
              <a:buNone/>
            </a:pPr>
            <a:r>
              <a:rPr lang="en-US" sz="1100">
                <a:solidFill>
                  <a:srgbClr val="188038"/>
                </a:solidFill>
                <a:latin typeface="Roboto Mono"/>
                <a:ea typeface="Roboto Mono"/>
                <a:cs typeface="Roboto Mono"/>
                <a:sym typeface="Roboto Mono"/>
              </a:rPr>
              <a:t>\beta \approx 57.9°</a:t>
            </a:r>
            <a:endParaRPr sz="1100">
              <a:solidFill>
                <a:srgbClr val="188038"/>
              </a:solidFill>
              <a:latin typeface="Roboto Mono"/>
              <a:ea typeface="Roboto Mono"/>
              <a:cs typeface="Roboto Mono"/>
              <a:sym typeface="Roboto Mono"/>
            </a:endParaRPr>
          </a:p>
          <a:p>
            <a:pPr marL="0" lvl="0" indent="0" algn="l" rtl="0">
              <a:lnSpc>
                <a:spcPct val="100000"/>
              </a:lnSpc>
              <a:spcBef>
                <a:spcPts val="0"/>
              </a:spcBef>
              <a:spcAft>
                <a:spcPts val="0"/>
              </a:spcAft>
              <a:buSzPts val="1400"/>
              <a:buNone/>
            </a:pPr>
            <a:r>
              <a:rPr lang="en-US" sz="1100">
                <a:solidFill>
                  <a:srgbClr val="188038"/>
                </a:solidFill>
                <a:latin typeface="Roboto Mono"/>
                <a:ea typeface="Roboto Mono"/>
                <a:cs typeface="Roboto Mono"/>
                <a:sym typeface="Roboto Mono"/>
              </a:rPr>
              <a:t>\gamma \approx 84.5°</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g3b4af7b81a4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2" name="Google Shape;1142;g3b4af7b81a4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3b4af7b81a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9" name="Google Shape;1149;g3b4af7b81a4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3b4af7b81a4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6" name="Google Shape;1156;g3b4af7b81a4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t>
            </a:r>
            <a:endParaRPr/>
          </a:p>
          <a:p>
            <a:pPr marL="457200" lvl="0" indent="-317500" algn="l" rtl="0">
              <a:lnSpc>
                <a:spcPct val="100000"/>
              </a:lnSpc>
              <a:spcBef>
                <a:spcPts val="0"/>
              </a:spcBef>
              <a:spcAft>
                <a:spcPts val="0"/>
              </a:spcAft>
              <a:buSzPts val="1400"/>
              <a:buAutoNum type="arabicPeriod"/>
            </a:pPr>
            <a:r>
              <a:rPr lang="en-US"/>
              <a:t>s = 18, Area = \sqrt{18 \cdot 9 \cdot 6 \cdot 3} = \sqrt{2916} = 54 square units</a:t>
            </a:r>
            <a:endParaRPr/>
          </a:p>
          <a:p>
            <a:pPr marL="457200" lvl="0" indent="-317500" algn="l" rtl="0">
              <a:lnSpc>
                <a:spcPct val="100000"/>
              </a:lnSpc>
              <a:spcBef>
                <a:spcPts val="0"/>
              </a:spcBef>
              <a:spcAft>
                <a:spcPts val="0"/>
              </a:spcAft>
              <a:buSzPts val="1400"/>
              <a:buAutoNum type="arabicPeriod"/>
            </a:pPr>
            <a:r>
              <a:rPr lang="en-US"/>
              <a:t>s = 12.5, Area \approx 27.8 square feet</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g32bf7bc1459_0_2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3" name="Google Shape;1163;g32bf7bc1459_0_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3b260d82304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g3b260d82304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a:t>
            </a:r>
            <a:endParaRPr/>
          </a:p>
          <a:p>
            <a:pPr marL="457200" lvl="0" indent="-317500" algn="l" rtl="0">
              <a:lnSpc>
                <a:spcPct val="100000"/>
              </a:lnSpc>
              <a:spcBef>
                <a:spcPts val="0"/>
              </a:spcBef>
              <a:spcAft>
                <a:spcPts val="0"/>
              </a:spcAft>
              <a:buSzPts val="1400"/>
              <a:buAutoNum type="arabicPeriod"/>
            </a:pPr>
            <a:r>
              <a:rPr lang="en-US"/>
              <a:t>\sin(\alpha) = \frac{5}{13}</a:t>
            </a:r>
            <a:endParaRPr/>
          </a:p>
          <a:p>
            <a:pPr marL="457200" lvl="0" indent="-317500" algn="l" rtl="0">
              <a:lnSpc>
                <a:spcPct val="100000"/>
              </a:lnSpc>
              <a:spcBef>
                <a:spcPts val="0"/>
              </a:spcBef>
              <a:spcAft>
                <a:spcPts val="0"/>
              </a:spcAft>
              <a:buSzPts val="1400"/>
              <a:buAutoNum type="arabicPeriod"/>
            </a:pPr>
            <a:r>
              <a:rPr lang="en-US"/>
              <a:t>\cos(\alpha) = \frac{12}{13}, \tan(\alpha) = \frac{5}{12}</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3b260d8230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g3b260d82304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3b260d82304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g3b260d82304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ull Width Content">
  <p:cSld name="Full Width Content">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 name="Google Shape;16;p2"/>
          <p:cNvSpPr txBox="1">
            <a:spLocks noGrp="1"/>
          </p:cNvSpPr>
          <p:nvPr>
            <p:ph type="body" idx="1"/>
          </p:nvPr>
        </p:nvSpPr>
        <p:spPr>
          <a:xfrm>
            <a:off x="838199" y="3429000"/>
            <a:ext cx="10515600" cy="30639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7" name="Google Shape;17;p2"/>
          <p:cNvSpPr txBox="1">
            <a:spLocks noGrp="1"/>
          </p:cNvSpPr>
          <p:nvPr>
            <p:ph type="body" idx="2"/>
          </p:nvPr>
        </p:nvSpPr>
        <p:spPr>
          <a:xfrm>
            <a:off x="838200" y="1520043"/>
            <a:ext cx="10515600" cy="1615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69"/>
        <p:cNvGrpSpPr/>
        <p:nvPr/>
      </p:nvGrpSpPr>
      <p:grpSpPr>
        <a:xfrm>
          <a:off x="0" y="0"/>
          <a:ext cx="0" cy="0"/>
          <a:chOff x="0" y="0"/>
          <a:chExt cx="0" cy="0"/>
        </a:xfrm>
      </p:grpSpPr>
      <p:sp>
        <p:nvSpPr>
          <p:cNvPr id="70" name="Google Shape;70;p11"/>
          <p:cNvSpPr>
            <a:spLocks noGrp="1"/>
          </p:cNvSpPr>
          <p:nvPr>
            <p:ph type="body" idx="1"/>
          </p:nvPr>
        </p:nvSpPr>
        <p:spPr>
          <a:xfrm>
            <a:off x="1066800" y="1026318"/>
            <a:ext cx="10058400" cy="480090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457200" tIns="182875" rIns="457200" bIns="182875" anchor="ctr" anchorCtr="1">
            <a:normAutofit/>
          </a:bodyPr>
          <a:lstStyle>
            <a:lvl1pPr marL="457200" lvl="0" indent="-228600" algn="ctr">
              <a:lnSpc>
                <a:spcPct val="114000"/>
              </a:lnSpc>
              <a:spcBef>
                <a:spcPts val="1100"/>
              </a:spcBef>
              <a:spcAft>
                <a:spcPts val="0"/>
              </a:spcAft>
              <a:buClr>
                <a:schemeClr val="dk2"/>
              </a:buClr>
              <a:buSzPts val="2800"/>
              <a:buNone/>
              <a:defRPr sz="2800" b="0" i="1">
                <a:solidFill>
                  <a:schemeClr val="dk2"/>
                </a:solidFill>
                <a:latin typeface="Georgia"/>
                <a:ea typeface="Georgia"/>
                <a:cs typeface="Georgia"/>
                <a:sym typeface="Georgia"/>
              </a:defRPr>
            </a:lvl1pPr>
            <a:lvl2pPr marL="914400" lvl="1" indent="-406400" algn="ctr">
              <a:lnSpc>
                <a:spcPct val="113000"/>
              </a:lnSpc>
              <a:spcBef>
                <a:spcPts val="1100"/>
              </a:spcBef>
              <a:spcAft>
                <a:spcPts val="0"/>
              </a:spcAft>
              <a:buClr>
                <a:schemeClr val="dk2"/>
              </a:buClr>
              <a:buSzPts val="2800"/>
              <a:buChar char="•"/>
              <a:defRPr sz="2800" b="0" i="1">
                <a:solidFill>
                  <a:schemeClr val="dk2"/>
                </a:solidFill>
                <a:latin typeface="Georgia"/>
                <a:ea typeface="Georgia"/>
                <a:cs typeface="Georgia"/>
                <a:sym typeface="Georgia"/>
              </a:defRPr>
            </a:lvl2pPr>
            <a:lvl3pPr marL="1371600" lvl="2" indent="-406400" algn="ctr">
              <a:lnSpc>
                <a:spcPct val="113000"/>
              </a:lnSpc>
              <a:spcBef>
                <a:spcPts val="1100"/>
              </a:spcBef>
              <a:spcAft>
                <a:spcPts val="0"/>
              </a:spcAft>
              <a:buClr>
                <a:schemeClr val="dk2"/>
              </a:buClr>
              <a:buSzPts val="2800"/>
              <a:buChar char="•"/>
              <a:defRPr sz="2800" b="0" i="1">
                <a:solidFill>
                  <a:schemeClr val="dk2"/>
                </a:solidFill>
                <a:latin typeface="Georgia"/>
                <a:ea typeface="Georgia"/>
                <a:cs typeface="Georgia"/>
                <a:sym typeface="Georgia"/>
              </a:defRPr>
            </a:lvl3pPr>
            <a:lvl4pPr marL="1828800" lvl="3" indent="-406400" algn="ctr">
              <a:lnSpc>
                <a:spcPct val="113000"/>
              </a:lnSpc>
              <a:spcBef>
                <a:spcPts val="1100"/>
              </a:spcBef>
              <a:spcAft>
                <a:spcPts val="0"/>
              </a:spcAft>
              <a:buClr>
                <a:schemeClr val="dk2"/>
              </a:buClr>
              <a:buSzPts val="2800"/>
              <a:buChar char="•"/>
              <a:defRPr sz="2800" b="0" i="1">
                <a:solidFill>
                  <a:schemeClr val="dk2"/>
                </a:solidFill>
                <a:latin typeface="Georgia"/>
                <a:ea typeface="Georgia"/>
                <a:cs typeface="Georgia"/>
                <a:sym typeface="Georgia"/>
              </a:defRPr>
            </a:lvl4pPr>
            <a:lvl5pPr marL="2286000" lvl="4" indent="-406400" algn="ctr">
              <a:lnSpc>
                <a:spcPct val="113000"/>
              </a:lnSpc>
              <a:spcBef>
                <a:spcPts val="1100"/>
              </a:spcBef>
              <a:spcAft>
                <a:spcPts val="0"/>
              </a:spcAft>
              <a:buClr>
                <a:schemeClr val="dk2"/>
              </a:buClr>
              <a:buSzPts val="2800"/>
              <a:buChar char="•"/>
              <a:defRPr sz="2800" b="0" i="1">
                <a:solidFill>
                  <a:schemeClr val="dk2"/>
                </a:solidFill>
                <a:latin typeface="Georgia"/>
                <a:ea typeface="Georgia"/>
                <a:cs typeface="Georgia"/>
                <a:sym typeface="Georgia"/>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asic Title Slide" type="title">
  <p:cSld name="TITLE">
    <p:spTree>
      <p:nvGrpSpPr>
        <p:cNvPr id="1" name="Shape 671"/>
        <p:cNvGrpSpPr/>
        <p:nvPr/>
      </p:nvGrpSpPr>
      <p:grpSpPr>
        <a:xfrm>
          <a:off x="0" y="0"/>
          <a:ext cx="0" cy="0"/>
          <a:chOff x="0" y="0"/>
          <a:chExt cx="0" cy="0"/>
        </a:xfrm>
      </p:grpSpPr>
      <p:sp>
        <p:nvSpPr>
          <p:cNvPr id="672" name="Google Shape;672;p10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1" i="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73" name="Google Shape;673;p10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114000"/>
              </a:lnSpc>
              <a:spcBef>
                <a:spcPts val="1100"/>
              </a:spcBef>
              <a:spcAft>
                <a:spcPts val="0"/>
              </a:spcAft>
              <a:buClr>
                <a:schemeClr val="dk1"/>
              </a:buClr>
              <a:buSzPts val="2400"/>
              <a:buNone/>
              <a:defRPr sz="2400"/>
            </a:lvl1pPr>
            <a:lvl2pPr lvl="1" algn="ctr">
              <a:lnSpc>
                <a:spcPct val="113000"/>
              </a:lnSpc>
              <a:spcBef>
                <a:spcPts val="1100"/>
              </a:spcBef>
              <a:spcAft>
                <a:spcPts val="0"/>
              </a:spcAft>
              <a:buClr>
                <a:schemeClr val="dk1"/>
              </a:buClr>
              <a:buSzPts val="2000"/>
              <a:buNone/>
              <a:defRPr sz="2000"/>
            </a:lvl2pPr>
            <a:lvl3pPr lvl="2" algn="ctr">
              <a:lnSpc>
                <a:spcPct val="113000"/>
              </a:lnSpc>
              <a:spcBef>
                <a:spcPts val="1100"/>
              </a:spcBef>
              <a:spcAft>
                <a:spcPts val="0"/>
              </a:spcAft>
              <a:buClr>
                <a:schemeClr val="dk1"/>
              </a:buClr>
              <a:buSzPts val="1900"/>
              <a:buNone/>
              <a:defRPr sz="1900"/>
            </a:lvl3pPr>
            <a:lvl4pPr lvl="3" algn="ctr">
              <a:lnSpc>
                <a:spcPct val="113000"/>
              </a:lnSpc>
              <a:spcBef>
                <a:spcPts val="1100"/>
              </a:spcBef>
              <a:spcAft>
                <a:spcPts val="0"/>
              </a:spcAft>
              <a:buClr>
                <a:schemeClr val="dk1"/>
              </a:buClr>
              <a:buSzPts val="1600"/>
              <a:buNone/>
              <a:defRPr sz="1600"/>
            </a:lvl4pPr>
            <a:lvl5pPr lvl="4" algn="ctr">
              <a:lnSpc>
                <a:spcPct val="113000"/>
              </a:lnSpc>
              <a:spcBef>
                <a:spcPts val="11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74" name="Google Shape;674;p106"/>
          <p:cNvSpPr/>
          <p:nvPr/>
        </p:nvSpPr>
        <p:spPr>
          <a:xfrm>
            <a:off x="2" y="0"/>
            <a:ext cx="465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Right Border - Two Column" type="twoTxTwoObj">
  <p:cSld name="TWO_OBJECTS_WITH_TEXT">
    <p:spTree>
      <p:nvGrpSpPr>
        <p:cNvPr id="1" name="Shape 675"/>
        <p:cNvGrpSpPr/>
        <p:nvPr/>
      </p:nvGrpSpPr>
      <p:grpSpPr>
        <a:xfrm>
          <a:off x="0" y="0"/>
          <a:ext cx="0" cy="0"/>
          <a:chOff x="0" y="0"/>
          <a:chExt cx="0" cy="0"/>
        </a:xfrm>
      </p:grpSpPr>
      <p:sp>
        <p:nvSpPr>
          <p:cNvPr id="676" name="Google Shape;676;p10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77" name="Google Shape;677;p107"/>
          <p:cNvSpPr txBox="1">
            <a:spLocks noGrp="1"/>
          </p:cNvSpPr>
          <p:nvPr>
            <p:ph type="body" idx="1"/>
          </p:nvPr>
        </p:nvSpPr>
        <p:spPr>
          <a:xfrm>
            <a:off x="839788" y="1681163"/>
            <a:ext cx="51576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114000"/>
              </a:lnSpc>
              <a:spcBef>
                <a:spcPts val="1100"/>
              </a:spcBef>
              <a:spcAft>
                <a:spcPts val="0"/>
              </a:spcAft>
              <a:buClr>
                <a:schemeClr val="dk1"/>
              </a:buClr>
              <a:buSzPts val="2400"/>
              <a:buNone/>
              <a:defRPr sz="2400" b="1"/>
            </a:lvl1pPr>
            <a:lvl2pPr marL="914400" lvl="1" indent="-228600" algn="l">
              <a:lnSpc>
                <a:spcPct val="113000"/>
              </a:lnSpc>
              <a:spcBef>
                <a:spcPts val="1100"/>
              </a:spcBef>
              <a:spcAft>
                <a:spcPts val="0"/>
              </a:spcAft>
              <a:buClr>
                <a:schemeClr val="dk1"/>
              </a:buClr>
              <a:buSzPts val="2000"/>
              <a:buNone/>
              <a:defRPr sz="2000" b="1"/>
            </a:lvl2pPr>
            <a:lvl3pPr marL="1371600" lvl="2" indent="-228600" algn="l">
              <a:lnSpc>
                <a:spcPct val="113000"/>
              </a:lnSpc>
              <a:spcBef>
                <a:spcPts val="1100"/>
              </a:spcBef>
              <a:spcAft>
                <a:spcPts val="0"/>
              </a:spcAft>
              <a:buClr>
                <a:schemeClr val="dk1"/>
              </a:buClr>
              <a:buSzPts val="1900"/>
              <a:buNone/>
              <a:defRPr sz="1900" b="1"/>
            </a:lvl3pPr>
            <a:lvl4pPr marL="1828800" lvl="3" indent="-228600" algn="l">
              <a:lnSpc>
                <a:spcPct val="113000"/>
              </a:lnSpc>
              <a:spcBef>
                <a:spcPts val="1100"/>
              </a:spcBef>
              <a:spcAft>
                <a:spcPts val="0"/>
              </a:spcAft>
              <a:buClr>
                <a:schemeClr val="dk1"/>
              </a:buClr>
              <a:buSzPts val="1600"/>
              <a:buNone/>
              <a:defRPr sz="1600" b="1"/>
            </a:lvl4pPr>
            <a:lvl5pPr marL="2286000" lvl="4" indent="-228600" algn="l">
              <a:lnSpc>
                <a:spcPct val="113000"/>
              </a:lnSpc>
              <a:spcBef>
                <a:spcPts val="11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8" name="Google Shape;678;p107"/>
          <p:cNvSpPr txBox="1">
            <a:spLocks noGrp="1"/>
          </p:cNvSpPr>
          <p:nvPr>
            <p:ph type="body" idx="2"/>
          </p:nvPr>
        </p:nvSpPr>
        <p:spPr>
          <a:xfrm>
            <a:off x="839788" y="2505075"/>
            <a:ext cx="5157600" cy="36843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79" name="Google Shape;679;p107"/>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114000"/>
              </a:lnSpc>
              <a:spcBef>
                <a:spcPts val="1100"/>
              </a:spcBef>
              <a:spcAft>
                <a:spcPts val="0"/>
              </a:spcAft>
              <a:buClr>
                <a:schemeClr val="dk1"/>
              </a:buClr>
              <a:buSzPts val="2400"/>
              <a:buNone/>
              <a:defRPr sz="2400" b="1"/>
            </a:lvl1pPr>
            <a:lvl2pPr marL="914400" lvl="1" indent="-228600" algn="l">
              <a:lnSpc>
                <a:spcPct val="113000"/>
              </a:lnSpc>
              <a:spcBef>
                <a:spcPts val="1100"/>
              </a:spcBef>
              <a:spcAft>
                <a:spcPts val="0"/>
              </a:spcAft>
              <a:buClr>
                <a:schemeClr val="dk1"/>
              </a:buClr>
              <a:buSzPts val="2000"/>
              <a:buNone/>
              <a:defRPr sz="2000" b="1"/>
            </a:lvl2pPr>
            <a:lvl3pPr marL="1371600" lvl="2" indent="-228600" algn="l">
              <a:lnSpc>
                <a:spcPct val="113000"/>
              </a:lnSpc>
              <a:spcBef>
                <a:spcPts val="1100"/>
              </a:spcBef>
              <a:spcAft>
                <a:spcPts val="0"/>
              </a:spcAft>
              <a:buClr>
                <a:schemeClr val="dk1"/>
              </a:buClr>
              <a:buSzPts val="1900"/>
              <a:buNone/>
              <a:defRPr sz="1900" b="1"/>
            </a:lvl3pPr>
            <a:lvl4pPr marL="1828800" lvl="3" indent="-228600" algn="l">
              <a:lnSpc>
                <a:spcPct val="113000"/>
              </a:lnSpc>
              <a:spcBef>
                <a:spcPts val="1100"/>
              </a:spcBef>
              <a:spcAft>
                <a:spcPts val="0"/>
              </a:spcAft>
              <a:buClr>
                <a:schemeClr val="dk1"/>
              </a:buClr>
              <a:buSzPts val="1600"/>
              <a:buNone/>
              <a:defRPr sz="1600" b="1"/>
            </a:lvl4pPr>
            <a:lvl5pPr marL="2286000" lvl="4" indent="-228600" algn="l">
              <a:lnSpc>
                <a:spcPct val="113000"/>
              </a:lnSpc>
              <a:spcBef>
                <a:spcPts val="11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0" name="Google Shape;680;p107"/>
          <p:cNvSpPr txBox="1">
            <a:spLocks noGrp="1"/>
          </p:cNvSpPr>
          <p:nvPr>
            <p:ph type="body" idx="4"/>
          </p:nvPr>
        </p:nvSpPr>
        <p:spPr>
          <a:xfrm>
            <a:off x="6172200" y="2505075"/>
            <a:ext cx="5183100" cy="36843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81" name="Google Shape;681;p107"/>
          <p:cNvSpPr/>
          <p:nvPr/>
        </p:nvSpPr>
        <p:spPr>
          <a:xfrm>
            <a:off x="2" y="0"/>
            <a:ext cx="465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llout for Dark Background Image">
  <p:cSld name="Callout for Dark Background Image">
    <p:bg>
      <p:bgPr>
        <a:solidFill>
          <a:schemeClr val="dk1"/>
        </a:solidFill>
        <a:effectLst/>
      </p:bgPr>
    </p:bg>
    <p:spTree>
      <p:nvGrpSpPr>
        <p:cNvPr id="1" name="Shape 71"/>
        <p:cNvGrpSpPr/>
        <p:nvPr/>
      </p:nvGrpSpPr>
      <p:grpSpPr>
        <a:xfrm>
          <a:off x="0" y="0"/>
          <a:ext cx="0" cy="0"/>
          <a:chOff x="0" y="0"/>
          <a:chExt cx="0" cy="0"/>
        </a:xfrm>
      </p:grpSpPr>
      <p:sp>
        <p:nvSpPr>
          <p:cNvPr id="72" name="Google Shape;72;p12"/>
          <p:cNvSpPr/>
          <p:nvPr/>
        </p:nvSpPr>
        <p:spPr>
          <a:xfrm>
            <a:off x="5627912" y="1027253"/>
            <a:ext cx="5551500" cy="4803600"/>
          </a:xfrm>
          <a:prstGeom prst="rect">
            <a:avLst/>
          </a:prstGeom>
          <a:solidFill>
            <a:schemeClr val="lt1">
              <a:alpha val="88235"/>
            </a:schemeClr>
          </a:solidFill>
          <a:ln>
            <a:noFill/>
          </a:ln>
        </p:spPr>
        <p:txBody>
          <a:bodyPr spcFirstLastPara="1" wrap="square" lIns="457200" tIns="182875" rIns="457200" bIns="182875" anchor="ctr" anchorCtr="0">
            <a:noAutofit/>
          </a:bodyPr>
          <a:lstStyle/>
          <a:p>
            <a:pPr marL="0" marR="0" lvl="0" indent="0" algn="ctr" rtl="0">
              <a:lnSpc>
                <a:spcPct val="150000"/>
              </a:lnSpc>
              <a:spcBef>
                <a:spcPts val="0"/>
              </a:spcBef>
              <a:spcAft>
                <a:spcPts val="0"/>
              </a:spcAft>
              <a:buClr>
                <a:srgbClr val="000000"/>
              </a:buClr>
              <a:buSzPts val="2800"/>
              <a:buFont typeface="Arial"/>
              <a:buNone/>
            </a:pPr>
            <a:r>
              <a:rPr lang="en-US" sz="2800" b="1" i="0" u="none" strike="noStrike" cap="none">
                <a:solidFill>
                  <a:schemeClr val="accent5"/>
                </a:solidFill>
                <a:latin typeface="Arial"/>
                <a:ea typeface="Arial"/>
                <a:cs typeface="Arial"/>
                <a:sym typeface="Arial"/>
              </a:rPr>
              <a:t>FUN FACT</a:t>
            </a:r>
            <a:endParaRPr sz="15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Fun Fact / Hint / Callout Block. In the toolbar, go to Design &gt; Format Background to place an image that uses dark, saturated colors as the background on this slide.</a:t>
            </a:r>
            <a:endParaRPr sz="15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icky Notes">
  <p:cSld name="Sticky Notes">
    <p:spTree>
      <p:nvGrpSpPr>
        <p:cNvPr id="1" name="Shape 73"/>
        <p:cNvGrpSpPr/>
        <p:nvPr/>
      </p:nvGrpSpPr>
      <p:grpSpPr>
        <a:xfrm>
          <a:off x="0" y="0"/>
          <a:ext cx="0" cy="0"/>
          <a:chOff x="0" y="0"/>
          <a:chExt cx="0" cy="0"/>
        </a:xfrm>
      </p:grpSpPr>
      <p:sp>
        <p:nvSpPr>
          <p:cNvPr id="74" name="Google Shape;74;p13"/>
          <p:cNvSpPr/>
          <p:nvPr/>
        </p:nvSpPr>
        <p:spPr>
          <a:xfrm>
            <a:off x="1" y="5242956"/>
            <a:ext cx="12192000" cy="1615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75" name="Google Shape;75;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6" name="Google Shape;76;p13"/>
          <p:cNvSpPr txBox="1">
            <a:spLocks noGrp="1"/>
          </p:cNvSpPr>
          <p:nvPr>
            <p:ph type="body" idx="1"/>
          </p:nvPr>
        </p:nvSpPr>
        <p:spPr>
          <a:xfrm>
            <a:off x="838200" y="1520043"/>
            <a:ext cx="10515600" cy="16152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100"/>
              </a:spcBef>
              <a:spcAft>
                <a:spcPts val="0"/>
              </a:spcAft>
              <a:buClr>
                <a:schemeClr val="dk1"/>
              </a:buClr>
              <a:buSzPts val="28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7" name="Google Shape;77;p13"/>
          <p:cNvSpPr txBox="1">
            <a:spLocks noGrp="1"/>
          </p:cNvSpPr>
          <p:nvPr>
            <p:ph type="body" idx="2"/>
          </p:nvPr>
        </p:nvSpPr>
        <p:spPr>
          <a:xfrm>
            <a:off x="8974237" y="3563752"/>
            <a:ext cx="2379600" cy="23739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8" name="Google Shape;78;p13"/>
          <p:cNvSpPr txBox="1">
            <a:spLocks noGrp="1"/>
          </p:cNvSpPr>
          <p:nvPr>
            <p:ph type="body" idx="3"/>
          </p:nvPr>
        </p:nvSpPr>
        <p:spPr>
          <a:xfrm>
            <a:off x="6262225" y="3563752"/>
            <a:ext cx="2379600" cy="23739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9" name="Google Shape;79;p13"/>
          <p:cNvSpPr txBox="1">
            <a:spLocks noGrp="1"/>
          </p:cNvSpPr>
          <p:nvPr>
            <p:ph type="body" idx="4"/>
          </p:nvPr>
        </p:nvSpPr>
        <p:spPr>
          <a:xfrm>
            <a:off x="3550213" y="3563752"/>
            <a:ext cx="2379600" cy="23739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0" name="Google Shape;80;p13"/>
          <p:cNvSpPr txBox="1">
            <a:spLocks noGrp="1"/>
          </p:cNvSpPr>
          <p:nvPr>
            <p:ph type="body" idx="5"/>
          </p:nvPr>
        </p:nvSpPr>
        <p:spPr>
          <a:xfrm>
            <a:off x="838200" y="3563751"/>
            <a:ext cx="2379600" cy="23739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1" name="Google Shape;81;p13"/>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lumn Content">
  <p:cSld name="Three Column Content">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4" name="Google Shape;84;p14"/>
          <p:cNvSpPr txBox="1">
            <a:spLocks noGrp="1"/>
          </p:cNvSpPr>
          <p:nvPr>
            <p:ph type="body" idx="1"/>
          </p:nvPr>
        </p:nvSpPr>
        <p:spPr>
          <a:xfrm>
            <a:off x="838200" y="1848374"/>
            <a:ext cx="31101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5" name="Google Shape;85;p14"/>
          <p:cNvSpPr txBox="1">
            <a:spLocks noGrp="1"/>
          </p:cNvSpPr>
          <p:nvPr>
            <p:ph type="body" idx="2"/>
          </p:nvPr>
        </p:nvSpPr>
        <p:spPr>
          <a:xfrm>
            <a:off x="4541072" y="1854164"/>
            <a:ext cx="31101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6" name="Google Shape;86;p14"/>
          <p:cNvSpPr txBox="1">
            <a:spLocks noGrp="1"/>
          </p:cNvSpPr>
          <p:nvPr>
            <p:ph type="body" idx="3"/>
          </p:nvPr>
        </p:nvSpPr>
        <p:spPr>
          <a:xfrm>
            <a:off x="8243944" y="1848374"/>
            <a:ext cx="31101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87"/>
        <p:cNvGrpSpPr/>
        <p:nvPr/>
      </p:nvGrpSpPr>
      <p:grpSpPr>
        <a:xfrm>
          <a:off x="0" y="0"/>
          <a:ext cx="0" cy="0"/>
          <a:chOff x="0" y="0"/>
          <a:chExt cx="0" cy="0"/>
        </a:xfrm>
      </p:grpSpPr>
      <p:sp>
        <p:nvSpPr>
          <p:cNvPr id="88" name="Google Shape;88;p15"/>
          <p:cNvSpPr/>
          <p:nvPr/>
        </p:nvSpPr>
        <p:spPr>
          <a:xfrm>
            <a:off x="-4" y="6221691"/>
            <a:ext cx="12192000" cy="636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89" name="Google Shape;89;p15"/>
          <p:cNvSpPr/>
          <p:nvPr/>
        </p:nvSpPr>
        <p:spPr>
          <a:xfrm>
            <a:off x="4032793" y="2752780"/>
            <a:ext cx="1373700" cy="1373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90" name="Google Shape;90;p15"/>
          <p:cNvSpPr/>
          <p:nvPr/>
        </p:nvSpPr>
        <p:spPr>
          <a:xfrm>
            <a:off x="6785790" y="2760689"/>
            <a:ext cx="1373700" cy="1373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91" name="Google Shape;91;p15"/>
          <p:cNvSpPr/>
          <p:nvPr/>
        </p:nvSpPr>
        <p:spPr>
          <a:xfrm>
            <a:off x="9536303" y="2742291"/>
            <a:ext cx="1373700" cy="1373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92" name="Google Shape;92;p15"/>
          <p:cNvSpPr/>
          <p:nvPr/>
        </p:nvSpPr>
        <p:spPr>
          <a:xfrm>
            <a:off x="1281354" y="2742291"/>
            <a:ext cx="1373700" cy="1373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93" name="Google Shape;93;p15"/>
          <p:cNvSpPr txBox="1">
            <a:spLocks noGrp="1"/>
          </p:cNvSpPr>
          <p:nvPr>
            <p:ph type="body" idx="1"/>
          </p:nvPr>
        </p:nvSpPr>
        <p:spPr>
          <a:xfrm>
            <a:off x="838196" y="1559859"/>
            <a:ext cx="10515600" cy="9408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dk1"/>
              </a:buClr>
              <a:buSzPts val="2400"/>
              <a:buNone/>
              <a:defRPr sz="2400"/>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94" name="Google Shape;94;p15"/>
          <p:cNvSpPr txBox="1">
            <a:spLocks noGrp="1"/>
          </p:cNvSpPr>
          <p:nvPr>
            <p:ph type="body" idx="2"/>
          </p:nvPr>
        </p:nvSpPr>
        <p:spPr>
          <a:xfrm>
            <a:off x="839750" y="4353345"/>
            <a:ext cx="22569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100"/>
              </a:spcBef>
              <a:spcAft>
                <a:spcPts val="0"/>
              </a:spcAft>
              <a:buClr>
                <a:schemeClr val="dk2"/>
              </a:buClr>
              <a:buSzPts val="1600"/>
              <a:buNone/>
              <a:defRPr sz="1600" b="1"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95" name="Google Shape;95;p15"/>
          <p:cNvSpPr txBox="1">
            <a:spLocks noGrp="1"/>
          </p:cNvSpPr>
          <p:nvPr>
            <p:ph type="body" idx="3"/>
          </p:nvPr>
        </p:nvSpPr>
        <p:spPr>
          <a:xfrm>
            <a:off x="839750" y="4703910"/>
            <a:ext cx="2256900" cy="940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10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96" name="Google Shape;96;p15"/>
          <p:cNvSpPr txBox="1">
            <a:spLocks noGrp="1"/>
          </p:cNvSpPr>
          <p:nvPr>
            <p:ph type="body" idx="4"/>
          </p:nvPr>
        </p:nvSpPr>
        <p:spPr>
          <a:xfrm>
            <a:off x="3579902" y="4353345"/>
            <a:ext cx="22569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100"/>
              </a:spcBef>
              <a:spcAft>
                <a:spcPts val="0"/>
              </a:spcAft>
              <a:buClr>
                <a:schemeClr val="dk2"/>
              </a:buClr>
              <a:buSzPts val="1600"/>
              <a:buNone/>
              <a:defRPr sz="1600" b="1"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97" name="Google Shape;97;p15"/>
          <p:cNvSpPr txBox="1">
            <a:spLocks noGrp="1"/>
          </p:cNvSpPr>
          <p:nvPr>
            <p:ph type="body" idx="5"/>
          </p:nvPr>
        </p:nvSpPr>
        <p:spPr>
          <a:xfrm>
            <a:off x="3579902" y="4703910"/>
            <a:ext cx="2256900" cy="940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10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98" name="Google Shape;98;p15"/>
          <p:cNvSpPr txBox="1">
            <a:spLocks noGrp="1"/>
          </p:cNvSpPr>
          <p:nvPr>
            <p:ph type="body" idx="6"/>
          </p:nvPr>
        </p:nvSpPr>
        <p:spPr>
          <a:xfrm>
            <a:off x="6355474" y="4353345"/>
            <a:ext cx="22569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100"/>
              </a:spcBef>
              <a:spcAft>
                <a:spcPts val="0"/>
              </a:spcAft>
              <a:buClr>
                <a:schemeClr val="dk2"/>
              </a:buClr>
              <a:buSzPts val="1600"/>
              <a:buNone/>
              <a:defRPr sz="1600" b="1"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99" name="Google Shape;99;p15"/>
          <p:cNvSpPr txBox="1">
            <a:spLocks noGrp="1"/>
          </p:cNvSpPr>
          <p:nvPr>
            <p:ph type="body" idx="7"/>
          </p:nvPr>
        </p:nvSpPr>
        <p:spPr>
          <a:xfrm>
            <a:off x="6355474" y="4703910"/>
            <a:ext cx="2256900" cy="940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10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00" name="Google Shape;100;p15"/>
          <p:cNvSpPr txBox="1">
            <a:spLocks noGrp="1"/>
          </p:cNvSpPr>
          <p:nvPr>
            <p:ph type="body" idx="8"/>
          </p:nvPr>
        </p:nvSpPr>
        <p:spPr>
          <a:xfrm>
            <a:off x="9131046" y="4353345"/>
            <a:ext cx="22569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100"/>
              </a:spcBef>
              <a:spcAft>
                <a:spcPts val="0"/>
              </a:spcAft>
              <a:buClr>
                <a:schemeClr val="dk2"/>
              </a:buClr>
              <a:buSzPts val="1600"/>
              <a:buNone/>
              <a:defRPr sz="1600" b="1"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01" name="Google Shape;101;p15"/>
          <p:cNvSpPr txBox="1">
            <a:spLocks noGrp="1"/>
          </p:cNvSpPr>
          <p:nvPr>
            <p:ph type="body" idx="9"/>
          </p:nvPr>
        </p:nvSpPr>
        <p:spPr>
          <a:xfrm>
            <a:off x="9131046" y="4703910"/>
            <a:ext cx="2256900" cy="940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10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02" name="Google Shape;102;p15"/>
          <p:cNvSpPr>
            <a:spLocks noGrp="1"/>
          </p:cNvSpPr>
          <p:nvPr>
            <p:ph type="pic" idx="13"/>
          </p:nvPr>
        </p:nvSpPr>
        <p:spPr>
          <a:xfrm>
            <a:off x="1482767" y="2990198"/>
            <a:ext cx="969900" cy="940800"/>
          </a:xfrm>
          <a:prstGeom prst="rect">
            <a:avLst/>
          </a:prstGeom>
          <a:noFill/>
          <a:ln>
            <a:noFill/>
          </a:ln>
        </p:spPr>
      </p:sp>
      <p:sp>
        <p:nvSpPr>
          <p:cNvPr id="103" name="Google Shape;103;p15"/>
          <p:cNvSpPr>
            <a:spLocks noGrp="1"/>
          </p:cNvSpPr>
          <p:nvPr>
            <p:ph type="pic" idx="14"/>
          </p:nvPr>
        </p:nvSpPr>
        <p:spPr>
          <a:xfrm>
            <a:off x="4223234" y="2976910"/>
            <a:ext cx="969900" cy="940800"/>
          </a:xfrm>
          <a:prstGeom prst="rect">
            <a:avLst/>
          </a:prstGeom>
          <a:noFill/>
          <a:ln>
            <a:noFill/>
          </a:ln>
        </p:spPr>
      </p:sp>
      <p:sp>
        <p:nvSpPr>
          <p:cNvPr id="104" name="Google Shape;104;p15"/>
          <p:cNvSpPr>
            <a:spLocks noGrp="1"/>
          </p:cNvSpPr>
          <p:nvPr>
            <p:ph type="pic" idx="15"/>
          </p:nvPr>
        </p:nvSpPr>
        <p:spPr>
          <a:xfrm>
            <a:off x="6998806" y="2990197"/>
            <a:ext cx="969900" cy="940800"/>
          </a:xfrm>
          <a:prstGeom prst="rect">
            <a:avLst/>
          </a:prstGeom>
          <a:noFill/>
          <a:ln>
            <a:noFill/>
          </a:ln>
        </p:spPr>
      </p:sp>
      <p:sp>
        <p:nvSpPr>
          <p:cNvPr id="105" name="Google Shape;105;p15"/>
          <p:cNvSpPr>
            <a:spLocks noGrp="1"/>
          </p:cNvSpPr>
          <p:nvPr>
            <p:ph type="pic" idx="16"/>
          </p:nvPr>
        </p:nvSpPr>
        <p:spPr>
          <a:xfrm>
            <a:off x="9738031" y="2989116"/>
            <a:ext cx="969900" cy="940800"/>
          </a:xfrm>
          <a:prstGeom prst="rect">
            <a:avLst/>
          </a:prstGeom>
          <a:noFill/>
          <a:ln>
            <a:noFill/>
          </a:ln>
        </p:spPr>
      </p:sp>
      <p:sp>
        <p:nvSpPr>
          <p:cNvPr id="106" name="Google Shape;106;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7" name="Google Shape;107;p15"/>
          <p:cNvSpPr txBox="1"/>
          <p:nvPr/>
        </p:nvSpPr>
        <p:spPr>
          <a:xfrm>
            <a:off x="11198352" y="6372663"/>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rge Image">
  <p:cSld name="Large Image">
    <p:spTree>
      <p:nvGrpSpPr>
        <p:cNvPr id="1" name="Shape 108"/>
        <p:cNvGrpSpPr/>
        <p:nvPr/>
      </p:nvGrpSpPr>
      <p:grpSpPr>
        <a:xfrm>
          <a:off x="0" y="0"/>
          <a:ext cx="0" cy="0"/>
          <a:chOff x="0" y="0"/>
          <a:chExt cx="0" cy="0"/>
        </a:xfrm>
      </p:grpSpPr>
      <p:sp>
        <p:nvSpPr>
          <p:cNvPr id="109" name="Google Shape;109;p16"/>
          <p:cNvSpPr>
            <a:spLocks noGrp="1"/>
          </p:cNvSpPr>
          <p:nvPr>
            <p:ph type="pic" idx="2"/>
          </p:nvPr>
        </p:nvSpPr>
        <p:spPr>
          <a:xfrm>
            <a:off x="5010387" y="0"/>
            <a:ext cx="7181700" cy="6858000"/>
          </a:xfrm>
          <a:prstGeom prst="rect">
            <a:avLst/>
          </a:prstGeom>
          <a:noFill/>
          <a:ln>
            <a:noFill/>
          </a:ln>
        </p:spPr>
      </p:sp>
      <p:sp>
        <p:nvSpPr>
          <p:cNvPr id="110" name="Google Shape;110;p16"/>
          <p:cNvSpPr txBox="1">
            <a:spLocks noGrp="1"/>
          </p:cNvSpPr>
          <p:nvPr>
            <p:ph type="title"/>
          </p:nvPr>
        </p:nvSpPr>
        <p:spPr>
          <a:xfrm>
            <a:off x="838199" y="548464"/>
            <a:ext cx="3807300" cy="1839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1" name="Google Shape;111;p16"/>
          <p:cNvSpPr txBox="1">
            <a:spLocks noGrp="1"/>
          </p:cNvSpPr>
          <p:nvPr>
            <p:ph type="body" idx="1"/>
          </p:nvPr>
        </p:nvSpPr>
        <p:spPr>
          <a:xfrm>
            <a:off x="838201" y="2485016"/>
            <a:ext cx="3799500" cy="38244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12" name="Google Shape;112;p16"/>
          <p:cNvSpPr/>
          <p:nvPr/>
        </p:nvSpPr>
        <p:spPr>
          <a:xfrm>
            <a:off x="2" y="0"/>
            <a:ext cx="465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ight Border - Full Width" type="obj">
  <p:cSld name="OBJECT">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1" i="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5" name="Google Shape;115;p1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16" name="Google Shape;116;p17"/>
          <p:cNvSpPr/>
          <p:nvPr/>
        </p:nvSpPr>
        <p:spPr>
          <a:xfrm>
            <a:off x="2" y="0"/>
            <a:ext cx="465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llustration Slide">
  <p:cSld name="Illustration Slide">
    <p:spTree>
      <p:nvGrpSpPr>
        <p:cNvPr id="1" name="Shape 117"/>
        <p:cNvGrpSpPr/>
        <p:nvPr/>
      </p:nvGrpSpPr>
      <p:grpSpPr>
        <a:xfrm>
          <a:off x="0" y="0"/>
          <a:ext cx="0" cy="0"/>
          <a:chOff x="0" y="0"/>
          <a:chExt cx="0" cy="0"/>
        </a:xfrm>
      </p:grpSpPr>
      <p:sp>
        <p:nvSpPr>
          <p:cNvPr id="118" name="Google Shape;118;p18"/>
          <p:cNvSpPr/>
          <p:nvPr/>
        </p:nvSpPr>
        <p:spPr>
          <a:xfrm>
            <a:off x="0" y="4324573"/>
            <a:ext cx="12192000" cy="253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119" name="Google Shape;119;p18"/>
          <p:cNvSpPr txBox="1">
            <a:spLocks noGrp="1"/>
          </p:cNvSpPr>
          <p:nvPr>
            <p:ph type="title"/>
          </p:nvPr>
        </p:nvSpPr>
        <p:spPr>
          <a:xfrm>
            <a:off x="831849" y="468313"/>
            <a:ext cx="6018900" cy="162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Arial"/>
              <a:buNone/>
              <a:defRPr>
                <a:solidFill>
                  <a:schemeClr val="accent5"/>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0" name="Google Shape;120;p18"/>
          <p:cNvSpPr txBox="1">
            <a:spLocks noGrp="1"/>
          </p:cNvSpPr>
          <p:nvPr>
            <p:ph type="body" idx="1"/>
          </p:nvPr>
        </p:nvSpPr>
        <p:spPr>
          <a:xfrm>
            <a:off x="831851" y="4526280"/>
            <a:ext cx="6018900" cy="18279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lt1"/>
              </a:buClr>
              <a:buSzPts val="2400"/>
              <a:buNone/>
              <a:defRPr sz="2400">
                <a:solidFill>
                  <a:schemeClr val="lt1"/>
                </a:solidFill>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1" name="Google Shape;121;p18"/>
          <p:cNvSpPr txBox="1"/>
          <p:nvPr/>
        </p:nvSpPr>
        <p:spPr>
          <a:xfrm>
            <a:off x="2125980" y="-46863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122" name="Google Shape;122;p18"/>
          <p:cNvSpPr txBox="1"/>
          <p:nvPr/>
        </p:nvSpPr>
        <p:spPr>
          <a:xfrm>
            <a:off x="2903220" y="-51435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123" name="Google Shape;123;p18"/>
          <p:cNvSpPr txBox="1">
            <a:spLocks noGrp="1"/>
          </p:cNvSpPr>
          <p:nvPr>
            <p:ph type="body" idx="2"/>
          </p:nvPr>
        </p:nvSpPr>
        <p:spPr>
          <a:xfrm>
            <a:off x="831170" y="2290257"/>
            <a:ext cx="6018900" cy="18816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dk2"/>
              </a:buClr>
              <a:buSzPts val="2400"/>
              <a:buNone/>
              <a:defRPr sz="240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4" name="Google Shape;124;p18"/>
          <p:cNvSpPr>
            <a:spLocks noGrp="1"/>
          </p:cNvSpPr>
          <p:nvPr>
            <p:ph type="pic" idx="3"/>
          </p:nvPr>
        </p:nvSpPr>
        <p:spPr>
          <a:xfrm>
            <a:off x="7040880" y="468313"/>
            <a:ext cx="4651200" cy="5730900"/>
          </a:xfrm>
          <a:prstGeom prst="rect">
            <a:avLst/>
          </a:prstGeom>
          <a:noFill/>
          <a:ln>
            <a:noFill/>
          </a:ln>
        </p:spPr>
      </p:sp>
      <p:sp>
        <p:nvSpPr>
          <p:cNvPr id="125" name="Google Shape;125;p18"/>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1" i="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8" name="Google Shape;128;p19"/>
          <p:cNvSpPr txBox="1">
            <a:spLocks noGrp="1"/>
          </p:cNvSpPr>
          <p:nvPr>
            <p:ph type="body" idx="1"/>
          </p:nvPr>
        </p:nvSpPr>
        <p:spPr>
          <a:xfrm>
            <a:off x="831850" y="4589463"/>
            <a:ext cx="10515600" cy="1500000"/>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1100"/>
              </a:spcBef>
              <a:spcAft>
                <a:spcPts val="0"/>
              </a:spcAft>
              <a:buClr>
                <a:srgbClr val="8A8A8A"/>
              </a:buClr>
              <a:buSzPts val="2400"/>
              <a:buNone/>
              <a:defRPr sz="2400">
                <a:solidFill>
                  <a:srgbClr val="8A8A8A"/>
                </a:solidFill>
              </a:defRPr>
            </a:lvl1pPr>
            <a:lvl2pPr marL="914400" lvl="1" indent="-228600" algn="l">
              <a:lnSpc>
                <a:spcPct val="113000"/>
              </a:lnSpc>
              <a:spcBef>
                <a:spcPts val="1100"/>
              </a:spcBef>
              <a:spcAft>
                <a:spcPts val="0"/>
              </a:spcAft>
              <a:buClr>
                <a:srgbClr val="8A8A8A"/>
              </a:buClr>
              <a:buSzPts val="2000"/>
              <a:buNone/>
              <a:defRPr sz="2000">
                <a:solidFill>
                  <a:srgbClr val="8A8A8A"/>
                </a:solidFill>
              </a:defRPr>
            </a:lvl2pPr>
            <a:lvl3pPr marL="1371600" lvl="2" indent="-228600" algn="l">
              <a:lnSpc>
                <a:spcPct val="113000"/>
              </a:lnSpc>
              <a:spcBef>
                <a:spcPts val="1100"/>
              </a:spcBef>
              <a:spcAft>
                <a:spcPts val="0"/>
              </a:spcAft>
              <a:buClr>
                <a:srgbClr val="8A8A8A"/>
              </a:buClr>
              <a:buSzPts val="1900"/>
              <a:buNone/>
              <a:defRPr sz="1900">
                <a:solidFill>
                  <a:srgbClr val="8A8A8A"/>
                </a:solidFill>
              </a:defRPr>
            </a:lvl3pPr>
            <a:lvl4pPr marL="1828800" lvl="3" indent="-228600" algn="l">
              <a:lnSpc>
                <a:spcPct val="113000"/>
              </a:lnSpc>
              <a:spcBef>
                <a:spcPts val="1100"/>
              </a:spcBef>
              <a:spcAft>
                <a:spcPts val="0"/>
              </a:spcAft>
              <a:buClr>
                <a:srgbClr val="8A8A8A"/>
              </a:buClr>
              <a:buSzPts val="1600"/>
              <a:buNone/>
              <a:defRPr sz="1600">
                <a:solidFill>
                  <a:srgbClr val="8A8A8A"/>
                </a:solidFill>
              </a:defRPr>
            </a:lvl4pPr>
            <a:lvl5pPr marL="2286000" lvl="4" indent="-228600" algn="l">
              <a:lnSpc>
                <a:spcPct val="113000"/>
              </a:lnSpc>
              <a:spcBef>
                <a:spcPts val="1100"/>
              </a:spcBef>
              <a:spcAft>
                <a:spcPts val="0"/>
              </a:spcAft>
              <a:buClr>
                <a:srgbClr val="8A8A8A"/>
              </a:buClr>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sic Title Slide" type="title">
  <p:cSld name="TITLE">
    <p:spTree>
      <p:nvGrpSpPr>
        <p:cNvPr id="1" name="Shape 129"/>
        <p:cNvGrpSpPr/>
        <p:nvPr/>
      </p:nvGrpSpPr>
      <p:grpSpPr>
        <a:xfrm>
          <a:off x="0" y="0"/>
          <a:ext cx="0" cy="0"/>
          <a:chOff x="0" y="0"/>
          <a:chExt cx="0" cy="0"/>
        </a:xfrm>
      </p:grpSpPr>
      <p:sp>
        <p:nvSpPr>
          <p:cNvPr id="130" name="Google Shape;130;p2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1" i="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1" name="Google Shape;131;p2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114000"/>
              </a:lnSpc>
              <a:spcBef>
                <a:spcPts val="1100"/>
              </a:spcBef>
              <a:spcAft>
                <a:spcPts val="0"/>
              </a:spcAft>
              <a:buClr>
                <a:schemeClr val="dk1"/>
              </a:buClr>
              <a:buSzPts val="2400"/>
              <a:buNone/>
              <a:defRPr sz="2400"/>
            </a:lvl1pPr>
            <a:lvl2pPr lvl="1" algn="ctr">
              <a:lnSpc>
                <a:spcPct val="113000"/>
              </a:lnSpc>
              <a:spcBef>
                <a:spcPts val="1100"/>
              </a:spcBef>
              <a:spcAft>
                <a:spcPts val="0"/>
              </a:spcAft>
              <a:buClr>
                <a:schemeClr val="dk1"/>
              </a:buClr>
              <a:buSzPts val="2000"/>
              <a:buNone/>
              <a:defRPr sz="2000"/>
            </a:lvl2pPr>
            <a:lvl3pPr lvl="2" algn="ctr">
              <a:lnSpc>
                <a:spcPct val="113000"/>
              </a:lnSpc>
              <a:spcBef>
                <a:spcPts val="1100"/>
              </a:spcBef>
              <a:spcAft>
                <a:spcPts val="0"/>
              </a:spcAft>
              <a:buClr>
                <a:schemeClr val="dk1"/>
              </a:buClr>
              <a:buSzPts val="1900"/>
              <a:buNone/>
              <a:defRPr sz="1900"/>
            </a:lvl3pPr>
            <a:lvl4pPr lvl="3" algn="ctr">
              <a:lnSpc>
                <a:spcPct val="113000"/>
              </a:lnSpc>
              <a:spcBef>
                <a:spcPts val="1100"/>
              </a:spcBef>
              <a:spcAft>
                <a:spcPts val="0"/>
              </a:spcAft>
              <a:buClr>
                <a:schemeClr val="dk1"/>
              </a:buClr>
              <a:buSzPts val="1600"/>
              <a:buNone/>
              <a:defRPr sz="1600"/>
            </a:lvl4pPr>
            <a:lvl5pPr lvl="4" algn="ctr">
              <a:lnSpc>
                <a:spcPct val="113000"/>
              </a:lnSpc>
              <a:spcBef>
                <a:spcPts val="11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2" name="Google Shape;132;p20"/>
          <p:cNvSpPr/>
          <p:nvPr/>
        </p:nvSpPr>
        <p:spPr>
          <a:xfrm>
            <a:off x="2" y="0"/>
            <a:ext cx="465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18"/>
        <p:cNvGrpSpPr/>
        <p:nvPr/>
      </p:nvGrpSpPr>
      <p:grpSpPr>
        <a:xfrm>
          <a:off x="0" y="0"/>
          <a:ext cx="0" cy="0"/>
          <a:chOff x="0" y="0"/>
          <a:chExt cx="0" cy="0"/>
        </a:xfrm>
      </p:grpSpPr>
      <p:sp>
        <p:nvSpPr>
          <p:cNvPr id="19" name="Google Shape;19;p3"/>
          <p:cNvSpPr/>
          <p:nvPr/>
        </p:nvSpPr>
        <p:spPr>
          <a:xfrm>
            <a:off x="5675968" y="0"/>
            <a:ext cx="6616390" cy="68580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rgbClr val="B9C1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20" name="Google Shape;20;p3"/>
          <p:cNvSpPr txBox="1">
            <a:spLocks noGrp="1"/>
          </p:cNvSpPr>
          <p:nvPr>
            <p:ph type="body" idx="1"/>
          </p:nvPr>
        </p:nvSpPr>
        <p:spPr>
          <a:xfrm>
            <a:off x="831850" y="2913079"/>
            <a:ext cx="5139900" cy="32640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 name="Google Shape;21;p3"/>
          <p:cNvSpPr txBox="1">
            <a:spLocks noGrp="1"/>
          </p:cNvSpPr>
          <p:nvPr>
            <p:ph type="title"/>
          </p:nvPr>
        </p:nvSpPr>
        <p:spPr>
          <a:xfrm>
            <a:off x="831850" y="1452282"/>
            <a:ext cx="5139900" cy="119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 name="Google Shape;22;p3"/>
          <p:cNvSpPr>
            <a:spLocks noGrp="1"/>
          </p:cNvSpPr>
          <p:nvPr>
            <p:ph type="pic" idx="2"/>
          </p:nvPr>
        </p:nvSpPr>
        <p:spPr>
          <a:xfrm>
            <a:off x="6332434" y="598206"/>
            <a:ext cx="5359500" cy="5578800"/>
          </a:xfrm>
          <a:prstGeom prst="rect">
            <a:avLst/>
          </a:prstGeom>
          <a:noFill/>
          <a:ln>
            <a:noFill/>
          </a:ln>
        </p:spPr>
      </p:sp>
      <p:sp>
        <p:nvSpPr>
          <p:cNvPr id="23" name="Google Shape;23;p3"/>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ight Border - Two Column" type="twoTxTwoObj">
  <p:cSld name="TWO_OBJECTS_WITH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5" name="Google Shape;135;p21"/>
          <p:cNvSpPr txBox="1">
            <a:spLocks noGrp="1"/>
          </p:cNvSpPr>
          <p:nvPr>
            <p:ph type="body" idx="1"/>
          </p:nvPr>
        </p:nvSpPr>
        <p:spPr>
          <a:xfrm>
            <a:off x="839788" y="1681163"/>
            <a:ext cx="51576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114000"/>
              </a:lnSpc>
              <a:spcBef>
                <a:spcPts val="1100"/>
              </a:spcBef>
              <a:spcAft>
                <a:spcPts val="0"/>
              </a:spcAft>
              <a:buClr>
                <a:schemeClr val="dk1"/>
              </a:buClr>
              <a:buSzPts val="2400"/>
              <a:buNone/>
              <a:defRPr sz="2400" b="1"/>
            </a:lvl1pPr>
            <a:lvl2pPr marL="914400" lvl="1" indent="-228600" algn="l">
              <a:lnSpc>
                <a:spcPct val="113000"/>
              </a:lnSpc>
              <a:spcBef>
                <a:spcPts val="1100"/>
              </a:spcBef>
              <a:spcAft>
                <a:spcPts val="0"/>
              </a:spcAft>
              <a:buClr>
                <a:schemeClr val="dk1"/>
              </a:buClr>
              <a:buSzPts val="2000"/>
              <a:buNone/>
              <a:defRPr sz="2000" b="1"/>
            </a:lvl2pPr>
            <a:lvl3pPr marL="1371600" lvl="2" indent="-228600" algn="l">
              <a:lnSpc>
                <a:spcPct val="113000"/>
              </a:lnSpc>
              <a:spcBef>
                <a:spcPts val="1100"/>
              </a:spcBef>
              <a:spcAft>
                <a:spcPts val="0"/>
              </a:spcAft>
              <a:buClr>
                <a:schemeClr val="dk1"/>
              </a:buClr>
              <a:buSzPts val="1900"/>
              <a:buNone/>
              <a:defRPr sz="1900" b="1"/>
            </a:lvl3pPr>
            <a:lvl4pPr marL="1828800" lvl="3" indent="-228600" algn="l">
              <a:lnSpc>
                <a:spcPct val="113000"/>
              </a:lnSpc>
              <a:spcBef>
                <a:spcPts val="1100"/>
              </a:spcBef>
              <a:spcAft>
                <a:spcPts val="0"/>
              </a:spcAft>
              <a:buClr>
                <a:schemeClr val="dk1"/>
              </a:buClr>
              <a:buSzPts val="1600"/>
              <a:buNone/>
              <a:defRPr sz="1600" b="1"/>
            </a:lvl4pPr>
            <a:lvl5pPr marL="2286000" lvl="4" indent="-228600" algn="l">
              <a:lnSpc>
                <a:spcPct val="113000"/>
              </a:lnSpc>
              <a:spcBef>
                <a:spcPts val="11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6" name="Google Shape;136;p21"/>
          <p:cNvSpPr txBox="1">
            <a:spLocks noGrp="1"/>
          </p:cNvSpPr>
          <p:nvPr>
            <p:ph type="body" idx="2"/>
          </p:nvPr>
        </p:nvSpPr>
        <p:spPr>
          <a:xfrm>
            <a:off x="839788" y="2505075"/>
            <a:ext cx="5157600" cy="36843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7" name="Google Shape;137;p21"/>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114000"/>
              </a:lnSpc>
              <a:spcBef>
                <a:spcPts val="1100"/>
              </a:spcBef>
              <a:spcAft>
                <a:spcPts val="0"/>
              </a:spcAft>
              <a:buClr>
                <a:schemeClr val="dk1"/>
              </a:buClr>
              <a:buSzPts val="2400"/>
              <a:buNone/>
              <a:defRPr sz="2400" b="1"/>
            </a:lvl1pPr>
            <a:lvl2pPr marL="914400" lvl="1" indent="-228600" algn="l">
              <a:lnSpc>
                <a:spcPct val="113000"/>
              </a:lnSpc>
              <a:spcBef>
                <a:spcPts val="1100"/>
              </a:spcBef>
              <a:spcAft>
                <a:spcPts val="0"/>
              </a:spcAft>
              <a:buClr>
                <a:schemeClr val="dk1"/>
              </a:buClr>
              <a:buSzPts val="2000"/>
              <a:buNone/>
              <a:defRPr sz="2000" b="1"/>
            </a:lvl2pPr>
            <a:lvl3pPr marL="1371600" lvl="2" indent="-228600" algn="l">
              <a:lnSpc>
                <a:spcPct val="113000"/>
              </a:lnSpc>
              <a:spcBef>
                <a:spcPts val="1100"/>
              </a:spcBef>
              <a:spcAft>
                <a:spcPts val="0"/>
              </a:spcAft>
              <a:buClr>
                <a:schemeClr val="dk1"/>
              </a:buClr>
              <a:buSzPts val="1900"/>
              <a:buNone/>
              <a:defRPr sz="1900" b="1"/>
            </a:lvl3pPr>
            <a:lvl4pPr marL="1828800" lvl="3" indent="-228600" algn="l">
              <a:lnSpc>
                <a:spcPct val="113000"/>
              </a:lnSpc>
              <a:spcBef>
                <a:spcPts val="1100"/>
              </a:spcBef>
              <a:spcAft>
                <a:spcPts val="0"/>
              </a:spcAft>
              <a:buClr>
                <a:schemeClr val="dk1"/>
              </a:buClr>
              <a:buSzPts val="1600"/>
              <a:buNone/>
              <a:defRPr sz="1600" b="1"/>
            </a:lvl4pPr>
            <a:lvl5pPr marL="2286000" lvl="4" indent="-228600" algn="l">
              <a:lnSpc>
                <a:spcPct val="113000"/>
              </a:lnSpc>
              <a:spcBef>
                <a:spcPts val="11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8" name="Google Shape;138;p21"/>
          <p:cNvSpPr txBox="1">
            <a:spLocks noGrp="1"/>
          </p:cNvSpPr>
          <p:nvPr>
            <p:ph type="body" idx="4"/>
          </p:nvPr>
        </p:nvSpPr>
        <p:spPr>
          <a:xfrm>
            <a:off x="6172200" y="2505075"/>
            <a:ext cx="5183100" cy="36843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9" name="Google Shape;139;p21"/>
          <p:cNvSpPr/>
          <p:nvPr/>
        </p:nvSpPr>
        <p:spPr>
          <a:xfrm>
            <a:off x="2" y="0"/>
            <a:ext cx="465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D">
  <p:cSld name="Title Slide D">
    <p:spTree>
      <p:nvGrpSpPr>
        <p:cNvPr id="1" name="Shape 145"/>
        <p:cNvGrpSpPr/>
        <p:nvPr/>
      </p:nvGrpSpPr>
      <p:grpSpPr>
        <a:xfrm>
          <a:off x="0" y="0"/>
          <a:ext cx="0" cy="0"/>
          <a:chOff x="0" y="0"/>
          <a:chExt cx="0" cy="0"/>
        </a:xfrm>
      </p:grpSpPr>
      <p:sp>
        <p:nvSpPr>
          <p:cNvPr id="146" name="Google Shape;146;p23"/>
          <p:cNvSpPr/>
          <p:nvPr/>
        </p:nvSpPr>
        <p:spPr>
          <a:xfrm>
            <a:off x="0" y="2646382"/>
            <a:ext cx="12191999" cy="421161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7" name="Google Shape;147;p23"/>
          <p:cNvSpPr txBox="1">
            <a:spLocks noGrp="1"/>
          </p:cNvSpPr>
          <p:nvPr>
            <p:ph type="body" idx="1"/>
          </p:nvPr>
        </p:nvSpPr>
        <p:spPr>
          <a:xfrm>
            <a:off x="831850" y="2913079"/>
            <a:ext cx="10515600" cy="3263883"/>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23"/>
          <p:cNvSpPr txBox="1">
            <a:spLocks noGrp="1"/>
          </p:cNvSpPr>
          <p:nvPr>
            <p:ph type="title"/>
          </p:nvPr>
        </p:nvSpPr>
        <p:spPr>
          <a:xfrm>
            <a:off x="831850" y="1452282"/>
            <a:ext cx="10515600" cy="119409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3"/>
          <p:cNvSpPr txBox="1"/>
          <p:nvPr/>
        </p:nvSpPr>
        <p:spPr>
          <a:xfrm>
            <a:off x="11198352" y="6354375"/>
            <a:ext cx="69627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llustration Slide">
  <p:cSld name="Illustration Slide">
    <p:spTree>
      <p:nvGrpSpPr>
        <p:cNvPr id="1" name="Shape 150"/>
        <p:cNvGrpSpPr/>
        <p:nvPr/>
      </p:nvGrpSpPr>
      <p:grpSpPr>
        <a:xfrm>
          <a:off x="0" y="0"/>
          <a:ext cx="0" cy="0"/>
          <a:chOff x="0" y="0"/>
          <a:chExt cx="0" cy="0"/>
        </a:xfrm>
      </p:grpSpPr>
      <p:sp>
        <p:nvSpPr>
          <p:cNvPr id="151" name="Google Shape;151;p24"/>
          <p:cNvSpPr/>
          <p:nvPr/>
        </p:nvSpPr>
        <p:spPr>
          <a:xfrm>
            <a:off x="0" y="4324573"/>
            <a:ext cx="12191999" cy="253342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2" name="Google Shape;152;p24"/>
          <p:cNvSpPr txBox="1">
            <a:spLocks noGrp="1"/>
          </p:cNvSpPr>
          <p:nvPr>
            <p:ph type="title"/>
          </p:nvPr>
        </p:nvSpPr>
        <p:spPr>
          <a:xfrm>
            <a:off x="831849" y="468313"/>
            <a:ext cx="6018893" cy="16202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Arial"/>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4"/>
          <p:cNvSpPr txBox="1">
            <a:spLocks noGrp="1"/>
          </p:cNvSpPr>
          <p:nvPr>
            <p:ph type="body" idx="1"/>
          </p:nvPr>
        </p:nvSpPr>
        <p:spPr>
          <a:xfrm>
            <a:off x="831851" y="4526280"/>
            <a:ext cx="6018892" cy="1828095"/>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000"/>
              </a:spcBef>
              <a:spcAft>
                <a:spcPts val="0"/>
              </a:spcAft>
              <a:buClr>
                <a:schemeClr val="lt1"/>
              </a:buClr>
              <a:buSzPts val="2400"/>
              <a:buNone/>
              <a:defRPr sz="2400">
                <a:solidFill>
                  <a:schemeClr val="lt1"/>
                </a:solidFill>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24"/>
          <p:cNvSpPr txBox="1"/>
          <p:nvPr/>
        </p:nvSpPr>
        <p:spPr>
          <a:xfrm>
            <a:off x="2125980" y="-46863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155" name="Google Shape;155;p24"/>
          <p:cNvSpPr txBox="1"/>
          <p:nvPr/>
        </p:nvSpPr>
        <p:spPr>
          <a:xfrm>
            <a:off x="2903220" y="-51435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156" name="Google Shape;156;p24"/>
          <p:cNvSpPr txBox="1">
            <a:spLocks noGrp="1"/>
          </p:cNvSpPr>
          <p:nvPr>
            <p:ph type="body" idx="2"/>
          </p:nvPr>
        </p:nvSpPr>
        <p:spPr>
          <a:xfrm>
            <a:off x="831170" y="2290257"/>
            <a:ext cx="6018893" cy="1881693"/>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000"/>
              </a:spcBef>
              <a:spcAft>
                <a:spcPts val="0"/>
              </a:spcAft>
              <a:buClr>
                <a:schemeClr val="dk2"/>
              </a:buClr>
              <a:buSzPts val="2400"/>
              <a:buNone/>
              <a:defRPr sz="240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24"/>
          <p:cNvSpPr>
            <a:spLocks noGrp="1"/>
          </p:cNvSpPr>
          <p:nvPr>
            <p:ph type="pic" idx="3"/>
          </p:nvPr>
        </p:nvSpPr>
        <p:spPr>
          <a:xfrm>
            <a:off x="7040880" y="468313"/>
            <a:ext cx="4651058" cy="5730875"/>
          </a:xfrm>
          <a:prstGeom prst="rect">
            <a:avLst/>
          </a:prstGeom>
          <a:noFill/>
          <a:ln>
            <a:noFill/>
          </a:ln>
        </p:spPr>
      </p:sp>
      <p:sp>
        <p:nvSpPr>
          <p:cNvPr id="158" name="Google Shape;158;p24"/>
          <p:cNvSpPr txBox="1"/>
          <p:nvPr/>
        </p:nvSpPr>
        <p:spPr>
          <a:xfrm>
            <a:off x="11198352" y="6354375"/>
            <a:ext cx="69627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ull Width Content">
  <p:cSld name="Full Width Content">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25"/>
          <p:cNvSpPr txBox="1">
            <a:spLocks noGrp="1"/>
          </p:cNvSpPr>
          <p:nvPr>
            <p:ph type="body" idx="1"/>
          </p:nvPr>
        </p:nvSpPr>
        <p:spPr>
          <a:xfrm>
            <a:off x="838199" y="3429000"/>
            <a:ext cx="10515599" cy="3063875"/>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25"/>
          <p:cNvSpPr txBox="1">
            <a:spLocks noGrp="1"/>
          </p:cNvSpPr>
          <p:nvPr>
            <p:ph type="body" idx="2"/>
          </p:nvPr>
        </p:nvSpPr>
        <p:spPr>
          <a:xfrm>
            <a:off x="838200" y="1520043"/>
            <a:ext cx="10515600" cy="1615043"/>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ticky Notes">
  <p:cSld name="Sticky Notes">
    <p:spTree>
      <p:nvGrpSpPr>
        <p:cNvPr id="1" name="Shape 163"/>
        <p:cNvGrpSpPr/>
        <p:nvPr/>
      </p:nvGrpSpPr>
      <p:grpSpPr>
        <a:xfrm>
          <a:off x="0" y="0"/>
          <a:ext cx="0" cy="0"/>
          <a:chOff x="0" y="0"/>
          <a:chExt cx="0" cy="0"/>
        </a:xfrm>
      </p:grpSpPr>
      <p:sp>
        <p:nvSpPr>
          <p:cNvPr id="164" name="Google Shape;164;p26"/>
          <p:cNvSpPr/>
          <p:nvPr/>
        </p:nvSpPr>
        <p:spPr>
          <a:xfrm>
            <a:off x="1" y="5242956"/>
            <a:ext cx="12191999" cy="161504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6"/>
          <p:cNvSpPr txBox="1">
            <a:spLocks noGrp="1"/>
          </p:cNvSpPr>
          <p:nvPr>
            <p:ph type="body" idx="1"/>
          </p:nvPr>
        </p:nvSpPr>
        <p:spPr>
          <a:xfrm>
            <a:off x="838200" y="1520043"/>
            <a:ext cx="10515600" cy="1615043"/>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000"/>
              </a:spcBef>
              <a:spcAft>
                <a:spcPts val="0"/>
              </a:spcAft>
              <a:buClr>
                <a:schemeClr val="dk1"/>
              </a:buClr>
              <a:buSzPts val="2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26"/>
          <p:cNvSpPr txBox="1">
            <a:spLocks noGrp="1"/>
          </p:cNvSpPr>
          <p:nvPr>
            <p:ph type="body" idx="2"/>
          </p:nvPr>
        </p:nvSpPr>
        <p:spPr>
          <a:xfrm>
            <a:off x="8974237" y="3563752"/>
            <a:ext cx="2379562" cy="2374059"/>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26"/>
          <p:cNvSpPr txBox="1">
            <a:spLocks noGrp="1"/>
          </p:cNvSpPr>
          <p:nvPr>
            <p:ph type="body" idx="3"/>
          </p:nvPr>
        </p:nvSpPr>
        <p:spPr>
          <a:xfrm>
            <a:off x="6262225" y="3563752"/>
            <a:ext cx="2379562" cy="2374059"/>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26"/>
          <p:cNvSpPr txBox="1">
            <a:spLocks noGrp="1"/>
          </p:cNvSpPr>
          <p:nvPr>
            <p:ph type="body" idx="4"/>
          </p:nvPr>
        </p:nvSpPr>
        <p:spPr>
          <a:xfrm>
            <a:off x="3550213" y="3563752"/>
            <a:ext cx="2379562" cy="2374059"/>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26"/>
          <p:cNvSpPr txBox="1">
            <a:spLocks noGrp="1"/>
          </p:cNvSpPr>
          <p:nvPr>
            <p:ph type="body" idx="5"/>
          </p:nvPr>
        </p:nvSpPr>
        <p:spPr>
          <a:xfrm>
            <a:off x="838200" y="3563751"/>
            <a:ext cx="2379562" cy="2374059"/>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26"/>
          <p:cNvSpPr txBox="1"/>
          <p:nvPr/>
        </p:nvSpPr>
        <p:spPr>
          <a:xfrm>
            <a:off x="11198352" y="6354375"/>
            <a:ext cx="69627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
        <p:nvSpPr>
          <p:cNvPr id="172" name="Google Shape;172;p26"/>
          <p:cNvSpPr txBox="1"/>
          <p:nvPr/>
        </p:nvSpPr>
        <p:spPr>
          <a:xfrm>
            <a:off x="578788" y="6355009"/>
            <a:ext cx="288678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©2022 Lumen Learning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173"/>
        <p:cNvGrpSpPr/>
        <p:nvPr/>
      </p:nvGrpSpPr>
      <p:grpSpPr>
        <a:xfrm>
          <a:off x="0" y="0"/>
          <a:ext cx="0" cy="0"/>
          <a:chOff x="0" y="0"/>
          <a:chExt cx="0" cy="0"/>
        </a:xfrm>
      </p:grpSpPr>
      <p:sp>
        <p:nvSpPr>
          <p:cNvPr id="174" name="Google Shape;174;p27"/>
          <p:cNvSpPr/>
          <p:nvPr/>
        </p:nvSpPr>
        <p:spPr>
          <a:xfrm>
            <a:off x="5675968" y="0"/>
            <a:ext cx="6616390" cy="68580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rgbClr val="B9C1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5" name="Google Shape;175;p27"/>
          <p:cNvSpPr txBox="1">
            <a:spLocks noGrp="1"/>
          </p:cNvSpPr>
          <p:nvPr>
            <p:ph type="body" idx="1"/>
          </p:nvPr>
        </p:nvSpPr>
        <p:spPr>
          <a:xfrm>
            <a:off x="831850" y="2913079"/>
            <a:ext cx="5139845" cy="3263883"/>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27"/>
          <p:cNvSpPr txBox="1">
            <a:spLocks noGrp="1"/>
          </p:cNvSpPr>
          <p:nvPr>
            <p:ph type="title"/>
          </p:nvPr>
        </p:nvSpPr>
        <p:spPr>
          <a:xfrm>
            <a:off x="831850" y="1452282"/>
            <a:ext cx="5139845" cy="11940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27"/>
          <p:cNvSpPr>
            <a:spLocks noGrp="1"/>
          </p:cNvSpPr>
          <p:nvPr>
            <p:ph type="pic" idx="2"/>
          </p:nvPr>
        </p:nvSpPr>
        <p:spPr>
          <a:xfrm>
            <a:off x="6332434" y="598206"/>
            <a:ext cx="5359504" cy="5578757"/>
          </a:xfrm>
          <a:prstGeom prst="rect">
            <a:avLst/>
          </a:prstGeom>
          <a:noFill/>
          <a:ln>
            <a:noFill/>
          </a:ln>
        </p:spPr>
      </p:sp>
      <p:sp>
        <p:nvSpPr>
          <p:cNvPr id="178" name="Google Shape;178;p27"/>
          <p:cNvSpPr txBox="1"/>
          <p:nvPr/>
        </p:nvSpPr>
        <p:spPr>
          <a:xfrm>
            <a:off x="11198352" y="6354375"/>
            <a:ext cx="69627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ight Border - Full Width" type="obj">
  <p:cSld name="OBJECT">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1"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28"/>
          <p:cNvSpPr/>
          <p:nvPr/>
        </p:nvSpPr>
        <p:spPr>
          <a:xfrm>
            <a:off x="2" y="0"/>
            <a:ext cx="465438"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Data">
  <p:cSld name="Big Data">
    <p:spTree>
      <p:nvGrpSpPr>
        <p:cNvPr id="1" name="Shape 183"/>
        <p:cNvGrpSpPr/>
        <p:nvPr/>
      </p:nvGrpSpPr>
      <p:grpSpPr>
        <a:xfrm>
          <a:off x="0" y="0"/>
          <a:ext cx="0" cy="0"/>
          <a:chOff x="0" y="0"/>
          <a:chExt cx="0" cy="0"/>
        </a:xfrm>
      </p:grpSpPr>
      <p:sp>
        <p:nvSpPr>
          <p:cNvPr id="184" name="Google Shape;184;p29"/>
          <p:cNvSpPr/>
          <p:nvPr/>
        </p:nvSpPr>
        <p:spPr>
          <a:xfrm>
            <a:off x="-1" y="1"/>
            <a:ext cx="8736227" cy="6858000"/>
          </a:xfrm>
          <a:prstGeom prst="rect">
            <a:avLst/>
          </a:prstGeom>
          <a:solidFill>
            <a:srgbClr val="D3B9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5" name="Google Shape;185;p29"/>
          <p:cNvSpPr txBox="1">
            <a:spLocks noGrp="1"/>
          </p:cNvSpPr>
          <p:nvPr>
            <p:ph type="body" idx="1"/>
          </p:nvPr>
        </p:nvSpPr>
        <p:spPr>
          <a:xfrm>
            <a:off x="594139" y="3585882"/>
            <a:ext cx="7147562" cy="1254471"/>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000"/>
              </a:spcBef>
              <a:spcAft>
                <a:spcPts val="0"/>
              </a:spcAft>
              <a:buClr>
                <a:schemeClr val="dk1"/>
              </a:buClr>
              <a:buSzPts val="2800"/>
              <a:buNone/>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29"/>
          <p:cNvSpPr txBox="1">
            <a:spLocks noGrp="1"/>
          </p:cNvSpPr>
          <p:nvPr>
            <p:ph type="title"/>
          </p:nvPr>
        </p:nvSpPr>
        <p:spPr>
          <a:xfrm>
            <a:off x="594139" y="2099196"/>
            <a:ext cx="8736227"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0349"/>
              </a:buClr>
              <a:buSzPts val="10000"/>
              <a:buFont typeface="Arial Black"/>
              <a:buNone/>
              <a:defRPr sz="10000">
                <a:solidFill>
                  <a:srgbClr val="1F0349"/>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29"/>
          <p:cNvSpPr>
            <a:spLocks noGrp="1"/>
          </p:cNvSpPr>
          <p:nvPr>
            <p:ph type="pic" idx="2"/>
          </p:nvPr>
        </p:nvSpPr>
        <p:spPr>
          <a:xfrm>
            <a:off x="7410994" y="671804"/>
            <a:ext cx="4280944" cy="5505159"/>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188"/>
        <p:cNvGrpSpPr/>
        <p:nvPr/>
      </p:nvGrpSpPr>
      <p:grpSpPr>
        <a:xfrm>
          <a:off x="0" y="0"/>
          <a:ext cx="0" cy="0"/>
          <a:chOff x="0" y="0"/>
          <a:chExt cx="0" cy="0"/>
        </a:xfrm>
      </p:grpSpPr>
      <p:sp>
        <p:nvSpPr>
          <p:cNvPr id="189" name="Google Shape;189;p30"/>
          <p:cNvSpPr/>
          <p:nvPr/>
        </p:nvSpPr>
        <p:spPr>
          <a:xfrm>
            <a:off x="-4" y="6221691"/>
            <a:ext cx="12191999" cy="63630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0" name="Google Shape;190;p30"/>
          <p:cNvSpPr/>
          <p:nvPr/>
        </p:nvSpPr>
        <p:spPr>
          <a:xfrm>
            <a:off x="4032793" y="2752780"/>
            <a:ext cx="1373419" cy="137341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1" name="Google Shape;191;p30"/>
          <p:cNvSpPr/>
          <p:nvPr/>
        </p:nvSpPr>
        <p:spPr>
          <a:xfrm>
            <a:off x="6785790" y="2760689"/>
            <a:ext cx="1373419" cy="137341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2" name="Google Shape;192;p30"/>
          <p:cNvSpPr/>
          <p:nvPr/>
        </p:nvSpPr>
        <p:spPr>
          <a:xfrm>
            <a:off x="9536303" y="2742291"/>
            <a:ext cx="1373419" cy="137341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p30"/>
          <p:cNvSpPr/>
          <p:nvPr/>
        </p:nvSpPr>
        <p:spPr>
          <a:xfrm>
            <a:off x="1281354" y="2742291"/>
            <a:ext cx="1373419" cy="137341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4" name="Google Shape;194;p30"/>
          <p:cNvSpPr txBox="1">
            <a:spLocks noGrp="1"/>
          </p:cNvSpPr>
          <p:nvPr>
            <p:ph type="body" idx="1"/>
          </p:nvPr>
        </p:nvSpPr>
        <p:spPr>
          <a:xfrm>
            <a:off x="838196" y="1559859"/>
            <a:ext cx="10515601" cy="940975"/>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000"/>
              </a:spcBef>
              <a:spcAft>
                <a:spcPts val="0"/>
              </a:spcAft>
              <a:buClr>
                <a:schemeClr val="dk1"/>
              </a:buClr>
              <a:buSzPts val="2400"/>
              <a:buNone/>
              <a:defRPr sz="2400"/>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30"/>
          <p:cNvSpPr txBox="1">
            <a:spLocks noGrp="1"/>
          </p:cNvSpPr>
          <p:nvPr>
            <p:ph type="body" idx="2"/>
          </p:nvPr>
        </p:nvSpPr>
        <p:spPr>
          <a:xfrm>
            <a:off x="839750" y="4353345"/>
            <a:ext cx="2256626" cy="339171"/>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000"/>
              </a:spcBef>
              <a:spcAft>
                <a:spcPts val="0"/>
              </a:spcAft>
              <a:buClr>
                <a:schemeClr val="dk2"/>
              </a:buClr>
              <a:buSzPts val="1600"/>
              <a:buNone/>
              <a:defRPr sz="1600" b="1"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30"/>
          <p:cNvSpPr txBox="1">
            <a:spLocks noGrp="1"/>
          </p:cNvSpPr>
          <p:nvPr>
            <p:ph type="body" idx="3"/>
          </p:nvPr>
        </p:nvSpPr>
        <p:spPr>
          <a:xfrm>
            <a:off x="839750" y="4703910"/>
            <a:ext cx="2256626" cy="94097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30"/>
          <p:cNvSpPr txBox="1">
            <a:spLocks noGrp="1"/>
          </p:cNvSpPr>
          <p:nvPr>
            <p:ph type="body" idx="4"/>
          </p:nvPr>
        </p:nvSpPr>
        <p:spPr>
          <a:xfrm>
            <a:off x="3579902" y="4353345"/>
            <a:ext cx="2256626" cy="339171"/>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000"/>
              </a:spcBef>
              <a:spcAft>
                <a:spcPts val="0"/>
              </a:spcAft>
              <a:buClr>
                <a:schemeClr val="dk2"/>
              </a:buClr>
              <a:buSzPts val="1600"/>
              <a:buNone/>
              <a:defRPr sz="1600" b="1"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30"/>
          <p:cNvSpPr txBox="1">
            <a:spLocks noGrp="1"/>
          </p:cNvSpPr>
          <p:nvPr>
            <p:ph type="body" idx="5"/>
          </p:nvPr>
        </p:nvSpPr>
        <p:spPr>
          <a:xfrm>
            <a:off x="3579902" y="4703910"/>
            <a:ext cx="2256626" cy="94097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30"/>
          <p:cNvSpPr txBox="1">
            <a:spLocks noGrp="1"/>
          </p:cNvSpPr>
          <p:nvPr>
            <p:ph type="body" idx="6"/>
          </p:nvPr>
        </p:nvSpPr>
        <p:spPr>
          <a:xfrm>
            <a:off x="6355474" y="4353345"/>
            <a:ext cx="2256626" cy="339171"/>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000"/>
              </a:spcBef>
              <a:spcAft>
                <a:spcPts val="0"/>
              </a:spcAft>
              <a:buClr>
                <a:schemeClr val="dk2"/>
              </a:buClr>
              <a:buSzPts val="1600"/>
              <a:buNone/>
              <a:defRPr sz="1600" b="1"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30"/>
          <p:cNvSpPr txBox="1">
            <a:spLocks noGrp="1"/>
          </p:cNvSpPr>
          <p:nvPr>
            <p:ph type="body" idx="7"/>
          </p:nvPr>
        </p:nvSpPr>
        <p:spPr>
          <a:xfrm>
            <a:off x="6355474" y="4703910"/>
            <a:ext cx="2256626" cy="94097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30"/>
          <p:cNvSpPr txBox="1">
            <a:spLocks noGrp="1"/>
          </p:cNvSpPr>
          <p:nvPr>
            <p:ph type="body" idx="8"/>
          </p:nvPr>
        </p:nvSpPr>
        <p:spPr>
          <a:xfrm>
            <a:off x="9131046" y="4353345"/>
            <a:ext cx="2256626" cy="339171"/>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000"/>
              </a:spcBef>
              <a:spcAft>
                <a:spcPts val="0"/>
              </a:spcAft>
              <a:buClr>
                <a:schemeClr val="dk2"/>
              </a:buClr>
              <a:buSzPts val="1600"/>
              <a:buNone/>
              <a:defRPr sz="1600" b="1"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30"/>
          <p:cNvSpPr txBox="1">
            <a:spLocks noGrp="1"/>
          </p:cNvSpPr>
          <p:nvPr>
            <p:ph type="body" idx="9"/>
          </p:nvPr>
        </p:nvSpPr>
        <p:spPr>
          <a:xfrm>
            <a:off x="9131046" y="4703910"/>
            <a:ext cx="2256626" cy="94097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30"/>
          <p:cNvSpPr>
            <a:spLocks noGrp="1"/>
          </p:cNvSpPr>
          <p:nvPr>
            <p:ph type="pic" idx="13"/>
          </p:nvPr>
        </p:nvSpPr>
        <p:spPr>
          <a:xfrm>
            <a:off x="1482767" y="2990198"/>
            <a:ext cx="969962" cy="940975"/>
          </a:xfrm>
          <a:prstGeom prst="rect">
            <a:avLst/>
          </a:prstGeom>
          <a:noFill/>
          <a:ln>
            <a:noFill/>
          </a:ln>
        </p:spPr>
      </p:sp>
      <p:sp>
        <p:nvSpPr>
          <p:cNvPr id="204" name="Google Shape;204;p30"/>
          <p:cNvSpPr>
            <a:spLocks noGrp="1"/>
          </p:cNvSpPr>
          <p:nvPr>
            <p:ph type="pic" idx="14"/>
          </p:nvPr>
        </p:nvSpPr>
        <p:spPr>
          <a:xfrm>
            <a:off x="4223234" y="2976910"/>
            <a:ext cx="969962" cy="940975"/>
          </a:xfrm>
          <a:prstGeom prst="rect">
            <a:avLst/>
          </a:prstGeom>
          <a:noFill/>
          <a:ln>
            <a:noFill/>
          </a:ln>
        </p:spPr>
      </p:sp>
      <p:sp>
        <p:nvSpPr>
          <p:cNvPr id="205" name="Google Shape;205;p30"/>
          <p:cNvSpPr>
            <a:spLocks noGrp="1"/>
          </p:cNvSpPr>
          <p:nvPr>
            <p:ph type="pic" idx="15"/>
          </p:nvPr>
        </p:nvSpPr>
        <p:spPr>
          <a:xfrm>
            <a:off x="6998806" y="2990197"/>
            <a:ext cx="969962" cy="940975"/>
          </a:xfrm>
          <a:prstGeom prst="rect">
            <a:avLst/>
          </a:prstGeom>
          <a:noFill/>
          <a:ln>
            <a:noFill/>
          </a:ln>
        </p:spPr>
      </p:sp>
      <p:sp>
        <p:nvSpPr>
          <p:cNvPr id="206" name="Google Shape;206;p30"/>
          <p:cNvSpPr>
            <a:spLocks noGrp="1"/>
          </p:cNvSpPr>
          <p:nvPr>
            <p:ph type="pic" idx="16"/>
          </p:nvPr>
        </p:nvSpPr>
        <p:spPr>
          <a:xfrm>
            <a:off x="9738031" y="2989116"/>
            <a:ext cx="969962" cy="940975"/>
          </a:xfrm>
          <a:prstGeom prst="rect">
            <a:avLst/>
          </a:prstGeom>
          <a:noFill/>
          <a:ln>
            <a:noFill/>
          </a:ln>
        </p:spPr>
      </p:sp>
      <p:sp>
        <p:nvSpPr>
          <p:cNvPr id="207" name="Google Shape;20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30"/>
          <p:cNvSpPr txBox="1"/>
          <p:nvPr/>
        </p:nvSpPr>
        <p:spPr>
          <a:xfrm>
            <a:off x="11198352" y="6372663"/>
            <a:ext cx="69627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
        <p:nvSpPr>
          <p:cNvPr id="209" name="Google Shape;209;p30"/>
          <p:cNvSpPr txBox="1"/>
          <p:nvPr/>
        </p:nvSpPr>
        <p:spPr>
          <a:xfrm>
            <a:off x="578788" y="6355009"/>
            <a:ext cx="288678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©2022 Lumen Learning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0"/>
        <p:cNvGrpSpPr/>
        <p:nvPr/>
      </p:nvGrpSpPr>
      <p:grpSpPr>
        <a:xfrm>
          <a:off x="0" y="0"/>
          <a:ext cx="0" cy="0"/>
          <a:chOff x="0" y="0"/>
          <a:chExt cx="0" cy="0"/>
        </a:xfrm>
      </p:grpSpPr>
      <p:sp>
        <p:nvSpPr>
          <p:cNvPr id="211" name="Google Shape;211;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1"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1000"/>
              </a:spcBef>
              <a:spcAft>
                <a:spcPts val="0"/>
              </a:spcAft>
              <a:buClr>
                <a:srgbClr val="8A8A8A"/>
              </a:buClr>
              <a:buSzPts val="2400"/>
              <a:buNone/>
              <a:defRPr sz="2400">
                <a:solidFill>
                  <a:srgbClr val="8A8A8A"/>
                </a:solidFill>
              </a:defRPr>
            </a:lvl1pPr>
            <a:lvl2pPr marL="914400" lvl="1" indent="-228600" algn="l">
              <a:lnSpc>
                <a:spcPct val="113000"/>
              </a:lnSpc>
              <a:spcBef>
                <a:spcPts val="1000"/>
              </a:spcBef>
              <a:spcAft>
                <a:spcPts val="0"/>
              </a:spcAft>
              <a:buClr>
                <a:srgbClr val="8A8A8A"/>
              </a:buClr>
              <a:buSzPts val="2000"/>
              <a:buNone/>
              <a:defRPr sz="2000">
                <a:solidFill>
                  <a:srgbClr val="8A8A8A"/>
                </a:solidFill>
              </a:defRPr>
            </a:lvl2pPr>
            <a:lvl3pPr marL="1371600" lvl="2" indent="-228600" algn="l">
              <a:lnSpc>
                <a:spcPct val="113000"/>
              </a:lnSpc>
              <a:spcBef>
                <a:spcPts val="1000"/>
              </a:spcBef>
              <a:spcAft>
                <a:spcPts val="0"/>
              </a:spcAft>
              <a:buClr>
                <a:srgbClr val="8A8A8A"/>
              </a:buClr>
              <a:buSzPts val="1800"/>
              <a:buNone/>
              <a:defRPr sz="1800">
                <a:solidFill>
                  <a:srgbClr val="8A8A8A"/>
                </a:solidFill>
              </a:defRPr>
            </a:lvl3pPr>
            <a:lvl4pPr marL="1828800" lvl="3" indent="-228600" algn="l">
              <a:lnSpc>
                <a:spcPct val="113000"/>
              </a:lnSpc>
              <a:spcBef>
                <a:spcPts val="1000"/>
              </a:spcBef>
              <a:spcAft>
                <a:spcPts val="0"/>
              </a:spcAft>
              <a:buClr>
                <a:srgbClr val="8A8A8A"/>
              </a:buClr>
              <a:buSzPts val="1600"/>
              <a:buNone/>
              <a:defRPr sz="1600">
                <a:solidFill>
                  <a:srgbClr val="8A8A8A"/>
                </a:solidFill>
              </a:defRPr>
            </a:lvl4pPr>
            <a:lvl5pPr marL="2286000" lvl="4" indent="-228600" algn="l">
              <a:lnSpc>
                <a:spcPct val="113000"/>
              </a:lnSpc>
              <a:spcBef>
                <a:spcPts val="1000"/>
              </a:spcBef>
              <a:spcAft>
                <a:spcPts val="0"/>
              </a:spcAft>
              <a:buClr>
                <a:srgbClr val="8A8A8A"/>
              </a:buClr>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 name="Google Shape;26;p4"/>
          <p:cNvSpPr txBox="1">
            <a:spLocks noGrp="1"/>
          </p:cNvSpPr>
          <p:nvPr>
            <p:ph type="body" idx="1"/>
          </p:nvPr>
        </p:nvSpPr>
        <p:spPr>
          <a:xfrm>
            <a:off x="838200" y="1825625"/>
            <a:ext cx="49173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100"/>
              </a:spcBef>
              <a:spcAft>
                <a:spcPts val="0"/>
              </a:spcAft>
              <a:buClr>
                <a:schemeClr val="dk1"/>
              </a:buClr>
              <a:buSzPts val="2800"/>
              <a:buChar char="•"/>
              <a:defRPr>
                <a:latin typeface="Arial"/>
                <a:ea typeface="Arial"/>
                <a:cs typeface="Arial"/>
                <a:sym typeface="Arial"/>
              </a:defRPr>
            </a:lvl1pPr>
            <a:lvl2pPr marL="914400" lvl="1" indent="-381000" algn="l">
              <a:lnSpc>
                <a:spcPct val="113000"/>
              </a:lnSpc>
              <a:spcBef>
                <a:spcPts val="1100"/>
              </a:spcBef>
              <a:spcAft>
                <a:spcPts val="0"/>
              </a:spcAft>
              <a:buClr>
                <a:schemeClr val="dk1"/>
              </a:buClr>
              <a:buSzPts val="2400"/>
              <a:buChar char="•"/>
              <a:defRPr>
                <a:latin typeface="Arial"/>
                <a:ea typeface="Arial"/>
                <a:cs typeface="Arial"/>
                <a:sym typeface="Arial"/>
              </a:defRPr>
            </a:lvl2pPr>
            <a:lvl3pPr marL="1371600" lvl="2" indent="-355600" algn="l">
              <a:lnSpc>
                <a:spcPct val="113000"/>
              </a:lnSpc>
              <a:spcBef>
                <a:spcPts val="1100"/>
              </a:spcBef>
              <a:spcAft>
                <a:spcPts val="0"/>
              </a:spcAft>
              <a:buClr>
                <a:schemeClr val="dk1"/>
              </a:buClr>
              <a:buSzPts val="2000"/>
              <a:buChar char="•"/>
              <a:defRPr>
                <a:latin typeface="Arial"/>
                <a:ea typeface="Arial"/>
                <a:cs typeface="Arial"/>
                <a:sym typeface="Arial"/>
              </a:defRPr>
            </a:lvl3pPr>
            <a:lvl4pPr marL="1828800" lvl="3" indent="-349250" algn="l">
              <a:lnSpc>
                <a:spcPct val="113000"/>
              </a:lnSpc>
              <a:spcBef>
                <a:spcPts val="1100"/>
              </a:spcBef>
              <a:spcAft>
                <a:spcPts val="0"/>
              </a:spcAft>
              <a:buClr>
                <a:schemeClr val="dk1"/>
              </a:buClr>
              <a:buSzPts val="1900"/>
              <a:buChar char="•"/>
              <a:defRPr>
                <a:latin typeface="Arial"/>
                <a:ea typeface="Arial"/>
                <a:cs typeface="Arial"/>
                <a:sym typeface="Arial"/>
              </a:defRPr>
            </a:lvl4pPr>
            <a:lvl5pPr marL="2286000" lvl="4" indent="-349250" algn="l">
              <a:lnSpc>
                <a:spcPct val="113000"/>
              </a:lnSpc>
              <a:spcBef>
                <a:spcPts val="1100"/>
              </a:spcBef>
              <a:spcAft>
                <a:spcPts val="0"/>
              </a:spcAft>
              <a:buClr>
                <a:schemeClr val="dk1"/>
              </a:buClr>
              <a:buSzPts val="1900"/>
              <a:buChar char="•"/>
              <a:defRPr>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7" name="Google Shape;27;p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100"/>
              </a:spcBef>
              <a:spcAft>
                <a:spcPts val="0"/>
              </a:spcAft>
              <a:buClr>
                <a:schemeClr val="dk1"/>
              </a:buClr>
              <a:buSzPts val="2800"/>
              <a:buChar char="•"/>
              <a:defRPr>
                <a:latin typeface="Arial"/>
                <a:ea typeface="Arial"/>
                <a:cs typeface="Arial"/>
                <a:sym typeface="Arial"/>
              </a:defRPr>
            </a:lvl1pPr>
            <a:lvl2pPr marL="914400" lvl="1" indent="-381000" algn="l">
              <a:lnSpc>
                <a:spcPct val="113000"/>
              </a:lnSpc>
              <a:spcBef>
                <a:spcPts val="1100"/>
              </a:spcBef>
              <a:spcAft>
                <a:spcPts val="0"/>
              </a:spcAft>
              <a:buClr>
                <a:schemeClr val="dk1"/>
              </a:buClr>
              <a:buSzPts val="2400"/>
              <a:buChar char="•"/>
              <a:defRPr>
                <a:latin typeface="Arial"/>
                <a:ea typeface="Arial"/>
                <a:cs typeface="Arial"/>
                <a:sym typeface="Arial"/>
              </a:defRPr>
            </a:lvl2pPr>
            <a:lvl3pPr marL="1371600" lvl="2" indent="-355600" algn="l">
              <a:lnSpc>
                <a:spcPct val="113000"/>
              </a:lnSpc>
              <a:spcBef>
                <a:spcPts val="1100"/>
              </a:spcBef>
              <a:spcAft>
                <a:spcPts val="0"/>
              </a:spcAft>
              <a:buClr>
                <a:schemeClr val="dk1"/>
              </a:buClr>
              <a:buSzPts val="2000"/>
              <a:buChar char="•"/>
              <a:defRPr>
                <a:latin typeface="Arial"/>
                <a:ea typeface="Arial"/>
                <a:cs typeface="Arial"/>
                <a:sym typeface="Arial"/>
              </a:defRPr>
            </a:lvl3pPr>
            <a:lvl4pPr marL="1828800" lvl="3" indent="-349250" algn="l">
              <a:lnSpc>
                <a:spcPct val="113000"/>
              </a:lnSpc>
              <a:spcBef>
                <a:spcPts val="1100"/>
              </a:spcBef>
              <a:spcAft>
                <a:spcPts val="0"/>
              </a:spcAft>
              <a:buClr>
                <a:schemeClr val="dk1"/>
              </a:buClr>
              <a:buSzPts val="1900"/>
              <a:buChar char="•"/>
              <a:defRPr>
                <a:latin typeface="Arial"/>
                <a:ea typeface="Arial"/>
                <a:cs typeface="Arial"/>
                <a:sym typeface="Arial"/>
              </a:defRPr>
            </a:lvl4pPr>
            <a:lvl5pPr marL="2286000" lvl="4" indent="-349250" algn="l">
              <a:lnSpc>
                <a:spcPct val="113000"/>
              </a:lnSpc>
              <a:spcBef>
                <a:spcPts val="1100"/>
              </a:spcBef>
              <a:spcAft>
                <a:spcPts val="0"/>
              </a:spcAft>
              <a:buClr>
                <a:schemeClr val="dk1"/>
              </a:buClr>
              <a:buSzPts val="1900"/>
              <a:buChar char="•"/>
              <a:defRPr>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32"/>
          <p:cNvSpPr txBox="1">
            <a:spLocks noGrp="1"/>
          </p:cNvSpPr>
          <p:nvPr>
            <p:ph type="body" idx="1"/>
          </p:nvPr>
        </p:nvSpPr>
        <p:spPr>
          <a:xfrm>
            <a:off x="838200" y="1825625"/>
            <a:ext cx="4917141"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113000"/>
              </a:lnSpc>
              <a:spcBef>
                <a:spcPts val="1000"/>
              </a:spcBef>
              <a:spcAft>
                <a:spcPts val="0"/>
              </a:spcAft>
              <a:buClr>
                <a:schemeClr val="dk1"/>
              </a:buClr>
              <a:buSzPts val="2400"/>
              <a:buChar char="•"/>
              <a:defRPr>
                <a:latin typeface="Arial"/>
                <a:ea typeface="Arial"/>
                <a:cs typeface="Arial"/>
                <a:sym typeface="Arial"/>
              </a:defRPr>
            </a:lvl2pPr>
            <a:lvl3pPr marL="1371600" lvl="2" indent="-355600" algn="l">
              <a:lnSpc>
                <a:spcPct val="113000"/>
              </a:lnSpc>
              <a:spcBef>
                <a:spcPts val="1000"/>
              </a:spcBef>
              <a:spcAft>
                <a:spcPts val="0"/>
              </a:spcAft>
              <a:buClr>
                <a:schemeClr val="dk1"/>
              </a:buClr>
              <a:buSzPts val="2000"/>
              <a:buChar char="•"/>
              <a:defRPr>
                <a:latin typeface="Arial"/>
                <a:ea typeface="Arial"/>
                <a:cs typeface="Arial"/>
                <a:sym typeface="Arial"/>
              </a:defRPr>
            </a:lvl3pPr>
            <a:lvl4pPr marL="1828800" lvl="3" indent="-342900" algn="l">
              <a:lnSpc>
                <a:spcPct val="113000"/>
              </a:lnSpc>
              <a:spcBef>
                <a:spcPts val="1000"/>
              </a:spcBef>
              <a:spcAft>
                <a:spcPts val="0"/>
              </a:spcAft>
              <a:buClr>
                <a:schemeClr val="dk1"/>
              </a:buClr>
              <a:buSzPts val="1800"/>
              <a:buChar char="•"/>
              <a:defRPr>
                <a:latin typeface="Arial"/>
                <a:ea typeface="Arial"/>
                <a:cs typeface="Arial"/>
                <a:sym typeface="Arial"/>
              </a:defRPr>
            </a:lvl4pPr>
            <a:lvl5pPr marL="2286000" lvl="4" indent="-342900" algn="l">
              <a:lnSpc>
                <a:spcPct val="113000"/>
              </a:lnSpc>
              <a:spcBef>
                <a:spcPts val="10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113000"/>
              </a:lnSpc>
              <a:spcBef>
                <a:spcPts val="1000"/>
              </a:spcBef>
              <a:spcAft>
                <a:spcPts val="0"/>
              </a:spcAft>
              <a:buClr>
                <a:schemeClr val="dk1"/>
              </a:buClr>
              <a:buSzPts val="2400"/>
              <a:buChar char="•"/>
              <a:defRPr>
                <a:latin typeface="Arial"/>
                <a:ea typeface="Arial"/>
                <a:cs typeface="Arial"/>
                <a:sym typeface="Arial"/>
              </a:defRPr>
            </a:lvl2pPr>
            <a:lvl3pPr marL="1371600" lvl="2" indent="-355600" algn="l">
              <a:lnSpc>
                <a:spcPct val="113000"/>
              </a:lnSpc>
              <a:spcBef>
                <a:spcPts val="1000"/>
              </a:spcBef>
              <a:spcAft>
                <a:spcPts val="0"/>
              </a:spcAft>
              <a:buClr>
                <a:schemeClr val="dk1"/>
              </a:buClr>
              <a:buSzPts val="2000"/>
              <a:buChar char="•"/>
              <a:defRPr>
                <a:latin typeface="Arial"/>
                <a:ea typeface="Arial"/>
                <a:cs typeface="Arial"/>
                <a:sym typeface="Arial"/>
              </a:defRPr>
            </a:lvl3pPr>
            <a:lvl4pPr marL="1828800" lvl="3" indent="-342900" algn="l">
              <a:lnSpc>
                <a:spcPct val="113000"/>
              </a:lnSpc>
              <a:spcBef>
                <a:spcPts val="1000"/>
              </a:spcBef>
              <a:spcAft>
                <a:spcPts val="0"/>
              </a:spcAft>
              <a:buClr>
                <a:schemeClr val="dk1"/>
              </a:buClr>
              <a:buSzPts val="1800"/>
              <a:buChar char="•"/>
              <a:defRPr>
                <a:latin typeface="Arial"/>
                <a:ea typeface="Arial"/>
                <a:cs typeface="Arial"/>
                <a:sym typeface="Arial"/>
              </a:defRPr>
            </a:lvl4pPr>
            <a:lvl5pPr marL="2286000" lvl="4" indent="-342900" algn="l">
              <a:lnSpc>
                <a:spcPct val="113000"/>
              </a:lnSpc>
              <a:spcBef>
                <a:spcPts val="10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A">
  <p:cSld name="Title Slide A">
    <p:spTree>
      <p:nvGrpSpPr>
        <p:cNvPr id="1" name="Shape 217"/>
        <p:cNvGrpSpPr/>
        <p:nvPr/>
      </p:nvGrpSpPr>
      <p:grpSpPr>
        <a:xfrm>
          <a:off x="0" y="0"/>
          <a:ext cx="0" cy="0"/>
          <a:chOff x="0" y="0"/>
          <a:chExt cx="0" cy="0"/>
        </a:xfrm>
      </p:grpSpPr>
      <p:sp>
        <p:nvSpPr>
          <p:cNvPr id="218" name="Google Shape;218;p33"/>
          <p:cNvSpPr/>
          <p:nvPr/>
        </p:nvSpPr>
        <p:spPr>
          <a:xfrm>
            <a:off x="5575610" y="0"/>
            <a:ext cx="6616390" cy="68580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9" name="Google Shape;219;p33"/>
          <p:cNvSpPr txBox="1">
            <a:spLocks noGrp="1"/>
          </p:cNvSpPr>
          <p:nvPr>
            <p:ph type="body" idx="1"/>
          </p:nvPr>
        </p:nvSpPr>
        <p:spPr>
          <a:xfrm>
            <a:off x="831850" y="2913079"/>
            <a:ext cx="5139845" cy="3263883"/>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33"/>
          <p:cNvSpPr txBox="1">
            <a:spLocks noGrp="1"/>
          </p:cNvSpPr>
          <p:nvPr>
            <p:ph type="title"/>
          </p:nvPr>
        </p:nvSpPr>
        <p:spPr>
          <a:xfrm>
            <a:off x="831850" y="1452282"/>
            <a:ext cx="5139845" cy="11940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33"/>
          <p:cNvSpPr>
            <a:spLocks noGrp="1"/>
          </p:cNvSpPr>
          <p:nvPr>
            <p:ph type="pic" idx="2"/>
          </p:nvPr>
        </p:nvSpPr>
        <p:spPr>
          <a:xfrm>
            <a:off x="6332434" y="598206"/>
            <a:ext cx="5359504" cy="5578757"/>
          </a:xfrm>
          <a:prstGeom prst="rect">
            <a:avLst/>
          </a:prstGeom>
          <a:noFill/>
          <a:ln>
            <a:noFill/>
          </a:ln>
        </p:spPr>
      </p:sp>
      <p:sp>
        <p:nvSpPr>
          <p:cNvPr id="222" name="Google Shape;222;p33"/>
          <p:cNvSpPr txBox="1"/>
          <p:nvPr/>
        </p:nvSpPr>
        <p:spPr>
          <a:xfrm>
            <a:off x="11198352" y="6354375"/>
            <a:ext cx="69627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earning Outcomes">
  <p:cSld name="Learning Outcomes">
    <p:spTree>
      <p:nvGrpSpPr>
        <p:cNvPr id="1" name="Shape 223"/>
        <p:cNvGrpSpPr/>
        <p:nvPr/>
      </p:nvGrpSpPr>
      <p:grpSpPr>
        <a:xfrm>
          <a:off x="0" y="0"/>
          <a:ext cx="0" cy="0"/>
          <a:chOff x="0" y="0"/>
          <a:chExt cx="0" cy="0"/>
        </a:xfrm>
      </p:grpSpPr>
      <p:sp>
        <p:nvSpPr>
          <p:cNvPr id="224" name="Google Shape;224;p34"/>
          <p:cNvSpPr/>
          <p:nvPr/>
        </p:nvSpPr>
        <p:spPr>
          <a:xfrm>
            <a:off x="0" y="1"/>
            <a:ext cx="12191999" cy="2351041"/>
          </a:xfrm>
          <a:prstGeom prst="rect">
            <a:avLst/>
          </a:prstGeom>
          <a:solidFill>
            <a:srgbClr val="D3B9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5" name="Google Shape;225;p34"/>
          <p:cNvSpPr txBox="1">
            <a:spLocks noGrp="1"/>
          </p:cNvSpPr>
          <p:nvPr>
            <p:ph type="title"/>
          </p:nvPr>
        </p:nvSpPr>
        <p:spPr>
          <a:xfrm>
            <a:off x="838200" y="158297"/>
            <a:ext cx="10515600" cy="10860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0349"/>
              </a:buClr>
              <a:buSzPts val="4400"/>
              <a:buFont typeface="Arial"/>
              <a:buNone/>
              <a:defRPr>
                <a:solidFill>
                  <a:srgbClr val="1F03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34"/>
          <p:cNvSpPr txBox="1">
            <a:spLocks noGrp="1"/>
          </p:cNvSpPr>
          <p:nvPr>
            <p:ph type="body" idx="1"/>
          </p:nvPr>
        </p:nvSpPr>
        <p:spPr>
          <a:xfrm>
            <a:off x="838199" y="1253724"/>
            <a:ext cx="10515600" cy="913404"/>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000"/>
              </a:spcBef>
              <a:spcAft>
                <a:spcPts val="0"/>
              </a:spcAft>
              <a:buClr>
                <a:schemeClr val="dk1"/>
              </a:buClr>
              <a:buSzPts val="2000"/>
              <a:buNone/>
              <a:defRPr sz="2000"/>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34"/>
          <p:cNvSpPr txBox="1">
            <a:spLocks noGrp="1"/>
          </p:cNvSpPr>
          <p:nvPr>
            <p:ph type="body" idx="2"/>
          </p:nvPr>
        </p:nvSpPr>
        <p:spPr>
          <a:xfrm>
            <a:off x="7446345" y="2608820"/>
            <a:ext cx="2965839" cy="870224"/>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dk1"/>
              </a:buClr>
              <a:buSzPts val="2400"/>
              <a:buNone/>
              <a:defRPr sz="2400" b="1"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34"/>
          <p:cNvSpPr txBox="1">
            <a:spLocks noGrp="1"/>
          </p:cNvSpPr>
          <p:nvPr>
            <p:ph type="body" idx="3"/>
          </p:nvPr>
        </p:nvSpPr>
        <p:spPr>
          <a:xfrm>
            <a:off x="6096001" y="3519383"/>
            <a:ext cx="4316184" cy="923329"/>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34"/>
          <p:cNvSpPr txBox="1">
            <a:spLocks noGrp="1"/>
          </p:cNvSpPr>
          <p:nvPr>
            <p:ph type="body" idx="4"/>
          </p:nvPr>
        </p:nvSpPr>
        <p:spPr>
          <a:xfrm>
            <a:off x="6095999" y="2714939"/>
            <a:ext cx="1342862" cy="870224"/>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34"/>
          <p:cNvSpPr txBox="1">
            <a:spLocks noGrp="1"/>
          </p:cNvSpPr>
          <p:nvPr>
            <p:ph type="body" idx="5"/>
          </p:nvPr>
        </p:nvSpPr>
        <p:spPr>
          <a:xfrm>
            <a:off x="2182582" y="2608277"/>
            <a:ext cx="2965839" cy="870224"/>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dk1"/>
              </a:buClr>
              <a:buSzPts val="2400"/>
              <a:buNone/>
              <a:defRPr sz="2400" b="1"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34"/>
          <p:cNvSpPr txBox="1">
            <a:spLocks noGrp="1"/>
          </p:cNvSpPr>
          <p:nvPr>
            <p:ph type="body" idx="6"/>
          </p:nvPr>
        </p:nvSpPr>
        <p:spPr>
          <a:xfrm>
            <a:off x="832238" y="3518840"/>
            <a:ext cx="4316184" cy="923329"/>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34"/>
          <p:cNvSpPr txBox="1">
            <a:spLocks noGrp="1"/>
          </p:cNvSpPr>
          <p:nvPr>
            <p:ph type="body" idx="7"/>
          </p:nvPr>
        </p:nvSpPr>
        <p:spPr>
          <a:xfrm>
            <a:off x="832236" y="2714396"/>
            <a:ext cx="1342862" cy="870224"/>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 name="Google Shape;233;p34"/>
          <p:cNvSpPr txBox="1">
            <a:spLocks noGrp="1"/>
          </p:cNvSpPr>
          <p:nvPr>
            <p:ph type="body" idx="8"/>
          </p:nvPr>
        </p:nvSpPr>
        <p:spPr>
          <a:xfrm>
            <a:off x="2182582" y="4660526"/>
            <a:ext cx="2965839" cy="870224"/>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dk1"/>
              </a:buClr>
              <a:buSzPts val="2400"/>
              <a:buNone/>
              <a:defRPr sz="2400" b="1"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34"/>
          <p:cNvSpPr txBox="1">
            <a:spLocks noGrp="1"/>
          </p:cNvSpPr>
          <p:nvPr>
            <p:ph type="body" idx="9"/>
          </p:nvPr>
        </p:nvSpPr>
        <p:spPr>
          <a:xfrm>
            <a:off x="832238" y="5571089"/>
            <a:ext cx="4316184" cy="923329"/>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34"/>
          <p:cNvSpPr txBox="1">
            <a:spLocks noGrp="1"/>
          </p:cNvSpPr>
          <p:nvPr>
            <p:ph type="body" idx="13"/>
          </p:nvPr>
        </p:nvSpPr>
        <p:spPr>
          <a:xfrm>
            <a:off x="832236" y="4766645"/>
            <a:ext cx="1342862" cy="870224"/>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34"/>
          <p:cNvSpPr txBox="1">
            <a:spLocks noGrp="1"/>
          </p:cNvSpPr>
          <p:nvPr>
            <p:ph type="body" idx="14"/>
          </p:nvPr>
        </p:nvSpPr>
        <p:spPr>
          <a:xfrm>
            <a:off x="7438861" y="4660526"/>
            <a:ext cx="2965839" cy="870224"/>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dk1"/>
              </a:buClr>
              <a:buSzPts val="2400"/>
              <a:buNone/>
              <a:defRPr sz="2400" b="1"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34"/>
          <p:cNvSpPr txBox="1">
            <a:spLocks noGrp="1"/>
          </p:cNvSpPr>
          <p:nvPr>
            <p:ph type="body" idx="15"/>
          </p:nvPr>
        </p:nvSpPr>
        <p:spPr>
          <a:xfrm>
            <a:off x="6088517" y="5571089"/>
            <a:ext cx="4316184" cy="923329"/>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34"/>
          <p:cNvSpPr txBox="1">
            <a:spLocks noGrp="1"/>
          </p:cNvSpPr>
          <p:nvPr>
            <p:ph type="body" idx="16"/>
          </p:nvPr>
        </p:nvSpPr>
        <p:spPr>
          <a:xfrm>
            <a:off x="6088515" y="4766645"/>
            <a:ext cx="1342862" cy="870224"/>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C">
  <p:cSld name="Title Slide C">
    <p:spTree>
      <p:nvGrpSpPr>
        <p:cNvPr id="1" name="Shape 239"/>
        <p:cNvGrpSpPr/>
        <p:nvPr/>
      </p:nvGrpSpPr>
      <p:grpSpPr>
        <a:xfrm>
          <a:off x="0" y="0"/>
          <a:ext cx="0" cy="0"/>
          <a:chOff x="0" y="0"/>
          <a:chExt cx="0" cy="0"/>
        </a:xfrm>
      </p:grpSpPr>
      <p:sp>
        <p:nvSpPr>
          <p:cNvPr id="240" name="Google Shape;240;p35"/>
          <p:cNvSpPr/>
          <p:nvPr/>
        </p:nvSpPr>
        <p:spPr>
          <a:xfrm>
            <a:off x="1" y="0"/>
            <a:ext cx="5873674"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1" name="Google Shape;241;p35"/>
          <p:cNvSpPr txBox="1">
            <a:spLocks noGrp="1"/>
          </p:cNvSpPr>
          <p:nvPr>
            <p:ph type="title"/>
          </p:nvPr>
        </p:nvSpPr>
        <p:spPr>
          <a:xfrm>
            <a:off x="648971" y="1247160"/>
            <a:ext cx="4794398" cy="178540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35"/>
          <p:cNvSpPr txBox="1">
            <a:spLocks noGrp="1"/>
          </p:cNvSpPr>
          <p:nvPr>
            <p:ph type="body" idx="1"/>
          </p:nvPr>
        </p:nvSpPr>
        <p:spPr>
          <a:xfrm>
            <a:off x="648971" y="3201726"/>
            <a:ext cx="4794398" cy="1500187"/>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000"/>
              </a:spcBef>
              <a:spcAft>
                <a:spcPts val="0"/>
              </a:spcAft>
              <a:buClr>
                <a:schemeClr val="lt1"/>
              </a:buClr>
              <a:buSzPts val="2800"/>
              <a:buChar char="•"/>
              <a:defRPr>
                <a:solidFill>
                  <a:schemeClr val="lt1"/>
                </a:solidFill>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35"/>
          <p:cNvSpPr>
            <a:spLocks noGrp="1"/>
          </p:cNvSpPr>
          <p:nvPr>
            <p:ph type="pic" idx="2"/>
          </p:nvPr>
        </p:nvSpPr>
        <p:spPr>
          <a:xfrm>
            <a:off x="6318327" y="671804"/>
            <a:ext cx="5373611" cy="5505159"/>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3 2/3 2 Column Content">
  <p:cSld name="1/3 2/3 2 Column Content">
    <p:spTree>
      <p:nvGrpSpPr>
        <p:cNvPr id="1" name="Shape 244"/>
        <p:cNvGrpSpPr/>
        <p:nvPr/>
      </p:nvGrpSpPr>
      <p:grpSpPr>
        <a:xfrm>
          <a:off x="0" y="0"/>
          <a:ext cx="0" cy="0"/>
          <a:chOff x="0" y="0"/>
          <a:chExt cx="0" cy="0"/>
        </a:xfrm>
      </p:grpSpPr>
      <p:sp>
        <p:nvSpPr>
          <p:cNvPr id="245" name="Google Shape;24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36"/>
          <p:cNvSpPr txBox="1">
            <a:spLocks noGrp="1"/>
          </p:cNvSpPr>
          <p:nvPr>
            <p:ph type="body" idx="1"/>
          </p:nvPr>
        </p:nvSpPr>
        <p:spPr>
          <a:xfrm>
            <a:off x="838200" y="1825625"/>
            <a:ext cx="310985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36"/>
          <p:cNvSpPr txBox="1">
            <a:spLocks noGrp="1"/>
          </p:cNvSpPr>
          <p:nvPr>
            <p:ph type="body" idx="2"/>
          </p:nvPr>
        </p:nvSpPr>
        <p:spPr>
          <a:xfrm>
            <a:off x="4249271" y="1825625"/>
            <a:ext cx="710452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248"/>
        <p:cNvGrpSpPr/>
        <p:nvPr/>
      </p:nvGrpSpPr>
      <p:grpSpPr>
        <a:xfrm>
          <a:off x="0" y="0"/>
          <a:ext cx="0" cy="0"/>
          <a:chOff x="0" y="0"/>
          <a:chExt cx="0" cy="0"/>
        </a:xfrm>
      </p:grpSpPr>
      <p:sp>
        <p:nvSpPr>
          <p:cNvPr id="249" name="Google Shape;249;p37"/>
          <p:cNvSpPr>
            <a:spLocks noGrp="1"/>
          </p:cNvSpPr>
          <p:nvPr>
            <p:ph type="body" idx="1"/>
          </p:nvPr>
        </p:nvSpPr>
        <p:spPr>
          <a:xfrm>
            <a:off x="1066800" y="1026318"/>
            <a:ext cx="10058400" cy="480060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457200" tIns="182875" rIns="457200" bIns="182875" anchor="ctr" anchorCtr="1">
            <a:normAutofit/>
          </a:bodyPr>
          <a:lstStyle>
            <a:lvl1pPr marL="457200" lvl="0" indent="-228600" algn="ctr">
              <a:lnSpc>
                <a:spcPct val="114000"/>
              </a:lnSpc>
              <a:spcBef>
                <a:spcPts val="1000"/>
              </a:spcBef>
              <a:spcAft>
                <a:spcPts val="0"/>
              </a:spcAft>
              <a:buClr>
                <a:schemeClr val="dk2"/>
              </a:buClr>
              <a:buSzPts val="2800"/>
              <a:buNone/>
              <a:defRPr sz="2800" b="0" i="1">
                <a:solidFill>
                  <a:schemeClr val="dk2"/>
                </a:solidFill>
                <a:latin typeface="Georgia"/>
                <a:ea typeface="Georgia"/>
                <a:cs typeface="Georgia"/>
                <a:sym typeface="Georgia"/>
              </a:defRPr>
            </a:lvl1pPr>
            <a:lvl2pPr marL="914400" lvl="1" indent="-406400" algn="ctr">
              <a:lnSpc>
                <a:spcPct val="113000"/>
              </a:lnSpc>
              <a:spcBef>
                <a:spcPts val="1000"/>
              </a:spcBef>
              <a:spcAft>
                <a:spcPts val="0"/>
              </a:spcAft>
              <a:buClr>
                <a:schemeClr val="dk2"/>
              </a:buClr>
              <a:buSzPts val="2800"/>
              <a:buChar char="•"/>
              <a:defRPr sz="2800" b="0" i="1">
                <a:solidFill>
                  <a:schemeClr val="dk2"/>
                </a:solidFill>
                <a:latin typeface="Georgia"/>
                <a:ea typeface="Georgia"/>
                <a:cs typeface="Georgia"/>
                <a:sym typeface="Georgia"/>
              </a:defRPr>
            </a:lvl2pPr>
            <a:lvl3pPr marL="1371600" lvl="2" indent="-406400" algn="ctr">
              <a:lnSpc>
                <a:spcPct val="113000"/>
              </a:lnSpc>
              <a:spcBef>
                <a:spcPts val="1000"/>
              </a:spcBef>
              <a:spcAft>
                <a:spcPts val="0"/>
              </a:spcAft>
              <a:buClr>
                <a:schemeClr val="dk2"/>
              </a:buClr>
              <a:buSzPts val="2800"/>
              <a:buChar char="•"/>
              <a:defRPr sz="2800" b="0" i="1">
                <a:solidFill>
                  <a:schemeClr val="dk2"/>
                </a:solidFill>
                <a:latin typeface="Georgia"/>
                <a:ea typeface="Georgia"/>
                <a:cs typeface="Georgia"/>
                <a:sym typeface="Georgia"/>
              </a:defRPr>
            </a:lvl3pPr>
            <a:lvl4pPr marL="1828800" lvl="3" indent="-406400" algn="ctr">
              <a:lnSpc>
                <a:spcPct val="113000"/>
              </a:lnSpc>
              <a:spcBef>
                <a:spcPts val="1000"/>
              </a:spcBef>
              <a:spcAft>
                <a:spcPts val="0"/>
              </a:spcAft>
              <a:buClr>
                <a:schemeClr val="dk2"/>
              </a:buClr>
              <a:buSzPts val="2800"/>
              <a:buChar char="•"/>
              <a:defRPr sz="2800" b="0" i="1">
                <a:solidFill>
                  <a:schemeClr val="dk2"/>
                </a:solidFill>
                <a:latin typeface="Georgia"/>
                <a:ea typeface="Georgia"/>
                <a:cs typeface="Georgia"/>
                <a:sym typeface="Georgia"/>
              </a:defRPr>
            </a:lvl4pPr>
            <a:lvl5pPr marL="2286000" lvl="4" indent="-406400" algn="ctr">
              <a:lnSpc>
                <a:spcPct val="113000"/>
              </a:lnSpc>
              <a:spcBef>
                <a:spcPts val="1000"/>
              </a:spcBef>
              <a:spcAft>
                <a:spcPts val="0"/>
              </a:spcAft>
              <a:buClr>
                <a:schemeClr val="dk2"/>
              </a:buClr>
              <a:buSzPts val="2800"/>
              <a:buChar char="•"/>
              <a:defRPr sz="2800" b="0" i="1">
                <a:solidFill>
                  <a:schemeClr val="dk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llout for Dark Background Image">
  <p:cSld name="Callout for Dark Background Image">
    <p:bg>
      <p:bgPr>
        <a:solidFill>
          <a:schemeClr val="dk1"/>
        </a:solidFill>
        <a:effectLst/>
      </p:bgPr>
    </p:bg>
    <p:spTree>
      <p:nvGrpSpPr>
        <p:cNvPr id="1" name="Shape 250"/>
        <p:cNvGrpSpPr/>
        <p:nvPr/>
      </p:nvGrpSpPr>
      <p:grpSpPr>
        <a:xfrm>
          <a:off x="0" y="0"/>
          <a:ext cx="0" cy="0"/>
          <a:chOff x="0" y="0"/>
          <a:chExt cx="0" cy="0"/>
        </a:xfrm>
      </p:grpSpPr>
      <p:sp>
        <p:nvSpPr>
          <p:cNvPr id="251" name="Google Shape;251;p38"/>
          <p:cNvSpPr/>
          <p:nvPr/>
        </p:nvSpPr>
        <p:spPr>
          <a:xfrm>
            <a:off x="5627912" y="1027253"/>
            <a:ext cx="5551714" cy="4803493"/>
          </a:xfrm>
          <a:prstGeom prst="rect">
            <a:avLst/>
          </a:prstGeom>
          <a:solidFill>
            <a:schemeClr val="lt1">
              <a:alpha val="87058"/>
            </a:schemeClr>
          </a:solidFill>
          <a:ln>
            <a:noFill/>
          </a:ln>
        </p:spPr>
        <p:txBody>
          <a:bodyPr spcFirstLastPara="1" wrap="square" lIns="457200" tIns="182875" rIns="457200" bIns="182875" anchor="ctr" anchorCtr="0">
            <a:noAutofit/>
          </a:bodyPr>
          <a:lstStyle/>
          <a:p>
            <a:pPr marL="0" marR="0" lvl="0" indent="0" algn="ctr" rtl="0">
              <a:lnSpc>
                <a:spcPct val="150000"/>
              </a:lnSpc>
              <a:spcBef>
                <a:spcPts val="0"/>
              </a:spcBef>
              <a:spcAft>
                <a:spcPts val="0"/>
              </a:spcAft>
              <a:buClr>
                <a:srgbClr val="000000"/>
              </a:buClr>
              <a:buSzPts val="2800"/>
              <a:buFont typeface="Arial"/>
              <a:buNone/>
            </a:pPr>
            <a:r>
              <a:rPr lang="en-US" sz="2800" b="1" i="0" u="none" strike="noStrike" cap="none">
                <a:solidFill>
                  <a:schemeClr val="accent5"/>
                </a:solidFill>
                <a:latin typeface="Arial"/>
                <a:ea typeface="Arial"/>
                <a:cs typeface="Arial"/>
                <a:sym typeface="Arial"/>
              </a:rPr>
              <a:t>FUN FACT</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Fun Fact / Hint / Callout Block. In the toolbar, go to Design &gt; Format Background to place an image that uses dark, saturated colors as the background on this slide.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ree Column Content">
  <p:cSld name="Three Column Content">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39"/>
          <p:cNvSpPr txBox="1">
            <a:spLocks noGrp="1"/>
          </p:cNvSpPr>
          <p:nvPr>
            <p:ph type="body" idx="1"/>
          </p:nvPr>
        </p:nvSpPr>
        <p:spPr>
          <a:xfrm>
            <a:off x="838200" y="1848374"/>
            <a:ext cx="310985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39"/>
          <p:cNvSpPr txBox="1">
            <a:spLocks noGrp="1"/>
          </p:cNvSpPr>
          <p:nvPr>
            <p:ph type="body" idx="2"/>
          </p:nvPr>
        </p:nvSpPr>
        <p:spPr>
          <a:xfrm>
            <a:off x="4541072" y="1854164"/>
            <a:ext cx="310985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6" name="Google Shape;256;p39"/>
          <p:cNvSpPr txBox="1">
            <a:spLocks noGrp="1"/>
          </p:cNvSpPr>
          <p:nvPr>
            <p:ph type="body" idx="3"/>
          </p:nvPr>
        </p:nvSpPr>
        <p:spPr>
          <a:xfrm>
            <a:off x="8243944" y="1848374"/>
            <a:ext cx="310985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Large Image">
  <p:cSld name="Large Image">
    <p:spTree>
      <p:nvGrpSpPr>
        <p:cNvPr id="1" name="Shape 257"/>
        <p:cNvGrpSpPr/>
        <p:nvPr/>
      </p:nvGrpSpPr>
      <p:grpSpPr>
        <a:xfrm>
          <a:off x="0" y="0"/>
          <a:ext cx="0" cy="0"/>
          <a:chOff x="0" y="0"/>
          <a:chExt cx="0" cy="0"/>
        </a:xfrm>
      </p:grpSpPr>
      <p:sp>
        <p:nvSpPr>
          <p:cNvPr id="258" name="Google Shape;258;p40"/>
          <p:cNvSpPr>
            <a:spLocks noGrp="1"/>
          </p:cNvSpPr>
          <p:nvPr>
            <p:ph type="pic" idx="2"/>
          </p:nvPr>
        </p:nvSpPr>
        <p:spPr>
          <a:xfrm>
            <a:off x="5010387" y="0"/>
            <a:ext cx="7181611" cy="6858000"/>
          </a:xfrm>
          <a:prstGeom prst="rect">
            <a:avLst/>
          </a:prstGeom>
          <a:noFill/>
          <a:ln>
            <a:noFill/>
          </a:ln>
        </p:spPr>
      </p:sp>
      <p:sp>
        <p:nvSpPr>
          <p:cNvPr id="259" name="Google Shape;259;p40"/>
          <p:cNvSpPr txBox="1">
            <a:spLocks noGrp="1"/>
          </p:cNvSpPr>
          <p:nvPr>
            <p:ph type="title"/>
          </p:nvPr>
        </p:nvSpPr>
        <p:spPr>
          <a:xfrm>
            <a:off x="838199" y="548464"/>
            <a:ext cx="3807187" cy="18397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40"/>
          <p:cNvSpPr txBox="1">
            <a:spLocks noGrp="1"/>
          </p:cNvSpPr>
          <p:nvPr>
            <p:ph type="body" idx="1"/>
          </p:nvPr>
        </p:nvSpPr>
        <p:spPr>
          <a:xfrm>
            <a:off x="838201" y="2485016"/>
            <a:ext cx="3799425" cy="382452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40"/>
          <p:cNvSpPr/>
          <p:nvPr/>
        </p:nvSpPr>
        <p:spPr>
          <a:xfrm>
            <a:off x="2" y="0"/>
            <a:ext cx="465438"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sic Title Slide" type="title">
  <p:cSld name="TITLE">
    <p:spTree>
      <p:nvGrpSpPr>
        <p:cNvPr id="1" name="Shape 262"/>
        <p:cNvGrpSpPr/>
        <p:nvPr/>
      </p:nvGrpSpPr>
      <p:grpSpPr>
        <a:xfrm>
          <a:off x="0" y="0"/>
          <a:ext cx="0" cy="0"/>
          <a:chOff x="0" y="0"/>
          <a:chExt cx="0" cy="0"/>
        </a:xfrm>
      </p:grpSpPr>
      <p:sp>
        <p:nvSpPr>
          <p:cNvPr id="263" name="Google Shape;263;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1"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14000"/>
              </a:lnSpc>
              <a:spcBef>
                <a:spcPts val="1000"/>
              </a:spcBef>
              <a:spcAft>
                <a:spcPts val="0"/>
              </a:spcAft>
              <a:buClr>
                <a:schemeClr val="dk1"/>
              </a:buClr>
              <a:buSzPts val="2400"/>
              <a:buNone/>
              <a:defRPr sz="2400"/>
            </a:lvl1pPr>
            <a:lvl2pPr lvl="1" algn="ctr">
              <a:lnSpc>
                <a:spcPct val="113000"/>
              </a:lnSpc>
              <a:spcBef>
                <a:spcPts val="1000"/>
              </a:spcBef>
              <a:spcAft>
                <a:spcPts val="0"/>
              </a:spcAft>
              <a:buClr>
                <a:schemeClr val="dk1"/>
              </a:buClr>
              <a:buSzPts val="2000"/>
              <a:buNone/>
              <a:defRPr sz="2000"/>
            </a:lvl2pPr>
            <a:lvl3pPr lvl="2" algn="ctr">
              <a:lnSpc>
                <a:spcPct val="113000"/>
              </a:lnSpc>
              <a:spcBef>
                <a:spcPts val="1000"/>
              </a:spcBef>
              <a:spcAft>
                <a:spcPts val="0"/>
              </a:spcAft>
              <a:buClr>
                <a:schemeClr val="dk1"/>
              </a:buClr>
              <a:buSzPts val="1800"/>
              <a:buNone/>
              <a:defRPr sz="1800"/>
            </a:lvl3pPr>
            <a:lvl4pPr lvl="3" algn="ctr">
              <a:lnSpc>
                <a:spcPct val="113000"/>
              </a:lnSpc>
              <a:spcBef>
                <a:spcPts val="1000"/>
              </a:spcBef>
              <a:spcAft>
                <a:spcPts val="0"/>
              </a:spcAft>
              <a:buClr>
                <a:schemeClr val="dk1"/>
              </a:buClr>
              <a:buSzPts val="1600"/>
              <a:buNone/>
              <a:defRPr sz="1600"/>
            </a:lvl4pPr>
            <a:lvl5pPr lvl="4" algn="ctr">
              <a:lnSpc>
                <a:spcPct val="113000"/>
              </a:lnSpc>
              <a:spcBef>
                <a:spcPts val="10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5" name="Google Shape;265;p41"/>
          <p:cNvSpPr/>
          <p:nvPr/>
        </p:nvSpPr>
        <p:spPr>
          <a:xfrm>
            <a:off x="2" y="0"/>
            <a:ext cx="465438"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A">
  <p:cSld name="Title Slide A">
    <p:spTree>
      <p:nvGrpSpPr>
        <p:cNvPr id="1" name="Shape 28"/>
        <p:cNvGrpSpPr/>
        <p:nvPr/>
      </p:nvGrpSpPr>
      <p:grpSpPr>
        <a:xfrm>
          <a:off x="0" y="0"/>
          <a:ext cx="0" cy="0"/>
          <a:chOff x="0" y="0"/>
          <a:chExt cx="0" cy="0"/>
        </a:xfrm>
      </p:grpSpPr>
      <p:sp>
        <p:nvSpPr>
          <p:cNvPr id="29" name="Google Shape;29;p5"/>
          <p:cNvSpPr/>
          <p:nvPr/>
        </p:nvSpPr>
        <p:spPr>
          <a:xfrm>
            <a:off x="5575610" y="0"/>
            <a:ext cx="6616390" cy="68580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30" name="Google Shape;30;p5"/>
          <p:cNvSpPr txBox="1">
            <a:spLocks noGrp="1"/>
          </p:cNvSpPr>
          <p:nvPr>
            <p:ph type="body" idx="1"/>
          </p:nvPr>
        </p:nvSpPr>
        <p:spPr>
          <a:xfrm>
            <a:off x="831850" y="2913079"/>
            <a:ext cx="5139900" cy="32640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1" name="Google Shape;31;p5"/>
          <p:cNvSpPr txBox="1">
            <a:spLocks noGrp="1"/>
          </p:cNvSpPr>
          <p:nvPr>
            <p:ph type="title"/>
          </p:nvPr>
        </p:nvSpPr>
        <p:spPr>
          <a:xfrm>
            <a:off x="831850" y="1452282"/>
            <a:ext cx="5139900" cy="119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 name="Google Shape;32;p5"/>
          <p:cNvSpPr>
            <a:spLocks noGrp="1"/>
          </p:cNvSpPr>
          <p:nvPr>
            <p:ph type="pic" idx="2"/>
          </p:nvPr>
        </p:nvSpPr>
        <p:spPr>
          <a:xfrm>
            <a:off x="6332434" y="598206"/>
            <a:ext cx="5359500" cy="5578800"/>
          </a:xfrm>
          <a:prstGeom prst="rect">
            <a:avLst/>
          </a:prstGeom>
          <a:noFill/>
          <a:ln>
            <a:noFill/>
          </a:ln>
        </p:spPr>
      </p:sp>
      <p:sp>
        <p:nvSpPr>
          <p:cNvPr id="33" name="Google Shape;33;p5"/>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Right Border - Two Column" type="twoTxTwoObj">
  <p:cSld name="TWO_OBJECTS_WITH_TEXT">
    <p:spTree>
      <p:nvGrpSpPr>
        <p:cNvPr id="1" name="Shape 266"/>
        <p:cNvGrpSpPr/>
        <p:nvPr/>
      </p:nvGrpSpPr>
      <p:grpSpPr>
        <a:xfrm>
          <a:off x="0" y="0"/>
          <a:ext cx="0" cy="0"/>
          <a:chOff x="0" y="0"/>
          <a:chExt cx="0" cy="0"/>
        </a:xfrm>
      </p:grpSpPr>
      <p:sp>
        <p:nvSpPr>
          <p:cNvPr id="267" name="Google Shape;267;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4000"/>
              </a:lnSpc>
              <a:spcBef>
                <a:spcPts val="1000"/>
              </a:spcBef>
              <a:spcAft>
                <a:spcPts val="0"/>
              </a:spcAft>
              <a:buClr>
                <a:schemeClr val="dk1"/>
              </a:buClr>
              <a:buSzPts val="2400"/>
              <a:buNone/>
              <a:defRPr sz="2400" b="1"/>
            </a:lvl1pPr>
            <a:lvl2pPr marL="914400" lvl="1" indent="-228600" algn="l">
              <a:lnSpc>
                <a:spcPct val="113000"/>
              </a:lnSpc>
              <a:spcBef>
                <a:spcPts val="1000"/>
              </a:spcBef>
              <a:spcAft>
                <a:spcPts val="0"/>
              </a:spcAft>
              <a:buClr>
                <a:schemeClr val="dk1"/>
              </a:buClr>
              <a:buSzPts val="2000"/>
              <a:buNone/>
              <a:defRPr sz="2000" b="1"/>
            </a:lvl2pPr>
            <a:lvl3pPr marL="1371600" lvl="2" indent="-228600" algn="l">
              <a:lnSpc>
                <a:spcPct val="113000"/>
              </a:lnSpc>
              <a:spcBef>
                <a:spcPts val="1000"/>
              </a:spcBef>
              <a:spcAft>
                <a:spcPts val="0"/>
              </a:spcAft>
              <a:buClr>
                <a:schemeClr val="dk1"/>
              </a:buClr>
              <a:buSzPts val="1800"/>
              <a:buNone/>
              <a:defRPr sz="1800" b="1"/>
            </a:lvl3pPr>
            <a:lvl4pPr marL="1828800" lvl="3" indent="-228600" algn="l">
              <a:lnSpc>
                <a:spcPct val="113000"/>
              </a:lnSpc>
              <a:spcBef>
                <a:spcPts val="1000"/>
              </a:spcBef>
              <a:spcAft>
                <a:spcPts val="0"/>
              </a:spcAft>
              <a:buClr>
                <a:schemeClr val="dk1"/>
              </a:buClr>
              <a:buSzPts val="1600"/>
              <a:buNone/>
              <a:defRPr sz="1600" b="1"/>
            </a:lvl4pPr>
            <a:lvl5pPr marL="2286000" lvl="4" indent="-228600" algn="l">
              <a:lnSpc>
                <a:spcPct val="113000"/>
              </a:lnSpc>
              <a:spcBef>
                <a:spcPts val="10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9" name="Google Shape;269;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4000"/>
              </a:lnSpc>
              <a:spcBef>
                <a:spcPts val="1000"/>
              </a:spcBef>
              <a:spcAft>
                <a:spcPts val="0"/>
              </a:spcAft>
              <a:buClr>
                <a:schemeClr val="dk1"/>
              </a:buClr>
              <a:buSzPts val="2400"/>
              <a:buNone/>
              <a:defRPr sz="2400" b="1"/>
            </a:lvl1pPr>
            <a:lvl2pPr marL="914400" lvl="1" indent="-228600" algn="l">
              <a:lnSpc>
                <a:spcPct val="113000"/>
              </a:lnSpc>
              <a:spcBef>
                <a:spcPts val="1000"/>
              </a:spcBef>
              <a:spcAft>
                <a:spcPts val="0"/>
              </a:spcAft>
              <a:buClr>
                <a:schemeClr val="dk1"/>
              </a:buClr>
              <a:buSzPts val="2000"/>
              <a:buNone/>
              <a:defRPr sz="2000" b="1"/>
            </a:lvl2pPr>
            <a:lvl3pPr marL="1371600" lvl="2" indent="-228600" algn="l">
              <a:lnSpc>
                <a:spcPct val="113000"/>
              </a:lnSpc>
              <a:spcBef>
                <a:spcPts val="1000"/>
              </a:spcBef>
              <a:spcAft>
                <a:spcPts val="0"/>
              </a:spcAft>
              <a:buClr>
                <a:schemeClr val="dk1"/>
              </a:buClr>
              <a:buSzPts val="1800"/>
              <a:buNone/>
              <a:defRPr sz="1800" b="1"/>
            </a:lvl3pPr>
            <a:lvl4pPr marL="1828800" lvl="3" indent="-228600" algn="l">
              <a:lnSpc>
                <a:spcPct val="113000"/>
              </a:lnSpc>
              <a:spcBef>
                <a:spcPts val="1000"/>
              </a:spcBef>
              <a:spcAft>
                <a:spcPts val="0"/>
              </a:spcAft>
              <a:buClr>
                <a:schemeClr val="dk1"/>
              </a:buClr>
              <a:buSzPts val="1600"/>
              <a:buNone/>
              <a:defRPr sz="1600" b="1"/>
            </a:lvl4pPr>
            <a:lvl5pPr marL="2286000" lvl="4" indent="-228600" algn="l">
              <a:lnSpc>
                <a:spcPct val="113000"/>
              </a:lnSpc>
              <a:spcBef>
                <a:spcPts val="10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1" name="Google Shape;271;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42"/>
          <p:cNvSpPr/>
          <p:nvPr/>
        </p:nvSpPr>
        <p:spPr>
          <a:xfrm>
            <a:off x="2" y="0"/>
            <a:ext cx="465438"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3"/>
        <p:cNvGrpSpPr/>
        <p:nvPr/>
      </p:nvGrpSpPr>
      <p:grpSpPr>
        <a:xfrm>
          <a:off x="0" y="0"/>
          <a:ext cx="0" cy="0"/>
          <a:chOff x="0" y="0"/>
          <a:chExt cx="0" cy="0"/>
        </a:xfrm>
      </p:grpSpPr>
      <p:sp>
        <p:nvSpPr>
          <p:cNvPr id="274" name="Google Shape;274;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43"/>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560"/>
              </a:spcBef>
              <a:spcAft>
                <a:spcPts val="0"/>
              </a:spcAft>
              <a:buClr>
                <a:schemeClr val="dk1"/>
              </a:buClr>
              <a:buSzPts val="2800"/>
              <a:buChar char="•"/>
              <a:defRPr sz="2800"/>
            </a:lvl1pPr>
            <a:lvl2pPr marL="914400" lvl="1" indent="-381000" algn="l">
              <a:lnSpc>
                <a:spcPct val="113000"/>
              </a:lnSpc>
              <a:spcBef>
                <a:spcPts val="480"/>
              </a:spcBef>
              <a:spcAft>
                <a:spcPts val="0"/>
              </a:spcAft>
              <a:buClr>
                <a:schemeClr val="dk1"/>
              </a:buClr>
              <a:buSzPts val="2400"/>
              <a:buChar char="•"/>
              <a:defRPr sz="2400"/>
            </a:lvl2pPr>
            <a:lvl3pPr marL="1371600" lvl="2" indent="-355600" algn="l">
              <a:lnSpc>
                <a:spcPct val="113000"/>
              </a:lnSpc>
              <a:spcBef>
                <a:spcPts val="400"/>
              </a:spcBef>
              <a:spcAft>
                <a:spcPts val="0"/>
              </a:spcAft>
              <a:buClr>
                <a:schemeClr val="dk1"/>
              </a:buClr>
              <a:buSzPts val="2000"/>
              <a:buChar char="•"/>
              <a:defRPr sz="2000"/>
            </a:lvl3pPr>
            <a:lvl4pPr marL="1828800" lvl="3" indent="-342900" algn="l">
              <a:lnSpc>
                <a:spcPct val="113000"/>
              </a:lnSpc>
              <a:spcBef>
                <a:spcPts val="360"/>
              </a:spcBef>
              <a:spcAft>
                <a:spcPts val="0"/>
              </a:spcAft>
              <a:buClr>
                <a:schemeClr val="dk1"/>
              </a:buClr>
              <a:buSzPts val="1800"/>
              <a:buChar char="•"/>
              <a:defRPr sz="1800"/>
            </a:lvl4pPr>
            <a:lvl5pPr marL="2286000" lvl="4" indent="-342900" algn="l">
              <a:lnSpc>
                <a:spcPct val="113000"/>
              </a:lnSpc>
              <a:spcBef>
                <a:spcPts val="360"/>
              </a:spcBef>
              <a:spcAft>
                <a:spcPts val="0"/>
              </a:spcAft>
              <a:buClr>
                <a:schemeClr val="dk1"/>
              </a:buClr>
              <a:buSzPts val="1800"/>
              <a:buChar char="•"/>
              <a:defRPr sz="1800"/>
            </a:lvl5pPr>
            <a:lvl6pPr marL="2743200" lvl="5" indent="-342900" algn="l">
              <a:lnSpc>
                <a:spcPct val="90000"/>
              </a:lnSpc>
              <a:spcBef>
                <a:spcPts val="360"/>
              </a:spcBef>
              <a:spcAft>
                <a:spcPts val="0"/>
              </a:spcAft>
              <a:buClr>
                <a:schemeClr val="dk1"/>
              </a:buClr>
              <a:buSzPts val="1800"/>
              <a:buChar char="•"/>
              <a:defRPr sz="1800"/>
            </a:lvl6pPr>
            <a:lvl7pPr marL="3200400" lvl="6" indent="-342900" algn="l">
              <a:lnSpc>
                <a:spcPct val="90000"/>
              </a:lnSpc>
              <a:spcBef>
                <a:spcPts val="360"/>
              </a:spcBef>
              <a:spcAft>
                <a:spcPts val="0"/>
              </a:spcAft>
              <a:buClr>
                <a:schemeClr val="dk1"/>
              </a:buClr>
              <a:buSzPts val="1800"/>
              <a:buChar char="•"/>
              <a:defRPr sz="1800"/>
            </a:lvl7pPr>
            <a:lvl8pPr marL="3657600" lvl="7" indent="-342900" algn="l">
              <a:lnSpc>
                <a:spcPct val="90000"/>
              </a:lnSpc>
              <a:spcBef>
                <a:spcPts val="360"/>
              </a:spcBef>
              <a:spcAft>
                <a:spcPts val="0"/>
              </a:spcAft>
              <a:buClr>
                <a:schemeClr val="dk1"/>
              </a:buClr>
              <a:buSzPts val="1800"/>
              <a:buChar char="•"/>
              <a:defRPr sz="1800"/>
            </a:lvl8pPr>
            <a:lvl9pPr marL="4114800" lvl="8" indent="-342900" algn="l">
              <a:lnSpc>
                <a:spcPct val="90000"/>
              </a:lnSpc>
              <a:spcBef>
                <a:spcPts val="360"/>
              </a:spcBef>
              <a:spcAft>
                <a:spcPts val="0"/>
              </a:spcAft>
              <a:buClr>
                <a:schemeClr val="dk1"/>
              </a:buClr>
              <a:buSzPts val="1800"/>
              <a:buChar char="•"/>
              <a:defRPr sz="1800"/>
            </a:lvl9pPr>
          </a:lstStyle>
          <a:p>
            <a:endParaRPr/>
          </a:p>
        </p:txBody>
      </p:sp>
      <p:sp>
        <p:nvSpPr>
          <p:cNvPr id="276" name="Google Shape;276;p43"/>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560"/>
              </a:spcBef>
              <a:spcAft>
                <a:spcPts val="0"/>
              </a:spcAft>
              <a:buClr>
                <a:schemeClr val="dk1"/>
              </a:buClr>
              <a:buSzPts val="2800"/>
              <a:buChar char="•"/>
              <a:defRPr sz="2800"/>
            </a:lvl1pPr>
            <a:lvl2pPr marL="914400" lvl="1" indent="-381000" algn="l">
              <a:lnSpc>
                <a:spcPct val="113000"/>
              </a:lnSpc>
              <a:spcBef>
                <a:spcPts val="480"/>
              </a:spcBef>
              <a:spcAft>
                <a:spcPts val="0"/>
              </a:spcAft>
              <a:buClr>
                <a:schemeClr val="dk1"/>
              </a:buClr>
              <a:buSzPts val="2400"/>
              <a:buChar char="•"/>
              <a:defRPr sz="2400"/>
            </a:lvl2pPr>
            <a:lvl3pPr marL="1371600" lvl="2" indent="-355600" algn="l">
              <a:lnSpc>
                <a:spcPct val="113000"/>
              </a:lnSpc>
              <a:spcBef>
                <a:spcPts val="400"/>
              </a:spcBef>
              <a:spcAft>
                <a:spcPts val="0"/>
              </a:spcAft>
              <a:buClr>
                <a:schemeClr val="dk1"/>
              </a:buClr>
              <a:buSzPts val="2000"/>
              <a:buChar char="•"/>
              <a:defRPr sz="2000"/>
            </a:lvl3pPr>
            <a:lvl4pPr marL="1828800" lvl="3" indent="-342900" algn="l">
              <a:lnSpc>
                <a:spcPct val="113000"/>
              </a:lnSpc>
              <a:spcBef>
                <a:spcPts val="360"/>
              </a:spcBef>
              <a:spcAft>
                <a:spcPts val="0"/>
              </a:spcAft>
              <a:buClr>
                <a:schemeClr val="dk1"/>
              </a:buClr>
              <a:buSzPts val="1800"/>
              <a:buChar char="•"/>
              <a:defRPr sz="1800"/>
            </a:lvl4pPr>
            <a:lvl5pPr marL="2286000" lvl="4" indent="-342900" algn="l">
              <a:lnSpc>
                <a:spcPct val="113000"/>
              </a:lnSpc>
              <a:spcBef>
                <a:spcPts val="360"/>
              </a:spcBef>
              <a:spcAft>
                <a:spcPts val="0"/>
              </a:spcAft>
              <a:buClr>
                <a:schemeClr val="dk1"/>
              </a:buClr>
              <a:buSzPts val="1800"/>
              <a:buChar char="•"/>
              <a:defRPr sz="1800"/>
            </a:lvl5pPr>
            <a:lvl6pPr marL="2743200" lvl="5" indent="-342900" algn="l">
              <a:lnSpc>
                <a:spcPct val="90000"/>
              </a:lnSpc>
              <a:spcBef>
                <a:spcPts val="360"/>
              </a:spcBef>
              <a:spcAft>
                <a:spcPts val="0"/>
              </a:spcAft>
              <a:buClr>
                <a:schemeClr val="dk1"/>
              </a:buClr>
              <a:buSzPts val="1800"/>
              <a:buChar char="•"/>
              <a:defRPr sz="1800"/>
            </a:lvl6pPr>
            <a:lvl7pPr marL="3200400" lvl="6" indent="-342900" algn="l">
              <a:lnSpc>
                <a:spcPct val="90000"/>
              </a:lnSpc>
              <a:spcBef>
                <a:spcPts val="360"/>
              </a:spcBef>
              <a:spcAft>
                <a:spcPts val="0"/>
              </a:spcAft>
              <a:buClr>
                <a:schemeClr val="dk1"/>
              </a:buClr>
              <a:buSzPts val="1800"/>
              <a:buChar char="•"/>
              <a:defRPr sz="1800"/>
            </a:lvl7pPr>
            <a:lvl8pPr marL="3657600" lvl="7" indent="-342900" algn="l">
              <a:lnSpc>
                <a:spcPct val="90000"/>
              </a:lnSpc>
              <a:spcBef>
                <a:spcPts val="360"/>
              </a:spcBef>
              <a:spcAft>
                <a:spcPts val="0"/>
              </a:spcAft>
              <a:buClr>
                <a:schemeClr val="dk1"/>
              </a:buClr>
              <a:buSzPts val="1800"/>
              <a:buChar char="•"/>
              <a:defRPr sz="1800"/>
            </a:lvl8pPr>
            <a:lvl9pPr marL="4114800" lvl="8" indent="-342900" algn="l">
              <a:lnSpc>
                <a:spcPct val="90000"/>
              </a:lnSpc>
              <a:spcBef>
                <a:spcPts val="360"/>
              </a:spcBef>
              <a:spcAft>
                <a:spcPts val="0"/>
              </a:spcAft>
              <a:buClr>
                <a:schemeClr val="dk1"/>
              </a:buClr>
              <a:buSzPts val="1800"/>
              <a:buChar char="•"/>
              <a:defRPr sz="1800"/>
            </a:lvl9pPr>
          </a:lstStyle>
          <a:p>
            <a:endParaRPr/>
          </a:p>
        </p:txBody>
      </p:sp>
      <p:sp>
        <p:nvSpPr>
          <p:cNvPr id="277" name="Google Shape;277;p43"/>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8" name="Google Shape;278;p43"/>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9" name="Google Shape;279;p43"/>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D">
  <p:cSld name="Title Slide D">
    <p:spTree>
      <p:nvGrpSpPr>
        <p:cNvPr id="1" name="Shape 285"/>
        <p:cNvGrpSpPr/>
        <p:nvPr/>
      </p:nvGrpSpPr>
      <p:grpSpPr>
        <a:xfrm>
          <a:off x="0" y="0"/>
          <a:ext cx="0" cy="0"/>
          <a:chOff x="0" y="0"/>
          <a:chExt cx="0" cy="0"/>
        </a:xfrm>
      </p:grpSpPr>
      <p:sp>
        <p:nvSpPr>
          <p:cNvPr id="286" name="Google Shape;286;p45"/>
          <p:cNvSpPr/>
          <p:nvPr/>
        </p:nvSpPr>
        <p:spPr>
          <a:xfrm>
            <a:off x="0" y="2646382"/>
            <a:ext cx="12192000" cy="4211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7" name="Google Shape;287;p45"/>
          <p:cNvSpPr txBox="1">
            <a:spLocks noGrp="1"/>
          </p:cNvSpPr>
          <p:nvPr>
            <p:ph type="body" idx="1"/>
          </p:nvPr>
        </p:nvSpPr>
        <p:spPr>
          <a:xfrm>
            <a:off x="831850" y="2913079"/>
            <a:ext cx="10515600" cy="32640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45"/>
          <p:cNvSpPr txBox="1">
            <a:spLocks noGrp="1"/>
          </p:cNvSpPr>
          <p:nvPr>
            <p:ph type="title"/>
          </p:nvPr>
        </p:nvSpPr>
        <p:spPr>
          <a:xfrm>
            <a:off x="831850" y="1452282"/>
            <a:ext cx="10515600" cy="119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45"/>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Full Width Content">
  <p:cSld name="Full Width Content">
    <p:spTree>
      <p:nvGrpSpPr>
        <p:cNvPr id="1" name="Shape 290"/>
        <p:cNvGrpSpPr/>
        <p:nvPr/>
      </p:nvGrpSpPr>
      <p:grpSpPr>
        <a:xfrm>
          <a:off x="0" y="0"/>
          <a:ext cx="0" cy="0"/>
          <a:chOff x="0" y="0"/>
          <a:chExt cx="0" cy="0"/>
        </a:xfrm>
      </p:grpSpPr>
      <p:sp>
        <p:nvSpPr>
          <p:cNvPr id="291" name="Google Shape;291;p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46"/>
          <p:cNvSpPr txBox="1">
            <a:spLocks noGrp="1"/>
          </p:cNvSpPr>
          <p:nvPr>
            <p:ph type="body" idx="1"/>
          </p:nvPr>
        </p:nvSpPr>
        <p:spPr>
          <a:xfrm>
            <a:off x="838199" y="3429000"/>
            <a:ext cx="10515600" cy="30639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46"/>
          <p:cNvSpPr txBox="1">
            <a:spLocks noGrp="1"/>
          </p:cNvSpPr>
          <p:nvPr>
            <p:ph type="body" idx="2"/>
          </p:nvPr>
        </p:nvSpPr>
        <p:spPr>
          <a:xfrm>
            <a:off x="838200" y="1520043"/>
            <a:ext cx="10515600" cy="16149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300"/>
        <p:cNvGrpSpPr/>
        <p:nvPr/>
      </p:nvGrpSpPr>
      <p:grpSpPr>
        <a:xfrm>
          <a:off x="0" y="0"/>
          <a:ext cx="0" cy="0"/>
          <a:chOff x="0" y="0"/>
          <a:chExt cx="0" cy="0"/>
        </a:xfrm>
      </p:grpSpPr>
      <p:sp>
        <p:nvSpPr>
          <p:cNvPr id="301" name="Google Shape;301;p48"/>
          <p:cNvSpPr/>
          <p:nvPr/>
        </p:nvSpPr>
        <p:spPr>
          <a:xfrm>
            <a:off x="-4" y="6221691"/>
            <a:ext cx="12192000" cy="636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2" name="Google Shape;302;p48"/>
          <p:cNvSpPr/>
          <p:nvPr/>
        </p:nvSpPr>
        <p:spPr>
          <a:xfrm>
            <a:off x="4032793" y="2752780"/>
            <a:ext cx="1373400" cy="1373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3" name="Google Shape;303;p48"/>
          <p:cNvSpPr/>
          <p:nvPr/>
        </p:nvSpPr>
        <p:spPr>
          <a:xfrm>
            <a:off x="6785790" y="2760689"/>
            <a:ext cx="1373400" cy="1373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4" name="Google Shape;304;p48"/>
          <p:cNvSpPr/>
          <p:nvPr/>
        </p:nvSpPr>
        <p:spPr>
          <a:xfrm>
            <a:off x="9536303" y="2742291"/>
            <a:ext cx="1373400" cy="1373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5" name="Google Shape;305;p48"/>
          <p:cNvSpPr/>
          <p:nvPr/>
        </p:nvSpPr>
        <p:spPr>
          <a:xfrm>
            <a:off x="1281354" y="2742291"/>
            <a:ext cx="1373400" cy="1373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6" name="Google Shape;306;p48"/>
          <p:cNvSpPr txBox="1">
            <a:spLocks noGrp="1"/>
          </p:cNvSpPr>
          <p:nvPr>
            <p:ph type="body" idx="1"/>
          </p:nvPr>
        </p:nvSpPr>
        <p:spPr>
          <a:xfrm>
            <a:off x="838196" y="1559859"/>
            <a:ext cx="10515600" cy="9411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000"/>
              </a:spcBef>
              <a:spcAft>
                <a:spcPts val="0"/>
              </a:spcAft>
              <a:buClr>
                <a:schemeClr val="dk1"/>
              </a:buClr>
              <a:buSzPts val="2400"/>
              <a:buNone/>
              <a:defRPr sz="2400"/>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48"/>
          <p:cNvSpPr txBox="1">
            <a:spLocks noGrp="1"/>
          </p:cNvSpPr>
          <p:nvPr>
            <p:ph type="body" idx="2"/>
          </p:nvPr>
        </p:nvSpPr>
        <p:spPr>
          <a:xfrm>
            <a:off x="839750" y="4353345"/>
            <a:ext cx="22566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000"/>
              </a:spcBef>
              <a:spcAft>
                <a:spcPts val="0"/>
              </a:spcAft>
              <a:buClr>
                <a:schemeClr val="dk2"/>
              </a:buClr>
              <a:buSzPts val="1600"/>
              <a:buNone/>
              <a:defRPr sz="1600" b="1"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48"/>
          <p:cNvSpPr txBox="1">
            <a:spLocks noGrp="1"/>
          </p:cNvSpPr>
          <p:nvPr>
            <p:ph type="body" idx="3"/>
          </p:nvPr>
        </p:nvSpPr>
        <p:spPr>
          <a:xfrm>
            <a:off x="839750" y="4703910"/>
            <a:ext cx="2256600" cy="9411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48"/>
          <p:cNvSpPr txBox="1">
            <a:spLocks noGrp="1"/>
          </p:cNvSpPr>
          <p:nvPr>
            <p:ph type="body" idx="4"/>
          </p:nvPr>
        </p:nvSpPr>
        <p:spPr>
          <a:xfrm>
            <a:off x="3579902" y="4353345"/>
            <a:ext cx="22566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000"/>
              </a:spcBef>
              <a:spcAft>
                <a:spcPts val="0"/>
              </a:spcAft>
              <a:buClr>
                <a:schemeClr val="dk2"/>
              </a:buClr>
              <a:buSzPts val="1600"/>
              <a:buNone/>
              <a:defRPr sz="1600" b="1"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48"/>
          <p:cNvSpPr txBox="1">
            <a:spLocks noGrp="1"/>
          </p:cNvSpPr>
          <p:nvPr>
            <p:ph type="body" idx="5"/>
          </p:nvPr>
        </p:nvSpPr>
        <p:spPr>
          <a:xfrm>
            <a:off x="3579902" y="4703910"/>
            <a:ext cx="2256600" cy="9411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1" name="Google Shape;311;p48"/>
          <p:cNvSpPr txBox="1">
            <a:spLocks noGrp="1"/>
          </p:cNvSpPr>
          <p:nvPr>
            <p:ph type="body" idx="6"/>
          </p:nvPr>
        </p:nvSpPr>
        <p:spPr>
          <a:xfrm>
            <a:off x="6355474" y="4353345"/>
            <a:ext cx="22566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000"/>
              </a:spcBef>
              <a:spcAft>
                <a:spcPts val="0"/>
              </a:spcAft>
              <a:buClr>
                <a:schemeClr val="dk2"/>
              </a:buClr>
              <a:buSzPts val="1600"/>
              <a:buNone/>
              <a:defRPr sz="1600" b="1"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2" name="Google Shape;312;p48"/>
          <p:cNvSpPr txBox="1">
            <a:spLocks noGrp="1"/>
          </p:cNvSpPr>
          <p:nvPr>
            <p:ph type="body" idx="7"/>
          </p:nvPr>
        </p:nvSpPr>
        <p:spPr>
          <a:xfrm>
            <a:off x="6355474" y="4703910"/>
            <a:ext cx="2256600" cy="9411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3" name="Google Shape;313;p48"/>
          <p:cNvSpPr txBox="1">
            <a:spLocks noGrp="1"/>
          </p:cNvSpPr>
          <p:nvPr>
            <p:ph type="body" idx="8"/>
          </p:nvPr>
        </p:nvSpPr>
        <p:spPr>
          <a:xfrm>
            <a:off x="9131046" y="4353345"/>
            <a:ext cx="22566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000"/>
              </a:spcBef>
              <a:spcAft>
                <a:spcPts val="0"/>
              </a:spcAft>
              <a:buClr>
                <a:schemeClr val="dk2"/>
              </a:buClr>
              <a:buSzPts val="1600"/>
              <a:buNone/>
              <a:defRPr sz="1600" b="1"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48"/>
          <p:cNvSpPr txBox="1">
            <a:spLocks noGrp="1"/>
          </p:cNvSpPr>
          <p:nvPr>
            <p:ph type="body" idx="9"/>
          </p:nvPr>
        </p:nvSpPr>
        <p:spPr>
          <a:xfrm>
            <a:off x="9131046" y="4703910"/>
            <a:ext cx="2256600" cy="9411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48"/>
          <p:cNvSpPr>
            <a:spLocks noGrp="1"/>
          </p:cNvSpPr>
          <p:nvPr>
            <p:ph type="pic" idx="13"/>
          </p:nvPr>
        </p:nvSpPr>
        <p:spPr>
          <a:xfrm>
            <a:off x="1482767" y="2990198"/>
            <a:ext cx="969900" cy="941100"/>
          </a:xfrm>
          <a:prstGeom prst="rect">
            <a:avLst/>
          </a:prstGeom>
          <a:noFill/>
          <a:ln>
            <a:noFill/>
          </a:ln>
        </p:spPr>
      </p:sp>
      <p:sp>
        <p:nvSpPr>
          <p:cNvPr id="316" name="Google Shape;316;p48"/>
          <p:cNvSpPr>
            <a:spLocks noGrp="1"/>
          </p:cNvSpPr>
          <p:nvPr>
            <p:ph type="pic" idx="14"/>
          </p:nvPr>
        </p:nvSpPr>
        <p:spPr>
          <a:xfrm>
            <a:off x="4223234" y="2976910"/>
            <a:ext cx="969900" cy="941100"/>
          </a:xfrm>
          <a:prstGeom prst="rect">
            <a:avLst/>
          </a:prstGeom>
          <a:noFill/>
          <a:ln>
            <a:noFill/>
          </a:ln>
        </p:spPr>
      </p:sp>
      <p:sp>
        <p:nvSpPr>
          <p:cNvPr id="317" name="Google Shape;317;p48"/>
          <p:cNvSpPr>
            <a:spLocks noGrp="1"/>
          </p:cNvSpPr>
          <p:nvPr>
            <p:ph type="pic" idx="15"/>
          </p:nvPr>
        </p:nvSpPr>
        <p:spPr>
          <a:xfrm>
            <a:off x="6998806" y="2990197"/>
            <a:ext cx="969900" cy="941100"/>
          </a:xfrm>
          <a:prstGeom prst="rect">
            <a:avLst/>
          </a:prstGeom>
          <a:noFill/>
          <a:ln>
            <a:noFill/>
          </a:ln>
        </p:spPr>
      </p:sp>
      <p:sp>
        <p:nvSpPr>
          <p:cNvPr id="318" name="Google Shape;318;p48"/>
          <p:cNvSpPr>
            <a:spLocks noGrp="1"/>
          </p:cNvSpPr>
          <p:nvPr>
            <p:ph type="pic" idx="16"/>
          </p:nvPr>
        </p:nvSpPr>
        <p:spPr>
          <a:xfrm>
            <a:off x="9738031" y="2989116"/>
            <a:ext cx="969900" cy="941100"/>
          </a:xfrm>
          <a:prstGeom prst="rect">
            <a:avLst/>
          </a:prstGeom>
          <a:noFill/>
          <a:ln>
            <a:noFill/>
          </a:ln>
        </p:spPr>
      </p:sp>
      <p:sp>
        <p:nvSpPr>
          <p:cNvPr id="319" name="Google Shape;319;p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48"/>
          <p:cNvSpPr txBox="1"/>
          <p:nvPr/>
        </p:nvSpPr>
        <p:spPr>
          <a:xfrm>
            <a:off x="11198352" y="6372663"/>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
        <p:nvSpPr>
          <p:cNvPr id="321" name="Google Shape;321;p48"/>
          <p:cNvSpPr txBox="1"/>
          <p:nvPr/>
        </p:nvSpPr>
        <p:spPr>
          <a:xfrm>
            <a:off x="578788" y="6355009"/>
            <a:ext cx="2886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©2022 Lumen Learning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Illustration Slide">
  <p:cSld name="Illustration Slide">
    <p:spTree>
      <p:nvGrpSpPr>
        <p:cNvPr id="1" name="Shape 322"/>
        <p:cNvGrpSpPr/>
        <p:nvPr/>
      </p:nvGrpSpPr>
      <p:grpSpPr>
        <a:xfrm>
          <a:off x="0" y="0"/>
          <a:ext cx="0" cy="0"/>
          <a:chOff x="0" y="0"/>
          <a:chExt cx="0" cy="0"/>
        </a:xfrm>
      </p:grpSpPr>
      <p:sp>
        <p:nvSpPr>
          <p:cNvPr id="323" name="Google Shape;323;p49"/>
          <p:cNvSpPr/>
          <p:nvPr/>
        </p:nvSpPr>
        <p:spPr>
          <a:xfrm>
            <a:off x="0" y="4324573"/>
            <a:ext cx="12192000" cy="253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4" name="Google Shape;324;p49"/>
          <p:cNvSpPr txBox="1">
            <a:spLocks noGrp="1"/>
          </p:cNvSpPr>
          <p:nvPr>
            <p:ph type="title"/>
          </p:nvPr>
        </p:nvSpPr>
        <p:spPr>
          <a:xfrm>
            <a:off x="831849" y="468313"/>
            <a:ext cx="6018900" cy="162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Arial"/>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49"/>
          <p:cNvSpPr txBox="1">
            <a:spLocks noGrp="1"/>
          </p:cNvSpPr>
          <p:nvPr>
            <p:ph type="body" idx="1"/>
          </p:nvPr>
        </p:nvSpPr>
        <p:spPr>
          <a:xfrm>
            <a:off x="831851" y="4526280"/>
            <a:ext cx="6018900" cy="18282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000"/>
              </a:spcBef>
              <a:spcAft>
                <a:spcPts val="0"/>
              </a:spcAft>
              <a:buClr>
                <a:schemeClr val="lt1"/>
              </a:buClr>
              <a:buSzPts val="2400"/>
              <a:buNone/>
              <a:defRPr sz="2400">
                <a:solidFill>
                  <a:schemeClr val="lt1"/>
                </a:solidFill>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49"/>
          <p:cNvSpPr txBox="1"/>
          <p:nvPr/>
        </p:nvSpPr>
        <p:spPr>
          <a:xfrm>
            <a:off x="2125980" y="-46863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327" name="Google Shape;327;p49"/>
          <p:cNvSpPr txBox="1"/>
          <p:nvPr/>
        </p:nvSpPr>
        <p:spPr>
          <a:xfrm>
            <a:off x="2903220" y="-51435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328" name="Google Shape;328;p49"/>
          <p:cNvSpPr txBox="1">
            <a:spLocks noGrp="1"/>
          </p:cNvSpPr>
          <p:nvPr>
            <p:ph type="body" idx="2"/>
          </p:nvPr>
        </p:nvSpPr>
        <p:spPr>
          <a:xfrm>
            <a:off x="831170" y="2290257"/>
            <a:ext cx="6018900" cy="18816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000"/>
              </a:spcBef>
              <a:spcAft>
                <a:spcPts val="0"/>
              </a:spcAft>
              <a:buClr>
                <a:schemeClr val="dk2"/>
              </a:buClr>
              <a:buSzPts val="2400"/>
              <a:buNone/>
              <a:defRPr sz="240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9" name="Google Shape;329;p49"/>
          <p:cNvSpPr>
            <a:spLocks noGrp="1"/>
          </p:cNvSpPr>
          <p:nvPr>
            <p:ph type="pic" idx="3"/>
          </p:nvPr>
        </p:nvSpPr>
        <p:spPr>
          <a:xfrm>
            <a:off x="7040880" y="468313"/>
            <a:ext cx="4651200" cy="5730900"/>
          </a:xfrm>
          <a:prstGeom prst="rect">
            <a:avLst/>
          </a:prstGeom>
          <a:noFill/>
          <a:ln>
            <a:noFill/>
          </a:ln>
        </p:spPr>
      </p:sp>
      <p:sp>
        <p:nvSpPr>
          <p:cNvPr id="330" name="Google Shape;330;p49"/>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1"/>
        <p:cNvGrpSpPr/>
        <p:nvPr/>
      </p:nvGrpSpPr>
      <p:grpSpPr>
        <a:xfrm>
          <a:off x="0" y="0"/>
          <a:ext cx="0" cy="0"/>
          <a:chOff x="0" y="0"/>
          <a:chExt cx="0" cy="0"/>
        </a:xfrm>
      </p:grpSpPr>
      <p:sp>
        <p:nvSpPr>
          <p:cNvPr id="332" name="Google Shape;332;p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1"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p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1000"/>
              </a:spcBef>
              <a:spcAft>
                <a:spcPts val="0"/>
              </a:spcAft>
              <a:buClr>
                <a:srgbClr val="8A8A8A"/>
              </a:buClr>
              <a:buSzPts val="2400"/>
              <a:buNone/>
              <a:defRPr sz="2400">
                <a:solidFill>
                  <a:srgbClr val="8A8A8A"/>
                </a:solidFill>
              </a:defRPr>
            </a:lvl1pPr>
            <a:lvl2pPr marL="914400" lvl="1" indent="-228600" algn="l">
              <a:lnSpc>
                <a:spcPct val="113000"/>
              </a:lnSpc>
              <a:spcBef>
                <a:spcPts val="1000"/>
              </a:spcBef>
              <a:spcAft>
                <a:spcPts val="0"/>
              </a:spcAft>
              <a:buClr>
                <a:srgbClr val="8A8A8A"/>
              </a:buClr>
              <a:buSzPts val="2000"/>
              <a:buNone/>
              <a:defRPr sz="2000">
                <a:solidFill>
                  <a:srgbClr val="8A8A8A"/>
                </a:solidFill>
              </a:defRPr>
            </a:lvl2pPr>
            <a:lvl3pPr marL="1371600" lvl="2" indent="-228600" algn="l">
              <a:lnSpc>
                <a:spcPct val="113000"/>
              </a:lnSpc>
              <a:spcBef>
                <a:spcPts val="1000"/>
              </a:spcBef>
              <a:spcAft>
                <a:spcPts val="0"/>
              </a:spcAft>
              <a:buClr>
                <a:srgbClr val="8A8A8A"/>
              </a:buClr>
              <a:buSzPts val="1800"/>
              <a:buNone/>
              <a:defRPr sz="1800">
                <a:solidFill>
                  <a:srgbClr val="8A8A8A"/>
                </a:solidFill>
              </a:defRPr>
            </a:lvl3pPr>
            <a:lvl4pPr marL="1828800" lvl="3" indent="-228600" algn="l">
              <a:lnSpc>
                <a:spcPct val="113000"/>
              </a:lnSpc>
              <a:spcBef>
                <a:spcPts val="1000"/>
              </a:spcBef>
              <a:spcAft>
                <a:spcPts val="0"/>
              </a:spcAft>
              <a:buClr>
                <a:srgbClr val="8A8A8A"/>
              </a:buClr>
              <a:buSzPts val="1600"/>
              <a:buNone/>
              <a:defRPr sz="1600">
                <a:solidFill>
                  <a:srgbClr val="8A8A8A"/>
                </a:solidFill>
              </a:defRPr>
            </a:lvl4pPr>
            <a:lvl5pPr marL="2286000" lvl="4" indent="-228600" algn="l">
              <a:lnSpc>
                <a:spcPct val="113000"/>
              </a:lnSpc>
              <a:spcBef>
                <a:spcPts val="1000"/>
              </a:spcBef>
              <a:spcAft>
                <a:spcPts val="0"/>
              </a:spcAft>
              <a:buClr>
                <a:srgbClr val="8A8A8A"/>
              </a:buClr>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334"/>
        <p:cNvGrpSpPr/>
        <p:nvPr/>
      </p:nvGrpSpPr>
      <p:grpSpPr>
        <a:xfrm>
          <a:off x="0" y="0"/>
          <a:ext cx="0" cy="0"/>
          <a:chOff x="0" y="0"/>
          <a:chExt cx="0" cy="0"/>
        </a:xfrm>
      </p:grpSpPr>
      <p:sp>
        <p:nvSpPr>
          <p:cNvPr id="335" name="Google Shape;335;p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p51"/>
          <p:cNvSpPr txBox="1">
            <a:spLocks noGrp="1"/>
          </p:cNvSpPr>
          <p:nvPr>
            <p:ph type="body" idx="1"/>
          </p:nvPr>
        </p:nvSpPr>
        <p:spPr>
          <a:xfrm>
            <a:off x="838200" y="1825625"/>
            <a:ext cx="49170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113000"/>
              </a:lnSpc>
              <a:spcBef>
                <a:spcPts val="1000"/>
              </a:spcBef>
              <a:spcAft>
                <a:spcPts val="0"/>
              </a:spcAft>
              <a:buClr>
                <a:schemeClr val="dk1"/>
              </a:buClr>
              <a:buSzPts val="2400"/>
              <a:buChar char="•"/>
              <a:defRPr>
                <a:latin typeface="Arial"/>
                <a:ea typeface="Arial"/>
                <a:cs typeface="Arial"/>
                <a:sym typeface="Arial"/>
              </a:defRPr>
            </a:lvl2pPr>
            <a:lvl3pPr marL="1371600" lvl="2" indent="-355600" algn="l">
              <a:lnSpc>
                <a:spcPct val="113000"/>
              </a:lnSpc>
              <a:spcBef>
                <a:spcPts val="1000"/>
              </a:spcBef>
              <a:spcAft>
                <a:spcPts val="0"/>
              </a:spcAft>
              <a:buClr>
                <a:schemeClr val="dk1"/>
              </a:buClr>
              <a:buSzPts val="2000"/>
              <a:buChar char="•"/>
              <a:defRPr>
                <a:latin typeface="Arial"/>
                <a:ea typeface="Arial"/>
                <a:cs typeface="Arial"/>
                <a:sym typeface="Arial"/>
              </a:defRPr>
            </a:lvl3pPr>
            <a:lvl4pPr marL="1828800" lvl="3" indent="-342900" algn="l">
              <a:lnSpc>
                <a:spcPct val="113000"/>
              </a:lnSpc>
              <a:spcBef>
                <a:spcPts val="1000"/>
              </a:spcBef>
              <a:spcAft>
                <a:spcPts val="0"/>
              </a:spcAft>
              <a:buClr>
                <a:schemeClr val="dk1"/>
              </a:buClr>
              <a:buSzPts val="1800"/>
              <a:buChar char="•"/>
              <a:defRPr>
                <a:latin typeface="Arial"/>
                <a:ea typeface="Arial"/>
                <a:cs typeface="Arial"/>
                <a:sym typeface="Arial"/>
              </a:defRPr>
            </a:lvl4pPr>
            <a:lvl5pPr marL="2286000" lvl="4" indent="-342900" algn="l">
              <a:lnSpc>
                <a:spcPct val="113000"/>
              </a:lnSpc>
              <a:spcBef>
                <a:spcPts val="10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p5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113000"/>
              </a:lnSpc>
              <a:spcBef>
                <a:spcPts val="1000"/>
              </a:spcBef>
              <a:spcAft>
                <a:spcPts val="0"/>
              </a:spcAft>
              <a:buClr>
                <a:schemeClr val="dk1"/>
              </a:buClr>
              <a:buSzPts val="2400"/>
              <a:buChar char="•"/>
              <a:defRPr>
                <a:latin typeface="Arial"/>
                <a:ea typeface="Arial"/>
                <a:cs typeface="Arial"/>
                <a:sym typeface="Arial"/>
              </a:defRPr>
            </a:lvl2pPr>
            <a:lvl3pPr marL="1371600" lvl="2" indent="-355600" algn="l">
              <a:lnSpc>
                <a:spcPct val="113000"/>
              </a:lnSpc>
              <a:spcBef>
                <a:spcPts val="1000"/>
              </a:spcBef>
              <a:spcAft>
                <a:spcPts val="0"/>
              </a:spcAft>
              <a:buClr>
                <a:schemeClr val="dk1"/>
              </a:buClr>
              <a:buSzPts val="2000"/>
              <a:buChar char="•"/>
              <a:defRPr>
                <a:latin typeface="Arial"/>
                <a:ea typeface="Arial"/>
                <a:cs typeface="Arial"/>
                <a:sym typeface="Arial"/>
              </a:defRPr>
            </a:lvl3pPr>
            <a:lvl4pPr marL="1828800" lvl="3" indent="-342900" algn="l">
              <a:lnSpc>
                <a:spcPct val="113000"/>
              </a:lnSpc>
              <a:spcBef>
                <a:spcPts val="1000"/>
              </a:spcBef>
              <a:spcAft>
                <a:spcPts val="0"/>
              </a:spcAft>
              <a:buClr>
                <a:schemeClr val="dk1"/>
              </a:buClr>
              <a:buSzPts val="1800"/>
              <a:buChar char="•"/>
              <a:defRPr>
                <a:latin typeface="Arial"/>
                <a:ea typeface="Arial"/>
                <a:cs typeface="Arial"/>
                <a:sym typeface="Arial"/>
              </a:defRPr>
            </a:lvl4pPr>
            <a:lvl5pPr marL="2286000" lvl="4" indent="-342900" algn="l">
              <a:lnSpc>
                <a:spcPct val="113000"/>
              </a:lnSpc>
              <a:spcBef>
                <a:spcPts val="10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ticky Notes">
  <p:cSld name="Sticky Notes">
    <p:spTree>
      <p:nvGrpSpPr>
        <p:cNvPr id="1" name="Shape 338"/>
        <p:cNvGrpSpPr/>
        <p:nvPr/>
      </p:nvGrpSpPr>
      <p:grpSpPr>
        <a:xfrm>
          <a:off x="0" y="0"/>
          <a:ext cx="0" cy="0"/>
          <a:chOff x="0" y="0"/>
          <a:chExt cx="0" cy="0"/>
        </a:xfrm>
      </p:grpSpPr>
      <p:sp>
        <p:nvSpPr>
          <p:cNvPr id="339" name="Google Shape;339;p52"/>
          <p:cNvSpPr/>
          <p:nvPr/>
        </p:nvSpPr>
        <p:spPr>
          <a:xfrm>
            <a:off x="1" y="5242956"/>
            <a:ext cx="12192000" cy="16149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0" name="Google Shape;340;p5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1" name="Google Shape;341;p52"/>
          <p:cNvSpPr txBox="1">
            <a:spLocks noGrp="1"/>
          </p:cNvSpPr>
          <p:nvPr>
            <p:ph type="body" idx="1"/>
          </p:nvPr>
        </p:nvSpPr>
        <p:spPr>
          <a:xfrm>
            <a:off x="838200" y="1520043"/>
            <a:ext cx="10515600" cy="16149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000"/>
              </a:spcBef>
              <a:spcAft>
                <a:spcPts val="0"/>
              </a:spcAft>
              <a:buClr>
                <a:schemeClr val="dk1"/>
              </a:buClr>
              <a:buSzPts val="2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2" name="Google Shape;342;p52"/>
          <p:cNvSpPr txBox="1">
            <a:spLocks noGrp="1"/>
          </p:cNvSpPr>
          <p:nvPr>
            <p:ph type="body" idx="2"/>
          </p:nvPr>
        </p:nvSpPr>
        <p:spPr>
          <a:xfrm>
            <a:off x="8974237" y="3563752"/>
            <a:ext cx="2379600" cy="23742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3" name="Google Shape;343;p52"/>
          <p:cNvSpPr txBox="1">
            <a:spLocks noGrp="1"/>
          </p:cNvSpPr>
          <p:nvPr>
            <p:ph type="body" idx="3"/>
          </p:nvPr>
        </p:nvSpPr>
        <p:spPr>
          <a:xfrm>
            <a:off x="6262225" y="3563752"/>
            <a:ext cx="2379600" cy="23742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4" name="Google Shape;344;p52"/>
          <p:cNvSpPr txBox="1">
            <a:spLocks noGrp="1"/>
          </p:cNvSpPr>
          <p:nvPr>
            <p:ph type="body" idx="4"/>
          </p:nvPr>
        </p:nvSpPr>
        <p:spPr>
          <a:xfrm>
            <a:off x="3550213" y="3563752"/>
            <a:ext cx="2379600" cy="23742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p52"/>
          <p:cNvSpPr txBox="1">
            <a:spLocks noGrp="1"/>
          </p:cNvSpPr>
          <p:nvPr>
            <p:ph type="body" idx="5"/>
          </p:nvPr>
        </p:nvSpPr>
        <p:spPr>
          <a:xfrm>
            <a:off x="838200" y="3563751"/>
            <a:ext cx="2379600" cy="23742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52"/>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
        <p:nvSpPr>
          <p:cNvPr id="347" name="Google Shape;347;p52"/>
          <p:cNvSpPr txBox="1"/>
          <p:nvPr/>
        </p:nvSpPr>
        <p:spPr>
          <a:xfrm>
            <a:off x="578788" y="6355009"/>
            <a:ext cx="2886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©2022 Lumen Learning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ight Border - Full Width" type="obj">
  <p:cSld name="OBJECT">
    <p:spTree>
      <p:nvGrpSpPr>
        <p:cNvPr id="1" name="Shape 348"/>
        <p:cNvGrpSpPr/>
        <p:nvPr/>
      </p:nvGrpSpPr>
      <p:grpSpPr>
        <a:xfrm>
          <a:off x="0" y="0"/>
          <a:ext cx="0" cy="0"/>
          <a:chOff x="0" y="0"/>
          <a:chExt cx="0" cy="0"/>
        </a:xfrm>
      </p:grpSpPr>
      <p:sp>
        <p:nvSpPr>
          <p:cNvPr id="349" name="Google Shape;349;p5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1"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5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53"/>
          <p:cNvSpPr/>
          <p:nvPr/>
        </p:nvSpPr>
        <p:spPr>
          <a:xfrm>
            <a:off x="2" y="0"/>
            <a:ext cx="4653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C">
  <p:cSld name="Title Slide C">
    <p:spTree>
      <p:nvGrpSpPr>
        <p:cNvPr id="1" name="Shape 34"/>
        <p:cNvGrpSpPr/>
        <p:nvPr/>
      </p:nvGrpSpPr>
      <p:grpSpPr>
        <a:xfrm>
          <a:off x="0" y="0"/>
          <a:ext cx="0" cy="0"/>
          <a:chOff x="0" y="0"/>
          <a:chExt cx="0" cy="0"/>
        </a:xfrm>
      </p:grpSpPr>
      <p:sp>
        <p:nvSpPr>
          <p:cNvPr id="35" name="Google Shape;35;p6"/>
          <p:cNvSpPr/>
          <p:nvPr/>
        </p:nvSpPr>
        <p:spPr>
          <a:xfrm>
            <a:off x="1" y="0"/>
            <a:ext cx="58737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36" name="Google Shape;36;p6"/>
          <p:cNvSpPr txBox="1">
            <a:spLocks noGrp="1"/>
          </p:cNvSpPr>
          <p:nvPr>
            <p:ph type="title"/>
          </p:nvPr>
        </p:nvSpPr>
        <p:spPr>
          <a:xfrm>
            <a:off x="648971" y="1247160"/>
            <a:ext cx="4794300" cy="17856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7" name="Google Shape;37;p6"/>
          <p:cNvSpPr txBox="1">
            <a:spLocks noGrp="1"/>
          </p:cNvSpPr>
          <p:nvPr>
            <p:ph type="body" idx="1"/>
          </p:nvPr>
        </p:nvSpPr>
        <p:spPr>
          <a:xfrm>
            <a:off x="648971" y="3201726"/>
            <a:ext cx="4794300" cy="15000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100"/>
              </a:spcBef>
              <a:spcAft>
                <a:spcPts val="0"/>
              </a:spcAft>
              <a:buClr>
                <a:schemeClr val="lt1"/>
              </a:buClr>
              <a:buSzPts val="2800"/>
              <a:buChar char="•"/>
              <a:defRPr>
                <a:solidFill>
                  <a:schemeClr val="lt1"/>
                </a:solidFill>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8" name="Google Shape;38;p6"/>
          <p:cNvSpPr>
            <a:spLocks noGrp="1"/>
          </p:cNvSpPr>
          <p:nvPr>
            <p:ph type="pic" idx="2"/>
          </p:nvPr>
        </p:nvSpPr>
        <p:spPr>
          <a:xfrm>
            <a:off x="6318327" y="671804"/>
            <a:ext cx="5373600" cy="5505300"/>
          </a:xfrm>
          <a:prstGeom prst="rect">
            <a:avLst/>
          </a:prstGeom>
          <a:no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g Data">
  <p:cSld name="Big Data">
    <p:spTree>
      <p:nvGrpSpPr>
        <p:cNvPr id="1" name="Shape 352"/>
        <p:cNvGrpSpPr/>
        <p:nvPr/>
      </p:nvGrpSpPr>
      <p:grpSpPr>
        <a:xfrm>
          <a:off x="0" y="0"/>
          <a:ext cx="0" cy="0"/>
          <a:chOff x="0" y="0"/>
          <a:chExt cx="0" cy="0"/>
        </a:xfrm>
      </p:grpSpPr>
      <p:sp>
        <p:nvSpPr>
          <p:cNvPr id="353" name="Google Shape;353;p54"/>
          <p:cNvSpPr/>
          <p:nvPr/>
        </p:nvSpPr>
        <p:spPr>
          <a:xfrm>
            <a:off x="-1" y="1"/>
            <a:ext cx="8736300" cy="6858000"/>
          </a:xfrm>
          <a:prstGeom prst="rect">
            <a:avLst/>
          </a:prstGeom>
          <a:solidFill>
            <a:srgbClr val="D3B9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4" name="Google Shape;354;p54"/>
          <p:cNvSpPr txBox="1">
            <a:spLocks noGrp="1"/>
          </p:cNvSpPr>
          <p:nvPr>
            <p:ph type="body" idx="1"/>
          </p:nvPr>
        </p:nvSpPr>
        <p:spPr>
          <a:xfrm>
            <a:off x="594139" y="3585882"/>
            <a:ext cx="7147500" cy="12546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000"/>
              </a:spcBef>
              <a:spcAft>
                <a:spcPts val="0"/>
              </a:spcAft>
              <a:buClr>
                <a:schemeClr val="dk1"/>
              </a:buClr>
              <a:buSzPts val="2800"/>
              <a:buNone/>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p54"/>
          <p:cNvSpPr txBox="1">
            <a:spLocks noGrp="1"/>
          </p:cNvSpPr>
          <p:nvPr>
            <p:ph type="title"/>
          </p:nvPr>
        </p:nvSpPr>
        <p:spPr>
          <a:xfrm>
            <a:off x="594139" y="2099196"/>
            <a:ext cx="8736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0349"/>
              </a:buClr>
              <a:buSzPts val="10000"/>
              <a:buFont typeface="Arial Black"/>
              <a:buNone/>
              <a:defRPr sz="10000">
                <a:solidFill>
                  <a:srgbClr val="1F0349"/>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54"/>
          <p:cNvSpPr>
            <a:spLocks noGrp="1"/>
          </p:cNvSpPr>
          <p:nvPr>
            <p:ph type="pic" idx="2"/>
          </p:nvPr>
        </p:nvSpPr>
        <p:spPr>
          <a:xfrm>
            <a:off x="7410994" y="671804"/>
            <a:ext cx="4281000" cy="5505300"/>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A">
  <p:cSld name="Title Slide A">
    <p:spTree>
      <p:nvGrpSpPr>
        <p:cNvPr id="1" name="Shape 357"/>
        <p:cNvGrpSpPr/>
        <p:nvPr/>
      </p:nvGrpSpPr>
      <p:grpSpPr>
        <a:xfrm>
          <a:off x="0" y="0"/>
          <a:ext cx="0" cy="0"/>
          <a:chOff x="0" y="0"/>
          <a:chExt cx="0" cy="0"/>
        </a:xfrm>
      </p:grpSpPr>
      <p:sp>
        <p:nvSpPr>
          <p:cNvPr id="358" name="Google Shape;358;p55"/>
          <p:cNvSpPr/>
          <p:nvPr/>
        </p:nvSpPr>
        <p:spPr>
          <a:xfrm>
            <a:off x="5575610" y="0"/>
            <a:ext cx="6616390" cy="68580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9" name="Google Shape;359;p55"/>
          <p:cNvSpPr txBox="1">
            <a:spLocks noGrp="1"/>
          </p:cNvSpPr>
          <p:nvPr>
            <p:ph type="body" idx="1"/>
          </p:nvPr>
        </p:nvSpPr>
        <p:spPr>
          <a:xfrm>
            <a:off x="831850" y="2913079"/>
            <a:ext cx="5139900" cy="32640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55"/>
          <p:cNvSpPr txBox="1">
            <a:spLocks noGrp="1"/>
          </p:cNvSpPr>
          <p:nvPr>
            <p:ph type="title"/>
          </p:nvPr>
        </p:nvSpPr>
        <p:spPr>
          <a:xfrm>
            <a:off x="831850" y="1452282"/>
            <a:ext cx="5139900" cy="119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1" name="Google Shape;361;p55"/>
          <p:cNvSpPr>
            <a:spLocks noGrp="1"/>
          </p:cNvSpPr>
          <p:nvPr>
            <p:ph type="pic" idx="2"/>
          </p:nvPr>
        </p:nvSpPr>
        <p:spPr>
          <a:xfrm>
            <a:off x="6332434" y="598206"/>
            <a:ext cx="5359500" cy="5578800"/>
          </a:xfrm>
          <a:prstGeom prst="rect">
            <a:avLst/>
          </a:prstGeom>
          <a:noFill/>
          <a:ln>
            <a:noFill/>
          </a:ln>
        </p:spPr>
      </p:sp>
      <p:sp>
        <p:nvSpPr>
          <p:cNvPr id="362" name="Google Shape;362;p55"/>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Learning Outcomes">
  <p:cSld name="Learning Outcomes">
    <p:spTree>
      <p:nvGrpSpPr>
        <p:cNvPr id="1" name="Shape 363"/>
        <p:cNvGrpSpPr/>
        <p:nvPr/>
      </p:nvGrpSpPr>
      <p:grpSpPr>
        <a:xfrm>
          <a:off x="0" y="0"/>
          <a:ext cx="0" cy="0"/>
          <a:chOff x="0" y="0"/>
          <a:chExt cx="0" cy="0"/>
        </a:xfrm>
      </p:grpSpPr>
      <p:sp>
        <p:nvSpPr>
          <p:cNvPr id="364" name="Google Shape;364;p56"/>
          <p:cNvSpPr/>
          <p:nvPr/>
        </p:nvSpPr>
        <p:spPr>
          <a:xfrm>
            <a:off x="0" y="1"/>
            <a:ext cx="12192000" cy="2351100"/>
          </a:xfrm>
          <a:prstGeom prst="rect">
            <a:avLst/>
          </a:prstGeom>
          <a:solidFill>
            <a:srgbClr val="D3B9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5" name="Google Shape;365;p56"/>
          <p:cNvSpPr txBox="1">
            <a:spLocks noGrp="1"/>
          </p:cNvSpPr>
          <p:nvPr>
            <p:ph type="title"/>
          </p:nvPr>
        </p:nvSpPr>
        <p:spPr>
          <a:xfrm>
            <a:off x="838200" y="158297"/>
            <a:ext cx="10515600" cy="1086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0349"/>
              </a:buClr>
              <a:buSzPts val="4400"/>
              <a:buFont typeface="Arial"/>
              <a:buNone/>
              <a:defRPr>
                <a:solidFill>
                  <a:srgbClr val="1F03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56"/>
          <p:cNvSpPr txBox="1">
            <a:spLocks noGrp="1"/>
          </p:cNvSpPr>
          <p:nvPr>
            <p:ph type="body" idx="1"/>
          </p:nvPr>
        </p:nvSpPr>
        <p:spPr>
          <a:xfrm>
            <a:off x="838199" y="1253724"/>
            <a:ext cx="10515600" cy="9135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000"/>
              </a:spcBef>
              <a:spcAft>
                <a:spcPts val="0"/>
              </a:spcAft>
              <a:buClr>
                <a:schemeClr val="dk1"/>
              </a:buClr>
              <a:buSzPts val="2000"/>
              <a:buNone/>
              <a:defRPr sz="2000"/>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7" name="Google Shape;367;p56"/>
          <p:cNvSpPr txBox="1">
            <a:spLocks noGrp="1"/>
          </p:cNvSpPr>
          <p:nvPr>
            <p:ph type="body" idx="2"/>
          </p:nvPr>
        </p:nvSpPr>
        <p:spPr>
          <a:xfrm>
            <a:off x="7446345" y="2608820"/>
            <a:ext cx="2965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dk1"/>
              </a:buClr>
              <a:buSzPts val="2400"/>
              <a:buNone/>
              <a:defRPr sz="2400" b="1"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56"/>
          <p:cNvSpPr txBox="1">
            <a:spLocks noGrp="1"/>
          </p:cNvSpPr>
          <p:nvPr>
            <p:ph type="body" idx="3"/>
          </p:nvPr>
        </p:nvSpPr>
        <p:spPr>
          <a:xfrm>
            <a:off x="6096001" y="3519383"/>
            <a:ext cx="4316100" cy="9234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9" name="Google Shape;369;p56"/>
          <p:cNvSpPr txBox="1">
            <a:spLocks noGrp="1"/>
          </p:cNvSpPr>
          <p:nvPr>
            <p:ph type="body" idx="4"/>
          </p:nvPr>
        </p:nvSpPr>
        <p:spPr>
          <a:xfrm>
            <a:off x="6095999" y="2714939"/>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0" name="Google Shape;370;p56"/>
          <p:cNvSpPr txBox="1">
            <a:spLocks noGrp="1"/>
          </p:cNvSpPr>
          <p:nvPr>
            <p:ph type="body" idx="5"/>
          </p:nvPr>
        </p:nvSpPr>
        <p:spPr>
          <a:xfrm>
            <a:off x="2182582" y="2608277"/>
            <a:ext cx="2965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dk1"/>
              </a:buClr>
              <a:buSzPts val="2400"/>
              <a:buNone/>
              <a:defRPr sz="2400" b="1"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1" name="Google Shape;371;p56"/>
          <p:cNvSpPr txBox="1">
            <a:spLocks noGrp="1"/>
          </p:cNvSpPr>
          <p:nvPr>
            <p:ph type="body" idx="6"/>
          </p:nvPr>
        </p:nvSpPr>
        <p:spPr>
          <a:xfrm>
            <a:off x="832238" y="3518840"/>
            <a:ext cx="4316100" cy="9234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2" name="Google Shape;372;p56"/>
          <p:cNvSpPr txBox="1">
            <a:spLocks noGrp="1"/>
          </p:cNvSpPr>
          <p:nvPr>
            <p:ph type="body" idx="7"/>
          </p:nvPr>
        </p:nvSpPr>
        <p:spPr>
          <a:xfrm>
            <a:off x="832236" y="2714396"/>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p56"/>
          <p:cNvSpPr txBox="1">
            <a:spLocks noGrp="1"/>
          </p:cNvSpPr>
          <p:nvPr>
            <p:ph type="body" idx="8"/>
          </p:nvPr>
        </p:nvSpPr>
        <p:spPr>
          <a:xfrm>
            <a:off x="2182582" y="4660526"/>
            <a:ext cx="2965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dk1"/>
              </a:buClr>
              <a:buSzPts val="2400"/>
              <a:buNone/>
              <a:defRPr sz="2400" b="1"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4" name="Google Shape;374;p56"/>
          <p:cNvSpPr txBox="1">
            <a:spLocks noGrp="1"/>
          </p:cNvSpPr>
          <p:nvPr>
            <p:ph type="body" idx="9"/>
          </p:nvPr>
        </p:nvSpPr>
        <p:spPr>
          <a:xfrm>
            <a:off x="832238" y="5571089"/>
            <a:ext cx="4316100" cy="9234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5" name="Google Shape;375;p56"/>
          <p:cNvSpPr txBox="1">
            <a:spLocks noGrp="1"/>
          </p:cNvSpPr>
          <p:nvPr>
            <p:ph type="body" idx="13"/>
          </p:nvPr>
        </p:nvSpPr>
        <p:spPr>
          <a:xfrm>
            <a:off x="832236" y="4766645"/>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6" name="Google Shape;376;p56"/>
          <p:cNvSpPr txBox="1">
            <a:spLocks noGrp="1"/>
          </p:cNvSpPr>
          <p:nvPr>
            <p:ph type="body" idx="14"/>
          </p:nvPr>
        </p:nvSpPr>
        <p:spPr>
          <a:xfrm>
            <a:off x="7438861" y="4660526"/>
            <a:ext cx="2965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dk1"/>
              </a:buClr>
              <a:buSzPts val="2400"/>
              <a:buNone/>
              <a:defRPr sz="2400" b="1" i="0">
                <a:solidFill>
                  <a:schemeClr val="dk1"/>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7" name="Google Shape;377;p56"/>
          <p:cNvSpPr txBox="1">
            <a:spLocks noGrp="1"/>
          </p:cNvSpPr>
          <p:nvPr>
            <p:ph type="body" idx="15"/>
          </p:nvPr>
        </p:nvSpPr>
        <p:spPr>
          <a:xfrm>
            <a:off x="6088517" y="5571089"/>
            <a:ext cx="4316100" cy="9234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8" name="Google Shape;378;p56"/>
          <p:cNvSpPr txBox="1">
            <a:spLocks noGrp="1"/>
          </p:cNvSpPr>
          <p:nvPr>
            <p:ph type="body" idx="16"/>
          </p:nvPr>
        </p:nvSpPr>
        <p:spPr>
          <a:xfrm>
            <a:off x="6088515" y="4766645"/>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0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000"/>
              </a:spcBef>
              <a:spcAft>
                <a:spcPts val="0"/>
              </a:spcAft>
              <a:buClr>
                <a:schemeClr val="dk1"/>
              </a:buClr>
              <a:buSzPts val="2400"/>
              <a:buNone/>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C">
  <p:cSld name="Title Slide C">
    <p:spTree>
      <p:nvGrpSpPr>
        <p:cNvPr id="1" name="Shape 379"/>
        <p:cNvGrpSpPr/>
        <p:nvPr/>
      </p:nvGrpSpPr>
      <p:grpSpPr>
        <a:xfrm>
          <a:off x="0" y="0"/>
          <a:ext cx="0" cy="0"/>
          <a:chOff x="0" y="0"/>
          <a:chExt cx="0" cy="0"/>
        </a:xfrm>
      </p:grpSpPr>
      <p:sp>
        <p:nvSpPr>
          <p:cNvPr id="380" name="Google Shape;380;p57"/>
          <p:cNvSpPr/>
          <p:nvPr/>
        </p:nvSpPr>
        <p:spPr>
          <a:xfrm>
            <a:off x="1" y="0"/>
            <a:ext cx="58737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1" name="Google Shape;381;p57"/>
          <p:cNvSpPr txBox="1">
            <a:spLocks noGrp="1"/>
          </p:cNvSpPr>
          <p:nvPr>
            <p:ph type="title"/>
          </p:nvPr>
        </p:nvSpPr>
        <p:spPr>
          <a:xfrm>
            <a:off x="648971" y="1247160"/>
            <a:ext cx="4794300" cy="1785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2" name="Google Shape;382;p57"/>
          <p:cNvSpPr txBox="1">
            <a:spLocks noGrp="1"/>
          </p:cNvSpPr>
          <p:nvPr>
            <p:ph type="body" idx="1"/>
          </p:nvPr>
        </p:nvSpPr>
        <p:spPr>
          <a:xfrm>
            <a:off x="648971" y="3201726"/>
            <a:ext cx="4794300" cy="15003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000"/>
              </a:spcBef>
              <a:spcAft>
                <a:spcPts val="0"/>
              </a:spcAft>
              <a:buClr>
                <a:schemeClr val="lt1"/>
              </a:buClr>
              <a:buSzPts val="2800"/>
              <a:buChar char="•"/>
              <a:defRPr>
                <a:solidFill>
                  <a:schemeClr val="lt1"/>
                </a:solidFill>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3" name="Google Shape;383;p57"/>
          <p:cNvSpPr>
            <a:spLocks noGrp="1"/>
          </p:cNvSpPr>
          <p:nvPr>
            <p:ph type="pic" idx="2"/>
          </p:nvPr>
        </p:nvSpPr>
        <p:spPr>
          <a:xfrm>
            <a:off x="6318327" y="671804"/>
            <a:ext cx="5373600" cy="5505300"/>
          </a:xfrm>
          <a:prstGeom prst="rect">
            <a:avLst/>
          </a:prstGeom>
          <a:no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3 2/3 2 Column Content">
  <p:cSld name="1/3 2/3 2 Column Content">
    <p:spTree>
      <p:nvGrpSpPr>
        <p:cNvPr id="1" name="Shape 384"/>
        <p:cNvGrpSpPr/>
        <p:nvPr/>
      </p:nvGrpSpPr>
      <p:grpSpPr>
        <a:xfrm>
          <a:off x="0" y="0"/>
          <a:ext cx="0" cy="0"/>
          <a:chOff x="0" y="0"/>
          <a:chExt cx="0" cy="0"/>
        </a:xfrm>
      </p:grpSpPr>
      <p:sp>
        <p:nvSpPr>
          <p:cNvPr id="385" name="Google Shape;385;p5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6" name="Google Shape;386;p58"/>
          <p:cNvSpPr txBox="1">
            <a:spLocks noGrp="1"/>
          </p:cNvSpPr>
          <p:nvPr>
            <p:ph type="body" idx="1"/>
          </p:nvPr>
        </p:nvSpPr>
        <p:spPr>
          <a:xfrm>
            <a:off x="838200" y="1825625"/>
            <a:ext cx="31098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7" name="Google Shape;387;p58"/>
          <p:cNvSpPr txBox="1">
            <a:spLocks noGrp="1"/>
          </p:cNvSpPr>
          <p:nvPr>
            <p:ph type="body" idx="2"/>
          </p:nvPr>
        </p:nvSpPr>
        <p:spPr>
          <a:xfrm>
            <a:off x="4249271" y="1825625"/>
            <a:ext cx="7104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388"/>
        <p:cNvGrpSpPr/>
        <p:nvPr/>
      </p:nvGrpSpPr>
      <p:grpSpPr>
        <a:xfrm>
          <a:off x="0" y="0"/>
          <a:ext cx="0" cy="0"/>
          <a:chOff x="0" y="0"/>
          <a:chExt cx="0" cy="0"/>
        </a:xfrm>
      </p:grpSpPr>
      <p:sp>
        <p:nvSpPr>
          <p:cNvPr id="389" name="Google Shape;389;p59"/>
          <p:cNvSpPr>
            <a:spLocks noGrp="1"/>
          </p:cNvSpPr>
          <p:nvPr>
            <p:ph type="body" idx="1"/>
          </p:nvPr>
        </p:nvSpPr>
        <p:spPr>
          <a:xfrm>
            <a:off x="1066800" y="1026318"/>
            <a:ext cx="10058400" cy="480060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457200" tIns="182875" rIns="457200" bIns="182875" anchor="ctr" anchorCtr="1">
            <a:normAutofit/>
          </a:bodyPr>
          <a:lstStyle>
            <a:lvl1pPr marL="457200" lvl="0" indent="-228600" algn="ctr">
              <a:lnSpc>
                <a:spcPct val="114000"/>
              </a:lnSpc>
              <a:spcBef>
                <a:spcPts val="1000"/>
              </a:spcBef>
              <a:spcAft>
                <a:spcPts val="0"/>
              </a:spcAft>
              <a:buClr>
                <a:schemeClr val="dk2"/>
              </a:buClr>
              <a:buSzPts val="2800"/>
              <a:buNone/>
              <a:defRPr sz="2800" b="0" i="1">
                <a:solidFill>
                  <a:schemeClr val="dk2"/>
                </a:solidFill>
                <a:latin typeface="Georgia"/>
                <a:ea typeface="Georgia"/>
                <a:cs typeface="Georgia"/>
                <a:sym typeface="Georgia"/>
              </a:defRPr>
            </a:lvl1pPr>
            <a:lvl2pPr marL="914400" lvl="1" indent="-406400" algn="ctr">
              <a:lnSpc>
                <a:spcPct val="113000"/>
              </a:lnSpc>
              <a:spcBef>
                <a:spcPts val="1000"/>
              </a:spcBef>
              <a:spcAft>
                <a:spcPts val="0"/>
              </a:spcAft>
              <a:buClr>
                <a:schemeClr val="dk2"/>
              </a:buClr>
              <a:buSzPts val="2800"/>
              <a:buChar char="•"/>
              <a:defRPr sz="2800" b="0" i="1">
                <a:solidFill>
                  <a:schemeClr val="dk2"/>
                </a:solidFill>
                <a:latin typeface="Georgia"/>
                <a:ea typeface="Georgia"/>
                <a:cs typeface="Georgia"/>
                <a:sym typeface="Georgia"/>
              </a:defRPr>
            </a:lvl2pPr>
            <a:lvl3pPr marL="1371600" lvl="2" indent="-406400" algn="ctr">
              <a:lnSpc>
                <a:spcPct val="113000"/>
              </a:lnSpc>
              <a:spcBef>
                <a:spcPts val="1000"/>
              </a:spcBef>
              <a:spcAft>
                <a:spcPts val="0"/>
              </a:spcAft>
              <a:buClr>
                <a:schemeClr val="dk2"/>
              </a:buClr>
              <a:buSzPts val="2800"/>
              <a:buChar char="•"/>
              <a:defRPr sz="2800" b="0" i="1">
                <a:solidFill>
                  <a:schemeClr val="dk2"/>
                </a:solidFill>
                <a:latin typeface="Georgia"/>
                <a:ea typeface="Georgia"/>
                <a:cs typeface="Georgia"/>
                <a:sym typeface="Georgia"/>
              </a:defRPr>
            </a:lvl3pPr>
            <a:lvl4pPr marL="1828800" lvl="3" indent="-406400" algn="ctr">
              <a:lnSpc>
                <a:spcPct val="113000"/>
              </a:lnSpc>
              <a:spcBef>
                <a:spcPts val="1000"/>
              </a:spcBef>
              <a:spcAft>
                <a:spcPts val="0"/>
              </a:spcAft>
              <a:buClr>
                <a:schemeClr val="dk2"/>
              </a:buClr>
              <a:buSzPts val="2800"/>
              <a:buChar char="•"/>
              <a:defRPr sz="2800" b="0" i="1">
                <a:solidFill>
                  <a:schemeClr val="dk2"/>
                </a:solidFill>
                <a:latin typeface="Georgia"/>
                <a:ea typeface="Georgia"/>
                <a:cs typeface="Georgia"/>
                <a:sym typeface="Georgia"/>
              </a:defRPr>
            </a:lvl4pPr>
            <a:lvl5pPr marL="2286000" lvl="4" indent="-406400" algn="ctr">
              <a:lnSpc>
                <a:spcPct val="113000"/>
              </a:lnSpc>
              <a:spcBef>
                <a:spcPts val="1000"/>
              </a:spcBef>
              <a:spcAft>
                <a:spcPts val="0"/>
              </a:spcAft>
              <a:buClr>
                <a:schemeClr val="dk2"/>
              </a:buClr>
              <a:buSzPts val="2800"/>
              <a:buChar char="•"/>
              <a:defRPr sz="2800" b="0" i="1">
                <a:solidFill>
                  <a:schemeClr val="dk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allout for Dark Background Image">
  <p:cSld name="Callout for Dark Background Image">
    <p:bg>
      <p:bgPr>
        <a:solidFill>
          <a:schemeClr val="dk1"/>
        </a:solidFill>
        <a:effectLst/>
      </p:bgPr>
    </p:bg>
    <p:spTree>
      <p:nvGrpSpPr>
        <p:cNvPr id="1" name="Shape 390"/>
        <p:cNvGrpSpPr/>
        <p:nvPr/>
      </p:nvGrpSpPr>
      <p:grpSpPr>
        <a:xfrm>
          <a:off x="0" y="0"/>
          <a:ext cx="0" cy="0"/>
          <a:chOff x="0" y="0"/>
          <a:chExt cx="0" cy="0"/>
        </a:xfrm>
      </p:grpSpPr>
      <p:sp>
        <p:nvSpPr>
          <p:cNvPr id="391" name="Google Shape;391;p60"/>
          <p:cNvSpPr/>
          <p:nvPr/>
        </p:nvSpPr>
        <p:spPr>
          <a:xfrm>
            <a:off x="5627912" y="1027253"/>
            <a:ext cx="5551800" cy="4803600"/>
          </a:xfrm>
          <a:prstGeom prst="rect">
            <a:avLst/>
          </a:prstGeom>
          <a:solidFill>
            <a:schemeClr val="lt1">
              <a:alpha val="86670"/>
            </a:schemeClr>
          </a:solidFill>
          <a:ln>
            <a:noFill/>
          </a:ln>
        </p:spPr>
        <p:txBody>
          <a:bodyPr spcFirstLastPara="1" wrap="square" lIns="457200" tIns="182875" rIns="457200" bIns="182875" anchor="ctr" anchorCtr="0">
            <a:noAutofit/>
          </a:bodyPr>
          <a:lstStyle/>
          <a:p>
            <a:pPr marL="0" marR="0" lvl="0" indent="0" algn="ctr" rtl="0">
              <a:lnSpc>
                <a:spcPct val="150000"/>
              </a:lnSpc>
              <a:spcBef>
                <a:spcPts val="0"/>
              </a:spcBef>
              <a:spcAft>
                <a:spcPts val="0"/>
              </a:spcAft>
              <a:buClr>
                <a:srgbClr val="000000"/>
              </a:buClr>
              <a:buSzPts val="2800"/>
              <a:buFont typeface="Arial"/>
              <a:buNone/>
            </a:pPr>
            <a:r>
              <a:rPr lang="en-US" sz="2800" b="1" i="0" u="none" strike="noStrike" cap="none">
                <a:solidFill>
                  <a:schemeClr val="accent5"/>
                </a:solidFill>
                <a:latin typeface="Arial"/>
                <a:ea typeface="Arial"/>
                <a:cs typeface="Arial"/>
                <a:sym typeface="Arial"/>
              </a:rPr>
              <a:t>FUN FACT</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Fun Fact / Hint / Callout Block. In the toolbar, go to Design &gt; Format Background to place an image that uses dark, saturated colors as the background on this slide.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hree Column Content">
  <p:cSld name="Three Column Content">
    <p:spTree>
      <p:nvGrpSpPr>
        <p:cNvPr id="1" name="Shape 392"/>
        <p:cNvGrpSpPr/>
        <p:nvPr/>
      </p:nvGrpSpPr>
      <p:grpSpPr>
        <a:xfrm>
          <a:off x="0" y="0"/>
          <a:ext cx="0" cy="0"/>
          <a:chOff x="0" y="0"/>
          <a:chExt cx="0" cy="0"/>
        </a:xfrm>
      </p:grpSpPr>
      <p:sp>
        <p:nvSpPr>
          <p:cNvPr id="393" name="Google Shape;393;p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 name="Google Shape;394;p61"/>
          <p:cNvSpPr txBox="1">
            <a:spLocks noGrp="1"/>
          </p:cNvSpPr>
          <p:nvPr>
            <p:ph type="body" idx="1"/>
          </p:nvPr>
        </p:nvSpPr>
        <p:spPr>
          <a:xfrm>
            <a:off x="838200" y="1848374"/>
            <a:ext cx="31098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5" name="Google Shape;395;p61"/>
          <p:cNvSpPr txBox="1">
            <a:spLocks noGrp="1"/>
          </p:cNvSpPr>
          <p:nvPr>
            <p:ph type="body" idx="2"/>
          </p:nvPr>
        </p:nvSpPr>
        <p:spPr>
          <a:xfrm>
            <a:off x="4541072" y="1854164"/>
            <a:ext cx="31098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6" name="Google Shape;396;p61"/>
          <p:cNvSpPr txBox="1">
            <a:spLocks noGrp="1"/>
          </p:cNvSpPr>
          <p:nvPr>
            <p:ph type="body" idx="3"/>
          </p:nvPr>
        </p:nvSpPr>
        <p:spPr>
          <a:xfrm>
            <a:off x="8243944" y="1848374"/>
            <a:ext cx="31098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Large Image">
  <p:cSld name="Large Image">
    <p:spTree>
      <p:nvGrpSpPr>
        <p:cNvPr id="1" name="Shape 397"/>
        <p:cNvGrpSpPr/>
        <p:nvPr/>
      </p:nvGrpSpPr>
      <p:grpSpPr>
        <a:xfrm>
          <a:off x="0" y="0"/>
          <a:ext cx="0" cy="0"/>
          <a:chOff x="0" y="0"/>
          <a:chExt cx="0" cy="0"/>
        </a:xfrm>
      </p:grpSpPr>
      <p:sp>
        <p:nvSpPr>
          <p:cNvPr id="398" name="Google Shape;398;p62"/>
          <p:cNvSpPr>
            <a:spLocks noGrp="1"/>
          </p:cNvSpPr>
          <p:nvPr>
            <p:ph type="pic" idx="2"/>
          </p:nvPr>
        </p:nvSpPr>
        <p:spPr>
          <a:xfrm>
            <a:off x="5010387" y="0"/>
            <a:ext cx="7181700" cy="6858000"/>
          </a:xfrm>
          <a:prstGeom prst="rect">
            <a:avLst/>
          </a:prstGeom>
          <a:noFill/>
          <a:ln>
            <a:noFill/>
          </a:ln>
        </p:spPr>
      </p:sp>
      <p:sp>
        <p:nvSpPr>
          <p:cNvPr id="399" name="Google Shape;399;p62"/>
          <p:cNvSpPr txBox="1">
            <a:spLocks noGrp="1"/>
          </p:cNvSpPr>
          <p:nvPr>
            <p:ph type="title"/>
          </p:nvPr>
        </p:nvSpPr>
        <p:spPr>
          <a:xfrm>
            <a:off x="838199" y="548464"/>
            <a:ext cx="3807300" cy="1839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0" name="Google Shape;400;p62"/>
          <p:cNvSpPr txBox="1">
            <a:spLocks noGrp="1"/>
          </p:cNvSpPr>
          <p:nvPr>
            <p:ph type="body" idx="1"/>
          </p:nvPr>
        </p:nvSpPr>
        <p:spPr>
          <a:xfrm>
            <a:off x="838201" y="2485016"/>
            <a:ext cx="3799500" cy="38244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1" name="Google Shape;401;p62"/>
          <p:cNvSpPr/>
          <p:nvPr/>
        </p:nvSpPr>
        <p:spPr>
          <a:xfrm>
            <a:off x="2" y="0"/>
            <a:ext cx="4653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sic Title Slide" type="title">
  <p:cSld name="TITLE">
    <p:spTree>
      <p:nvGrpSpPr>
        <p:cNvPr id="1" name="Shape 402"/>
        <p:cNvGrpSpPr/>
        <p:nvPr/>
      </p:nvGrpSpPr>
      <p:grpSpPr>
        <a:xfrm>
          <a:off x="0" y="0"/>
          <a:ext cx="0" cy="0"/>
          <a:chOff x="0" y="0"/>
          <a:chExt cx="0" cy="0"/>
        </a:xfrm>
      </p:grpSpPr>
      <p:sp>
        <p:nvSpPr>
          <p:cNvPr id="403" name="Google Shape;403;p6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1"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4" name="Google Shape;404;p6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114000"/>
              </a:lnSpc>
              <a:spcBef>
                <a:spcPts val="1000"/>
              </a:spcBef>
              <a:spcAft>
                <a:spcPts val="0"/>
              </a:spcAft>
              <a:buClr>
                <a:schemeClr val="dk1"/>
              </a:buClr>
              <a:buSzPts val="2400"/>
              <a:buNone/>
              <a:defRPr sz="2400"/>
            </a:lvl1pPr>
            <a:lvl2pPr lvl="1" algn="ctr">
              <a:lnSpc>
                <a:spcPct val="113000"/>
              </a:lnSpc>
              <a:spcBef>
                <a:spcPts val="1000"/>
              </a:spcBef>
              <a:spcAft>
                <a:spcPts val="0"/>
              </a:spcAft>
              <a:buClr>
                <a:schemeClr val="dk1"/>
              </a:buClr>
              <a:buSzPts val="2000"/>
              <a:buNone/>
              <a:defRPr sz="2000"/>
            </a:lvl2pPr>
            <a:lvl3pPr lvl="2" algn="ctr">
              <a:lnSpc>
                <a:spcPct val="113000"/>
              </a:lnSpc>
              <a:spcBef>
                <a:spcPts val="1000"/>
              </a:spcBef>
              <a:spcAft>
                <a:spcPts val="0"/>
              </a:spcAft>
              <a:buClr>
                <a:schemeClr val="dk1"/>
              </a:buClr>
              <a:buSzPts val="1800"/>
              <a:buNone/>
              <a:defRPr sz="1800"/>
            </a:lvl3pPr>
            <a:lvl4pPr lvl="3" algn="ctr">
              <a:lnSpc>
                <a:spcPct val="113000"/>
              </a:lnSpc>
              <a:spcBef>
                <a:spcPts val="1000"/>
              </a:spcBef>
              <a:spcAft>
                <a:spcPts val="0"/>
              </a:spcAft>
              <a:buClr>
                <a:schemeClr val="dk1"/>
              </a:buClr>
              <a:buSzPts val="1600"/>
              <a:buNone/>
              <a:defRPr sz="1600"/>
            </a:lvl4pPr>
            <a:lvl5pPr lvl="4" algn="ctr">
              <a:lnSpc>
                <a:spcPct val="113000"/>
              </a:lnSpc>
              <a:spcBef>
                <a:spcPts val="10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05" name="Google Shape;405;p63"/>
          <p:cNvSpPr/>
          <p:nvPr/>
        </p:nvSpPr>
        <p:spPr>
          <a:xfrm>
            <a:off x="2" y="0"/>
            <a:ext cx="4653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D">
  <p:cSld name="Title Slide D">
    <p:spTree>
      <p:nvGrpSpPr>
        <p:cNvPr id="1" name="Shape 39"/>
        <p:cNvGrpSpPr/>
        <p:nvPr/>
      </p:nvGrpSpPr>
      <p:grpSpPr>
        <a:xfrm>
          <a:off x="0" y="0"/>
          <a:ext cx="0" cy="0"/>
          <a:chOff x="0" y="0"/>
          <a:chExt cx="0" cy="0"/>
        </a:xfrm>
      </p:grpSpPr>
      <p:sp>
        <p:nvSpPr>
          <p:cNvPr id="40" name="Google Shape;40;p7"/>
          <p:cNvSpPr/>
          <p:nvPr/>
        </p:nvSpPr>
        <p:spPr>
          <a:xfrm>
            <a:off x="0" y="2646382"/>
            <a:ext cx="12192000" cy="4211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41" name="Google Shape;41;p7"/>
          <p:cNvSpPr txBox="1">
            <a:spLocks noGrp="1"/>
          </p:cNvSpPr>
          <p:nvPr>
            <p:ph type="body" idx="1"/>
          </p:nvPr>
        </p:nvSpPr>
        <p:spPr>
          <a:xfrm>
            <a:off x="831850" y="2913079"/>
            <a:ext cx="10515600" cy="32640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2" name="Google Shape;42;p7"/>
          <p:cNvSpPr txBox="1">
            <a:spLocks noGrp="1"/>
          </p:cNvSpPr>
          <p:nvPr>
            <p:ph type="title"/>
          </p:nvPr>
        </p:nvSpPr>
        <p:spPr>
          <a:xfrm>
            <a:off x="831850" y="1452282"/>
            <a:ext cx="10515600" cy="119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 name="Google Shape;43;p7"/>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Right Border - Two Column" type="twoTxTwoObj">
  <p:cSld name="TWO_OBJECTS_WITH_TEXT">
    <p:spTree>
      <p:nvGrpSpPr>
        <p:cNvPr id="1" name="Shape 406"/>
        <p:cNvGrpSpPr/>
        <p:nvPr/>
      </p:nvGrpSpPr>
      <p:grpSpPr>
        <a:xfrm>
          <a:off x="0" y="0"/>
          <a:ext cx="0" cy="0"/>
          <a:chOff x="0" y="0"/>
          <a:chExt cx="0" cy="0"/>
        </a:xfrm>
      </p:grpSpPr>
      <p:sp>
        <p:nvSpPr>
          <p:cNvPr id="407" name="Google Shape;407;p6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8" name="Google Shape;408;p6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114000"/>
              </a:lnSpc>
              <a:spcBef>
                <a:spcPts val="1000"/>
              </a:spcBef>
              <a:spcAft>
                <a:spcPts val="0"/>
              </a:spcAft>
              <a:buClr>
                <a:schemeClr val="dk1"/>
              </a:buClr>
              <a:buSzPts val="2400"/>
              <a:buNone/>
              <a:defRPr sz="2400" b="1"/>
            </a:lvl1pPr>
            <a:lvl2pPr marL="914400" lvl="1" indent="-228600" algn="l">
              <a:lnSpc>
                <a:spcPct val="113000"/>
              </a:lnSpc>
              <a:spcBef>
                <a:spcPts val="1000"/>
              </a:spcBef>
              <a:spcAft>
                <a:spcPts val="0"/>
              </a:spcAft>
              <a:buClr>
                <a:schemeClr val="dk1"/>
              </a:buClr>
              <a:buSzPts val="2000"/>
              <a:buNone/>
              <a:defRPr sz="2000" b="1"/>
            </a:lvl2pPr>
            <a:lvl3pPr marL="1371600" lvl="2" indent="-228600" algn="l">
              <a:lnSpc>
                <a:spcPct val="113000"/>
              </a:lnSpc>
              <a:spcBef>
                <a:spcPts val="1000"/>
              </a:spcBef>
              <a:spcAft>
                <a:spcPts val="0"/>
              </a:spcAft>
              <a:buClr>
                <a:schemeClr val="dk1"/>
              </a:buClr>
              <a:buSzPts val="1800"/>
              <a:buNone/>
              <a:defRPr sz="1800" b="1"/>
            </a:lvl3pPr>
            <a:lvl4pPr marL="1828800" lvl="3" indent="-228600" algn="l">
              <a:lnSpc>
                <a:spcPct val="113000"/>
              </a:lnSpc>
              <a:spcBef>
                <a:spcPts val="1000"/>
              </a:spcBef>
              <a:spcAft>
                <a:spcPts val="0"/>
              </a:spcAft>
              <a:buClr>
                <a:schemeClr val="dk1"/>
              </a:buClr>
              <a:buSzPts val="1600"/>
              <a:buNone/>
              <a:defRPr sz="1600" b="1"/>
            </a:lvl4pPr>
            <a:lvl5pPr marL="2286000" lvl="4" indent="-228600" algn="l">
              <a:lnSpc>
                <a:spcPct val="113000"/>
              </a:lnSpc>
              <a:spcBef>
                <a:spcPts val="10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9" name="Google Shape;409;p6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0" name="Google Shape;410;p6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114000"/>
              </a:lnSpc>
              <a:spcBef>
                <a:spcPts val="1000"/>
              </a:spcBef>
              <a:spcAft>
                <a:spcPts val="0"/>
              </a:spcAft>
              <a:buClr>
                <a:schemeClr val="dk1"/>
              </a:buClr>
              <a:buSzPts val="2400"/>
              <a:buNone/>
              <a:defRPr sz="2400" b="1"/>
            </a:lvl1pPr>
            <a:lvl2pPr marL="914400" lvl="1" indent="-228600" algn="l">
              <a:lnSpc>
                <a:spcPct val="113000"/>
              </a:lnSpc>
              <a:spcBef>
                <a:spcPts val="1000"/>
              </a:spcBef>
              <a:spcAft>
                <a:spcPts val="0"/>
              </a:spcAft>
              <a:buClr>
                <a:schemeClr val="dk1"/>
              </a:buClr>
              <a:buSzPts val="2000"/>
              <a:buNone/>
              <a:defRPr sz="2000" b="1"/>
            </a:lvl2pPr>
            <a:lvl3pPr marL="1371600" lvl="2" indent="-228600" algn="l">
              <a:lnSpc>
                <a:spcPct val="113000"/>
              </a:lnSpc>
              <a:spcBef>
                <a:spcPts val="1000"/>
              </a:spcBef>
              <a:spcAft>
                <a:spcPts val="0"/>
              </a:spcAft>
              <a:buClr>
                <a:schemeClr val="dk1"/>
              </a:buClr>
              <a:buSzPts val="1800"/>
              <a:buNone/>
              <a:defRPr sz="1800" b="1"/>
            </a:lvl3pPr>
            <a:lvl4pPr marL="1828800" lvl="3" indent="-228600" algn="l">
              <a:lnSpc>
                <a:spcPct val="113000"/>
              </a:lnSpc>
              <a:spcBef>
                <a:spcPts val="1000"/>
              </a:spcBef>
              <a:spcAft>
                <a:spcPts val="0"/>
              </a:spcAft>
              <a:buClr>
                <a:schemeClr val="dk1"/>
              </a:buClr>
              <a:buSzPts val="1600"/>
              <a:buNone/>
              <a:defRPr sz="1600" b="1"/>
            </a:lvl4pPr>
            <a:lvl5pPr marL="2286000" lvl="4" indent="-228600" algn="l">
              <a:lnSpc>
                <a:spcPct val="113000"/>
              </a:lnSpc>
              <a:spcBef>
                <a:spcPts val="10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1" name="Google Shape;411;p6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113000"/>
              </a:lnSpc>
              <a:spcBef>
                <a:spcPts val="1000"/>
              </a:spcBef>
              <a:spcAft>
                <a:spcPts val="0"/>
              </a:spcAft>
              <a:buClr>
                <a:schemeClr val="dk1"/>
              </a:buClr>
              <a:buSzPts val="1800"/>
              <a:buChar char="•"/>
              <a:defRPr/>
            </a:lvl1pPr>
            <a:lvl2pPr marL="914400" lvl="1" indent="-342900" algn="l">
              <a:lnSpc>
                <a:spcPct val="113000"/>
              </a:lnSpc>
              <a:spcBef>
                <a:spcPts val="1000"/>
              </a:spcBef>
              <a:spcAft>
                <a:spcPts val="0"/>
              </a:spcAft>
              <a:buClr>
                <a:schemeClr val="dk1"/>
              </a:buClr>
              <a:buSzPts val="1800"/>
              <a:buChar char="•"/>
              <a:defRPr/>
            </a:lvl2pPr>
            <a:lvl3pPr marL="1371600" lvl="2" indent="-342900" algn="l">
              <a:lnSpc>
                <a:spcPct val="113000"/>
              </a:lnSpc>
              <a:spcBef>
                <a:spcPts val="1000"/>
              </a:spcBef>
              <a:spcAft>
                <a:spcPts val="0"/>
              </a:spcAft>
              <a:buClr>
                <a:schemeClr val="dk1"/>
              </a:buClr>
              <a:buSzPts val="1800"/>
              <a:buChar char="•"/>
              <a:defRPr/>
            </a:lvl3pPr>
            <a:lvl4pPr marL="1828800" lvl="3" indent="-342900" algn="l">
              <a:lnSpc>
                <a:spcPct val="113000"/>
              </a:lnSpc>
              <a:spcBef>
                <a:spcPts val="1000"/>
              </a:spcBef>
              <a:spcAft>
                <a:spcPts val="0"/>
              </a:spcAft>
              <a:buClr>
                <a:schemeClr val="dk1"/>
              </a:buClr>
              <a:buSzPts val="1800"/>
              <a:buChar char="•"/>
              <a:defRPr/>
            </a:lvl4pPr>
            <a:lvl5pPr marL="2286000" lvl="4" indent="-342900" algn="l">
              <a:lnSpc>
                <a:spcPct val="113000"/>
              </a:lnSpc>
              <a:spcBef>
                <a:spcPts val="10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2" name="Google Shape;412;p64"/>
          <p:cNvSpPr/>
          <p:nvPr/>
        </p:nvSpPr>
        <p:spPr>
          <a:xfrm>
            <a:off x="2" y="0"/>
            <a:ext cx="4653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3"/>
        <p:cNvGrpSpPr/>
        <p:nvPr/>
      </p:nvGrpSpPr>
      <p:grpSpPr>
        <a:xfrm>
          <a:off x="0" y="0"/>
          <a:ext cx="0" cy="0"/>
          <a:chOff x="0" y="0"/>
          <a:chExt cx="0" cy="0"/>
        </a:xfrm>
      </p:grpSpPr>
      <p:sp>
        <p:nvSpPr>
          <p:cNvPr id="414" name="Google Shape;414;p6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5" name="Google Shape;415;p65"/>
          <p:cNvSpPr txBox="1">
            <a:spLocks noGrp="1"/>
          </p:cNvSpPr>
          <p:nvPr>
            <p:ph type="body" idx="1"/>
          </p:nvPr>
        </p:nvSpPr>
        <p:spPr>
          <a:xfrm>
            <a:off x="609600" y="1600200"/>
            <a:ext cx="53847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560"/>
              </a:spcBef>
              <a:spcAft>
                <a:spcPts val="0"/>
              </a:spcAft>
              <a:buClr>
                <a:schemeClr val="dk1"/>
              </a:buClr>
              <a:buSzPts val="2800"/>
              <a:buChar char="•"/>
              <a:defRPr sz="2800"/>
            </a:lvl1pPr>
            <a:lvl2pPr marL="914400" lvl="1" indent="-381000" algn="l">
              <a:lnSpc>
                <a:spcPct val="113000"/>
              </a:lnSpc>
              <a:spcBef>
                <a:spcPts val="480"/>
              </a:spcBef>
              <a:spcAft>
                <a:spcPts val="0"/>
              </a:spcAft>
              <a:buClr>
                <a:schemeClr val="dk1"/>
              </a:buClr>
              <a:buSzPts val="2400"/>
              <a:buChar char="•"/>
              <a:defRPr sz="2400"/>
            </a:lvl2pPr>
            <a:lvl3pPr marL="1371600" lvl="2" indent="-355600" algn="l">
              <a:lnSpc>
                <a:spcPct val="113000"/>
              </a:lnSpc>
              <a:spcBef>
                <a:spcPts val="400"/>
              </a:spcBef>
              <a:spcAft>
                <a:spcPts val="0"/>
              </a:spcAft>
              <a:buClr>
                <a:schemeClr val="dk1"/>
              </a:buClr>
              <a:buSzPts val="2000"/>
              <a:buChar char="•"/>
              <a:defRPr sz="2000"/>
            </a:lvl3pPr>
            <a:lvl4pPr marL="1828800" lvl="3" indent="-342900" algn="l">
              <a:lnSpc>
                <a:spcPct val="113000"/>
              </a:lnSpc>
              <a:spcBef>
                <a:spcPts val="360"/>
              </a:spcBef>
              <a:spcAft>
                <a:spcPts val="0"/>
              </a:spcAft>
              <a:buClr>
                <a:schemeClr val="dk1"/>
              </a:buClr>
              <a:buSzPts val="1800"/>
              <a:buChar char="•"/>
              <a:defRPr sz="1800"/>
            </a:lvl4pPr>
            <a:lvl5pPr marL="2286000" lvl="4" indent="-342900" algn="l">
              <a:lnSpc>
                <a:spcPct val="113000"/>
              </a:lnSpc>
              <a:spcBef>
                <a:spcPts val="360"/>
              </a:spcBef>
              <a:spcAft>
                <a:spcPts val="0"/>
              </a:spcAft>
              <a:buClr>
                <a:schemeClr val="dk1"/>
              </a:buClr>
              <a:buSzPts val="1800"/>
              <a:buChar char="•"/>
              <a:defRPr sz="1800"/>
            </a:lvl5pPr>
            <a:lvl6pPr marL="2743200" lvl="5" indent="-342900" algn="l">
              <a:lnSpc>
                <a:spcPct val="90000"/>
              </a:lnSpc>
              <a:spcBef>
                <a:spcPts val="360"/>
              </a:spcBef>
              <a:spcAft>
                <a:spcPts val="0"/>
              </a:spcAft>
              <a:buClr>
                <a:schemeClr val="dk1"/>
              </a:buClr>
              <a:buSzPts val="1800"/>
              <a:buChar char="•"/>
              <a:defRPr sz="1800"/>
            </a:lvl6pPr>
            <a:lvl7pPr marL="3200400" lvl="6" indent="-342900" algn="l">
              <a:lnSpc>
                <a:spcPct val="90000"/>
              </a:lnSpc>
              <a:spcBef>
                <a:spcPts val="360"/>
              </a:spcBef>
              <a:spcAft>
                <a:spcPts val="0"/>
              </a:spcAft>
              <a:buClr>
                <a:schemeClr val="dk1"/>
              </a:buClr>
              <a:buSzPts val="1800"/>
              <a:buChar char="•"/>
              <a:defRPr sz="1800"/>
            </a:lvl7pPr>
            <a:lvl8pPr marL="3657600" lvl="7" indent="-342900" algn="l">
              <a:lnSpc>
                <a:spcPct val="90000"/>
              </a:lnSpc>
              <a:spcBef>
                <a:spcPts val="360"/>
              </a:spcBef>
              <a:spcAft>
                <a:spcPts val="0"/>
              </a:spcAft>
              <a:buClr>
                <a:schemeClr val="dk1"/>
              </a:buClr>
              <a:buSzPts val="1800"/>
              <a:buChar char="•"/>
              <a:defRPr sz="1800"/>
            </a:lvl8pPr>
            <a:lvl9pPr marL="4114800" lvl="8" indent="-342900" algn="l">
              <a:lnSpc>
                <a:spcPct val="90000"/>
              </a:lnSpc>
              <a:spcBef>
                <a:spcPts val="360"/>
              </a:spcBef>
              <a:spcAft>
                <a:spcPts val="0"/>
              </a:spcAft>
              <a:buClr>
                <a:schemeClr val="dk1"/>
              </a:buClr>
              <a:buSzPts val="1800"/>
              <a:buChar char="•"/>
              <a:defRPr sz="1800"/>
            </a:lvl9pPr>
          </a:lstStyle>
          <a:p>
            <a:endParaRPr/>
          </a:p>
        </p:txBody>
      </p:sp>
      <p:sp>
        <p:nvSpPr>
          <p:cNvPr id="416" name="Google Shape;416;p65"/>
          <p:cNvSpPr txBox="1">
            <a:spLocks noGrp="1"/>
          </p:cNvSpPr>
          <p:nvPr>
            <p:ph type="body" idx="2"/>
          </p:nvPr>
        </p:nvSpPr>
        <p:spPr>
          <a:xfrm>
            <a:off x="6197600" y="1600200"/>
            <a:ext cx="53847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560"/>
              </a:spcBef>
              <a:spcAft>
                <a:spcPts val="0"/>
              </a:spcAft>
              <a:buClr>
                <a:schemeClr val="dk1"/>
              </a:buClr>
              <a:buSzPts val="2800"/>
              <a:buChar char="•"/>
              <a:defRPr sz="2800"/>
            </a:lvl1pPr>
            <a:lvl2pPr marL="914400" lvl="1" indent="-381000" algn="l">
              <a:lnSpc>
                <a:spcPct val="113000"/>
              </a:lnSpc>
              <a:spcBef>
                <a:spcPts val="480"/>
              </a:spcBef>
              <a:spcAft>
                <a:spcPts val="0"/>
              </a:spcAft>
              <a:buClr>
                <a:schemeClr val="dk1"/>
              </a:buClr>
              <a:buSzPts val="2400"/>
              <a:buChar char="•"/>
              <a:defRPr sz="2400"/>
            </a:lvl2pPr>
            <a:lvl3pPr marL="1371600" lvl="2" indent="-355600" algn="l">
              <a:lnSpc>
                <a:spcPct val="113000"/>
              </a:lnSpc>
              <a:spcBef>
                <a:spcPts val="400"/>
              </a:spcBef>
              <a:spcAft>
                <a:spcPts val="0"/>
              </a:spcAft>
              <a:buClr>
                <a:schemeClr val="dk1"/>
              </a:buClr>
              <a:buSzPts val="2000"/>
              <a:buChar char="•"/>
              <a:defRPr sz="2000"/>
            </a:lvl3pPr>
            <a:lvl4pPr marL="1828800" lvl="3" indent="-342900" algn="l">
              <a:lnSpc>
                <a:spcPct val="113000"/>
              </a:lnSpc>
              <a:spcBef>
                <a:spcPts val="360"/>
              </a:spcBef>
              <a:spcAft>
                <a:spcPts val="0"/>
              </a:spcAft>
              <a:buClr>
                <a:schemeClr val="dk1"/>
              </a:buClr>
              <a:buSzPts val="1800"/>
              <a:buChar char="•"/>
              <a:defRPr sz="1800"/>
            </a:lvl4pPr>
            <a:lvl5pPr marL="2286000" lvl="4" indent="-342900" algn="l">
              <a:lnSpc>
                <a:spcPct val="113000"/>
              </a:lnSpc>
              <a:spcBef>
                <a:spcPts val="360"/>
              </a:spcBef>
              <a:spcAft>
                <a:spcPts val="0"/>
              </a:spcAft>
              <a:buClr>
                <a:schemeClr val="dk1"/>
              </a:buClr>
              <a:buSzPts val="1800"/>
              <a:buChar char="•"/>
              <a:defRPr sz="1800"/>
            </a:lvl5pPr>
            <a:lvl6pPr marL="2743200" lvl="5" indent="-342900" algn="l">
              <a:lnSpc>
                <a:spcPct val="90000"/>
              </a:lnSpc>
              <a:spcBef>
                <a:spcPts val="360"/>
              </a:spcBef>
              <a:spcAft>
                <a:spcPts val="0"/>
              </a:spcAft>
              <a:buClr>
                <a:schemeClr val="dk1"/>
              </a:buClr>
              <a:buSzPts val="1800"/>
              <a:buChar char="•"/>
              <a:defRPr sz="1800"/>
            </a:lvl6pPr>
            <a:lvl7pPr marL="3200400" lvl="6" indent="-342900" algn="l">
              <a:lnSpc>
                <a:spcPct val="90000"/>
              </a:lnSpc>
              <a:spcBef>
                <a:spcPts val="360"/>
              </a:spcBef>
              <a:spcAft>
                <a:spcPts val="0"/>
              </a:spcAft>
              <a:buClr>
                <a:schemeClr val="dk1"/>
              </a:buClr>
              <a:buSzPts val="1800"/>
              <a:buChar char="•"/>
              <a:defRPr sz="1800"/>
            </a:lvl7pPr>
            <a:lvl8pPr marL="3657600" lvl="7" indent="-342900" algn="l">
              <a:lnSpc>
                <a:spcPct val="90000"/>
              </a:lnSpc>
              <a:spcBef>
                <a:spcPts val="360"/>
              </a:spcBef>
              <a:spcAft>
                <a:spcPts val="0"/>
              </a:spcAft>
              <a:buClr>
                <a:schemeClr val="dk1"/>
              </a:buClr>
              <a:buSzPts val="1800"/>
              <a:buChar char="•"/>
              <a:defRPr sz="1800"/>
            </a:lvl8pPr>
            <a:lvl9pPr marL="4114800" lvl="8" indent="-342900" algn="l">
              <a:lnSpc>
                <a:spcPct val="90000"/>
              </a:lnSpc>
              <a:spcBef>
                <a:spcPts val="360"/>
              </a:spcBef>
              <a:spcAft>
                <a:spcPts val="0"/>
              </a:spcAft>
              <a:buClr>
                <a:schemeClr val="dk1"/>
              </a:buClr>
              <a:buSzPts val="1800"/>
              <a:buChar char="•"/>
              <a:defRPr sz="1800"/>
            </a:lvl9pPr>
          </a:lstStyle>
          <a:p>
            <a:endParaRPr/>
          </a:p>
        </p:txBody>
      </p:sp>
      <p:sp>
        <p:nvSpPr>
          <p:cNvPr id="417" name="Google Shape;417;p65"/>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8" name="Google Shape;418;p65"/>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9" name="Google Shape;419;p65"/>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Full Width Content">
  <p:cSld name="Full Width Content">
    <p:spTree>
      <p:nvGrpSpPr>
        <p:cNvPr id="1" name="Shape 425"/>
        <p:cNvGrpSpPr/>
        <p:nvPr/>
      </p:nvGrpSpPr>
      <p:grpSpPr>
        <a:xfrm>
          <a:off x="0" y="0"/>
          <a:ext cx="0" cy="0"/>
          <a:chOff x="0" y="0"/>
          <a:chExt cx="0" cy="0"/>
        </a:xfrm>
      </p:grpSpPr>
      <p:sp>
        <p:nvSpPr>
          <p:cNvPr id="426" name="Google Shape;426;p6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27" name="Google Shape;427;p67"/>
          <p:cNvSpPr txBox="1">
            <a:spLocks noGrp="1"/>
          </p:cNvSpPr>
          <p:nvPr>
            <p:ph type="body" idx="1"/>
          </p:nvPr>
        </p:nvSpPr>
        <p:spPr>
          <a:xfrm>
            <a:off x="838199" y="3429000"/>
            <a:ext cx="10515600" cy="30639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28" name="Google Shape;428;p67"/>
          <p:cNvSpPr txBox="1">
            <a:spLocks noGrp="1"/>
          </p:cNvSpPr>
          <p:nvPr>
            <p:ph type="body" idx="2"/>
          </p:nvPr>
        </p:nvSpPr>
        <p:spPr>
          <a:xfrm>
            <a:off x="838200" y="1520043"/>
            <a:ext cx="10515600" cy="1615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429"/>
        <p:cNvGrpSpPr/>
        <p:nvPr/>
      </p:nvGrpSpPr>
      <p:grpSpPr>
        <a:xfrm>
          <a:off x="0" y="0"/>
          <a:ext cx="0" cy="0"/>
          <a:chOff x="0" y="0"/>
          <a:chExt cx="0" cy="0"/>
        </a:xfrm>
      </p:grpSpPr>
      <p:sp>
        <p:nvSpPr>
          <p:cNvPr id="430" name="Google Shape;430;p68"/>
          <p:cNvSpPr/>
          <p:nvPr/>
        </p:nvSpPr>
        <p:spPr>
          <a:xfrm>
            <a:off x="5675968" y="0"/>
            <a:ext cx="6616390" cy="68580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rgbClr val="B9C1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431" name="Google Shape;431;p68"/>
          <p:cNvSpPr txBox="1">
            <a:spLocks noGrp="1"/>
          </p:cNvSpPr>
          <p:nvPr>
            <p:ph type="body" idx="1"/>
          </p:nvPr>
        </p:nvSpPr>
        <p:spPr>
          <a:xfrm>
            <a:off x="831850" y="2913079"/>
            <a:ext cx="5139900" cy="32640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32" name="Google Shape;432;p68"/>
          <p:cNvSpPr txBox="1">
            <a:spLocks noGrp="1"/>
          </p:cNvSpPr>
          <p:nvPr>
            <p:ph type="title"/>
          </p:nvPr>
        </p:nvSpPr>
        <p:spPr>
          <a:xfrm>
            <a:off x="831850" y="1452282"/>
            <a:ext cx="5139900" cy="119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3" name="Google Shape;433;p68"/>
          <p:cNvSpPr>
            <a:spLocks noGrp="1"/>
          </p:cNvSpPr>
          <p:nvPr>
            <p:ph type="pic" idx="2"/>
          </p:nvPr>
        </p:nvSpPr>
        <p:spPr>
          <a:xfrm>
            <a:off x="6332434" y="598206"/>
            <a:ext cx="5359500" cy="5578800"/>
          </a:xfrm>
          <a:prstGeom prst="rect">
            <a:avLst/>
          </a:prstGeom>
          <a:noFill/>
          <a:ln>
            <a:noFill/>
          </a:ln>
        </p:spPr>
      </p:sp>
      <p:sp>
        <p:nvSpPr>
          <p:cNvPr id="434" name="Google Shape;434;p68"/>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Right Border - Full Width" type="obj">
  <p:cSld name="OBJECT">
    <p:spTree>
      <p:nvGrpSpPr>
        <p:cNvPr id="1" name="Shape 435"/>
        <p:cNvGrpSpPr/>
        <p:nvPr/>
      </p:nvGrpSpPr>
      <p:grpSpPr>
        <a:xfrm>
          <a:off x="0" y="0"/>
          <a:ext cx="0" cy="0"/>
          <a:chOff x="0" y="0"/>
          <a:chExt cx="0" cy="0"/>
        </a:xfrm>
      </p:grpSpPr>
      <p:sp>
        <p:nvSpPr>
          <p:cNvPr id="436" name="Google Shape;436;p6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1" i="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7" name="Google Shape;437;p6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38" name="Google Shape;438;p69"/>
          <p:cNvSpPr/>
          <p:nvPr/>
        </p:nvSpPr>
        <p:spPr>
          <a:xfrm>
            <a:off x="2" y="0"/>
            <a:ext cx="465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439"/>
        <p:cNvGrpSpPr/>
        <p:nvPr/>
      </p:nvGrpSpPr>
      <p:grpSpPr>
        <a:xfrm>
          <a:off x="0" y="0"/>
          <a:ext cx="0" cy="0"/>
          <a:chOff x="0" y="0"/>
          <a:chExt cx="0" cy="0"/>
        </a:xfrm>
      </p:grpSpPr>
      <p:sp>
        <p:nvSpPr>
          <p:cNvPr id="440" name="Google Shape;440;p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41" name="Google Shape;441;p70"/>
          <p:cNvSpPr txBox="1">
            <a:spLocks noGrp="1"/>
          </p:cNvSpPr>
          <p:nvPr>
            <p:ph type="body" idx="1"/>
          </p:nvPr>
        </p:nvSpPr>
        <p:spPr>
          <a:xfrm>
            <a:off x="838200" y="1825625"/>
            <a:ext cx="49173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100"/>
              </a:spcBef>
              <a:spcAft>
                <a:spcPts val="0"/>
              </a:spcAft>
              <a:buClr>
                <a:schemeClr val="dk1"/>
              </a:buClr>
              <a:buSzPts val="2800"/>
              <a:buChar char="•"/>
              <a:defRPr>
                <a:latin typeface="Arial"/>
                <a:ea typeface="Arial"/>
                <a:cs typeface="Arial"/>
                <a:sym typeface="Arial"/>
              </a:defRPr>
            </a:lvl1pPr>
            <a:lvl2pPr marL="914400" lvl="1" indent="-381000" algn="l">
              <a:lnSpc>
                <a:spcPct val="113000"/>
              </a:lnSpc>
              <a:spcBef>
                <a:spcPts val="1100"/>
              </a:spcBef>
              <a:spcAft>
                <a:spcPts val="0"/>
              </a:spcAft>
              <a:buClr>
                <a:schemeClr val="dk1"/>
              </a:buClr>
              <a:buSzPts val="2400"/>
              <a:buChar char="•"/>
              <a:defRPr>
                <a:latin typeface="Arial"/>
                <a:ea typeface="Arial"/>
                <a:cs typeface="Arial"/>
                <a:sym typeface="Arial"/>
              </a:defRPr>
            </a:lvl2pPr>
            <a:lvl3pPr marL="1371600" lvl="2" indent="-355600" algn="l">
              <a:lnSpc>
                <a:spcPct val="113000"/>
              </a:lnSpc>
              <a:spcBef>
                <a:spcPts val="1100"/>
              </a:spcBef>
              <a:spcAft>
                <a:spcPts val="0"/>
              </a:spcAft>
              <a:buClr>
                <a:schemeClr val="dk1"/>
              </a:buClr>
              <a:buSzPts val="2000"/>
              <a:buChar char="•"/>
              <a:defRPr>
                <a:latin typeface="Arial"/>
                <a:ea typeface="Arial"/>
                <a:cs typeface="Arial"/>
                <a:sym typeface="Arial"/>
              </a:defRPr>
            </a:lvl3pPr>
            <a:lvl4pPr marL="1828800" lvl="3" indent="-349250" algn="l">
              <a:lnSpc>
                <a:spcPct val="113000"/>
              </a:lnSpc>
              <a:spcBef>
                <a:spcPts val="1100"/>
              </a:spcBef>
              <a:spcAft>
                <a:spcPts val="0"/>
              </a:spcAft>
              <a:buClr>
                <a:schemeClr val="dk1"/>
              </a:buClr>
              <a:buSzPts val="1900"/>
              <a:buChar char="•"/>
              <a:defRPr>
                <a:latin typeface="Arial"/>
                <a:ea typeface="Arial"/>
                <a:cs typeface="Arial"/>
                <a:sym typeface="Arial"/>
              </a:defRPr>
            </a:lvl4pPr>
            <a:lvl5pPr marL="2286000" lvl="4" indent="-349250" algn="l">
              <a:lnSpc>
                <a:spcPct val="113000"/>
              </a:lnSpc>
              <a:spcBef>
                <a:spcPts val="1100"/>
              </a:spcBef>
              <a:spcAft>
                <a:spcPts val="0"/>
              </a:spcAft>
              <a:buClr>
                <a:schemeClr val="dk1"/>
              </a:buClr>
              <a:buSzPts val="1900"/>
              <a:buChar char="•"/>
              <a:defRPr>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42" name="Google Shape;442;p7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100"/>
              </a:spcBef>
              <a:spcAft>
                <a:spcPts val="0"/>
              </a:spcAft>
              <a:buClr>
                <a:schemeClr val="dk1"/>
              </a:buClr>
              <a:buSzPts val="2800"/>
              <a:buChar char="•"/>
              <a:defRPr>
                <a:latin typeface="Arial"/>
                <a:ea typeface="Arial"/>
                <a:cs typeface="Arial"/>
                <a:sym typeface="Arial"/>
              </a:defRPr>
            </a:lvl1pPr>
            <a:lvl2pPr marL="914400" lvl="1" indent="-381000" algn="l">
              <a:lnSpc>
                <a:spcPct val="113000"/>
              </a:lnSpc>
              <a:spcBef>
                <a:spcPts val="1100"/>
              </a:spcBef>
              <a:spcAft>
                <a:spcPts val="0"/>
              </a:spcAft>
              <a:buClr>
                <a:schemeClr val="dk1"/>
              </a:buClr>
              <a:buSzPts val="2400"/>
              <a:buChar char="•"/>
              <a:defRPr>
                <a:latin typeface="Arial"/>
                <a:ea typeface="Arial"/>
                <a:cs typeface="Arial"/>
                <a:sym typeface="Arial"/>
              </a:defRPr>
            </a:lvl2pPr>
            <a:lvl3pPr marL="1371600" lvl="2" indent="-355600" algn="l">
              <a:lnSpc>
                <a:spcPct val="113000"/>
              </a:lnSpc>
              <a:spcBef>
                <a:spcPts val="1100"/>
              </a:spcBef>
              <a:spcAft>
                <a:spcPts val="0"/>
              </a:spcAft>
              <a:buClr>
                <a:schemeClr val="dk1"/>
              </a:buClr>
              <a:buSzPts val="2000"/>
              <a:buChar char="•"/>
              <a:defRPr>
                <a:latin typeface="Arial"/>
                <a:ea typeface="Arial"/>
                <a:cs typeface="Arial"/>
                <a:sym typeface="Arial"/>
              </a:defRPr>
            </a:lvl3pPr>
            <a:lvl4pPr marL="1828800" lvl="3" indent="-349250" algn="l">
              <a:lnSpc>
                <a:spcPct val="113000"/>
              </a:lnSpc>
              <a:spcBef>
                <a:spcPts val="1100"/>
              </a:spcBef>
              <a:spcAft>
                <a:spcPts val="0"/>
              </a:spcAft>
              <a:buClr>
                <a:schemeClr val="dk1"/>
              </a:buClr>
              <a:buSzPts val="1900"/>
              <a:buChar char="•"/>
              <a:defRPr>
                <a:latin typeface="Arial"/>
                <a:ea typeface="Arial"/>
                <a:cs typeface="Arial"/>
                <a:sym typeface="Arial"/>
              </a:defRPr>
            </a:lvl4pPr>
            <a:lvl5pPr marL="2286000" lvl="4" indent="-349250" algn="l">
              <a:lnSpc>
                <a:spcPct val="113000"/>
              </a:lnSpc>
              <a:spcBef>
                <a:spcPts val="1100"/>
              </a:spcBef>
              <a:spcAft>
                <a:spcPts val="0"/>
              </a:spcAft>
              <a:buClr>
                <a:schemeClr val="dk1"/>
              </a:buClr>
              <a:buSzPts val="1900"/>
              <a:buChar char="•"/>
              <a:defRPr>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A">
  <p:cSld name="Title Slide A">
    <p:spTree>
      <p:nvGrpSpPr>
        <p:cNvPr id="1" name="Shape 443"/>
        <p:cNvGrpSpPr/>
        <p:nvPr/>
      </p:nvGrpSpPr>
      <p:grpSpPr>
        <a:xfrm>
          <a:off x="0" y="0"/>
          <a:ext cx="0" cy="0"/>
          <a:chOff x="0" y="0"/>
          <a:chExt cx="0" cy="0"/>
        </a:xfrm>
      </p:grpSpPr>
      <p:sp>
        <p:nvSpPr>
          <p:cNvPr id="444" name="Google Shape;444;p71"/>
          <p:cNvSpPr/>
          <p:nvPr/>
        </p:nvSpPr>
        <p:spPr>
          <a:xfrm>
            <a:off x="5575610" y="0"/>
            <a:ext cx="6616390" cy="68580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445" name="Google Shape;445;p71"/>
          <p:cNvSpPr txBox="1">
            <a:spLocks noGrp="1"/>
          </p:cNvSpPr>
          <p:nvPr>
            <p:ph type="body" idx="1"/>
          </p:nvPr>
        </p:nvSpPr>
        <p:spPr>
          <a:xfrm>
            <a:off x="831850" y="2913079"/>
            <a:ext cx="5139900" cy="32640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46" name="Google Shape;446;p71"/>
          <p:cNvSpPr txBox="1">
            <a:spLocks noGrp="1"/>
          </p:cNvSpPr>
          <p:nvPr>
            <p:ph type="title"/>
          </p:nvPr>
        </p:nvSpPr>
        <p:spPr>
          <a:xfrm>
            <a:off x="831850" y="1452282"/>
            <a:ext cx="5139900" cy="119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47" name="Google Shape;447;p71"/>
          <p:cNvSpPr>
            <a:spLocks noGrp="1"/>
          </p:cNvSpPr>
          <p:nvPr>
            <p:ph type="pic" idx="2"/>
          </p:nvPr>
        </p:nvSpPr>
        <p:spPr>
          <a:xfrm>
            <a:off x="6332434" y="598206"/>
            <a:ext cx="5359500" cy="5578800"/>
          </a:xfrm>
          <a:prstGeom prst="rect">
            <a:avLst/>
          </a:prstGeom>
          <a:noFill/>
          <a:ln>
            <a:noFill/>
          </a:ln>
        </p:spPr>
      </p:sp>
      <p:sp>
        <p:nvSpPr>
          <p:cNvPr id="448" name="Google Shape;448;p71"/>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C">
  <p:cSld name="Title Slide C">
    <p:spTree>
      <p:nvGrpSpPr>
        <p:cNvPr id="1" name="Shape 449"/>
        <p:cNvGrpSpPr/>
        <p:nvPr/>
      </p:nvGrpSpPr>
      <p:grpSpPr>
        <a:xfrm>
          <a:off x="0" y="0"/>
          <a:ext cx="0" cy="0"/>
          <a:chOff x="0" y="0"/>
          <a:chExt cx="0" cy="0"/>
        </a:xfrm>
      </p:grpSpPr>
      <p:sp>
        <p:nvSpPr>
          <p:cNvPr id="450" name="Google Shape;450;p72"/>
          <p:cNvSpPr/>
          <p:nvPr/>
        </p:nvSpPr>
        <p:spPr>
          <a:xfrm>
            <a:off x="1" y="0"/>
            <a:ext cx="58737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451" name="Google Shape;451;p72"/>
          <p:cNvSpPr txBox="1">
            <a:spLocks noGrp="1"/>
          </p:cNvSpPr>
          <p:nvPr>
            <p:ph type="title"/>
          </p:nvPr>
        </p:nvSpPr>
        <p:spPr>
          <a:xfrm>
            <a:off x="648971" y="1247160"/>
            <a:ext cx="4794300" cy="17856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52" name="Google Shape;452;p72"/>
          <p:cNvSpPr txBox="1">
            <a:spLocks noGrp="1"/>
          </p:cNvSpPr>
          <p:nvPr>
            <p:ph type="body" idx="1"/>
          </p:nvPr>
        </p:nvSpPr>
        <p:spPr>
          <a:xfrm>
            <a:off x="648971" y="3201726"/>
            <a:ext cx="4794300" cy="15000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100"/>
              </a:spcBef>
              <a:spcAft>
                <a:spcPts val="0"/>
              </a:spcAft>
              <a:buClr>
                <a:schemeClr val="lt1"/>
              </a:buClr>
              <a:buSzPts val="2800"/>
              <a:buChar char="•"/>
              <a:defRPr>
                <a:solidFill>
                  <a:schemeClr val="lt1"/>
                </a:solidFill>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53" name="Google Shape;453;p72"/>
          <p:cNvSpPr>
            <a:spLocks noGrp="1"/>
          </p:cNvSpPr>
          <p:nvPr>
            <p:ph type="pic" idx="2"/>
          </p:nvPr>
        </p:nvSpPr>
        <p:spPr>
          <a:xfrm>
            <a:off x="6318327" y="671804"/>
            <a:ext cx="5373600" cy="5505300"/>
          </a:xfrm>
          <a:prstGeom prst="rect">
            <a:avLst/>
          </a:prstGeom>
          <a:noFill/>
          <a:ln>
            <a:noFill/>
          </a:ln>
        </p:spPr>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D">
  <p:cSld name="Title Slide D">
    <p:spTree>
      <p:nvGrpSpPr>
        <p:cNvPr id="1" name="Shape 454"/>
        <p:cNvGrpSpPr/>
        <p:nvPr/>
      </p:nvGrpSpPr>
      <p:grpSpPr>
        <a:xfrm>
          <a:off x="0" y="0"/>
          <a:ext cx="0" cy="0"/>
          <a:chOff x="0" y="0"/>
          <a:chExt cx="0" cy="0"/>
        </a:xfrm>
      </p:grpSpPr>
      <p:sp>
        <p:nvSpPr>
          <p:cNvPr id="455" name="Google Shape;455;p73"/>
          <p:cNvSpPr/>
          <p:nvPr/>
        </p:nvSpPr>
        <p:spPr>
          <a:xfrm>
            <a:off x="0" y="2646382"/>
            <a:ext cx="12192000" cy="4211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456" name="Google Shape;456;p73"/>
          <p:cNvSpPr txBox="1">
            <a:spLocks noGrp="1"/>
          </p:cNvSpPr>
          <p:nvPr>
            <p:ph type="body" idx="1"/>
          </p:nvPr>
        </p:nvSpPr>
        <p:spPr>
          <a:xfrm>
            <a:off x="831850" y="2913079"/>
            <a:ext cx="10515600" cy="32640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57" name="Google Shape;457;p73"/>
          <p:cNvSpPr txBox="1">
            <a:spLocks noGrp="1"/>
          </p:cNvSpPr>
          <p:nvPr>
            <p:ph type="title"/>
          </p:nvPr>
        </p:nvSpPr>
        <p:spPr>
          <a:xfrm>
            <a:off x="831850" y="1452282"/>
            <a:ext cx="10515600" cy="119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58" name="Google Shape;458;p73"/>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Learning Outcomes">
  <p:cSld name="Learning Outcomes">
    <p:spTree>
      <p:nvGrpSpPr>
        <p:cNvPr id="1" name="Shape 459"/>
        <p:cNvGrpSpPr/>
        <p:nvPr/>
      </p:nvGrpSpPr>
      <p:grpSpPr>
        <a:xfrm>
          <a:off x="0" y="0"/>
          <a:ext cx="0" cy="0"/>
          <a:chOff x="0" y="0"/>
          <a:chExt cx="0" cy="0"/>
        </a:xfrm>
      </p:grpSpPr>
      <p:sp>
        <p:nvSpPr>
          <p:cNvPr id="460" name="Google Shape;460;p74"/>
          <p:cNvSpPr/>
          <p:nvPr/>
        </p:nvSpPr>
        <p:spPr>
          <a:xfrm>
            <a:off x="0" y="1"/>
            <a:ext cx="12192000" cy="2351100"/>
          </a:xfrm>
          <a:prstGeom prst="rect">
            <a:avLst/>
          </a:prstGeom>
          <a:solidFill>
            <a:srgbClr val="D3B9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461" name="Google Shape;461;p74"/>
          <p:cNvSpPr txBox="1">
            <a:spLocks noGrp="1"/>
          </p:cNvSpPr>
          <p:nvPr>
            <p:ph type="title"/>
          </p:nvPr>
        </p:nvSpPr>
        <p:spPr>
          <a:xfrm>
            <a:off x="838200" y="158297"/>
            <a:ext cx="10515600" cy="1086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0349"/>
              </a:buClr>
              <a:buSzPts val="4400"/>
              <a:buFont typeface="Arial"/>
              <a:buNone/>
              <a:defRPr>
                <a:solidFill>
                  <a:srgbClr val="1F03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62" name="Google Shape;462;p74"/>
          <p:cNvSpPr txBox="1">
            <a:spLocks noGrp="1"/>
          </p:cNvSpPr>
          <p:nvPr>
            <p:ph type="body" idx="1"/>
          </p:nvPr>
        </p:nvSpPr>
        <p:spPr>
          <a:xfrm>
            <a:off x="838199" y="1253724"/>
            <a:ext cx="10515600" cy="9135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dk1"/>
              </a:buClr>
              <a:buSzPts val="2000"/>
              <a:buNone/>
              <a:defRPr sz="2000"/>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63" name="Google Shape;463;p74"/>
          <p:cNvSpPr txBox="1">
            <a:spLocks noGrp="1"/>
          </p:cNvSpPr>
          <p:nvPr>
            <p:ph type="body" idx="2"/>
          </p:nvPr>
        </p:nvSpPr>
        <p:spPr>
          <a:xfrm>
            <a:off x="7446345" y="2608820"/>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64" name="Google Shape;464;p74"/>
          <p:cNvSpPr txBox="1">
            <a:spLocks noGrp="1"/>
          </p:cNvSpPr>
          <p:nvPr>
            <p:ph type="body" idx="3"/>
          </p:nvPr>
        </p:nvSpPr>
        <p:spPr>
          <a:xfrm>
            <a:off x="6096001" y="3519383"/>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65" name="Google Shape;465;p74"/>
          <p:cNvSpPr txBox="1">
            <a:spLocks noGrp="1"/>
          </p:cNvSpPr>
          <p:nvPr>
            <p:ph type="body" idx="4"/>
          </p:nvPr>
        </p:nvSpPr>
        <p:spPr>
          <a:xfrm>
            <a:off x="6095999" y="2714939"/>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66" name="Google Shape;466;p74"/>
          <p:cNvSpPr txBox="1">
            <a:spLocks noGrp="1"/>
          </p:cNvSpPr>
          <p:nvPr>
            <p:ph type="body" idx="5"/>
          </p:nvPr>
        </p:nvSpPr>
        <p:spPr>
          <a:xfrm>
            <a:off x="2182582" y="2608277"/>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67" name="Google Shape;467;p74"/>
          <p:cNvSpPr txBox="1">
            <a:spLocks noGrp="1"/>
          </p:cNvSpPr>
          <p:nvPr>
            <p:ph type="body" idx="6"/>
          </p:nvPr>
        </p:nvSpPr>
        <p:spPr>
          <a:xfrm>
            <a:off x="832238" y="3518840"/>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68" name="Google Shape;468;p74"/>
          <p:cNvSpPr txBox="1">
            <a:spLocks noGrp="1"/>
          </p:cNvSpPr>
          <p:nvPr>
            <p:ph type="body" idx="7"/>
          </p:nvPr>
        </p:nvSpPr>
        <p:spPr>
          <a:xfrm>
            <a:off x="832236" y="2714396"/>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69" name="Google Shape;469;p74"/>
          <p:cNvSpPr txBox="1">
            <a:spLocks noGrp="1"/>
          </p:cNvSpPr>
          <p:nvPr>
            <p:ph type="body" idx="8"/>
          </p:nvPr>
        </p:nvSpPr>
        <p:spPr>
          <a:xfrm>
            <a:off x="2182582" y="4660526"/>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70" name="Google Shape;470;p74"/>
          <p:cNvSpPr txBox="1">
            <a:spLocks noGrp="1"/>
          </p:cNvSpPr>
          <p:nvPr>
            <p:ph type="body" idx="9"/>
          </p:nvPr>
        </p:nvSpPr>
        <p:spPr>
          <a:xfrm>
            <a:off x="832238" y="5571089"/>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71" name="Google Shape;471;p74"/>
          <p:cNvSpPr txBox="1">
            <a:spLocks noGrp="1"/>
          </p:cNvSpPr>
          <p:nvPr>
            <p:ph type="body" idx="13"/>
          </p:nvPr>
        </p:nvSpPr>
        <p:spPr>
          <a:xfrm>
            <a:off x="832236" y="4766645"/>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72" name="Google Shape;472;p74"/>
          <p:cNvSpPr txBox="1">
            <a:spLocks noGrp="1"/>
          </p:cNvSpPr>
          <p:nvPr>
            <p:ph type="body" idx="14"/>
          </p:nvPr>
        </p:nvSpPr>
        <p:spPr>
          <a:xfrm>
            <a:off x="7438861" y="4660526"/>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73" name="Google Shape;473;p74"/>
          <p:cNvSpPr txBox="1">
            <a:spLocks noGrp="1"/>
          </p:cNvSpPr>
          <p:nvPr>
            <p:ph type="body" idx="15"/>
          </p:nvPr>
        </p:nvSpPr>
        <p:spPr>
          <a:xfrm>
            <a:off x="6088517" y="5571089"/>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74" name="Google Shape;474;p74"/>
          <p:cNvSpPr txBox="1">
            <a:spLocks noGrp="1"/>
          </p:cNvSpPr>
          <p:nvPr>
            <p:ph type="body" idx="16"/>
          </p:nvPr>
        </p:nvSpPr>
        <p:spPr>
          <a:xfrm>
            <a:off x="6088515" y="4766645"/>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arning Outcomes">
  <p:cSld name="Learning Outcomes">
    <p:spTree>
      <p:nvGrpSpPr>
        <p:cNvPr id="1" name="Shape 44"/>
        <p:cNvGrpSpPr/>
        <p:nvPr/>
      </p:nvGrpSpPr>
      <p:grpSpPr>
        <a:xfrm>
          <a:off x="0" y="0"/>
          <a:ext cx="0" cy="0"/>
          <a:chOff x="0" y="0"/>
          <a:chExt cx="0" cy="0"/>
        </a:xfrm>
      </p:grpSpPr>
      <p:sp>
        <p:nvSpPr>
          <p:cNvPr id="45" name="Google Shape;45;p8"/>
          <p:cNvSpPr/>
          <p:nvPr/>
        </p:nvSpPr>
        <p:spPr>
          <a:xfrm>
            <a:off x="0" y="1"/>
            <a:ext cx="12192000" cy="2351100"/>
          </a:xfrm>
          <a:prstGeom prst="rect">
            <a:avLst/>
          </a:prstGeom>
          <a:solidFill>
            <a:srgbClr val="D3B9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46" name="Google Shape;46;p8"/>
          <p:cNvSpPr txBox="1">
            <a:spLocks noGrp="1"/>
          </p:cNvSpPr>
          <p:nvPr>
            <p:ph type="title"/>
          </p:nvPr>
        </p:nvSpPr>
        <p:spPr>
          <a:xfrm>
            <a:off x="838200" y="158297"/>
            <a:ext cx="10515600" cy="1086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0349"/>
              </a:buClr>
              <a:buSzPts val="4400"/>
              <a:buFont typeface="Arial"/>
              <a:buNone/>
              <a:defRPr>
                <a:solidFill>
                  <a:srgbClr val="1F03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7" name="Google Shape;47;p8"/>
          <p:cNvSpPr txBox="1">
            <a:spLocks noGrp="1"/>
          </p:cNvSpPr>
          <p:nvPr>
            <p:ph type="body" idx="1"/>
          </p:nvPr>
        </p:nvSpPr>
        <p:spPr>
          <a:xfrm>
            <a:off x="838199" y="1253724"/>
            <a:ext cx="10515600" cy="9135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dk1"/>
              </a:buClr>
              <a:buSzPts val="2000"/>
              <a:buNone/>
              <a:defRPr sz="2000"/>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8" name="Google Shape;48;p8"/>
          <p:cNvSpPr txBox="1">
            <a:spLocks noGrp="1"/>
          </p:cNvSpPr>
          <p:nvPr>
            <p:ph type="body" idx="2"/>
          </p:nvPr>
        </p:nvSpPr>
        <p:spPr>
          <a:xfrm>
            <a:off x="7446345" y="2608820"/>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9" name="Google Shape;49;p8"/>
          <p:cNvSpPr txBox="1">
            <a:spLocks noGrp="1"/>
          </p:cNvSpPr>
          <p:nvPr>
            <p:ph type="body" idx="3"/>
          </p:nvPr>
        </p:nvSpPr>
        <p:spPr>
          <a:xfrm>
            <a:off x="6096001" y="3519383"/>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0" name="Google Shape;50;p8"/>
          <p:cNvSpPr txBox="1">
            <a:spLocks noGrp="1"/>
          </p:cNvSpPr>
          <p:nvPr>
            <p:ph type="body" idx="4"/>
          </p:nvPr>
        </p:nvSpPr>
        <p:spPr>
          <a:xfrm>
            <a:off x="6095999" y="2714939"/>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 name="Google Shape;51;p8"/>
          <p:cNvSpPr txBox="1">
            <a:spLocks noGrp="1"/>
          </p:cNvSpPr>
          <p:nvPr>
            <p:ph type="body" idx="5"/>
          </p:nvPr>
        </p:nvSpPr>
        <p:spPr>
          <a:xfrm>
            <a:off x="2182582" y="2608277"/>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2" name="Google Shape;52;p8"/>
          <p:cNvSpPr txBox="1">
            <a:spLocks noGrp="1"/>
          </p:cNvSpPr>
          <p:nvPr>
            <p:ph type="body" idx="6"/>
          </p:nvPr>
        </p:nvSpPr>
        <p:spPr>
          <a:xfrm>
            <a:off x="832238" y="3518840"/>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3" name="Google Shape;53;p8"/>
          <p:cNvSpPr txBox="1">
            <a:spLocks noGrp="1"/>
          </p:cNvSpPr>
          <p:nvPr>
            <p:ph type="body" idx="7"/>
          </p:nvPr>
        </p:nvSpPr>
        <p:spPr>
          <a:xfrm>
            <a:off x="832236" y="2714396"/>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4" name="Google Shape;54;p8"/>
          <p:cNvSpPr txBox="1">
            <a:spLocks noGrp="1"/>
          </p:cNvSpPr>
          <p:nvPr>
            <p:ph type="body" idx="8"/>
          </p:nvPr>
        </p:nvSpPr>
        <p:spPr>
          <a:xfrm>
            <a:off x="2182582" y="4660526"/>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5" name="Google Shape;55;p8"/>
          <p:cNvSpPr txBox="1">
            <a:spLocks noGrp="1"/>
          </p:cNvSpPr>
          <p:nvPr>
            <p:ph type="body" idx="9"/>
          </p:nvPr>
        </p:nvSpPr>
        <p:spPr>
          <a:xfrm>
            <a:off x="832238" y="5571089"/>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6" name="Google Shape;56;p8"/>
          <p:cNvSpPr txBox="1">
            <a:spLocks noGrp="1"/>
          </p:cNvSpPr>
          <p:nvPr>
            <p:ph type="body" idx="13"/>
          </p:nvPr>
        </p:nvSpPr>
        <p:spPr>
          <a:xfrm>
            <a:off x="832236" y="4766645"/>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7" name="Google Shape;57;p8"/>
          <p:cNvSpPr txBox="1">
            <a:spLocks noGrp="1"/>
          </p:cNvSpPr>
          <p:nvPr>
            <p:ph type="body" idx="14"/>
          </p:nvPr>
        </p:nvSpPr>
        <p:spPr>
          <a:xfrm>
            <a:off x="7438861" y="4660526"/>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8" name="Google Shape;58;p8"/>
          <p:cNvSpPr txBox="1">
            <a:spLocks noGrp="1"/>
          </p:cNvSpPr>
          <p:nvPr>
            <p:ph type="body" idx="15"/>
          </p:nvPr>
        </p:nvSpPr>
        <p:spPr>
          <a:xfrm>
            <a:off x="6088517" y="5571089"/>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9" name="Google Shape;59;p8"/>
          <p:cNvSpPr txBox="1">
            <a:spLocks noGrp="1"/>
          </p:cNvSpPr>
          <p:nvPr>
            <p:ph type="body" idx="16"/>
          </p:nvPr>
        </p:nvSpPr>
        <p:spPr>
          <a:xfrm>
            <a:off x="6088515" y="4766645"/>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ig Data">
  <p:cSld name="Big Data">
    <p:spTree>
      <p:nvGrpSpPr>
        <p:cNvPr id="1" name="Shape 475"/>
        <p:cNvGrpSpPr/>
        <p:nvPr/>
      </p:nvGrpSpPr>
      <p:grpSpPr>
        <a:xfrm>
          <a:off x="0" y="0"/>
          <a:ext cx="0" cy="0"/>
          <a:chOff x="0" y="0"/>
          <a:chExt cx="0" cy="0"/>
        </a:xfrm>
      </p:grpSpPr>
      <p:sp>
        <p:nvSpPr>
          <p:cNvPr id="476" name="Google Shape;476;p75"/>
          <p:cNvSpPr/>
          <p:nvPr/>
        </p:nvSpPr>
        <p:spPr>
          <a:xfrm>
            <a:off x="-1" y="1"/>
            <a:ext cx="8736300" cy="6858000"/>
          </a:xfrm>
          <a:prstGeom prst="rect">
            <a:avLst/>
          </a:prstGeom>
          <a:solidFill>
            <a:srgbClr val="D3B9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477" name="Google Shape;477;p75"/>
          <p:cNvSpPr txBox="1">
            <a:spLocks noGrp="1"/>
          </p:cNvSpPr>
          <p:nvPr>
            <p:ph type="body" idx="1"/>
          </p:nvPr>
        </p:nvSpPr>
        <p:spPr>
          <a:xfrm>
            <a:off x="594139" y="3585882"/>
            <a:ext cx="7147500" cy="12543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dk1"/>
              </a:buClr>
              <a:buSzPts val="2800"/>
              <a:buNone/>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78" name="Google Shape;478;p75"/>
          <p:cNvSpPr txBox="1">
            <a:spLocks noGrp="1"/>
          </p:cNvSpPr>
          <p:nvPr>
            <p:ph type="title"/>
          </p:nvPr>
        </p:nvSpPr>
        <p:spPr>
          <a:xfrm>
            <a:off x="594139" y="2099196"/>
            <a:ext cx="8736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0349"/>
              </a:buClr>
              <a:buSzPts val="10000"/>
              <a:buFont typeface="Arial Black"/>
              <a:buNone/>
              <a:defRPr sz="10000">
                <a:solidFill>
                  <a:srgbClr val="1F0349"/>
                </a:solidFill>
                <a:latin typeface="Arial Black"/>
                <a:ea typeface="Arial Black"/>
                <a:cs typeface="Arial Black"/>
                <a:sym typeface="Arial Black"/>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79" name="Google Shape;479;p75"/>
          <p:cNvSpPr>
            <a:spLocks noGrp="1"/>
          </p:cNvSpPr>
          <p:nvPr>
            <p:ph type="pic" idx="2"/>
          </p:nvPr>
        </p:nvSpPr>
        <p:spPr>
          <a:xfrm>
            <a:off x="7410994" y="671804"/>
            <a:ext cx="4280700" cy="5505300"/>
          </a:xfrm>
          <a:prstGeom prst="rect">
            <a:avLst/>
          </a:prstGeom>
          <a:noFill/>
          <a:ln>
            <a:noFill/>
          </a:ln>
        </p:spPr>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3 2/3 2 Column Content">
  <p:cSld name="1/3 2/3 2 Column Content">
    <p:spTree>
      <p:nvGrpSpPr>
        <p:cNvPr id="1" name="Shape 480"/>
        <p:cNvGrpSpPr/>
        <p:nvPr/>
      </p:nvGrpSpPr>
      <p:grpSpPr>
        <a:xfrm>
          <a:off x="0" y="0"/>
          <a:ext cx="0" cy="0"/>
          <a:chOff x="0" y="0"/>
          <a:chExt cx="0" cy="0"/>
        </a:xfrm>
      </p:grpSpPr>
      <p:sp>
        <p:nvSpPr>
          <p:cNvPr id="481" name="Google Shape;481;p7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82" name="Google Shape;482;p76"/>
          <p:cNvSpPr txBox="1">
            <a:spLocks noGrp="1"/>
          </p:cNvSpPr>
          <p:nvPr>
            <p:ph type="body" idx="1"/>
          </p:nvPr>
        </p:nvSpPr>
        <p:spPr>
          <a:xfrm>
            <a:off x="838200" y="1825625"/>
            <a:ext cx="31101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83" name="Google Shape;483;p76"/>
          <p:cNvSpPr txBox="1">
            <a:spLocks noGrp="1"/>
          </p:cNvSpPr>
          <p:nvPr>
            <p:ph type="body" idx="2"/>
          </p:nvPr>
        </p:nvSpPr>
        <p:spPr>
          <a:xfrm>
            <a:off x="4249271" y="1825625"/>
            <a:ext cx="71043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484"/>
        <p:cNvGrpSpPr/>
        <p:nvPr/>
      </p:nvGrpSpPr>
      <p:grpSpPr>
        <a:xfrm>
          <a:off x="0" y="0"/>
          <a:ext cx="0" cy="0"/>
          <a:chOff x="0" y="0"/>
          <a:chExt cx="0" cy="0"/>
        </a:xfrm>
      </p:grpSpPr>
      <p:sp>
        <p:nvSpPr>
          <p:cNvPr id="485" name="Google Shape;485;p77"/>
          <p:cNvSpPr>
            <a:spLocks noGrp="1"/>
          </p:cNvSpPr>
          <p:nvPr>
            <p:ph type="body" idx="1"/>
          </p:nvPr>
        </p:nvSpPr>
        <p:spPr>
          <a:xfrm>
            <a:off x="1066800" y="1026318"/>
            <a:ext cx="10058400" cy="480090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457200" tIns="182875" rIns="457200" bIns="182875" anchor="ctr" anchorCtr="1">
            <a:normAutofit/>
          </a:bodyPr>
          <a:lstStyle>
            <a:lvl1pPr marL="457200" lvl="0" indent="-228600" algn="ctr">
              <a:lnSpc>
                <a:spcPct val="114000"/>
              </a:lnSpc>
              <a:spcBef>
                <a:spcPts val="1100"/>
              </a:spcBef>
              <a:spcAft>
                <a:spcPts val="0"/>
              </a:spcAft>
              <a:buClr>
                <a:schemeClr val="dk2"/>
              </a:buClr>
              <a:buSzPts val="2800"/>
              <a:buNone/>
              <a:defRPr sz="2800" b="0" i="1">
                <a:solidFill>
                  <a:schemeClr val="dk2"/>
                </a:solidFill>
                <a:latin typeface="Georgia"/>
                <a:ea typeface="Georgia"/>
                <a:cs typeface="Georgia"/>
                <a:sym typeface="Georgia"/>
              </a:defRPr>
            </a:lvl1pPr>
            <a:lvl2pPr marL="914400" lvl="1" indent="-406400" algn="ctr">
              <a:lnSpc>
                <a:spcPct val="113000"/>
              </a:lnSpc>
              <a:spcBef>
                <a:spcPts val="1100"/>
              </a:spcBef>
              <a:spcAft>
                <a:spcPts val="0"/>
              </a:spcAft>
              <a:buClr>
                <a:schemeClr val="dk2"/>
              </a:buClr>
              <a:buSzPts val="2800"/>
              <a:buChar char="•"/>
              <a:defRPr sz="2800" b="0" i="1">
                <a:solidFill>
                  <a:schemeClr val="dk2"/>
                </a:solidFill>
                <a:latin typeface="Georgia"/>
                <a:ea typeface="Georgia"/>
                <a:cs typeface="Georgia"/>
                <a:sym typeface="Georgia"/>
              </a:defRPr>
            </a:lvl2pPr>
            <a:lvl3pPr marL="1371600" lvl="2" indent="-406400" algn="ctr">
              <a:lnSpc>
                <a:spcPct val="113000"/>
              </a:lnSpc>
              <a:spcBef>
                <a:spcPts val="1100"/>
              </a:spcBef>
              <a:spcAft>
                <a:spcPts val="0"/>
              </a:spcAft>
              <a:buClr>
                <a:schemeClr val="dk2"/>
              </a:buClr>
              <a:buSzPts val="2800"/>
              <a:buChar char="•"/>
              <a:defRPr sz="2800" b="0" i="1">
                <a:solidFill>
                  <a:schemeClr val="dk2"/>
                </a:solidFill>
                <a:latin typeface="Georgia"/>
                <a:ea typeface="Georgia"/>
                <a:cs typeface="Georgia"/>
                <a:sym typeface="Georgia"/>
              </a:defRPr>
            </a:lvl3pPr>
            <a:lvl4pPr marL="1828800" lvl="3" indent="-406400" algn="ctr">
              <a:lnSpc>
                <a:spcPct val="113000"/>
              </a:lnSpc>
              <a:spcBef>
                <a:spcPts val="1100"/>
              </a:spcBef>
              <a:spcAft>
                <a:spcPts val="0"/>
              </a:spcAft>
              <a:buClr>
                <a:schemeClr val="dk2"/>
              </a:buClr>
              <a:buSzPts val="2800"/>
              <a:buChar char="•"/>
              <a:defRPr sz="2800" b="0" i="1">
                <a:solidFill>
                  <a:schemeClr val="dk2"/>
                </a:solidFill>
                <a:latin typeface="Georgia"/>
                <a:ea typeface="Georgia"/>
                <a:cs typeface="Georgia"/>
                <a:sym typeface="Georgia"/>
              </a:defRPr>
            </a:lvl4pPr>
            <a:lvl5pPr marL="2286000" lvl="4" indent="-406400" algn="ctr">
              <a:lnSpc>
                <a:spcPct val="113000"/>
              </a:lnSpc>
              <a:spcBef>
                <a:spcPts val="1100"/>
              </a:spcBef>
              <a:spcAft>
                <a:spcPts val="0"/>
              </a:spcAft>
              <a:buClr>
                <a:schemeClr val="dk2"/>
              </a:buClr>
              <a:buSzPts val="2800"/>
              <a:buChar char="•"/>
              <a:defRPr sz="2800" b="0" i="1">
                <a:solidFill>
                  <a:schemeClr val="dk2"/>
                </a:solidFill>
                <a:latin typeface="Georgia"/>
                <a:ea typeface="Georgia"/>
                <a:cs typeface="Georgia"/>
                <a:sym typeface="Georgia"/>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allout for Dark Background Image">
  <p:cSld name="Callout for Dark Background Image">
    <p:bg>
      <p:bgPr>
        <a:solidFill>
          <a:schemeClr val="dk1"/>
        </a:solidFill>
        <a:effectLst/>
      </p:bgPr>
    </p:bg>
    <p:spTree>
      <p:nvGrpSpPr>
        <p:cNvPr id="1" name="Shape 486"/>
        <p:cNvGrpSpPr/>
        <p:nvPr/>
      </p:nvGrpSpPr>
      <p:grpSpPr>
        <a:xfrm>
          <a:off x="0" y="0"/>
          <a:ext cx="0" cy="0"/>
          <a:chOff x="0" y="0"/>
          <a:chExt cx="0" cy="0"/>
        </a:xfrm>
      </p:grpSpPr>
      <p:sp>
        <p:nvSpPr>
          <p:cNvPr id="487" name="Google Shape;487;p78"/>
          <p:cNvSpPr/>
          <p:nvPr/>
        </p:nvSpPr>
        <p:spPr>
          <a:xfrm>
            <a:off x="5627912" y="1027253"/>
            <a:ext cx="5551500" cy="4803600"/>
          </a:xfrm>
          <a:prstGeom prst="rect">
            <a:avLst/>
          </a:prstGeom>
          <a:solidFill>
            <a:schemeClr val="lt1">
              <a:alpha val="87840"/>
            </a:schemeClr>
          </a:solidFill>
          <a:ln>
            <a:noFill/>
          </a:ln>
        </p:spPr>
        <p:txBody>
          <a:bodyPr spcFirstLastPara="1" wrap="square" lIns="457200" tIns="182875" rIns="457200" bIns="182875" anchor="ctr" anchorCtr="0">
            <a:noAutofit/>
          </a:bodyPr>
          <a:lstStyle/>
          <a:p>
            <a:pPr marL="0" marR="0" lvl="0" indent="0" algn="ctr" rtl="0">
              <a:lnSpc>
                <a:spcPct val="150000"/>
              </a:lnSpc>
              <a:spcBef>
                <a:spcPts val="0"/>
              </a:spcBef>
              <a:spcAft>
                <a:spcPts val="0"/>
              </a:spcAft>
              <a:buClr>
                <a:srgbClr val="000000"/>
              </a:buClr>
              <a:buSzPts val="2800"/>
              <a:buFont typeface="Arial"/>
              <a:buNone/>
            </a:pPr>
            <a:r>
              <a:rPr lang="en-US" sz="2800" b="1" i="0" u="none" strike="noStrike" cap="none">
                <a:solidFill>
                  <a:schemeClr val="accent5"/>
                </a:solidFill>
                <a:latin typeface="Arial"/>
                <a:ea typeface="Arial"/>
                <a:cs typeface="Arial"/>
                <a:sym typeface="Arial"/>
              </a:rPr>
              <a:t>FUN FACT</a:t>
            </a:r>
            <a:endParaRPr sz="15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Fun Fact / Hint / Callout Block. In the toolbar, go to Design &gt; Format Background to place an image that uses dark, saturated colors as the background on this slide.</a:t>
            </a:r>
            <a:endParaRPr sz="15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ticky Notes">
  <p:cSld name="Sticky Notes">
    <p:spTree>
      <p:nvGrpSpPr>
        <p:cNvPr id="1" name="Shape 488"/>
        <p:cNvGrpSpPr/>
        <p:nvPr/>
      </p:nvGrpSpPr>
      <p:grpSpPr>
        <a:xfrm>
          <a:off x="0" y="0"/>
          <a:ext cx="0" cy="0"/>
          <a:chOff x="0" y="0"/>
          <a:chExt cx="0" cy="0"/>
        </a:xfrm>
      </p:grpSpPr>
      <p:sp>
        <p:nvSpPr>
          <p:cNvPr id="489" name="Google Shape;489;p79"/>
          <p:cNvSpPr/>
          <p:nvPr/>
        </p:nvSpPr>
        <p:spPr>
          <a:xfrm>
            <a:off x="1" y="5242956"/>
            <a:ext cx="12192000" cy="1615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490" name="Google Shape;490;p7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1" name="Google Shape;491;p79"/>
          <p:cNvSpPr txBox="1">
            <a:spLocks noGrp="1"/>
          </p:cNvSpPr>
          <p:nvPr>
            <p:ph type="body" idx="1"/>
          </p:nvPr>
        </p:nvSpPr>
        <p:spPr>
          <a:xfrm>
            <a:off x="838200" y="1520043"/>
            <a:ext cx="10515600" cy="16152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100"/>
              </a:spcBef>
              <a:spcAft>
                <a:spcPts val="0"/>
              </a:spcAft>
              <a:buClr>
                <a:schemeClr val="dk1"/>
              </a:buClr>
              <a:buSzPts val="28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92" name="Google Shape;492;p79"/>
          <p:cNvSpPr txBox="1">
            <a:spLocks noGrp="1"/>
          </p:cNvSpPr>
          <p:nvPr>
            <p:ph type="body" idx="2"/>
          </p:nvPr>
        </p:nvSpPr>
        <p:spPr>
          <a:xfrm>
            <a:off x="8974237" y="3563752"/>
            <a:ext cx="2379600" cy="23739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93" name="Google Shape;493;p79"/>
          <p:cNvSpPr txBox="1">
            <a:spLocks noGrp="1"/>
          </p:cNvSpPr>
          <p:nvPr>
            <p:ph type="body" idx="3"/>
          </p:nvPr>
        </p:nvSpPr>
        <p:spPr>
          <a:xfrm>
            <a:off x="6262225" y="3563752"/>
            <a:ext cx="2379600" cy="23739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94" name="Google Shape;494;p79"/>
          <p:cNvSpPr txBox="1">
            <a:spLocks noGrp="1"/>
          </p:cNvSpPr>
          <p:nvPr>
            <p:ph type="body" idx="4"/>
          </p:nvPr>
        </p:nvSpPr>
        <p:spPr>
          <a:xfrm>
            <a:off x="3550213" y="3563752"/>
            <a:ext cx="2379600" cy="23739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95" name="Google Shape;495;p79"/>
          <p:cNvSpPr txBox="1">
            <a:spLocks noGrp="1"/>
          </p:cNvSpPr>
          <p:nvPr>
            <p:ph type="body" idx="5"/>
          </p:nvPr>
        </p:nvSpPr>
        <p:spPr>
          <a:xfrm>
            <a:off x="838200" y="3563751"/>
            <a:ext cx="2379600" cy="23739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96" name="Google Shape;496;p79"/>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hree Column Content">
  <p:cSld name="Three Column Content">
    <p:spTree>
      <p:nvGrpSpPr>
        <p:cNvPr id="1" name="Shape 497"/>
        <p:cNvGrpSpPr/>
        <p:nvPr/>
      </p:nvGrpSpPr>
      <p:grpSpPr>
        <a:xfrm>
          <a:off x="0" y="0"/>
          <a:ext cx="0" cy="0"/>
          <a:chOff x="0" y="0"/>
          <a:chExt cx="0" cy="0"/>
        </a:xfrm>
      </p:grpSpPr>
      <p:sp>
        <p:nvSpPr>
          <p:cNvPr id="498" name="Google Shape;498;p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9" name="Google Shape;499;p80"/>
          <p:cNvSpPr txBox="1">
            <a:spLocks noGrp="1"/>
          </p:cNvSpPr>
          <p:nvPr>
            <p:ph type="body" idx="1"/>
          </p:nvPr>
        </p:nvSpPr>
        <p:spPr>
          <a:xfrm>
            <a:off x="838200" y="1848374"/>
            <a:ext cx="31101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00" name="Google Shape;500;p80"/>
          <p:cNvSpPr txBox="1">
            <a:spLocks noGrp="1"/>
          </p:cNvSpPr>
          <p:nvPr>
            <p:ph type="body" idx="2"/>
          </p:nvPr>
        </p:nvSpPr>
        <p:spPr>
          <a:xfrm>
            <a:off x="4541072" y="1854164"/>
            <a:ext cx="31101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01" name="Google Shape;501;p80"/>
          <p:cNvSpPr txBox="1">
            <a:spLocks noGrp="1"/>
          </p:cNvSpPr>
          <p:nvPr>
            <p:ph type="body" idx="3"/>
          </p:nvPr>
        </p:nvSpPr>
        <p:spPr>
          <a:xfrm>
            <a:off x="8243944" y="1848374"/>
            <a:ext cx="31101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502"/>
        <p:cNvGrpSpPr/>
        <p:nvPr/>
      </p:nvGrpSpPr>
      <p:grpSpPr>
        <a:xfrm>
          <a:off x="0" y="0"/>
          <a:ext cx="0" cy="0"/>
          <a:chOff x="0" y="0"/>
          <a:chExt cx="0" cy="0"/>
        </a:xfrm>
      </p:grpSpPr>
      <p:sp>
        <p:nvSpPr>
          <p:cNvPr id="503" name="Google Shape;503;p81"/>
          <p:cNvSpPr/>
          <p:nvPr/>
        </p:nvSpPr>
        <p:spPr>
          <a:xfrm>
            <a:off x="-4" y="6221691"/>
            <a:ext cx="12192000" cy="636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504" name="Google Shape;504;p81"/>
          <p:cNvSpPr/>
          <p:nvPr/>
        </p:nvSpPr>
        <p:spPr>
          <a:xfrm>
            <a:off x="4032793" y="2752780"/>
            <a:ext cx="1373700" cy="1373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505" name="Google Shape;505;p81"/>
          <p:cNvSpPr/>
          <p:nvPr/>
        </p:nvSpPr>
        <p:spPr>
          <a:xfrm>
            <a:off x="6785790" y="2760689"/>
            <a:ext cx="1373700" cy="1373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506" name="Google Shape;506;p81"/>
          <p:cNvSpPr/>
          <p:nvPr/>
        </p:nvSpPr>
        <p:spPr>
          <a:xfrm>
            <a:off x="9536303" y="2742291"/>
            <a:ext cx="1373700" cy="1373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507" name="Google Shape;507;p81"/>
          <p:cNvSpPr/>
          <p:nvPr/>
        </p:nvSpPr>
        <p:spPr>
          <a:xfrm>
            <a:off x="1281354" y="2742291"/>
            <a:ext cx="1373700" cy="1373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508" name="Google Shape;508;p81"/>
          <p:cNvSpPr txBox="1">
            <a:spLocks noGrp="1"/>
          </p:cNvSpPr>
          <p:nvPr>
            <p:ph type="body" idx="1"/>
          </p:nvPr>
        </p:nvSpPr>
        <p:spPr>
          <a:xfrm>
            <a:off x="838196" y="1559859"/>
            <a:ext cx="10515600" cy="9408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dk1"/>
              </a:buClr>
              <a:buSzPts val="2400"/>
              <a:buNone/>
              <a:defRPr sz="2400"/>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09" name="Google Shape;509;p81"/>
          <p:cNvSpPr txBox="1">
            <a:spLocks noGrp="1"/>
          </p:cNvSpPr>
          <p:nvPr>
            <p:ph type="body" idx="2"/>
          </p:nvPr>
        </p:nvSpPr>
        <p:spPr>
          <a:xfrm>
            <a:off x="839750" y="4353345"/>
            <a:ext cx="22569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100"/>
              </a:spcBef>
              <a:spcAft>
                <a:spcPts val="0"/>
              </a:spcAft>
              <a:buClr>
                <a:schemeClr val="dk2"/>
              </a:buClr>
              <a:buSzPts val="1600"/>
              <a:buNone/>
              <a:defRPr sz="1600" b="1"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0" name="Google Shape;510;p81"/>
          <p:cNvSpPr txBox="1">
            <a:spLocks noGrp="1"/>
          </p:cNvSpPr>
          <p:nvPr>
            <p:ph type="body" idx="3"/>
          </p:nvPr>
        </p:nvSpPr>
        <p:spPr>
          <a:xfrm>
            <a:off x="839750" y="4703910"/>
            <a:ext cx="2256900" cy="940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10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1" name="Google Shape;511;p81"/>
          <p:cNvSpPr txBox="1">
            <a:spLocks noGrp="1"/>
          </p:cNvSpPr>
          <p:nvPr>
            <p:ph type="body" idx="4"/>
          </p:nvPr>
        </p:nvSpPr>
        <p:spPr>
          <a:xfrm>
            <a:off x="3579902" y="4353345"/>
            <a:ext cx="22569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100"/>
              </a:spcBef>
              <a:spcAft>
                <a:spcPts val="0"/>
              </a:spcAft>
              <a:buClr>
                <a:schemeClr val="dk2"/>
              </a:buClr>
              <a:buSzPts val="1600"/>
              <a:buNone/>
              <a:defRPr sz="1600" b="1"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2" name="Google Shape;512;p81"/>
          <p:cNvSpPr txBox="1">
            <a:spLocks noGrp="1"/>
          </p:cNvSpPr>
          <p:nvPr>
            <p:ph type="body" idx="5"/>
          </p:nvPr>
        </p:nvSpPr>
        <p:spPr>
          <a:xfrm>
            <a:off x="3579902" y="4703910"/>
            <a:ext cx="2256900" cy="940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10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3" name="Google Shape;513;p81"/>
          <p:cNvSpPr txBox="1">
            <a:spLocks noGrp="1"/>
          </p:cNvSpPr>
          <p:nvPr>
            <p:ph type="body" idx="6"/>
          </p:nvPr>
        </p:nvSpPr>
        <p:spPr>
          <a:xfrm>
            <a:off x="6355474" y="4353345"/>
            <a:ext cx="22569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100"/>
              </a:spcBef>
              <a:spcAft>
                <a:spcPts val="0"/>
              </a:spcAft>
              <a:buClr>
                <a:schemeClr val="dk2"/>
              </a:buClr>
              <a:buSzPts val="1600"/>
              <a:buNone/>
              <a:defRPr sz="1600" b="1"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4" name="Google Shape;514;p81"/>
          <p:cNvSpPr txBox="1">
            <a:spLocks noGrp="1"/>
          </p:cNvSpPr>
          <p:nvPr>
            <p:ph type="body" idx="7"/>
          </p:nvPr>
        </p:nvSpPr>
        <p:spPr>
          <a:xfrm>
            <a:off x="6355474" y="4703910"/>
            <a:ext cx="2256900" cy="940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10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5" name="Google Shape;515;p81"/>
          <p:cNvSpPr txBox="1">
            <a:spLocks noGrp="1"/>
          </p:cNvSpPr>
          <p:nvPr>
            <p:ph type="body" idx="8"/>
          </p:nvPr>
        </p:nvSpPr>
        <p:spPr>
          <a:xfrm>
            <a:off x="9131046" y="4353345"/>
            <a:ext cx="22569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100"/>
              </a:spcBef>
              <a:spcAft>
                <a:spcPts val="0"/>
              </a:spcAft>
              <a:buClr>
                <a:schemeClr val="dk2"/>
              </a:buClr>
              <a:buSzPts val="1600"/>
              <a:buNone/>
              <a:defRPr sz="1600" b="1"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6" name="Google Shape;516;p81"/>
          <p:cNvSpPr txBox="1">
            <a:spLocks noGrp="1"/>
          </p:cNvSpPr>
          <p:nvPr>
            <p:ph type="body" idx="9"/>
          </p:nvPr>
        </p:nvSpPr>
        <p:spPr>
          <a:xfrm>
            <a:off x="9131046" y="4703910"/>
            <a:ext cx="2256900" cy="940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10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7" name="Google Shape;517;p81"/>
          <p:cNvSpPr>
            <a:spLocks noGrp="1"/>
          </p:cNvSpPr>
          <p:nvPr>
            <p:ph type="pic" idx="13"/>
          </p:nvPr>
        </p:nvSpPr>
        <p:spPr>
          <a:xfrm>
            <a:off x="1482767" y="2990198"/>
            <a:ext cx="969900" cy="940800"/>
          </a:xfrm>
          <a:prstGeom prst="rect">
            <a:avLst/>
          </a:prstGeom>
          <a:noFill/>
          <a:ln>
            <a:noFill/>
          </a:ln>
        </p:spPr>
      </p:sp>
      <p:sp>
        <p:nvSpPr>
          <p:cNvPr id="518" name="Google Shape;518;p81"/>
          <p:cNvSpPr>
            <a:spLocks noGrp="1"/>
          </p:cNvSpPr>
          <p:nvPr>
            <p:ph type="pic" idx="14"/>
          </p:nvPr>
        </p:nvSpPr>
        <p:spPr>
          <a:xfrm>
            <a:off x="4223234" y="2976910"/>
            <a:ext cx="969900" cy="940800"/>
          </a:xfrm>
          <a:prstGeom prst="rect">
            <a:avLst/>
          </a:prstGeom>
          <a:noFill/>
          <a:ln>
            <a:noFill/>
          </a:ln>
        </p:spPr>
      </p:sp>
      <p:sp>
        <p:nvSpPr>
          <p:cNvPr id="519" name="Google Shape;519;p81"/>
          <p:cNvSpPr>
            <a:spLocks noGrp="1"/>
          </p:cNvSpPr>
          <p:nvPr>
            <p:ph type="pic" idx="15"/>
          </p:nvPr>
        </p:nvSpPr>
        <p:spPr>
          <a:xfrm>
            <a:off x="6998806" y="2990197"/>
            <a:ext cx="969900" cy="940800"/>
          </a:xfrm>
          <a:prstGeom prst="rect">
            <a:avLst/>
          </a:prstGeom>
          <a:noFill/>
          <a:ln>
            <a:noFill/>
          </a:ln>
        </p:spPr>
      </p:sp>
      <p:sp>
        <p:nvSpPr>
          <p:cNvPr id="520" name="Google Shape;520;p81"/>
          <p:cNvSpPr>
            <a:spLocks noGrp="1"/>
          </p:cNvSpPr>
          <p:nvPr>
            <p:ph type="pic" idx="16"/>
          </p:nvPr>
        </p:nvSpPr>
        <p:spPr>
          <a:xfrm>
            <a:off x="9738031" y="2989116"/>
            <a:ext cx="969900" cy="940800"/>
          </a:xfrm>
          <a:prstGeom prst="rect">
            <a:avLst/>
          </a:prstGeom>
          <a:noFill/>
          <a:ln>
            <a:noFill/>
          </a:ln>
        </p:spPr>
      </p:sp>
      <p:sp>
        <p:nvSpPr>
          <p:cNvPr id="521" name="Google Shape;521;p8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22" name="Google Shape;522;p81"/>
          <p:cNvSpPr txBox="1"/>
          <p:nvPr/>
        </p:nvSpPr>
        <p:spPr>
          <a:xfrm>
            <a:off x="11198352" y="6372663"/>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Large Image">
  <p:cSld name="Large Image">
    <p:spTree>
      <p:nvGrpSpPr>
        <p:cNvPr id="1" name="Shape 523"/>
        <p:cNvGrpSpPr/>
        <p:nvPr/>
      </p:nvGrpSpPr>
      <p:grpSpPr>
        <a:xfrm>
          <a:off x="0" y="0"/>
          <a:ext cx="0" cy="0"/>
          <a:chOff x="0" y="0"/>
          <a:chExt cx="0" cy="0"/>
        </a:xfrm>
      </p:grpSpPr>
      <p:sp>
        <p:nvSpPr>
          <p:cNvPr id="524" name="Google Shape;524;p82"/>
          <p:cNvSpPr>
            <a:spLocks noGrp="1"/>
          </p:cNvSpPr>
          <p:nvPr>
            <p:ph type="pic" idx="2"/>
          </p:nvPr>
        </p:nvSpPr>
        <p:spPr>
          <a:xfrm>
            <a:off x="5010387" y="0"/>
            <a:ext cx="7181700" cy="6858000"/>
          </a:xfrm>
          <a:prstGeom prst="rect">
            <a:avLst/>
          </a:prstGeom>
          <a:noFill/>
          <a:ln>
            <a:noFill/>
          </a:ln>
        </p:spPr>
      </p:sp>
      <p:sp>
        <p:nvSpPr>
          <p:cNvPr id="525" name="Google Shape;525;p82"/>
          <p:cNvSpPr txBox="1">
            <a:spLocks noGrp="1"/>
          </p:cNvSpPr>
          <p:nvPr>
            <p:ph type="title"/>
          </p:nvPr>
        </p:nvSpPr>
        <p:spPr>
          <a:xfrm>
            <a:off x="838199" y="548464"/>
            <a:ext cx="3807300" cy="1839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26" name="Google Shape;526;p82"/>
          <p:cNvSpPr txBox="1">
            <a:spLocks noGrp="1"/>
          </p:cNvSpPr>
          <p:nvPr>
            <p:ph type="body" idx="1"/>
          </p:nvPr>
        </p:nvSpPr>
        <p:spPr>
          <a:xfrm>
            <a:off x="838201" y="2485016"/>
            <a:ext cx="3799500" cy="38244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27" name="Google Shape;527;p82"/>
          <p:cNvSpPr/>
          <p:nvPr/>
        </p:nvSpPr>
        <p:spPr>
          <a:xfrm>
            <a:off x="2" y="0"/>
            <a:ext cx="465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Illustration Slide">
  <p:cSld name="Illustration Slide">
    <p:spTree>
      <p:nvGrpSpPr>
        <p:cNvPr id="1" name="Shape 528"/>
        <p:cNvGrpSpPr/>
        <p:nvPr/>
      </p:nvGrpSpPr>
      <p:grpSpPr>
        <a:xfrm>
          <a:off x="0" y="0"/>
          <a:ext cx="0" cy="0"/>
          <a:chOff x="0" y="0"/>
          <a:chExt cx="0" cy="0"/>
        </a:xfrm>
      </p:grpSpPr>
      <p:sp>
        <p:nvSpPr>
          <p:cNvPr id="529" name="Google Shape;529;p83"/>
          <p:cNvSpPr/>
          <p:nvPr/>
        </p:nvSpPr>
        <p:spPr>
          <a:xfrm>
            <a:off x="0" y="4324573"/>
            <a:ext cx="12192000" cy="253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530" name="Google Shape;530;p83"/>
          <p:cNvSpPr txBox="1">
            <a:spLocks noGrp="1"/>
          </p:cNvSpPr>
          <p:nvPr>
            <p:ph type="title"/>
          </p:nvPr>
        </p:nvSpPr>
        <p:spPr>
          <a:xfrm>
            <a:off x="831849" y="468313"/>
            <a:ext cx="6018900" cy="162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Arial"/>
              <a:buNone/>
              <a:defRPr>
                <a:solidFill>
                  <a:schemeClr val="accent5"/>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31" name="Google Shape;531;p83"/>
          <p:cNvSpPr txBox="1">
            <a:spLocks noGrp="1"/>
          </p:cNvSpPr>
          <p:nvPr>
            <p:ph type="body" idx="1"/>
          </p:nvPr>
        </p:nvSpPr>
        <p:spPr>
          <a:xfrm>
            <a:off x="831851" y="4526280"/>
            <a:ext cx="6018900" cy="18279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lt1"/>
              </a:buClr>
              <a:buSzPts val="2400"/>
              <a:buNone/>
              <a:defRPr sz="2400">
                <a:solidFill>
                  <a:schemeClr val="lt1"/>
                </a:solidFill>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32" name="Google Shape;532;p83"/>
          <p:cNvSpPr txBox="1"/>
          <p:nvPr/>
        </p:nvSpPr>
        <p:spPr>
          <a:xfrm>
            <a:off x="2125980" y="-46863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533" name="Google Shape;533;p83"/>
          <p:cNvSpPr txBox="1"/>
          <p:nvPr/>
        </p:nvSpPr>
        <p:spPr>
          <a:xfrm>
            <a:off x="2903220" y="-51435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534" name="Google Shape;534;p83"/>
          <p:cNvSpPr txBox="1">
            <a:spLocks noGrp="1"/>
          </p:cNvSpPr>
          <p:nvPr>
            <p:ph type="body" idx="2"/>
          </p:nvPr>
        </p:nvSpPr>
        <p:spPr>
          <a:xfrm>
            <a:off x="831170" y="2290257"/>
            <a:ext cx="6018900" cy="18816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dk2"/>
              </a:buClr>
              <a:buSzPts val="2400"/>
              <a:buNone/>
              <a:defRPr sz="240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35" name="Google Shape;535;p83"/>
          <p:cNvSpPr>
            <a:spLocks noGrp="1"/>
          </p:cNvSpPr>
          <p:nvPr>
            <p:ph type="pic" idx="3"/>
          </p:nvPr>
        </p:nvSpPr>
        <p:spPr>
          <a:xfrm>
            <a:off x="7040880" y="468313"/>
            <a:ext cx="4651200" cy="5730900"/>
          </a:xfrm>
          <a:prstGeom prst="rect">
            <a:avLst/>
          </a:prstGeom>
          <a:noFill/>
          <a:ln>
            <a:noFill/>
          </a:ln>
        </p:spPr>
      </p:sp>
      <p:sp>
        <p:nvSpPr>
          <p:cNvPr id="536" name="Google Shape;536;p83"/>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7"/>
        <p:cNvGrpSpPr/>
        <p:nvPr/>
      </p:nvGrpSpPr>
      <p:grpSpPr>
        <a:xfrm>
          <a:off x="0" y="0"/>
          <a:ext cx="0" cy="0"/>
          <a:chOff x="0" y="0"/>
          <a:chExt cx="0" cy="0"/>
        </a:xfrm>
      </p:grpSpPr>
      <p:sp>
        <p:nvSpPr>
          <p:cNvPr id="538" name="Google Shape;538;p8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1" i="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39" name="Google Shape;539;p84"/>
          <p:cNvSpPr txBox="1">
            <a:spLocks noGrp="1"/>
          </p:cNvSpPr>
          <p:nvPr>
            <p:ph type="body" idx="1"/>
          </p:nvPr>
        </p:nvSpPr>
        <p:spPr>
          <a:xfrm>
            <a:off x="831850" y="4589463"/>
            <a:ext cx="10515600" cy="1500000"/>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1100"/>
              </a:spcBef>
              <a:spcAft>
                <a:spcPts val="0"/>
              </a:spcAft>
              <a:buClr>
                <a:srgbClr val="8A8A8A"/>
              </a:buClr>
              <a:buSzPts val="2400"/>
              <a:buNone/>
              <a:defRPr sz="2400">
                <a:solidFill>
                  <a:srgbClr val="8A8A8A"/>
                </a:solidFill>
              </a:defRPr>
            </a:lvl1pPr>
            <a:lvl2pPr marL="914400" lvl="1" indent="-228600" algn="l">
              <a:lnSpc>
                <a:spcPct val="113000"/>
              </a:lnSpc>
              <a:spcBef>
                <a:spcPts val="1100"/>
              </a:spcBef>
              <a:spcAft>
                <a:spcPts val="0"/>
              </a:spcAft>
              <a:buClr>
                <a:srgbClr val="8A8A8A"/>
              </a:buClr>
              <a:buSzPts val="2000"/>
              <a:buNone/>
              <a:defRPr sz="2000">
                <a:solidFill>
                  <a:srgbClr val="8A8A8A"/>
                </a:solidFill>
              </a:defRPr>
            </a:lvl2pPr>
            <a:lvl3pPr marL="1371600" lvl="2" indent="-228600" algn="l">
              <a:lnSpc>
                <a:spcPct val="113000"/>
              </a:lnSpc>
              <a:spcBef>
                <a:spcPts val="1100"/>
              </a:spcBef>
              <a:spcAft>
                <a:spcPts val="0"/>
              </a:spcAft>
              <a:buClr>
                <a:srgbClr val="8A8A8A"/>
              </a:buClr>
              <a:buSzPts val="1900"/>
              <a:buNone/>
              <a:defRPr sz="1900">
                <a:solidFill>
                  <a:srgbClr val="8A8A8A"/>
                </a:solidFill>
              </a:defRPr>
            </a:lvl3pPr>
            <a:lvl4pPr marL="1828800" lvl="3" indent="-228600" algn="l">
              <a:lnSpc>
                <a:spcPct val="113000"/>
              </a:lnSpc>
              <a:spcBef>
                <a:spcPts val="1100"/>
              </a:spcBef>
              <a:spcAft>
                <a:spcPts val="0"/>
              </a:spcAft>
              <a:buClr>
                <a:srgbClr val="8A8A8A"/>
              </a:buClr>
              <a:buSzPts val="1600"/>
              <a:buNone/>
              <a:defRPr sz="1600">
                <a:solidFill>
                  <a:srgbClr val="8A8A8A"/>
                </a:solidFill>
              </a:defRPr>
            </a:lvl4pPr>
            <a:lvl5pPr marL="2286000" lvl="4" indent="-228600" algn="l">
              <a:lnSpc>
                <a:spcPct val="113000"/>
              </a:lnSpc>
              <a:spcBef>
                <a:spcPts val="1100"/>
              </a:spcBef>
              <a:spcAft>
                <a:spcPts val="0"/>
              </a:spcAft>
              <a:buClr>
                <a:srgbClr val="8A8A8A"/>
              </a:buClr>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Data">
  <p:cSld name="Big Data">
    <p:spTree>
      <p:nvGrpSpPr>
        <p:cNvPr id="1" name="Shape 60"/>
        <p:cNvGrpSpPr/>
        <p:nvPr/>
      </p:nvGrpSpPr>
      <p:grpSpPr>
        <a:xfrm>
          <a:off x="0" y="0"/>
          <a:ext cx="0" cy="0"/>
          <a:chOff x="0" y="0"/>
          <a:chExt cx="0" cy="0"/>
        </a:xfrm>
      </p:grpSpPr>
      <p:sp>
        <p:nvSpPr>
          <p:cNvPr id="61" name="Google Shape;61;p9"/>
          <p:cNvSpPr/>
          <p:nvPr/>
        </p:nvSpPr>
        <p:spPr>
          <a:xfrm>
            <a:off x="-1" y="1"/>
            <a:ext cx="8736300" cy="6858000"/>
          </a:xfrm>
          <a:prstGeom prst="rect">
            <a:avLst/>
          </a:prstGeom>
          <a:solidFill>
            <a:srgbClr val="D3B9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62" name="Google Shape;62;p9"/>
          <p:cNvSpPr txBox="1">
            <a:spLocks noGrp="1"/>
          </p:cNvSpPr>
          <p:nvPr>
            <p:ph type="body" idx="1"/>
          </p:nvPr>
        </p:nvSpPr>
        <p:spPr>
          <a:xfrm>
            <a:off x="594139" y="3585882"/>
            <a:ext cx="7147500" cy="12543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dk1"/>
              </a:buClr>
              <a:buSzPts val="2800"/>
              <a:buNone/>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3" name="Google Shape;63;p9"/>
          <p:cNvSpPr txBox="1">
            <a:spLocks noGrp="1"/>
          </p:cNvSpPr>
          <p:nvPr>
            <p:ph type="title"/>
          </p:nvPr>
        </p:nvSpPr>
        <p:spPr>
          <a:xfrm>
            <a:off x="594139" y="2099196"/>
            <a:ext cx="8736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0349"/>
              </a:buClr>
              <a:buSzPts val="10000"/>
              <a:buFont typeface="Arial Black"/>
              <a:buNone/>
              <a:defRPr sz="10000">
                <a:solidFill>
                  <a:srgbClr val="1F0349"/>
                </a:solidFill>
                <a:latin typeface="Arial Black"/>
                <a:ea typeface="Arial Black"/>
                <a:cs typeface="Arial Black"/>
                <a:sym typeface="Arial Black"/>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4" name="Google Shape;64;p9"/>
          <p:cNvSpPr>
            <a:spLocks noGrp="1"/>
          </p:cNvSpPr>
          <p:nvPr>
            <p:ph type="pic" idx="2"/>
          </p:nvPr>
        </p:nvSpPr>
        <p:spPr>
          <a:xfrm>
            <a:off x="7410994" y="671804"/>
            <a:ext cx="4280700" cy="5505300"/>
          </a:xfrm>
          <a:prstGeom prst="rect">
            <a:avLst/>
          </a:prstGeom>
          <a:noFill/>
          <a:ln>
            <a:noFill/>
          </a:ln>
        </p:spPr>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asic Title Slide" type="title">
  <p:cSld name="TITLE">
    <p:spTree>
      <p:nvGrpSpPr>
        <p:cNvPr id="1" name="Shape 540"/>
        <p:cNvGrpSpPr/>
        <p:nvPr/>
      </p:nvGrpSpPr>
      <p:grpSpPr>
        <a:xfrm>
          <a:off x="0" y="0"/>
          <a:ext cx="0" cy="0"/>
          <a:chOff x="0" y="0"/>
          <a:chExt cx="0" cy="0"/>
        </a:xfrm>
      </p:grpSpPr>
      <p:sp>
        <p:nvSpPr>
          <p:cNvPr id="541" name="Google Shape;541;p85"/>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1" i="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42" name="Google Shape;542;p8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114000"/>
              </a:lnSpc>
              <a:spcBef>
                <a:spcPts val="1100"/>
              </a:spcBef>
              <a:spcAft>
                <a:spcPts val="0"/>
              </a:spcAft>
              <a:buClr>
                <a:schemeClr val="dk1"/>
              </a:buClr>
              <a:buSzPts val="2400"/>
              <a:buNone/>
              <a:defRPr sz="2400"/>
            </a:lvl1pPr>
            <a:lvl2pPr lvl="1" algn="ctr">
              <a:lnSpc>
                <a:spcPct val="113000"/>
              </a:lnSpc>
              <a:spcBef>
                <a:spcPts val="1100"/>
              </a:spcBef>
              <a:spcAft>
                <a:spcPts val="0"/>
              </a:spcAft>
              <a:buClr>
                <a:schemeClr val="dk1"/>
              </a:buClr>
              <a:buSzPts val="2000"/>
              <a:buNone/>
              <a:defRPr sz="2000"/>
            </a:lvl2pPr>
            <a:lvl3pPr lvl="2" algn="ctr">
              <a:lnSpc>
                <a:spcPct val="113000"/>
              </a:lnSpc>
              <a:spcBef>
                <a:spcPts val="1100"/>
              </a:spcBef>
              <a:spcAft>
                <a:spcPts val="0"/>
              </a:spcAft>
              <a:buClr>
                <a:schemeClr val="dk1"/>
              </a:buClr>
              <a:buSzPts val="1900"/>
              <a:buNone/>
              <a:defRPr sz="1900"/>
            </a:lvl3pPr>
            <a:lvl4pPr lvl="3" algn="ctr">
              <a:lnSpc>
                <a:spcPct val="113000"/>
              </a:lnSpc>
              <a:spcBef>
                <a:spcPts val="1100"/>
              </a:spcBef>
              <a:spcAft>
                <a:spcPts val="0"/>
              </a:spcAft>
              <a:buClr>
                <a:schemeClr val="dk1"/>
              </a:buClr>
              <a:buSzPts val="1600"/>
              <a:buNone/>
              <a:defRPr sz="1600"/>
            </a:lvl4pPr>
            <a:lvl5pPr lvl="4" algn="ctr">
              <a:lnSpc>
                <a:spcPct val="113000"/>
              </a:lnSpc>
              <a:spcBef>
                <a:spcPts val="11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43" name="Google Shape;543;p85"/>
          <p:cNvSpPr/>
          <p:nvPr/>
        </p:nvSpPr>
        <p:spPr>
          <a:xfrm>
            <a:off x="2" y="0"/>
            <a:ext cx="465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Right Border - Two Column" type="twoTxTwoObj">
  <p:cSld name="TWO_OBJECTS_WITH_TEXT">
    <p:spTree>
      <p:nvGrpSpPr>
        <p:cNvPr id="1" name="Shape 544"/>
        <p:cNvGrpSpPr/>
        <p:nvPr/>
      </p:nvGrpSpPr>
      <p:grpSpPr>
        <a:xfrm>
          <a:off x="0" y="0"/>
          <a:ext cx="0" cy="0"/>
          <a:chOff x="0" y="0"/>
          <a:chExt cx="0" cy="0"/>
        </a:xfrm>
      </p:grpSpPr>
      <p:sp>
        <p:nvSpPr>
          <p:cNvPr id="545" name="Google Shape;545;p8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46" name="Google Shape;546;p86"/>
          <p:cNvSpPr txBox="1">
            <a:spLocks noGrp="1"/>
          </p:cNvSpPr>
          <p:nvPr>
            <p:ph type="body" idx="1"/>
          </p:nvPr>
        </p:nvSpPr>
        <p:spPr>
          <a:xfrm>
            <a:off x="839788" y="1681163"/>
            <a:ext cx="51576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114000"/>
              </a:lnSpc>
              <a:spcBef>
                <a:spcPts val="1100"/>
              </a:spcBef>
              <a:spcAft>
                <a:spcPts val="0"/>
              </a:spcAft>
              <a:buClr>
                <a:schemeClr val="dk1"/>
              </a:buClr>
              <a:buSzPts val="2400"/>
              <a:buNone/>
              <a:defRPr sz="2400" b="1"/>
            </a:lvl1pPr>
            <a:lvl2pPr marL="914400" lvl="1" indent="-228600" algn="l">
              <a:lnSpc>
                <a:spcPct val="113000"/>
              </a:lnSpc>
              <a:spcBef>
                <a:spcPts val="1100"/>
              </a:spcBef>
              <a:spcAft>
                <a:spcPts val="0"/>
              </a:spcAft>
              <a:buClr>
                <a:schemeClr val="dk1"/>
              </a:buClr>
              <a:buSzPts val="2000"/>
              <a:buNone/>
              <a:defRPr sz="2000" b="1"/>
            </a:lvl2pPr>
            <a:lvl3pPr marL="1371600" lvl="2" indent="-228600" algn="l">
              <a:lnSpc>
                <a:spcPct val="113000"/>
              </a:lnSpc>
              <a:spcBef>
                <a:spcPts val="1100"/>
              </a:spcBef>
              <a:spcAft>
                <a:spcPts val="0"/>
              </a:spcAft>
              <a:buClr>
                <a:schemeClr val="dk1"/>
              </a:buClr>
              <a:buSzPts val="1900"/>
              <a:buNone/>
              <a:defRPr sz="1900" b="1"/>
            </a:lvl3pPr>
            <a:lvl4pPr marL="1828800" lvl="3" indent="-228600" algn="l">
              <a:lnSpc>
                <a:spcPct val="113000"/>
              </a:lnSpc>
              <a:spcBef>
                <a:spcPts val="1100"/>
              </a:spcBef>
              <a:spcAft>
                <a:spcPts val="0"/>
              </a:spcAft>
              <a:buClr>
                <a:schemeClr val="dk1"/>
              </a:buClr>
              <a:buSzPts val="1600"/>
              <a:buNone/>
              <a:defRPr sz="1600" b="1"/>
            </a:lvl4pPr>
            <a:lvl5pPr marL="2286000" lvl="4" indent="-228600" algn="l">
              <a:lnSpc>
                <a:spcPct val="113000"/>
              </a:lnSpc>
              <a:spcBef>
                <a:spcPts val="11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7" name="Google Shape;547;p86"/>
          <p:cNvSpPr txBox="1">
            <a:spLocks noGrp="1"/>
          </p:cNvSpPr>
          <p:nvPr>
            <p:ph type="body" idx="2"/>
          </p:nvPr>
        </p:nvSpPr>
        <p:spPr>
          <a:xfrm>
            <a:off x="839788" y="2505075"/>
            <a:ext cx="5157600" cy="36843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48" name="Google Shape;548;p86"/>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114000"/>
              </a:lnSpc>
              <a:spcBef>
                <a:spcPts val="1100"/>
              </a:spcBef>
              <a:spcAft>
                <a:spcPts val="0"/>
              </a:spcAft>
              <a:buClr>
                <a:schemeClr val="dk1"/>
              </a:buClr>
              <a:buSzPts val="2400"/>
              <a:buNone/>
              <a:defRPr sz="2400" b="1"/>
            </a:lvl1pPr>
            <a:lvl2pPr marL="914400" lvl="1" indent="-228600" algn="l">
              <a:lnSpc>
                <a:spcPct val="113000"/>
              </a:lnSpc>
              <a:spcBef>
                <a:spcPts val="1100"/>
              </a:spcBef>
              <a:spcAft>
                <a:spcPts val="0"/>
              </a:spcAft>
              <a:buClr>
                <a:schemeClr val="dk1"/>
              </a:buClr>
              <a:buSzPts val="2000"/>
              <a:buNone/>
              <a:defRPr sz="2000" b="1"/>
            </a:lvl2pPr>
            <a:lvl3pPr marL="1371600" lvl="2" indent="-228600" algn="l">
              <a:lnSpc>
                <a:spcPct val="113000"/>
              </a:lnSpc>
              <a:spcBef>
                <a:spcPts val="1100"/>
              </a:spcBef>
              <a:spcAft>
                <a:spcPts val="0"/>
              </a:spcAft>
              <a:buClr>
                <a:schemeClr val="dk1"/>
              </a:buClr>
              <a:buSzPts val="1900"/>
              <a:buNone/>
              <a:defRPr sz="1900" b="1"/>
            </a:lvl3pPr>
            <a:lvl4pPr marL="1828800" lvl="3" indent="-228600" algn="l">
              <a:lnSpc>
                <a:spcPct val="113000"/>
              </a:lnSpc>
              <a:spcBef>
                <a:spcPts val="1100"/>
              </a:spcBef>
              <a:spcAft>
                <a:spcPts val="0"/>
              </a:spcAft>
              <a:buClr>
                <a:schemeClr val="dk1"/>
              </a:buClr>
              <a:buSzPts val="1600"/>
              <a:buNone/>
              <a:defRPr sz="1600" b="1"/>
            </a:lvl4pPr>
            <a:lvl5pPr marL="2286000" lvl="4" indent="-228600" algn="l">
              <a:lnSpc>
                <a:spcPct val="113000"/>
              </a:lnSpc>
              <a:spcBef>
                <a:spcPts val="11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9" name="Google Shape;549;p86"/>
          <p:cNvSpPr txBox="1">
            <a:spLocks noGrp="1"/>
          </p:cNvSpPr>
          <p:nvPr>
            <p:ph type="body" idx="4"/>
          </p:nvPr>
        </p:nvSpPr>
        <p:spPr>
          <a:xfrm>
            <a:off x="6172200" y="2505075"/>
            <a:ext cx="5183100" cy="36843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50" name="Google Shape;550;p86"/>
          <p:cNvSpPr/>
          <p:nvPr/>
        </p:nvSpPr>
        <p:spPr>
          <a:xfrm>
            <a:off x="2" y="0"/>
            <a:ext cx="465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A">
  <p:cSld name="Title Slide A">
    <p:spTree>
      <p:nvGrpSpPr>
        <p:cNvPr id="1" name="Shape 556"/>
        <p:cNvGrpSpPr/>
        <p:nvPr/>
      </p:nvGrpSpPr>
      <p:grpSpPr>
        <a:xfrm>
          <a:off x="0" y="0"/>
          <a:ext cx="0" cy="0"/>
          <a:chOff x="0" y="0"/>
          <a:chExt cx="0" cy="0"/>
        </a:xfrm>
      </p:grpSpPr>
      <p:sp>
        <p:nvSpPr>
          <p:cNvPr id="557" name="Google Shape;557;p88"/>
          <p:cNvSpPr/>
          <p:nvPr/>
        </p:nvSpPr>
        <p:spPr>
          <a:xfrm>
            <a:off x="5575610" y="0"/>
            <a:ext cx="6616390" cy="68580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558" name="Google Shape;558;p88"/>
          <p:cNvSpPr txBox="1">
            <a:spLocks noGrp="1"/>
          </p:cNvSpPr>
          <p:nvPr>
            <p:ph type="body" idx="1"/>
          </p:nvPr>
        </p:nvSpPr>
        <p:spPr>
          <a:xfrm>
            <a:off x="831850" y="2913079"/>
            <a:ext cx="5139900" cy="32640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59" name="Google Shape;559;p88"/>
          <p:cNvSpPr txBox="1">
            <a:spLocks noGrp="1"/>
          </p:cNvSpPr>
          <p:nvPr>
            <p:ph type="title"/>
          </p:nvPr>
        </p:nvSpPr>
        <p:spPr>
          <a:xfrm>
            <a:off x="831850" y="1452282"/>
            <a:ext cx="5139900" cy="119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60" name="Google Shape;560;p88"/>
          <p:cNvSpPr>
            <a:spLocks noGrp="1"/>
          </p:cNvSpPr>
          <p:nvPr>
            <p:ph type="pic" idx="2"/>
          </p:nvPr>
        </p:nvSpPr>
        <p:spPr>
          <a:xfrm>
            <a:off x="6332434" y="598206"/>
            <a:ext cx="5359500" cy="5578800"/>
          </a:xfrm>
          <a:prstGeom prst="rect">
            <a:avLst/>
          </a:prstGeom>
          <a:noFill/>
          <a:ln>
            <a:noFill/>
          </a:ln>
        </p:spPr>
      </p:sp>
      <p:sp>
        <p:nvSpPr>
          <p:cNvPr id="561" name="Google Shape;561;p88"/>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lide C">
  <p:cSld name="Title Slide C">
    <p:spTree>
      <p:nvGrpSpPr>
        <p:cNvPr id="1" name="Shape 562"/>
        <p:cNvGrpSpPr/>
        <p:nvPr/>
      </p:nvGrpSpPr>
      <p:grpSpPr>
        <a:xfrm>
          <a:off x="0" y="0"/>
          <a:ext cx="0" cy="0"/>
          <a:chOff x="0" y="0"/>
          <a:chExt cx="0" cy="0"/>
        </a:xfrm>
      </p:grpSpPr>
      <p:sp>
        <p:nvSpPr>
          <p:cNvPr id="563" name="Google Shape;563;p89"/>
          <p:cNvSpPr/>
          <p:nvPr/>
        </p:nvSpPr>
        <p:spPr>
          <a:xfrm>
            <a:off x="1" y="0"/>
            <a:ext cx="58737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564" name="Google Shape;564;p89"/>
          <p:cNvSpPr txBox="1">
            <a:spLocks noGrp="1"/>
          </p:cNvSpPr>
          <p:nvPr>
            <p:ph type="title"/>
          </p:nvPr>
        </p:nvSpPr>
        <p:spPr>
          <a:xfrm>
            <a:off x="648971" y="1247160"/>
            <a:ext cx="4794300" cy="17856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65" name="Google Shape;565;p89"/>
          <p:cNvSpPr txBox="1">
            <a:spLocks noGrp="1"/>
          </p:cNvSpPr>
          <p:nvPr>
            <p:ph type="body" idx="1"/>
          </p:nvPr>
        </p:nvSpPr>
        <p:spPr>
          <a:xfrm>
            <a:off x="648971" y="3201726"/>
            <a:ext cx="4794300" cy="15000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100"/>
              </a:spcBef>
              <a:spcAft>
                <a:spcPts val="0"/>
              </a:spcAft>
              <a:buClr>
                <a:schemeClr val="lt1"/>
              </a:buClr>
              <a:buSzPts val="2800"/>
              <a:buChar char="•"/>
              <a:defRPr>
                <a:solidFill>
                  <a:schemeClr val="lt1"/>
                </a:solidFill>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66" name="Google Shape;566;p89"/>
          <p:cNvSpPr>
            <a:spLocks noGrp="1"/>
          </p:cNvSpPr>
          <p:nvPr>
            <p:ph type="pic" idx="2"/>
          </p:nvPr>
        </p:nvSpPr>
        <p:spPr>
          <a:xfrm>
            <a:off x="6318327" y="671804"/>
            <a:ext cx="5373600" cy="55053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Slide D">
  <p:cSld name="Title Slide D">
    <p:spTree>
      <p:nvGrpSpPr>
        <p:cNvPr id="1" name="Shape 567"/>
        <p:cNvGrpSpPr/>
        <p:nvPr/>
      </p:nvGrpSpPr>
      <p:grpSpPr>
        <a:xfrm>
          <a:off x="0" y="0"/>
          <a:ext cx="0" cy="0"/>
          <a:chOff x="0" y="0"/>
          <a:chExt cx="0" cy="0"/>
        </a:xfrm>
      </p:grpSpPr>
      <p:sp>
        <p:nvSpPr>
          <p:cNvPr id="568" name="Google Shape;568;p90"/>
          <p:cNvSpPr/>
          <p:nvPr/>
        </p:nvSpPr>
        <p:spPr>
          <a:xfrm>
            <a:off x="0" y="2646382"/>
            <a:ext cx="12192000" cy="4211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569" name="Google Shape;569;p90"/>
          <p:cNvSpPr txBox="1">
            <a:spLocks noGrp="1"/>
          </p:cNvSpPr>
          <p:nvPr>
            <p:ph type="body" idx="1"/>
          </p:nvPr>
        </p:nvSpPr>
        <p:spPr>
          <a:xfrm>
            <a:off x="831850" y="2913079"/>
            <a:ext cx="10515600" cy="32640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70" name="Google Shape;570;p90"/>
          <p:cNvSpPr txBox="1">
            <a:spLocks noGrp="1"/>
          </p:cNvSpPr>
          <p:nvPr>
            <p:ph type="title"/>
          </p:nvPr>
        </p:nvSpPr>
        <p:spPr>
          <a:xfrm>
            <a:off x="831850" y="1452282"/>
            <a:ext cx="10515600" cy="119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71" name="Google Shape;571;p90"/>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Full Width Content">
  <p:cSld name="Full Width Content">
    <p:spTree>
      <p:nvGrpSpPr>
        <p:cNvPr id="1" name="Shape 572"/>
        <p:cNvGrpSpPr/>
        <p:nvPr/>
      </p:nvGrpSpPr>
      <p:grpSpPr>
        <a:xfrm>
          <a:off x="0" y="0"/>
          <a:ext cx="0" cy="0"/>
          <a:chOff x="0" y="0"/>
          <a:chExt cx="0" cy="0"/>
        </a:xfrm>
      </p:grpSpPr>
      <p:sp>
        <p:nvSpPr>
          <p:cNvPr id="573" name="Google Shape;573;p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74" name="Google Shape;574;p91"/>
          <p:cNvSpPr txBox="1">
            <a:spLocks noGrp="1"/>
          </p:cNvSpPr>
          <p:nvPr>
            <p:ph type="body" idx="1"/>
          </p:nvPr>
        </p:nvSpPr>
        <p:spPr>
          <a:xfrm>
            <a:off x="838199" y="3429000"/>
            <a:ext cx="10515600" cy="30639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75" name="Google Shape;575;p91"/>
          <p:cNvSpPr txBox="1">
            <a:spLocks noGrp="1"/>
          </p:cNvSpPr>
          <p:nvPr>
            <p:ph type="body" idx="2"/>
          </p:nvPr>
        </p:nvSpPr>
        <p:spPr>
          <a:xfrm>
            <a:off x="838200" y="1520043"/>
            <a:ext cx="10515600" cy="1615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Learning Outcomes">
  <p:cSld name="Learning Outcomes">
    <p:spTree>
      <p:nvGrpSpPr>
        <p:cNvPr id="1" name="Shape 576"/>
        <p:cNvGrpSpPr/>
        <p:nvPr/>
      </p:nvGrpSpPr>
      <p:grpSpPr>
        <a:xfrm>
          <a:off x="0" y="0"/>
          <a:ext cx="0" cy="0"/>
          <a:chOff x="0" y="0"/>
          <a:chExt cx="0" cy="0"/>
        </a:xfrm>
      </p:grpSpPr>
      <p:sp>
        <p:nvSpPr>
          <p:cNvPr id="577" name="Google Shape;577;p92"/>
          <p:cNvSpPr/>
          <p:nvPr/>
        </p:nvSpPr>
        <p:spPr>
          <a:xfrm>
            <a:off x="0" y="1"/>
            <a:ext cx="12192000" cy="2351100"/>
          </a:xfrm>
          <a:prstGeom prst="rect">
            <a:avLst/>
          </a:prstGeom>
          <a:solidFill>
            <a:srgbClr val="D3B9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578" name="Google Shape;578;p92"/>
          <p:cNvSpPr txBox="1">
            <a:spLocks noGrp="1"/>
          </p:cNvSpPr>
          <p:nvPr>
            <p:ph type="title"/>
          </p:nvPr>
        </p:nvSpPr>
        <p:spPr>
          <a:xfrm>
            <a:off x="838200" y="158297"/>
            <a:ext cx="10515600" cy="1086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0349"/>
              </a:buClr>
              <a:buSzPts val="4400"/>
              <a:buFont typeface="Arial"/>
              <a:buNone/>
              <a:defRPr>
                <a:solidFill>
                  <a:srgbClr val="1F0349"/>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79" name="Google Shape;579;p92"/>
          <p:cNvSpPr txBox="1">
            <a:spLocks noGrp="1"/>
          </p:cNvSpPr>
          <p:nvPr>
            <p:ph type="body" idx="1"/>
          </p:nvPr>
        </p:nvSpPr>
        <p:spPr>
          <a:xfrm>
            <a:off x="838199" y="1253724"/>
            <a:ext cx="10515600" cy="9135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dk1"/>
              </a:buClr>
              <a:buSzPts val="2000"/>
              <a:buNone/>
              <a:defRPr sz="2000"/>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80" name="Google Shape;580;p92"/>
          <p:cNvSpPr txBox="1">
            <a:spLocks noGrp="1"/>
          </p:cNvSpPr>
          <p:nvPr>
            <p:ph type="body" idx="2"/>
          </p:nvPr>
        </p:nvSpPr>
        <p:spPr>
          <a:xfrm>
            <a:off x="7446345" y="2608820"/>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81" name="Google Shape;581;p92"/>
          <p:cNvSpPr txBox="1">
            <a:spLocks noGrp="1"/>
          </p:cNvSpPr>
          <p:nvPr>
            <p:ph type="body" idx="3"/>
          </p:nvPr>
        </p:nvSpPr>
        <p:spPr>
          <a:xfrm>
            <a:off x="6096001" y="3519383"/>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82" name="Google Shape;582;p92"/>
          <p:cNvSpPr txBox="1">
            <a:spLocks noGrp="1"/>
          </p:cNvSpPr>
          <p:nvPr>
            <p:ph type="body" idx="4"/>
          </p:nvPr>
        </p:nvSpPr>
        <p:spPr>
          <a:xfrm>
            <a:off x="6095999" y="2714939"/>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83" name="Google Shape;583;p92"/>
          <p:cNvSpPr txBox="1">
            <a:spLocks noGrp="1"/>
          </p:cNvSpPr>
          <p:nvPr>
            <p:ph type="body" idx="5"/>
          </p:nvPr>
        </p:nvSpPr>
        <p:spPr>
          <a:xfrm>
            <a:off x="2182582" y="2608277"/>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84" name="Google Shape;584;p92"/>
          <p:cNvSpPr txBox="1">
            <a:spLocks noGrp="1"/>
          </p:cNvSpPr>
          <p:nvPr>
            <p:ph type="body" idx="6"/>
          </p:nvPr>
        </p:nvSpPr>
        <p:spPr>
          <a:xfrm>
            <a:off x="832238" y="3518840"/>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85" name="Google Shape;585;p92"/>
          <p:cNvSpPr txBox="1">
            <a:spLocks noGrp="1"/>
          </p:cNvSpPr>
          <p:nvPr>
            <p:ph type="body" idx="7"/>
          </p:nvPr>
        </p:nvSpPr>
        <p:spPr>
          <a:xfrm>
            <a:off x="832236" y="2714396"/>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86" name="Google Shape;586;p92"/>
          <p:cNvSpPr txBox="1">
            <a:spLocks noGrp="1"/>
          </p:cNvSpPr>
          <p:nvPr>
            <p:ph type="body" idx="8"/>
          </p:nvPr>
        </p:nvSpPr>
        <p:spPr>
          <a:xfrm>
            <a:off x="2182582" y="4660526"/>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87" name="Google Shape;587;p92"/>
          <p:cNvSpPr txBox="1">
            <a:spLocks noGrp="1"/>
          </p:cNvSpPr>
          <p:nvPr>
            <p:ph type="body" idx="9"/>
          </p:nvPr>
        </p:nvSpPr>
        <p:spPr>
          <a:xfrm>
            <a:off x="832238" y="5571089"/>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88" name="Google Shape;588;p92"/>
          <p:cNvSpPr txBox="1">
            <a:spLocks noGrp="1"/>
          </p:cNvSpPr>
          <p:nvPr>
            <p:ph type="body" idx="13"/>
          </p:nvPr>
        </p:nvSpPr>
        <p:spPr>
          <a:xfrm>
            <a:off x="832236" y="4766645"/>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89" name="Google Shape;589;p92"/>
          <p:cNvSpPr txBox="1">
            <a:spLocks noGrp="1"/>
          </p:cNvSpPr>
          <p:nvPr>
            <p:ph type="body" idx="14"/>
          </p:nvPr>
        </p:nvSpPr>
        <p:spPr>
          <a:xfrm>
            <a:off x="7438861" y="4660526"/>
            <a:ext cx="29661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dk1"/>
              </a:buClr>
              <a:buSzPts val="2400"/>
              <a:buNone/>
              <a:defRPr sz="2400" b="1"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90" name="Google Shape;590;p92"/>
          <p:cNvSpPr txBox="1">
            <a:spLocks noGrp="1"/>
          </p:cNvSpPr>
          <p:nvPr>
            <p:ph type="body" idx="15"/>
          </p:nvPr>
        </p:nvSpPr>
        <p:spPr>
          <a:xfrm>
            <a:off x="6088517" y="5571089"/>
            <a:ext cx="4316100" cy="92310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91" name="Google Shape;591;p92"/>
          <p:cNvSpPr txBox="1">
            <a:spLocks noGrp="1"/>
          </p:cNvSpPr>
          <p:nvPr>
            <p:ph type="body" idx="16"/>
          </p:nvPr>
        </p:nvSpPr>
        <p:spPr>
          <a:xfrm>
            <a:off x="6088515" y="4766645"/>
            <a:ext cx="1342800" cy="8703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1100"/>
              </a:spcBef>
              <a:spcAft>
                <a:spcPts val="0"/>
              </a:spcAft>
              <a:buClr>
                <a:schemeClr val="accent5"/>
              </a:buClr>
              <a:buSzPts val="5200"/>
              <a:buNone/>
              <a:defRPr sz="5200" b="1" i="0">
                <a:solidFill>
                  <a:schemeClr val="accent5"/>
                </a:solidFill>
                <a:latin typeface="Arial Black"/>
                <a:ea typeface="Arial Black"/>
                <a:cs typeface="Arial Black"/>
                <a:sym typeface="Arial Black"/>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ig Data">
  <p:cSld name="Big Data">
    <p:spTree>
      <p:nvGrpSpPr>
        <p:cNvPr id="1" name="Shape 592"/>
        <p:cNvGrpSpPr/>
        <p:nvPr/>
      </p:nvGrpSpPr>
      <p:grpSpPr>
        <a:xfrm>
          <a:off x="0" y="0"/>
          <a:ext cx="0" cy="0"/>
          <a:chOff x="0" y="0"/>
          <a:chExt cx="0" cy="0"/>
        </a:xfrm>
      </p:grpSpPr>
      <p:sp>
        <p:nvSpPr>
          <p:cNvPr id="593" name="Google Shape;593;p93"/>
          <p:cNvSpPr/>
          <p:nvPr/>
        </p:nvSpPr>
        <p:spPr>
          <a:xfrm>
            <a:off x="-1" y="1"/>
            <a:ext cx="8736300" cy="6858000"/>
          </a:xfrm>
          <a:prstGeom prst="rect">
            <a:avLst/>
          </a:prstGeom>
          <a:solidFill>
            <a:srgbClr val="D3B9F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594" name="Google Shape;594;p93"/>
          <p:cNvSpPr txBox="1">
            <a:spLocks noGrp="1"/>
          </p:cNvSpPr>
          <p:nvPr>
            <p:ph type="body" idx="1"/>
          </p:nvPr>
        </p:nvSpPr>
        <p:spPr>
          <a:xfrm>
            <a:off x="594139" y="3585882"/>
            <a:ext cx="7147500" cy="12543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dk1"/>
              </a:buClr>
              <a:buSzPts val="2800"/>
              <a:buNone/>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95" name="Google Shape;595;p93"/>
          <p:cNvSpPr txBox="1">
            <a:spLocks noGrp="1"/>
          </p:cNvSpPr>
          <p:nvPr>
            <p:ph type="title"/>
          </p:nvPr>
        </p:nvSpPr>
        <p:spPr>
          <a:xfrm>
            <a:off x="594139" y="2099196"/>
            <a:ext cx="8736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0349"/>
              </a:buClr>
              <a:buSzPts val="10000"/>
              <a:buFont typeface="Arial Black"/>
              <a:buNone/>
              <a:defRPr sz="10000">
                <a:solidFill>
                  <a:srgbClr val="1F0349"/>
                </a:solidFill>
                <a:latin typeface="Arial Black"/>
                <a:ea typeface="Arial Black"/>
                <a:cs typeface="Arial Black"/>
                <a:sym typeface="Arial Black"/>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96" name="Google Shape;596;p93"/>
          <p:cNvSpPr>
            <a:spLocks noGrp="1"/>
          </p:cNvSpPr>
          <p:nvPr>
            <p:ph type="pic" idx="2"/>
          </p:nvPr>
        </p:nvSpPr>
        <p:spPr>
          <a:xfrm>
            <a:off x="7410994" y="671804"/>
            <a:ext cx="4280700" cy="550530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3 2/3 2 Column Content">
  <p:cSld name="1/3 2/3 2 Column Content">
    <p:spTree>
      <p:nvGrpSpPr>
        <p:cNvPr id="1" name="Shape 597"/>
        <p:cNvGrpSpPr/>
        <p:nvPr/>
      </p:nvGrpSpPr>
      <p:grpSpPr>
        <a:xfrm>
          <a:off x="0" y="0"/>
          <a:ext cx="0" cy="0"/>
          <a:chOff x="0" y="0"/>
          <a:chExt cx="0" cy="0"/>
        </a:xfrm>
      </p:grpSpPr>
      <p:sp>
        <p:nvSpPr>
          <p:cNvPr id="598" name="Google Shape;598;p9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599" name="Google Shape;599;p94"/>
          <p:cNvSpPr txBox="1">
            <a:spLocks noGrp="1"/>
          </p:cNvSpPr>
          <p:nvPr>
            <p:ph type="body" idx="1"/>
          </p:nvPr>
        </p:nvSpPr>
        <p:spPr>
          <a:xfrm>
            <a:off x="838200" y="1825625"/>
            <a:ext cx="31101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00" name="Google Shape;600;p94"/>
          <p:cNvSpPr txBox="1">
            <a:spLocks noGrp="1"/>
          </p:cNvSpPr>
          <p:nvPr>
            <p:ph type="body" idx="2"/>
          </p:nvPr>
        </p:nvSpPr>
        <p:spPr>
          <a:xfrm>
            <a:off x="4249271" y="1825625"/>
            <a:ext cx="71043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601"/>
        <p:cNvGrpSpPr/>
        <p:nvPr/>
      </p:nvGrpSpPr>
      <p:grpSpPr>
        <a:xfrm>
          <a:off x="0" y="0"/>
          <a:ext cx="0" cy="0"/>
          <a:chOff x="0" y="0"/>
          <a:chExt cx="0" cy="0"/>
        </a:xfrm>
      </p:grpSpPr>
      <p:sp>
        <p:nvSpPr>
          <p:cNvPr id="602" name="Google Shape;602;p95"/>
          <p:cNvSpPr>
            <a:spLocks noGrp="1"/>
          </p:cNvSpPr>
          <p:nvPr>
            <p:ph type="body" idx="1"/>
          </p:nvPr>
        </p:nvSpPr>
        <p:spPr>
          <a:xfrm>
            <a:off x="1066800" y="1026318"/>
            <a:ext cx="10058400" cy="4800900"/>
          </a:xfrm>
          <a:prstGeom prst="roundRect">
            <a:avLst>
              <a:gd name="adj" fmla="val 16667"/>
            </a:avLst>
          </a:prstGeom>
          <a:solidFill>
            <a:schemeClr val="lt1"/>
          </a:solidFill>
          <a:ln w="33875" cap="flat" cmpd="sng">
            <a:solidFill>
              <a:schemeClr val="accent1"/>
            </a:solidFill>
            <a:prstDash val="solid"/>
            <a:round/>
            <a:headEnd type="none" w="sm" len="sm"/>
            <a:tailEnd type="none" w="sm" len="sm"/>
          </a:ln>
        </p:spPr>
        <p:txBody>
          <a:bodyPr spcFirstLastPara="1" wrap="square" lIns="457200" tIns="182875" rIns="457200" bIns="182875" anchor="ctr" anchorCtr="1">
            <a:normAutofit/>
          </a:bodyPr>
          <a:lstStyle>
            <a:lvl1pPr marL="457200" lvl="0" indent="-228600" algn="ctr">
              <a:lnSpc>
                <a:spcPct val="114000"/>
              </a:lnSpc>
              <a:spcBef>
                <a:spcPts val="1100"/>
              </a:spcBef>
              <a:spcAft>
                <a:spcPts val="0"/>
              </a:spcAft>
              <a:buClr>
                <a:schemeClr val="dk2"/>
              </a:buClr>
              <a:buSzPts val="2800"/>
              <a:buNone/>
              <a:defRPr sz="2800" b="0" i="1">
                <a:solidFill>
                  <a:schemeClr val="dk2"/>
                </a:solidFill>
                <a:latin typeface="Georgia"/>
                <a:ea typeface="Georgia"/>
                <a:cs typeface="Georgia"/>
                <a:sym typeface="Georgia"/>
              </a:defRPr>
            </a:lvl1pPr>
            <a:lvl2pPr marL="914400" lvl="1" indent="-406400" algn="ctr">
              <a:lnSpc>
                <a:spcPct val="113000"/>
              </a:lnSpc>
              <a:spcBef>
                <a:spcPts val="1100"/>
              </a:spcBef>
              <a:spcAft>
                <a:spcPts val="0"/>
              </a:spcAft>
              <a:buClr>
                <a:schemeClr val="dk2"/>
              </a:buClr>
              <a:buSzPts val="2800"/>
              <a:buChar char="•"/>
              <a:defRPr sz="2800" b="0" i="1">
                <a:solidFill>
                  <a:schemeClr val="dk2"/>
                </a:solidFill>
                <a:latin typeface="Georgia"/>
                <a:ea typeface="Georgia"/>
                <a:cs typeface="Georgia"/>
                <a:sym typeface="Georgia"/>
              </a:defRPr>
            </a:lvl2pPr>
            <a:lvl3pPr marL="1371600" lvl="2" indent="-406400" algn="ctr">
              <a:lnSpc>
                <a:spcPct val="113000"/>
              </a:lnSpc>
              <a:spcBef>
                <a:spcPts val="1100"/>
              </a:spcBef>
              <a:spcAft>
                <a:spcPts val="0"/>
              </a:spcAft>
              <a:buClr>
                <a:schemeClr val="dk2"/>
              </a:buClr>
              <a:buSzPts val="2800"/>
              <a:buChar char="•"/>
              <a:defRPr sz="2800" b="0" i="1">
                <a:solidFill>
                  <a:schemeClr val="dk2"/>
                </a:solidFill>
                <a:latin typeface="Georgia"/>
                <a:ea typeface="Georgia"/>
                <a:cs typeface="Georgia"/>
                <a:sym typeface="Georgia"/>
              </a:defRPr>
            </a:lvl3pPr>
            <a:lvl4pPr marL="1828800" lvl="3" indent="-406400" algn="ctr">
              <a:lnSpc>
                <a:spcPct val="113000"/>
              </a:lnSpc>
              <a:spcBef>
                <a:spcPts val="1100"/>
              </a:spcBef>
              <a:spcAft>
                <a:spcPts val="0"/>
              </a:spcAft>
              <a:buClr>
                <a:schemeClr val="dk2"/>
              </a:buClr>
              <a:buSzPts val="2800"/>
              <a:buChar char="•"/>
              <a:defRPr sz="2800" b="0" i="1">
                <a:solidFill>
                  <a:schemeClr val="dk2"/>
                </a:solidFill>
                <a:latin typeface="Georgia"/>
                <a:ea typeface="Georgia"/>
                <a:cs typeface="Georgia"/>
                <a:sym typeface="Georgia"/>
              </a:defRPr>
            </a:lvl4pPr>
            <a:lvl5pPr marL="2286000" lvl="4" indent="-406400" algn="ctr">
              <a:lnSpc>
                <a:spcPct val="113000"/>
              </a:lnSpc>
              <a:spcBef>
                <a:spcPts val="1100"/>
              </a:spcBef>
              <a:spcAft>
                <a:spcPts val="0"/>
              </a:spcAft>
              <a:buClr>
                <a:schemeClr val="dk2"/>
              </a:buClr>
              <a:buSzPts val="2800"/>
              <a:buChar char="•"/>
              <a:defRPr sz="2800" b="0" i="1">
                <a:solidFill>
                  <a:schemeClr val="dk2"/>
                </a:solidFill>
                <a:latin typeface="Georgia"/>
                <a:ea typeface="Georgia"/>
                <a:cs typeface="Georgia"/>
                <a:sym typeface="Georgia"/>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3 2/3 2 Column Content">
  <p:cSld name="1/3 2/3 2 Column Conten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p10"/>
          <p:cNvSpPr txBox="1">
            <a:spLocks noGrp="1"/>
          </p:cNvSpPr>
          <p:nvPr>
            <p:ph type="body" idx="1"/>
          </p:nvPr>
        </p:nvSpPr>
        <p:spPr>
          <a:xfrm>
            <a:off x="838200" y="1825625"/>
            <a:ext cx="31101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8" name="Google Shape;68;p10"/>
          <p:cNvSpPr txBox="1">
            <a:spLocks noGrp="1"/>
          </p:cNvSpPr>
          <p:nvPr>
            <p:ph type="body" idx="2"/>
          </p:nvPr>
        </p:nvSpPr>
        <p:spPr>
          <a:xfrm>
            <a:off x="4249271" y="1825625"/>
            <a:ext cx="71043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allout for Dark Background Image">
  <p:cSld name="Callout for Dark Background Image">
    <p:bg>
      <p:bgPr>
        <a:solidFill>
          <a:schemeClr val="dk1"/>
        </a:solidFill>
        <a:effectLst/>
      </p:bgPr>
    </p:bg>
    <p:spTree>
      <p:nvGrpSpPr>
        <p:cNvPr id="1" name="Shape 603"/>
        <p:cNvGrpSpPr/>
        <p:nvPr/>
      </p:nvGrpSpPr>
      <p:grpSpPr>
        <a:xfrm>
          <a:off x="0" y="0"/>
          <a:ext cx="0" cy="0"/>
          <a:chOff x="0" y="0"/>
          <a:chExt cx="0" cy="0"/>
        </a:xfrm>
      </p:grpSpPr>
      <p:sp>
        <p:nvSpPr>
          <p:cNvPr id="604" name="Google Shape;604;p96"/>
          <p:cNvSpPr/>
          <p:nvPr/>
        </p:nvSpPr>
        <p:spPr>
          <a:xfrm>
            <a:off x="5627912" y="1027253"/>
            <a:ext cx="5551500" cy="4803600"/>
          </a:xfrm>
          <a:prstGeom prst="rect">
            <a:avLst/>
          </a:prstGeom>
          <a:solidFill>
            <a:schemeClr val="lt1">
              <a:alpha val="89410"/>
            </a:schemeClr>
          </a:solidFill>
          <a:ln>
            <a:noFill/>
          </a:ln>
        </p:spPr>
        <p:txBody>
          <a:bodyPr spcFirstLastPara="1" wrap="square" lIns="457200" tIns="182875" rIns="457200" bIns="182875" anchor="ctr" anchorCtr="0">
            <a:noAutofit/>
          </a:bodyPr>
          <a:lstStyle/>
          <a:p>
            <a:pPr marL="0" marR="0" lvl="0" indent="0" algn="ctr" rtl="0">
              <a:lnSpc>
                <a:spcPct val="150000"/>
              </a:lnSpc>
              <a:spcBef>
                <a:spcPts val="0"/>
              </a:spcBef>
              <a:spcAft>
                <a:spcPts val="0"/>
              </a:spcAft>
              <a:buNone/>
            </a:pPr>
            <a:r>
              <a:rPr lang="en-US" sz="2800" b="1" i="0" u="none" strike="noStrike" cap="none">
                <a:solidFill>
                  <a:schemeClr val="accent5"/>
                </a:solidFill>
                <a:latin typeface="Arial"/>
                <a:ea typeface="Arial"/>
                <a:cs typeface="Arial"/>
                <a:sym typeface="Arial"/>
              </a:rPr>
              <a:t>FUN FACT</a:t>
            </a:r>
            <a:endParaRPr sz="1500"/>
          </a:p>
          <a:p>
            <a:pPr marL="0" marR="0" lvl="0" indent="0" algn="ctr" rtl="0">
              <a:lnSpc>
                <a:spcPct val="150000"/>
              </a:lnSpc>
              <a:spcBef>
                <a:spcPts val="0"/>
              </a:spcBef>
              <a:spcAft>
                <a:spcPts val="0"/>
              </a:spcAft>
              <a:buNone/>
            </a:pPr>
            <a:r>
              <a:rPr lang="en-US" sz="2000" b="1" i="0" u="none" strike="noStrike" cap="none">
                <a:solidFill>
                  <a:schemeClr val="dk1"/>
                </a:solidFill>
                <a:latin typeface="Arial"/>
                <a:ea typeface="Arial"/>
                <a:cs typeface="Arial"/>
                <a:sym typeface="Arial"/>
              </a:rPr>
              <a:t>Fun Fact / Hint / Callout Block. In the toolbar, go to Design &gt; Format Background to place an image that uses dark, saturated colors as the background on this slide.</a:t>
            </a:r>
            <a:endParaRPr sz="150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ticky Notes">
  <p:cSld name="Sticky Notes">
    <p:spTree>
      <p:nvGrpSpPr>
        <p:cNvPr id="1" name="Shape 605"/>
        <p:cNvGrpSpPr/>
        <p:nvPr/>
      </p:nvGrpSpPr>
      <p:grpSpPr>
        <a:xfrm>
          <a:off x="0" y="0"/>
          <a:ext cx="0" cy="0"/>
          <a:chOff x="0" y="0"/>
          <a:chExt cx="0" cy="0"/>
        </a:xfrm>
      </p:grpSpPr>
      <p:sp>
        <p:nvSpPr>
          <p:cNvPr id="606" name="Google Shape;606;p97"/>
          <p:cNvSpPr/>
          <p:nvPr/>
        </p:nvSpPr>
        <p:spPr>
          <a:xfrm>
            <a:off x="1" y="5242956"/>
            <a:ext cx="12192000" cy="1615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607" name="Google Shape;607;p9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08" name="Google Shape;608;p97"/>
          <p:cNvSpPr txBox="1">
            <a:spLocks noGrp="1"/>
          </p:cNvSpPr>
          <p:nvPr>
            <p:ph type="body" idx="1"/>
          </p:nvPr>
        </p:nvSpPr>
        <p:spPr>
          <a:xfrm>
            <a:off x="838200" y="1520043"/>
            <a:ext cx="10515600" cy="16152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100"/>
              </a:spcBef>
              <a:spcAft>
                <a:spcPts val="0"/>
              </a:spcAft>
              <a:buClr>
                <a:schemeClr val="dk1"/>
              </a:buClr>
              <a:buSzPts val="28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09" name="Google Shape;609;p97"/>
          <p:cNvSpPr txBox="1">
            <a:spLocks noGrp="1"/>
          </p:cNvSpPr>
          <p:nvPr>
            <p:ph type="body" idx="2"/>
          </p:nvPr>
        </p:nvSpPr>
        <p:spPr>
          <a:xfrm>
            <a:off x="8974237" y="3563752"/>
            <a:ext cx="2379600" cy="23739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10" name="Google Shape;610;p97"/>
          <p:cNvSpPr txBox="1">
            <a:spLocks noGrp="1"/>
          </p:cNvSpPr>
          <p:nvPr>
            <p:ph type="body" idx="3"/>
          </p:nvPr>
        </p:nvSpPr>
        <p:spPr>
          <a:xfrm>
            <a:off x="6262225" y="3563752"/>
            <a:ext cx="2379600" cy="23739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11" name="Google Shape;611;p97"/>
          <p:cNvSpPr txBox="1">
            <a:spLocks noGrp="1"/>
          </p:cNvSpPr>
          <p:nvPr>
            <p:ph type="body" idx="4"/>
          </p:nvPr>
        </p:nvSpPr>
        <p:spPr>
          <a:xfrm>
            <a:off x="3550213" y="3563752"/>
            <a:ext cx="2379600" cy="23739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12" name="Google Shape;612;p97"/>
          <p:cNvSpPr txBox="1">
            <a:spLocks noGrp="1"/>
          </p:cNvSpPr>
          <p:nvPr>
            <p:ph type="body" idx="5"/>
          </p:nvPr>
        </p:nvSpPr>
        <p:spPr>
          <a:xfrm>
            <a:off x="838200" y="3563751"/>
            <a:ext cx="2379600" cy="2373900"/>
          </a:xfrm>
          <a:prstGeom prst="rect">
            <a:avLst/>
          </a:prstGeom>
          <a:solidFill>
            <a:schemeClr val="accent6"/>
          </a:solid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1"/>
              </a:buClr>
              <a:buSzPts val="1600"/>
              <a:buNone/>
              <a:defRPr sz="1600" b="0" i="0">
                <a:solidFill>
                  <a:schemeClr val="dk1"/>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13" name="Google Shape;613;p97"/>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614"/>
        <p:cNvGrpSpPr/>
        <p:nvPr/>
      </p:nvGrpSpPr>
      <p:grpSpPr>
        <a:xfrm>
          <a:off x="0" y="0"/>
          <a:ext cx="0" cy="0"/>
          <a:chOff x="0" y="0"/>
          <a:chExt cx="0" cy="0"/>
        </a:xfrm>
      </p:grpSpPr>
      <p:sp>
        <p:nvSpPr>
          <p:cNvPr id="615" name="Google Shape;615;p9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16" name="Google Shape;616;p98"/>
          <p:cNvSpPr txBox="1">
            <a:spLocks noGrp="1"/>
          </p:cNvSpPr>
          <p:nvPr>
            <p:ph type="body" idx="1"/>
          </p:nvPr>
        </p:nvSpPr>
        <p:spPr>
          <a:xfrm>
            <a:off x="838200" y="1825625"/>
            <a:ext cx="49173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100"/>
              </a:spcBef>
              <a:spcAft>
                <a:spcPts val="0"/>
              </a:spcAft>
              <a:buClr>
                <a:schemeClr val="dk1"/>
              </a:buClr>
              <a:buSzPts val="2800"/>
              <a:buChar char="•"/>
              <a:defRPr>
                <a:latin typeface="Arial"/>
                <a:ea typeface="Arial"/>
                <a:cs typeface="Arial"/>
                <a:sym typeface="Arial"/>
              </a:defRPr>
            </a:lvl1pPr>
            <a:lvl2pPr marL="914400" lvl="1" indent="-381000" algn="l">
              <a:lnSpc>
                <a:spcPct val="113000"/>
              </a:lnSpc>
              <a:spcBef>
                <a:spcPts val="1100"/>
              </a:spcBef>
              <a:spcAft>
                <a:spcPts val="0"/>
              </a:spcAft>
              <a:buClr>
                <a:schemeClr val="dk1"/>
              </a:buClr>
              <a:buSzPts val="2400"/>
              <a:buChar char="•"/>
              <a:defRPr>
                <a:latin typeface="Arial"/>
                <a:ea typeface="Arial"/>
                <a:cs typeface="Arial"/>
                <a:sym typeface="Arial"/>
              </a:defRPr>
            </a:lvl2pPr>
            <a:lvl3pPr marL="1371600" lvl="2" indent="-355600" algn="l">
              <a:lnSpc>
                <a:spcPct val="113000"/>
              </a:lnSpc>
              <a:spcBef>
                <a:spcPts val="1100"/>
              </a:spcBef>
              <a:spcAft>
                <a:spcPts val="0"/>
              </a:spcAft>
              <a:buClr>
                <a:schemeClr val="dk1"/>
              </a:buClr>
              <a:buSzPts val="2000"/>
              <a:buChar char="•"/>
              <a:defRPr>
                <a:latin typeface="Arial"/>
                <a:ea typeface="Arial"/>
                <a:cs typeface="Arial"/>
                <a:sym typeface="Arial"/>
              </a:defRPr>
            </a:lvl3pPr>
            <a:lvl4pPr marL="1828800" lvl="3" indent="-349250" algn="l">
              <a:lnSpc>
                <a:spcPct val="113000"/>
              </a:lnSpc>
              <a:spcBef>
                <a:spcPts val="1100"/>
              </a:spcBef>
              <a:spcAft>
                <a:spcPts val="0"/>
              </a:spcAft>
              <a:buClr>
                <a:schemeClr val="dk1"/>
              </a:buClr>
              <a:buSzPts val="1900"/>
              <a:buChar char="•"/>
              <a:defRPr>
                <a:latin typeface="Arial"/>
                <a:ea typeface="Arial"/>
                <a:cs typeface="Arial"/>
                <a:sym typeface="Arial"/>
              </a:defRPr>
            </a:lvl4pPr>
            <a:lvl5pPr marL="2286000" lvl="4" indent="-349250" algn="l">
              <a:lnSpc>
                <a:spcPct val="113000"/>
              </a:lnSpc>
              <a:spcBef>
                <a:spcPts val="1100"/>
              </a:spcBef>
              <a:spcAft>
                <a:spcPts val="0"/>
              </a:spcAft>
              <a:buClr>
                <a:schemeClr val="dk1"/>
              </a:buClr>
              <a:buSzPts val="1900"/>
              <a:buChar char="•"/>
              <a:defRPr>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17" name="Google Shape;617;p9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113000"/>
              </a:lnSpc>
              <a:spcBef>
                <a:spcPts val="1100"/>
              </a:spcBef>
              <a:spcAft>
                <a:spcPts val="0"/>
              </a:spcAft>
              <a:buClr>
                <a:schemeClr val="dk1"/>
              </a:buClr>
              <a:buSzPts val="2800"/>
              <a:buChar char="•"/>
              <a:defRPr>
                <a:latin typeface="Arial"/>
                <a:ea typeface="Arial"/>
                <a:cs typeface="Arial"/>
                <a:sym typeface="Arial"/>
              </a:defRPr>
            </a:lvl1pPr>
            <a:lvl2pPr marL="914400" lvl="1" indent="-381000" algn="l">
              <a:lnSpc>
                <a:spcPct val="113000"/>
              </a:lnSpc>
              <a:spcBef>
                <a:spcPts val="1100"/>
              </a:spcBef>
              <a:spcAft>
                <a:spcPts val="0"/>
              </a:spcAft>
              <a:buClr>
                <a:schemeClr val="dk1"/>
              </a:buClr>
              <a:buSzPts val="2400"/>
              <a:buChar char="•"/>
              <a:defRPr>
                <a:latin typeface="Arial"/>
                <a:ea typeface="Arial"/>
                <a:cs typeface="Arial"/>
                <a:sym typeface="Arial"/>
              </a:defRPr>
            </a:lvl2pPr>
            <a:lvl3pPr marL="1371600" lvl="2" indent="-355600" algn="l">
              <a:lnSpc>
                <a:spcPct val="113000"/>
              </a:lnSpc>
              <a:spcBef>
                <a:spcPts val="1100"/>
              </a:spcBef>
              <a:spcAft>
                <a:spcPts val="0"/>
              </a:spcAft>
              <a:buClr>
                <a:schemeClr val="dk1"/>
              </a:buClr>
              <a:buSzPts val="2000"/>
              <a:buChar char="•"/>
              <a:defRPr>
                <a:latin typeface="Arial"/>
                <a:ea typeface="Arial"/>
                <a:cs typeface="Arial"/>
                <a:sym typeface="Arial"/>
              </a:defRPr>
            </a:lvl3pPr>
            <a:lvl4pPr marL="1828800" lvl="3" indent="-349250" algn="l">
              <a:lnSpc>
                <a:spcPct val="113000"/>
              </a:lnSpc>
              <a:spcBef>
                <a:spcPts val="1100"/>
              </a:spcBef>
              <a:spcAft>
                <a:spcPts val="0"/>
              </a:spcAft>
              <a:buClr>
                <a:schemeClr val="dk1"/>
              </a:buClr>
              <a:buSzPts val="1900"/>
              <a:buChar char="•"/>
              <a:defRPr>
                <a:latin typeface="Arial"/>
                <a:ea typeface="Arial"/>
                <a:cs typeface="Arial"/>
                <a:sym typeface="Arial"/>
              </a:defRPr>
            </a:lvl4pPr>
            <a:lvl5pPr marL="2286000" lvl="4" indent="-349250" algn="l">
              <a:lnSpc>
                <a:spcPct val="113000"/>
              </a:lnSpc>
              <a:spcBef>
                <a:spcPts val="1100"/>
              </a:spcBef>
              <a:spcAft>
                <a:spcPts val="0"/>
              </a:spcAft>
              <a:buClr>
                <a:schemeClr val="dk1"/>
              </a:buClr>
              <a:buSzPts val="1900"/>
              <a:buChar char="•"/>
              <a:defRPr>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hree Column Content">
  <p:cSld name="Three Column Content">
    <p:spTree>
      <p:nvGrpSpPr>
        <p:cNvPr id="1" name="Shape 618"/>
        <p:cNvGrpSpPr/>
        <p:nvPr/>
      </p:nvGrpSpPr>
      <p:grpSpPr>
        <a:xfrm>
          <a:off x="0" y="0"/>
          <a:ext cx="0" cy="0"/>
          <a:chOff x="0" y="0"/>
          <a:chExt cx="0" cy="0"/>
        </a:xfrm>
      </p:grpSpPr>
      <p:sp>
        <p:nvSpPr>
          <p:cNvPr id="619" name="Google Shape;619;p9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20" name="Google Shape;620;p99"/>
          <p:cNvSpPr txBox="1">
            <a:spLocks noGrp="1"/>
          </p:cNvSpPr>
          <p:nvPr>
            <p:ph type="body" idx="1"/>
          </p:nvPr>
        </p:nvSpPr>
        <p:spPr>
          <a:xfrm>
            <a:off x="838200" y="1848374"/>
            <a:ext cx="31101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21" name="Google Shape;621;p99"/>
          <p:cNvSpPr txBox="1">
            <a:spLocks noGrp="1"/>
          </p:cNvSpPr>
          <p:nvPr>
            <p:ph type="body" idx="2"/>
          </p:nvPr>
        </p:nvSpPr>
        <p:spPr>
          <a:xfrm>
            <a:off x="4541072" y="1854164"/>
            <a:ext cx="31101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22" name="Google Shape;622;p99"/>
          <p:cNvSpPr txBox="1">
            <a:spLocks noGrp="1"/>
          </p:cNvSpPr>
          <p:nvPr>
            <p:ph type="body" idx="3"/>
          </p:nvPr>
        </p:nvSpPr>
        <p:spPr>
          <a:xfrm>
            <a:off x="8243944" y="1848374"/>
            <a:ext cx="31101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623"/>
        <p:cNvGrpSpPr/>
        <p:nvPr/>
      </p:nvGrpSpPr>
      <p:grpSpPr>
        <a:xfrm>
          <a:off x="0" y="0"/>
          <a:ext cx="0" cy="0"/>
          <a:chOff x="0" y="0"/>
          <a:chExt cx="0" cy="0"/>
        </a:xfrm>
      </p:grpSpPr>
      <p:sp>
        <p:nvSpPr>
          <p:cNvPr id="624" name="Google Shape;624;p100"/>
          <p:cNvSpPr/>
          <p:nvPr/>
        </p:nvSpPr>
        <p:spPr>
          <a:xfrm>
            <a:off x="-4" y="6221691"/>
            <a:ext cx="12192000" cy="636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625" name="Google Shape;625;p100"/>
          <p:cNvSpPr/>
          <p:nvPr/>
        </p:nvSpPr>
        <p:spPr>
          <a:xfrm>
            <a:off x="4032793" y="2752780"/>
            <a:ext cx="1373700" cy="1373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626" name="Google Shape;626;p100"/>
          <p:cNvSpPr/>
          <p:nvPr/>
        </p:nvSpPr>
        <p:spPr>
          <a:xfrm>
            <a:off x="6785790" y="2760689"/>
            <a:ext cx="1373700" cy="1373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627" name="Google Shape;627;p100"/>
          <p:cNvSpPr/>
          <p:nvPr/>
        </p:nvSpPr>
        <p:spPr>
          <a:xfrm>
            <a:off x="9536303" y="2742291"/>
            <a:ext cx="1373700" cy="1373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628" name="Google Shape;628;p100"/>
          <p:cNvSpPr/>
          <p:nvPr/>
        </p:nvSpPr>
        <p:spPr>
          <a:xfrm>
            <a:off x="1281354" y="2742291"/>
            <a:ext cx="1373700" cy="13737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629" name="Google Shape;629;p100"/>
          <p:cNvSpPr txBox="1">
            <a:spLocks noGrp="1"/>
          </p:cNvSpPr>
          <p:nvPr>
            <p:ph type="body" idx="1"/>
          </p:nvPr>
        </p:nvSpPr>
        <p:spPr>
          <a:xfrm>
            <a:off x="838196" y="1559859"/>
            <a:ext cx="10515600" cy="9408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dk1"/>
              </a:buClr>
              <a:buSzPts val="2400"/>
              <a:buNone/>
              <a:defRPr sz="2400"/>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30" name="Google Shape;630;p100"/>
          <p:cNvSpPr txBox="1">
            <a:spLocks noGrp="1"/>
          </p:cNvSpPr>
          <p:nvPr>
            <p:ph type="body" idx="2"/>
          </p:nvPr>
        </p:nvSpPr>
        <p:spPr>
          <a:xfrm>
            <a:off x="839750" y="4353345"/>
            <a:ext cx="22569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100"/>
              </a:spcBef>
              <a:spcAft>
                <a:spcPts val="0"/>
              </a:spcAft>
              <a:buClr>
                <a:schemeClr val="dk2"/>
              </a:buClr>
              <a:buSzPts val="1600"/>
              <a:buNone/>
              <a:defRPr sz="1600" b="1"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31" name="Google Shape;631;p100"/>
          <p:cNvSpPr txBox="1">
            <a:spLocks noGrp="1"/>
          </p:cNvSpPr>
          <p:nvPr>
            <p:ph type="body" idx="3"/>
          </p:nvPr>
        </p:nvSpPr>
        <p:spPr>
          <a:xfrm>
            <a:off x="839750" y="4703910"/>
            <a:ext cx="2256900" cy="940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10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32" name="Google Shape;632;p100"/>
          <p:cNvSpPr txBox="1">
            <a:spLocks noGrp="1"/>
          </p:cNvSpPr>
          <p:nvPr>
            <p:ph type="body" idx="4"/>
          </p:nvPr>
        </p:nvSpPr>
        <p:spPr>
          <a:xfrm>
            <a:off x="3579902" y="4353345"/>
            <a:ext cx="22569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100"/>
              </a:spcBef>
              <a:spcAft>
                <a:spcPts val="0"/>
              </a:spcAft>
              <a:buClr>
                <a:schemeClr val="dk2"/>
              </a:buClr>
              <a:buSzPts val="1600"/>
              <a:buNone/>
              <a:defRPr sz="1600" b="1"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33" name="Google Shape;633;p100"/>
          <p:cNvSpPr txBox="1">
            <a:spLocks noGrp="1"/>
          </p:cNvSpPr>
          <p:nvPr>
            <p:ph type="body" idx="5"/>
          </p:nvPr>
        </p:nvSpPr>
        <p:spPr>
          <a:xfrm>
            <a:off x="3579902" y="4703910"/>
            <a:ext cx="2256900" cy="940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10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34" name="Google Shape;634;p100"/>
          <p:cNvSpPr txBox="1">
            <a:spLocks noGrp="1"/>
          </p:cNvSpPr>
          <p:nvPr>
            <p:ph type="body" idx="6"/>
          </p:nvPr>
        </p:nvSpPr>
        <p:spPr>
          <a:xfrm>
            <a:off x="6355474" y="4353345"/>
            <a:ext cx="22569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100"/>
              </a:spcBef>
              <a:spcAft>
                <a:spcPts val="0"/>
              </a:spcAft>
              <a:buClr>
                <a:schemeClr val="dk2"/>
              </a:buClr>
              <a:buSzPts val="1600"/>
              <a:buNone/>
              <a:defRPr sz="1600" b="1"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35" name="Google Shape;635;p100"/>
          <p:cNvSpPr txBox="1">
            <a:spLocks noGrp="1"/>
          </p:cNvSpPr>
          <p:nvPr>
            <p:ph type="body" idx="7"/>
          </p:nvPr>
        </p:nvSpPr>
        <p:spPr>
          <a:xfrm>
            <a:off x="6355474" y="4703910"/>
            <a:ext cx="2256900" cy="940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10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36" name="Google Shape;636;p100"/>
          <p:cNvSpPr txBox="1">
            <a:spLocks noGrp="1"/>
          </p:cNvSpPr>
          <p:nvPr>
            <p:ph type="body" idx="8"/>
          </p:nvPr>
        </p:nvSpPr>
        <p:spPr>
          <a:xfrm>
            <a:off x="9131046" y="4353345"/>
            <a:ext cx="2256900" cy="339300"/>
          </a:xfrm>
          <a:prstGeom prst="rect">
            <a:avLst/>
          </a:prstGeom>
          <a:noFill/>
          <a:ln>
            <a:noFill/>
          </a:ln>
        </p:spPr>
        <p:txBody>
          <a:bodyPr spcFirstLastPara="1" wrap="square" lIns="91425" tIns="45700" rIns="91425" bIns="45700" anchor="t" anchorCtr="0">
            <a:normAutofit/>
          </a:bodyPr>
          <a:lstStyle>
            <a:lvl1pPr marL="457200" lvl="0" indent="-228600" algn="ctr">
              <a:lnSpc>
                <a:spcPct val="113000"/>
              </a:lnSpc>
              <a:spcBef>
                <a:spcPts val="1100"/>
              </a:spcBef>
              <a:spcAft>
                <a:spcPts val="0"/>
              </a:spcAft>
              <a:buClr>
                <a:schemeClr val="dk2"/>
              </a:buClr>
              <a:buSzPts val="1600"/>
              <a:buNone/>
              <a:defRPr sz="1600" b="1"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37" name="Google Shape;637;p100"/>
          <p:cNvSpPr txBox="1">
            <a:spLocks noGrp="1"/>
          </p:cNvSpPr>
          <p:nvPr>
            <p:ph type="body" idx="9"/>
          </p:nvPr>
        </p:nvSpPr>
        <p:spPr>
          <a:xfrm>
            <a:off x="9131046" y="4703910"/>
            <a:ext cx="2256900" cy="940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100"/>
              </a:spcBef>
              <a:spcAft>
                <a:spcPts val="0"/>
              </a:spcAft>
              <a:buClr>
                <a:schemeClr val="dk2"/>
              </a:buClr>
              <a:buSzPts val="1600"/>
              <a:buNone/>
              <a:defRPr sz="1600" b="0" i="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38" name="Google Shape;638;p100"/>
          <p:cNvSpPr>
            <a:spLocks noGrp="1"/>
          </p:cNvSpPr>
          <p:nvPr>
            <p:ph type="pic" idx="13"/>
          </p:nvPr>
        </p:nvSpPr>
        <p:spPr>
          <a:xfrm>
            <a:off x="1482767" y="2990198"/>
            <a:ext cx="969900" cy="940800"/>
          </a:xfrm>
          <a:prstGeom prst="rect">
            <a:avLst/>
          </a:prstGeom>
          <a:noFill/>
          <a:ln>
            <a:noFill/>
          </a:ln>
        </p:spPr>
      </p:sp>
      <p:sp>
        <p:nvSpPr>
          <p:cNvPr id="639" name="Google Shape;639;p100"/>
          <p:cNvSpPr>
            <a:spLocks noGrp="1"/>
          </p:cNvSpPr>
          <p:nvPr>
            <p:ph type="pic" idx="14"/>
          </p:nvPr>
        </p:nvSpPr>
        <p:spPr>
          <a:xfrm>
            <a:off x="4223234" y="2976910"/>
            <a:ext cx="969900" cy="940800"/>
          </a:xfrm>
          <a:prstGeom prst="rect">
            <a:avLst/>
          </a:prstGeom>
          <a:noFill/>
          <a:ln>
            <a:noFill/>
          </a:ln>
        </p:spPr>
      </p:sp>
      <p:sp>
        <p:nvSpPr>
          <p:cNvPr id="640" name="Google Shape;640;p100"/>
          <p:cNvSpPr>
            <a:spLocks noGrp="1"/>
          </p:cNvSpPr>
          <p:nvPr>
            <p:ph type="pic" idx="15"/>
          </p:nvPr>
        </p:nvSpPr>
        <p:spPr>
          <a:xfrm>
            <a:off x="6998806" y="2990197"/>
            <a:ext cx="969900" cy="940800"/>
          </a:xfrm>
          <a:prstGeom prst="rect">
            <a:avLst/>
          </a:prstGeom>
          <a:noFill/>
          <a:ln>
            <a:noFill/>
          </a:ln>
        </p:spPr>
      </p:sp>
      <p:sp>
        <p:nvSpPr>
          <p:cNvPr id="641" name="Google Shape;641;p100"/>
          <p:cNvSpPr>
            <a:spLocks noGrp="1"/>
          </p:cNvSpPr>
          <p:nvPr>
            <p:ph type="pic" idx="16"/>
          </p:nvPr>
        </p:nvSpPr>
        <p:spPr>
          <a:xfrm>
            <a:off x="9738031" y="2989116"/>
            <a:ext cx="969900" cy="940800"/>
          </a:xfrm>
          <a:prstGeom prst="rect">
            <a:avLst/>
          </a:prstGeom>
          <a:noFill/>
          <a:ln>
            <a:noFill/>
          </a:ln>
        </p:spPr>
      </p:sp>
      <p:sp>
        <p:nvSpPr>
          <p:cNvPr id="642" name="Google Shape;642;p10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43" name="Google Shape;643;p100"/>
          <p:cNvSpPr txBox="1"/>
          <p:nvPr/>
        </p:nvSpPr>
        <p:spPr>
          <a:xfrm>
            <a:off x="11198352" y="6372663"/>
            <a:ext cx="6963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Large Image">
  <p:cSld name="Large Image">
    <p:spTree>
      <p:nvGrpSpPr>
        <p:cNvPr id="1" name="Shape 644"/>
        <p:cNvGrpSpPr/>
        <p:nvPr/>
      </p:nvGrpSpPr>
      <p:grpSpPr>
        <a:xfrm>
          <a:off x="0" y="0"/>
          <a:ext cx="0" cy="0"/>
          <a:chOff x="0" y="0"/>
          <a:chExt cx="0" cy="0"/>
        </a:xfrm>
      </p:grpSpPr>
      <p:sp>
        <p:nvSpPr>
          <p:cNvPr id="645" name="Google Shape;645;p101"/>
          <p:cNvSpPr>
            <a:spLocks noGrp="1"/>
          </p:cNvSpPr>
          <p:nvPr>
            <p:ph type="pic" idx="2"/>
          </p:nvPr>
        </p:nvSpPr>
        <p:spPr>
          <a:xfrm>
            <a:off x="5010387" y="0"/>
            <a:ext cx="7181700" cy="6858000"/>
          </a:xfrm>
          <a:prstGeom prst="rect">
            <a:avLst/>
          </a:prstGeom>
          <a:noFill/>
          <a:ln>
            <a:noFill/>
          </a:ln>
        </p:spPr>
      </p:sp>
      <p:sp>
        <p:nvSpPr>
          <p:cNvPr id="646" name="Google Shape;646;p101"/>
          <p:cNvSpPr txBox="1">
            <a:spLocks noGrp="1"/>
          </p:cNvSpPr>
          <p:nvPr>
            <p:ph type="title"/>
          </p:nvPr>
        </p:nvSpPr>
        <p:spPr>
          <a:xfrm>
            <a:off x="838199" y="548464"/>
            <a:ext cx="3807300" cy="1839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47" name="Google Shape;647;p101"/>
          <p:cNvSpPr txBox="1">
            <a:spLocks noGrp="1"/>
          </p:cNvSpPr>
          <p:nvPr>
            <p:ph type="body" idx="1"/>
          </p:nvPr>
        </p:nvSpPr>
        <p:spPr>
          <a:xfrm>
            <a:off x="838201" y="2485016"/>
            <a:ext cx="3799500" cy="38244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48" name="Google Shape;648;p101"/>
          <p:cNvSpPr/>
          <p:nvPr/>
        </p:nvSpPr>
        <p:spPr>
          <a:xfrm>
            <a:off x="2" y="0"/>
            <a:ext cx="465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Right Border - Full Width" type="obj">
  <p:cSld name="OBJECT">
    <p:spTree>
      <p:nvGrpSpPr>
        <p:cNvPr id="1" name="Shape 649"/>
        <p:cNvGrpSpPr/>
        <p:nvPr/>
      </p:nvGrpSpPr>
      <p:grpSpPr>
        <a:xfrm>
          <a:off x="0" y="0"/>
          <a:ext cx="0" cy="0"/>
          <a:chOff x="0" y="0"/>
          <a:chExt cx="0" cy="0"/>
        </a:xfrm>
      </p:grpSpPr>
      <p:sp>
        <p:nvSpPr>
          <p:cNvPr id="650" name="Google Shape;650;p10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1" i="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51" name="Google Shape;651;p10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52" name="Google Shape;652;p102"/>
          <p:cNvSpPr/>
          <p:nvPr/>
        </p:nvSpPr>
        <p:spPr>
          <a:xfrm>
            <a:off x="2" y="0"/>
            <a:ext cx="465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Illustration Slide">
  <p:cSld name="Illustration Slide">
    <p:spTree>
      <p:nvGrpSpPr>
        <p:cNvPr id="1" name="Shape 653"/>
        <p:cNvGrpSpPr/>
        <p:nvPr/>
      </p:nvGrpSpPr>
      <p:grpSpPr>
        <a:xfrm>
          <a:off x="0" y="0"/>
          <a:ext cx="0" cy="0"/>
          <a:chOff x="0" y="0"/>
          <a:chExt cx="0" cy="0"/>
        </a:xfrm>
      </p:grpSpPr>
      <p:sp>
        <p:nvSpPr>
          <p:cNvPr id="654" name="Google Shape;654;p103"/>
          <p:cNvSpPr/>
          <p:nvPr/>
        </p:nvSpPr>
        <p:spPr>
          <a:xfrm>
            <a:off x="0" y="4324573"/>
            <a:ext cx="12192000" cy="253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655" name="Google Shape;655;p103"/>
          <p:cNvSpPr txBox="1">
            <a:spLocks noGrp="1"/>
          </p:cNvSpPr>
          <p:nvPr>
            <p:ph type="title"/>
          </p:nvPr>
        </p:nvSpPr>
        <p:spPr>
          <a:xfrm>
            <a:off x="831849" y="468313"/>
            <a:ext cx="6018900" cy="162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Arial"/>
              <a:buNone/>
              <a:defRPr>
                <a:solidFill>
                  <a:schemeClr val="accent5"/>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56" name="Google Shape;656;p103"/>
          <p:cNvSpPr txBox="1">
            <a:spLocks noGrp="1"/>
          </p:cNvSpPr>
          <p:nvPr>
            <p:ph type="body" idx="1"/>
          </p:nvPr>
        </p:nvSpPr>
        <p:spPr>
          <a:xfrm>
            <a:off x="831851" y="4526280"/>
            <a:ext cx="6018900" cy="18279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lt1"/>
              </a:buClr>
              <a:buSzPts val="2400"/>
              <a:buNone/>
              <a:defRPr sz="2400">
                <a:solidFill>
                  <a:schemeClr val="lt1"/>
                </a:solidFill>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57" name="Google Shape;657;p103"/>
          <p:cNvSpPr txBox="1"/>
          <p:nvPr/>
        </p:nvSpPr>
        <p:spPr>
          <a:xfrm>
            <a:off x="2125980" y="-46863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658" name="Google Shape;658;p103"/>
          <p:cNvSpPr txBox="1"/>
          <p:nvPr/>
        </p:nvSpPr>
        <p:spPr>
          <a:xfrm>
            <a:off x="2903220" y="-51435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659" name="Google Shape;659;p103"/>
          <p:cNvSpPr txBox="1">
            <a:spLocks noGrp="1"/>
          </p:cNvSpPr>
          <p:nvPr>
            <p:ph type="body" idx="2"/>
          </p:nvPr>
        </p:nvSpPr>
        <p:spPr>
          <a:xfrm>
            <a:off x="831170" y="2290257"/>
            <a:ext cx="6018900" cy="1881600"/>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1100"/>
              </a:spcBef>
              <a:spcAft>
                <a:spcPts val="0"/>
              </a:spcAft>
              <a:buClr>
                <a:schemeClr val="dk2"/>
              </a:buClr>
              <a:buSzPts val="2400"/>
              <a:buNone/>
              <a:defRPr sz="2400">
                <a:solidFill>
                  <a:schemeClr val="dk2"/>
                </a:solidFill>
              </a:defRPr>
            </a:lvl1pPr>
            <a:lvl2pPr marL="914400" lvl="1" indent="-228600" algn="l">
              <a:lnSpc>
                <a:spcPct val="113000"/>
              </a:lnSpc>
              <a:spcBef>
                <a:spcPts val="1100"/>
              </a:spcBef>
              <a:spcAft>
                <a:spcPts val="0"/>
              </a:spcAft>
              <a:buClr>
                <a:schemeClr val="dk1"/>
              </a:buClr>
              <a:buSzPts val="2400"/>
              <a:buNone/>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60" name="Google Shape;660;p103"/>
          <p:cNvSpPr>
            <a:spLocks noGrp="1"/>
          </p:cNvSpPr>
          <p:nvPr>
            <p:ph type="pic" idx="3"/>
          </p:nvPr>
        </p:nvSpPr>
        <p:spPr>
          <a:xfrm>
            <a:off x="7040880" y="468313"/>
            <a:ext cx="4651200" cy="5730900"/>
          </a:xfrm>
          <a:prstGeom prst="rect">
            <a:avLst/>
          </a:prstGeom>
          <a:noFill/>
          <a:ln>
            <a:noFill/>
          </a:ln>
        </p:spPr>
      </p:sp>
      <p:sp>
        <p:nvSpPr>
          <p:cNvPr id="661" name="Google Shape;661;p103"/>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662"/>
        <p:cNvGrpSpPr/>
        <p:nvPr/>
      </p:nvGrpSpPr>
      <p:grpSpPr>
        <a:xfrm>
          <a:off x="0" y="0"/>
          <a:ext cx="0" cy="0"/>
          <a:chOff x="0" y="0"/>
          <a:chExt cx="0" cy="0"/>
        </a:xfrm>
      </p:grpSpPr>
      <p:sp>
        <p:nvSpPr>
          <p:cNvPr id="663" name="Google Shape;663;p104"/>
          <p:cNvSpPr/>
          <p:nvPr/>
        </p:nvSpPr>
        <p:spPr>
          <a:xfrm>
            <a:off x="5675968" y="0"/>
            <a:ext cx="6616390" cy="68580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rgbClr val="B9C1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664" name="Google Shape;664;p104"/>
          <p:cNvSpPr txBox="1">
            <a:spLocks noGrp="1"/>
          </p:cNvSpPr>
          <p:nvPr>
            <p:ph type="body" idx="1"/>
          </p:nvPr>
        </p:nvSpPr>
        <p:spPr>
          <a:xfrm>
            <a:off x="831850" y="2913079"/>
            <a:ext cx="5139900" cy="3264000"/>
          </a:xfrm>
          <a:prstGeom prst="rect">
            <a:avLst/>
          </a:prstGeom>
          <a:noFill/>
          <a:ln>
            <a:noFill/>
          </a:ln>
        </p:spPr>
        <p:txBody>
          <a:bodyPr spcFirstLastPara="1" wrap="square" lIns="91425" tIns="45700" rIns="91425" bIns="45700" anchor="t" anchorCtr="0">
            <a:normAutofit/>
          </a:bodyPr>
          <a:lstStyle>
            <a:lvl1pPr marL="457200" lvl="0" indent="-349250" algn="l">
              <a:lnSpc>
                <a:spcPct val="113000"/>
              </a:lnSpc>
              <a:spcBef>
                <a:spcPts val="1100"/>
              </a:spcBef>
              <a:spcAft>
                <a:spcPts val="0"/>
              </a:spcAft>
              <a:buClr>
                <a:schemeClr val="dk1"/>
              </a:buClr>
              <a:buSzPts val="1900"/>
              <a:buChar char="•"/>
              <a:defRPr/>
            </a:lvl1pPr>
            <a:lvl2pPr marL="914400" lvl="1" indent="-349250" algn="l">
              <a:lnSpc>
                <a:spcPct val="113000"/>
              </a:lnSpc>
              <a:spcBef>
                <a:spcPts val="1100"/>
              </a:spcBef>
              <a:spcAft>
                <a:spcPts val="0"/>
              </a:spcAft>
              <a:buClr>
                <a:schemeClr val="dk1"/>
              </a:buClr>
              <a:buSzPts val="1900"/>
              <a:buChar char="•"/>
              <a:defRPr/>
            </a:lvl2pPr>
            <a:lvl3pPr marL="1371600" lvl="2" indent="-349250" algn="l">
              <a:lnSpc>
                <a:spcPct val="113000"/>
              </a:lnSpc>
              <a:spcBef>
                <a:spcPts val="1100"/>
              </a:spcBef>
              <a:spcAft>
                <a:spcPts val="0"/>
              </a:spcAft>
              <a:buClr>
                <a:schemeClr val="dk1"/>
              </a:buClr>
              <a:buSzPts val="1900"/>
              <a:buChar char="•"/>
              <a:defRPr/>
            </a:lvl3pPr>
            <a:lvl4pPr marL="1828800" lvl="3" indent="-349250" algn="l">
              <a:lnSpc>
                <a:spcPct val="113000"/>
              </a:lnSpc>
              <a:spcBef>
                <a:spcPts val="1100"/>
              </a:spcBef>
              <a:spcAft>
                <a:spcPts val="0"/>
              </a:spcAft>
              <a:buClr>
                <a:schemeClr val="dk1"/>
              </a:buClr>
              <a:buSzPts val="1900"/>
              <a:buChar char="•"/>
              <a:defRPr/>
            </a:lvl4pPr>
            <a:lvl5pPr marL="2286000" lvl="4" indent="-349250" algn="l">
              <a:lnSpc>
                <a:spcPct val="113000"/>
              </a:lnSpc>
              <a:spcBef>
                <a:spcPts val="11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65" name="Google Shape;665;p104"/>
          <p:cNvSpPr txBox="1">
            <a:spLocks noGrp="1"/>
          </p:cNvSpPr>
          <p:nvPr>
            <p:ph type="title"/>
          </p:nvPr>
        </p:nvSpPr>
        <p:spPr>
          <a:xfrm>
            <a:off x="831850" y="1452282"/>
            <a:ext cx="5139900" cy="119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66" name="Google Shape;666;p104"/>
          <p:cNvSpPr>
            <a:spLocks noGrp="1"/>
          </p:cNvSpPr>
          <p:nvPr>
            <p:ph type="pic" idx="2"/>
          </p:nvPr>
        </p:nvSpPr>
        <p:spPr>
          <a:xfrm>
            <a:off x="6332434" y="598206"/>
            <a:ext cx="5359500" cy="5578800"/>
          </a:xfrm>
          <a:prstGeom prst="rect">
            <a:avLst/>
          </a:prstGeom>
          <a:noFill/>
          <a:ln>
            <a:noFill/>
          </a:ln>
        </p:spPr>
      </p:sp>
      <p:sp>
        <p:nvSpPr>
          <p:cNvPr id="667" name="Google Shape;667;p104"/>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8"/>
        <p:cNvGrpSpPr/>
        <p:nvPr/>
      </p:nvGrpSpPr>
      <p:grpSpPr>
        <a:xfrm>
          <a:off x="0" y="0"/>
          <a:ext cx="0" cy="0"/>
          <a:chOff x="0" y="0"/>
          <a:chExt cx="0" cy="0"/>
        </a:xfrm>
      </p:grpSpPr>
      <p:sp>
        <p:nvSpPr>
          <p:cNvPr id="669" name="Google Shape;669;p10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1" i="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670" name="Google Shape;670;p105"/>
          <p:cNvSpPr txBox="1">
            <a:spLocks noGrp="1"/>
          </p:cNvSpPr>
          <p:nvPr>
            <p:ph type="body" idx="1"/>
          </p:nvPr>
        </p:nvSpPr>
        <p:spPr>
          <a:xfrm>
            <a:off x="831850" y="4589463"/>
            <a:ext cx="10515600" cy="1500000"/>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1100"/>
              </a:spcBef>
              <a:spcAft>
                <a:spcPts val="0"/>
              </a:spcAft>
              <a:buClr>
                <a:srgbClr val="8A8A8A"/>
              </a:buClr>
              <a:buSzPts val="2400"/>
              <a:buNone/>
              <a:defRPr sz="2400">
                <a:solidFill>
                  <a:srgbClr val="8A8A8A"/>
                </a:solidFill>
              </a:defRPr>
            </a:lvl1pPr>
            <a:lvl2pPr marL="914400" lvl="1" indent="-228600" algn="l">
              <a:lnSpc>
                <a:spcPct val="113000"/>
              </a:lnSpc>
              <a:spcBef>
                <a:spcPts val="1100"/>
              </a:spcBef>
              <a:spcAft>
                <a:spcPts val="0"/>
              </a:spcAft>
              <a:buClr>
                <a:srgbClr val="8A8A8A"/>
              </a:buClr>
              <a:buSzPts val="2000"/>
              <a:buNone/>
              <a:defRPr sz="2000">
                <a:solidFill>
                  <a:srgbClr val="8A8A8A"/>
                </a:solidFill>
              </a:defRPr>
            </a:lvl2pPr>
            <a:lvl3pPr marL="1371600" lvl="2" indent="-228600" algn="l">
              <a:lnSpc>
                <a:spcPct val="113000"/>
              </a:lnSpc>
              <a:spcBef>
                <a:spcPts val="1100"/>
              </a:spcBef>
              <a:spcAft>
                <a:spcPts val="0"/>
              </a:spcAft>
              <a:buClr>
                <a:srgbClr val="8A8A8A"/>
              </a:buClr>
              <a:buSzPts val="1900"/>
              <a:buNone/>
              <a:defRPr sz="1900">
                <a:solidFill>
                  <a:srgbClr val="8A8A8A"/>
                </a:solidFill>
              </a:defRPr>
            </a:lvl3pPr>
            <a:lvl4pPr marL="1828800" lvl="3" indent="-228600" algn="l">
              <a:lnSpc>
                <a:spcPct val="113000"/>
              </a:lnSpc>
              <a:spcBef>
                <a:spcPts val="1100"/>
              </a:spcBef>
              <a:spcAft>
                <a:spcPts val="0"/>
              </a:spcAft>
              <a:buClr>
                <a:srgbClr val="8A8A8A"/>
              </a:buClr>
              <a:buSzPts val="1600"/>
              <a:buNone/>
              <a:defRPr sz="1600">
                <a:solidFill>
                  <a:srgbClr val="8A8A8A"/>
                </a:solidFill>
              </a:defRPr>
            </a:lvl4pPr>
            <a:lvl5pPr marL="2286000" lvl="4" indent="-228600" algn="l">
              <a:lnSpc>
                <a:spcPct val="113000"/>
              </a:lnSpc>
              <a:spcBef>
                <a:spcPts val="1100"/>
              </a:spcBef>
              <a:spcAft>
                <a:spcPts val="0"/>
              </a:spcAft>
              <a:buClr>
                <a:srgbClr val="8A8A8A"/>
              </a:buClr>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theme" Target="../theme/theme3.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theme" Target="../theme/theme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21" Type="http://schemas.openxmlformats.org/officeDocument/2006/relationships/theme" Target="../theme/theme5.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13000"/>
              </a:lnSpc>
              <a:spcBef>
                <a:spcPts val="1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13000"/>
              </a:lnSpc>
              <a:spcBef>
                <a:spcPts val="11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13000"/>
              </a:lnSpc>
              <a:spcBef>
                <a:spcPts val="11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113000"/>
              </a:lnSpc>
              <a:spcBef>
                <a:spcPts val="11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113000"/>
              </a:lnSpc>
              <a:spcBef>
                <a:spcPts val="11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2" name="Google Shape;12;p1"/>
          <p:cNvSpPr txBox="1"/>
          <p:nvPr/>
        </p:nvSpPr>
        <p:spPr>
          <a:xfrm>
            <a:off x="1748790" y="648081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13" name="Google Shape;13;p1"/>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2" name="Google Shape;142;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13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13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13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13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13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3" name="Google Shape;143;p22"/>
          <p:cNvSpPr txBox="1"/>
          <p:nvPr/>
        </p:nvSpPr>
        <p:spPr>
          <a:xfrm>
            <a:off x="1748790" y="648081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144" name="Google Shape;144;p22"/>
          <p:cNvSpPr txBox="1"/>
          <p:nvPr/>
        </p:nvSpPr>
        <p:spPr>
          <a:xfrm>
            <a:off x="11198352" y="6354375"/>
            <a:ext cx="69627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2" name="Google Shape;282;p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113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113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13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13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13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3" name="Google Shape;283;p44"/>
          <p:cNvSpPr txBox="1"/>
          <p:nvPr/>
        </p:nvSpPr>
        <p:spPr>
          <a:xfrm>
            <a:off x="1748790" y="648081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284" name="Google Shape;284;p44"/>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0"/>
        <p:cNvGrpSpPr/>
        <p:nvPr/>
      </p:nvGrpSpPr>
      <p:grpSpPr>
        <a:xfrm>
          <a:off x="0" y="0"/>
          <a:ext cx="0" cy="0"/>
          <a:chOff x="0" y="0"/>
          <a:chExt cx="0" cy="0"/>
        </a:xfrm>
      </p:grpSpPr>
      <p:sp>
        <p:nvSpPr>
          <p:cNvPr id="421" name="Google Shape;421;p6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422" name="Google Shape;422;p6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113000"/>
              </a:lnSpc>
              <a:spcBef>
                <a:spcPts val="1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113000"/>
              </a:lnSpc>
              <a:spcBef>
                <a:spcPts val="11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13000"/>
              </a:lnSpc>
              <a:spcBef>
                <a:spcPts val="11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a:lnSpc>
                <a:spcPct val="113000"/>
              </a:lnSpc>
              <a:spcBef>
                <a:spcPts val="11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a:lnSpc>
                <a:spcPct val="113000"/>
              </a:lnSpc>
              <a:spcBef>
                <a:spcPts val="11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423" name="Google Shape;423;p66"/>
          <p:cNvSpPr txBox="1"/>
          <p:nvPr/>
        </p:nvSpPr>
        <p:spPr>
          <a:xfrm>
            <a:off x="1748790" y="648081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424" name="Google Shape;424;p66"/>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1"/>
        <p:cNvGrpSpPr/>
        <p:nvPr/>
      </p:nvGrpSpPr>
      <p:grpSpPr>
        <a:xfrm>
          <a:off x="0" y="0"/>
          <a:ext cx="0" cy="0"/>
          <a:chOff x="0" y="0"/>
          <a:chExt cx="0" cy="0"/>
        </a:xfrm>
      </p:grpSpPr>
      <p:sp>
        <p:nvSpPr>
          <p:cNvPr id="552" name="Google Shape;552;p8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500"/>
              <a:buNone/>
              <a:defRPr sz="1900"/>
            </a:lvl2pPr>
            <a:lvl3pPr lvl="2">
              <a:spcBef>
                <a:spcPts val="0"/>
              </a:spcBef>
              <a:spcAft>
                <a:spcPts val="0"/>
              </a:spcAft>
              <a:buSzPts val="1500"/>
              <a:buNone/>
              <a:defRPr sz="1900"/>
            </a:lvl3pPr>
            <a:lvl4pPr lvl="3">
              <a:spcBef>
                <a:spcPts val="0"/>
              </a:spcBef>
              <a:spcAft>
                <a:spcPts val="0"/>
              </a:spcAft>
              <a:buSzPts val="1500"/>
              <a:buNone/>
              <a:defRPr sz="1900"/>
            </a:lvl4pPr>
            <a:lvl5pPr lvl="4">
              <a:spcBef>
                <a:spcPts val="0"/>
              </a:spcBef>
              <a:spcAft>
                <a:spcPts val="0"/>
              </a:spcAft>
              <a:buSzPts val="1500"/>
              <a:buNone/>
              <a:defRPr sz="1900"/>
            </a:lvl5pPr>
            <a:lvl6pPr lvl="5">
              <a:spcBef>
                <a:spcPts val="0"/>
              </a:spcBef>
              <a:spcAft>
                <a:spcPts val="0"/>
              </a:spcAft>
              <a:buSzPts val="1500"/>
              <a:buNone/>
              <a:defRPr sz="1900"/>
            </a:lvl6pPr>
            <a:lvl7pPr lvl="6">
              <a:spcBef>
                <a:spcPts val="0"/>
              </a:spcBef>
              <a:spcAft>
                <a:spcPts val="0"/>
              </a:spcAft>
              <a:buSzPts val="1500"/>
              <a:buNone/>
              <a:defRPr sz="1900"/>
            </a:lvl7pPr>
            <a:lvl8pPr lvl="7">
              <a:spcBef>
                <a:spcPts val="0"/>
              </a:spcBef>
              <a:spcAft>
                <a:spcPts val="0"/>
              </a:spcAft>
              <a:buSzPts val="1500"/>
              <a:buNone/>
              <a:defRPr sz="1900"/>
            </a:lvl8pPr>
            <a:lvl9pPr lvl="8">
              <a:spcBef>
                <a:spcPts val="0"/>
              </a:spcBef>
              <a:spcAft>
                <a:spcPts val="0"/>
              </a:spcAft>
              <a:buSzPts val="1500"/>
              <a:buNone/>
              <a:defRPr sz="1900"/>
            </a:lvl9pPr>
          </a:lstStyle>
          <a:p>
            <a:endParaRPr/>
          </a:p>
        </p:txBody>
      </p:sp>
      <p:sp>
        <p:nvSpPr>
          <p:cNvPr id="553" name="Google Shape;553;p8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113000"/>
              </a:lnSpc>
              <a:spcBef>
                <a:spcPts val="1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113000"/>
              </a:lnSpc>
              <a:spcBef>
                <a:spcPts val="11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13000"/>
              </a:lnSpc>
              <a:spcBef>
                <a:spcPts val="11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a:lnSpc>
                <a:spcPct val="113000"/>
              </a:lnSpc>
              <a:spcBef>
                <a:spcPts val="11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a:lnSpc>
                <a:spcPct val="113000"/>
              </a:lnSpc>
              <a:spcBef>
                <a:spcPts val="11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554" name="Google Shape;554;p87"/>
          <p:cNvSpPr txBox="1"/>
          <p:nvPr/>
        </p:nvSpPr>
        <p:spPr>
          <a:xfrm>
            <a:off x="1748790" y="6480810"/>
            <a:ext cx="0" cy="0"/>
          </a:xfrm>
          <a:prstGeom prst="rect">
            <a:avLst/>
          </a:prstGeom>
          <a:noFill/>
          <a:ln>
            <a:noFill/>
          </a:ln>
        </p:spPr>
        <p:txBody>
          <a:bodyPr spcFirstLastPara="1" wrap="square" lIns="91425" tIns="45700" rIns="91425" bIns="45700" anchor="t" anchorCtr="0">
            <a:noAutofit/>
          </a:bodyPr>
          <a:lstStyle/>
          <a:p>
            <a:pPr marL="0" marR="0" lvl="0" indent="0" algn="ctr" rtl="0">
              <a:lnSpc>
                <a:spcPct val="113000"/>
              </a:lnSpc>
              <a:spcBef>
                <a:spcPts val="0"/>
              </a:spcBef>
              <a:spcAft>
                <a:spcPts val="0"/>
              </a:spcAft>
              <a:buClr>
                <a:schemeClr val="dk1"/>
              </a:buClr>
              <a:buSzPts val="1600"/>
              <a:buFont typeface="Arial"/>
              <a:buNone/>
            </a:pPr>
            <a:endParaRPr sz="1600" b="1" i="0" u="none" strike="noStrike" cap="none">
              <a:solidFill>
                <a:schemeClr val="dk2"/>
              </a:solidFill>
              <a:latin typeface="Arial"/>
              <a:ea typeface="Arial"/>
              <a:cs typeface="Arial"/>
              <a:sym typeface="Arial"/>
            </a:endParaRPr>
          </a:p>
        </p:txBody>
      </p:sp>
      <p:sp>
        <p:nvSpPr>
          <p:cNvPr id="555" name="Google Shape;555;p87"/>
          <p:cNvSpPr txBox="1"/>
          <p:nvPr/>
        </p:nvSpPr>
        <p:spPr>
          <a:xfrm>
            <a:off x="11198352" y="6354375"/>
            <a:ext cx="6963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00.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10.png"/></Relationships>
</file>

<file path=ppt/slides/_rels/slide32.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40.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image" Target="../media/image4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5.jp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60.jpg"/></Relationships>
</file>

<file path=ppt/slides/_rels/slide56.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7" name="Google Shape;687;p108"/>
          <p:cNvSpPr txBox="1">
            <a:spLocks noGrp="1"/>
          </p:cNvSpPr>
          <p:nvPr>
            <p:ph type="title"/>
          </p:nvPr>
        </p:nvSpPr>
        <p:spPr>
          <a:xfrm>
            <a:off x="5332367" y="895100"/>
            <a:ext cx="6474300" cy="2048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2"/>
              </a:buClr>
              <a:buSzPts val="7200"/>
              <a:buFont typeface="Arial"/>
              <a:buNone/>
            </a:pPr>
            <a:r>
              <a:rPr lang="en-US" sz="7200"/>
              <a:t>Precalculus</a:t>
            </a:r>
            <a:endParaRPr sz="7200"/>
          </a:p>
        </p:txBody>
      </p:sp>
      <p:sp>
        <p:nvSpPr>
          <p:cNvPr id="686" name="Google Shape;686;p108"/>
          <p:cNvSpPr txBox="1">
            <a:spLocks noGrp="1"/>
          </p:cNvSpPr>
          <p:nvPr>
            <p:ph type="body" idx="1"/>
          </p:nvPr>
        </p:nvSpPr>
        <p:spPr>
          <a:xfrm>
            <a:off x="5332367" y="3099467"/>
            <a:ext cx="6474900" cy="3077700"/>
          </a:xfrm>
          <a:prstGeom prst="rect">
            <a:avLst/>
          </a:prstGeom>
          <a:noFill/>
          <a:ln>
            <a:noFill/>
          </a:ln>
        </p:spPr>
        <p:txBody>
          <a:bodyPr spcFirstLastPara="1" wrap="square" lIns="91425" tIns="45700" rIns="91425" bIns="45700" anchor="t" anchorCtr="0">
            <a:normAutofit/>
          </a:bodyPr>
          <a:lstStyle/>
          <a:p>
            <a:pPr marL="0" lvl="0" indent="0" algn="l" rtl="0">
              <a:lnSpc>
                <a:spcPct val="113000"/>
              </a:lnSpc>
              <a:spcBef>
                <a:spcPts val="0"/>
              </a:spcBef>
              <a:spcAft>
                <a:spcPts val="0"/>
              </a:spcAft>
              <a:buClr>
                <a:schemeClr val="dk1"/>
              </a:buClr>
              <a:buSzPts val="2000"/>
              <a:buNone/>
            </a:pPr>
            <a:r>
              <a:rPr lang="en-US" sz="2000"/>
              <a:t>Module 16: </a:t>
            </a:r>
            <a:endParaRPr/>
          </a:p>
          <a:p>
            <a:pPr marL="0" lvl="0" indent="0" algn="l" rtl="0">
              <a:lnSpc>
                <a:spcPct val="113000"/>
              </a:lnSpc>
              <a:spcBef>
                <a:spcPts val="1100"/>
              </a:spcBef>
              <a:spcAft>
                <a:spcPts val="0"/>
              </a:spcAft>
              <a:buClr>
                <a:schemeClr val="dk1"/>
              </a:buClr>
              <a:buSzPts val="2800"/>
              <a:buNone/>
            </a:pPr>
            <a:r>
              <a:rPr lang="en-US" b="1"/>
              <a:t>Triangle Trigonometry</a:t>
            </a:r>
            <a:endParaRPr/>
          </a:p>
        </p:txBody>
      </p:sp>
      <p:sp>
        <p:nvSpPr>
          <p:cNvPr id="688" name="Google Shape;688;p108">
            <a:extLst>
              <a:ext uri="{C183D7F6-B498-43B3-948B-1728B52AA6E4}">
                <adec:decorative xmlns:adec="http://schemas.microsoft.com/office/drawing/2017/decorative" val="1"/>
              </a:ext>
            </a:extLst>
          </p:cNvPr>
          <p:cNvSpPr/>
          <p:nvPr/>
        </p:nvSpPr>
        <p:spPr>
          <a:xfrm rot="-5400000">
            <a:off x="-996570" y="996611"/>
            <a:ext cx="6872526" cy="4879386"/>
          </a:xfrm>
          <a:prstGeom prst="flowChartDocument">
            <a:avLst/>
          </a:prstGeom>
          <a:solidFill>
            <a:srgbClr val="DDE1F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689" name="Google Shape;689;p10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53000" y="996625"/>
            <a:ext cx="4879375" cy="4879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117"/>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Finding All Six Functions</a:t>
            </a:r>
            <a:endParaRPr>
              <a:solidFill>
                <a:schemeClr val="accent5"/>
              </a:solidFill>
            </a:endParaRPr>
          </a:p>
        </p:txBody>
      </p:sp>
      <p:sp>
        <p:nvSpPr>
          <p:cNvPr id="755" name="Google Shape;755;p117"/>
          <p:cNvSpPr txBox="1"/>
          <p:nvPr/>
        </p:nvSpPr>
        <p:spPr>
          <a:xfrm>
            <a:off x="831833" y="1751047"/>
            <a:ext cx="9226500" cy="1164300"/>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4400"/>
              <a:buFont typeface="Arial"/>
              <a:buNone/>
            </a:pPr>
            <a:r>
              <a:rPr lang="en-US" sz="2800" dirty="0">
                <a:solidFill>
                  <a:schemeClr val="dk1"/>
                </a:solidFill>
              </a:rPr>
              <a:t>A right triangle has opposite side = 8, adjacent side = 15. Find all six trigonometric functions of the angle.</a:t>
            </a:r>
            <a:endParaRPr sz="2800" b="0" i="0" u="none" strike="noStrike" cap="none" dirty="0">
              <a:solidFill>
                <a:schemeClr val="dk1"/>
              </a:solidFill>
              <a:latin typeface="Arial"/>
              <a:ea typeface="Arial"/>
              <a:cs typeface="Arial"/>
              <a:sym typeface="Arial"/>
            </a:endParaRPr>
          </a:p>
        </p:txBody>
      </p:sp>
      <p:sp>
        <p:nvSpPr>
          <p:cNvPr id="756" name="Google Shape;756;p117">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118"/>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t>Special Angles: The 45-45-90 Triangle</a:t>
            </a:r>
            <a:endParaRPr/>
          </a:p>
        </p:txBody>
      </p:sp>
      <mc:AlternateContent xmlns:mc="http://schemas.openxmlformats.org/markup-compatibility/2006" xmlns:a14="http://schemas.microsoft.com/office/drawing/2010/main">
        <mc:Choice Requires="a14">
          <p:sp>
            <p:nvSpPr>
              <p:cNvPr id="762" name="Google Shape;762;p118"/>
              <p:cNvSpPr txBox="1"/>
              <p:nvPr/>
            </p:nvSpPr>
            <p:spPr>
              <a:xfrm>
                <a:off x="831833" y="1384300"/>
                <a:ext cx="10559700" cy="4353652"/>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400" dirty="0">
                    <a:solidFill>
                      <a:schemeClr val="dk1"/>
                    </a:solidFill>
                  </a:rPr>
                  <a:t>Side lengths in ratio </a:t>
                </a:r>
                <a14:m>
                  <m:oMath xmlns:m="http://schemas.openxmlformats.org/officeDocument/2006/math">
                    <m:r>
                      <a:rPr lang="en-US" sz="2400" i="1" dirty="0" smtClean="0">
                        <a:solidFill>
                          <a:schemeClr val="dk1"/>
                        </a:solidFill>
                        <a:latin typeface="Cambria Math" panose="02040503050406030204" pitchFamily="18" charset="0"/>
                      </a:rPr>
                      <m:t>𝑠</m:t>
                    </m:r>
                  </m:oMath>
                </a14:m>
                <a:r>
                  <a:rPr lang="en-US" sz="2400" dirty="0">
                    <a:solidFill>
                      <a:schemeClr val="dk1"/>
                    </a:solidFill>
                  </a:rPr>
                  <a:t>: </a:t>
                </a:r>
                <a14:m>
                  <m:oMath xmlns:m="http://schemas.openxmlformats.org/officeDocument/2006/math">
                    <m:r>
                      <a:rPr lang="en-US" sz="2400" i="1" dirty="0" smtClean="0">
                        <a:solidFill>
                          <a:schemeClr val="dk1"/>
                        </a:solidFill>
                        <a:latin typeface="Cambria Math" panose="02040503050406030204" pitchFamily="18" charset="0"/>
                      </a:rPr>
                      <m:t>𝑠</m:t>
                    </m:r>
                  </m:oMath>
                </a14:m>
                <a:r>
                  <a:rPr lang="en-US" sz="2400" dirty="0">
                    <a:solidFill>
                      <a:schemeClr val="dk1"/>
                    </a:solidFill>
                  </a:rPr>
                  <a:t>: </a:t>
                </a:r>
                <a14:m>
                  <m:oMath xmlns:m="http://schemas.openxmlformats.org/officeDocument/2006/math">
                    <m:r>
                      <a:rPr lang="en-US" sz="2400" i="1" dirty="0" smtClean="0">
                        <a:solidFill>
                          <a:schemeClr val="dk1"/>
                        </a:solidFill>
                        <a:latin typeface="Cambria Math" panose="02040503050406030204" pitchFamily="18" charset="0"/>
                      </a:rPr>
                      <m:t>𝑠</m:t>
                    </m:r>
                    <m:rad>
                      <m:radPr>
                        <m:degHide m:val="on"/>
                        <m:ctrlPr>
                          <a:rPr lang="en-US" sz="2400" i="1" dirty="0" smtClean="0">
                            <a:solidFill>
                              <a:schemeClr val="dk1"/>
                            </a:solidFill>
                            <a:latin typeface="Cambria Math" panose="02040503050406030204" pitchFamily="18" charset="0"/>
                          </a:rPr>
                        </m:ctrlPr>
                      </m:radPr>
                      <m:deg/>
                      <m:e>
                        <m:r>
                          <a:rPr lang="en-US" sz="2400" i="1" dirty="0" smtClean="0">
                            <a:solidFill>
                              <a:schemeClr val="dk1"/>
                            </a:solidFill>
                            <a:latin typeface="Cambria Math" panose="02040503050406030204" pitchFamily="18" charset="0"/>
                          </a:rPr>
                          <m:t>2</m:t>
                        </m:r>
                      </m:e>
                    </m:rad>
                  </m:oMath>
                </a14:m>
                <a:endParaRPr lang="en-US" sz="24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400" dirty="0">
                    <a:solidFill>
                      <a:schemeClr val="dk1"/>
                    </a:solidFill>
                  </a:rPr>
                  <a:t>For a 45° angle:</a:t>
                </a:r>
                <a:endParaRPr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dirty="0">
                    <a:solidFill>
                      <a:schemeClr val="dk1"/>
                    </a:solidFill>
                  </a:rPr>
                  <a:t>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a:solidFill>
                              <a:schemeClr val="dk1"/>
                            </a:solidFill>
                            <a:latin typeface="Cambria Math" panose="02040503050406030204" pitchFamily="18" charset="0"/>
                          </a:rPr>
                          <m:t>sin</m:t>
                        </m:r>
                      </m:fName>
                      <m:e>
                        <m:d>
                          <m:dPr>
                            <m:ctrlPr>
                              <a:rPr lang="en-US" sz="2400" i="1" dirty="0">
                                <a:solidFill>
                                  <a:schemeClr val="dk1"/>
                                </a:solidFill>
                                <a:latin typeface="Cambria Math" panose="02040503050406030204" pitchFamily="18" charset="0"/>
                              </a:rPr>
                            </m:ctrlPr>
                          </m:dPr>
                          <m:e>
                            <m:r>
                              <a:rPr lang="en-US" sz="2400" i="1" dirty="0">
                                <a:solidFill>
                                  <a:schemeClr val="dk1"/>
                                </a:solidFill>
                                <a:latin typeface="Cambria Math" panose="02040503050406030204" pitchFamily="18" charset="0"/>
                              </a:rPr>
                              <m:t>45°</m:t>
                            </m:r>
                          </m:e>
                        </m:d>
                      </m:e>
                    </m:func>
                    <m:r>
                      <a:rPr lang="en-US" sz="2400" i="1" dirty="0">
                        <a:solidFill>
                          <a:schemeClr val="dk1"/>
                        </a:solidFill>
                        <a:latin typeface="Cambria Math" panose="02040503050406030204" pitchFamily="18" charset="0"/>
                      </a:rPr>
                      <m:t>=</m:t>
                    </m:r>
                    <m:func>
                      <m:funcPr>
                        <m:ctrlPr>
                          <a:rPr lang="en-US" sz="2400" i="1" dirty="0">
                            <a:solidFill>
                              <a:schemeClr val="dk1"/>
                            </a:solidFill>
                            <a:latin typeface="Cambria Math" panose="02040503050406030204" pitchFamily="18" charset="0"/>
                          </a:rPr>
                        </m:ctrlPr>
                      </m:funcPr>
                      <m:fName>
                        <m:r>
                          <m:rPr>
                            <m:sty m:val="p"/>
                          </m:rPr>
                          <a:rPr lang="en-US" sz="2400" i="0" dirty="0">
                            <a:solidFill>
                              <a:schemeClr val="dk1"/>
                            </a:solidFill>
                            <a:latin typeface="Cambria Math" panose="02040503050406030204" pitchFamily="18" charset="0"/>
                          </a:rPr>
                          <m:t>cos</m:t>
                        </m:r>
                      </m:fName>
                      <m:e>
                        <m:d>
                          <m:dPr>
                            <m:ctrlPr>
                              <a:rPr lang="en-US" sz="2400" i="1" dirty="0">
                                <a:solidFill>
                                  <a:schemeClr val="dk1"/>
                                </a:solidFill>
                                <a:latin typeface="Cambria Math" panose="02040503050406030204" pitchFamily="18" charset="0"/>
                              </a:rPr>
                            </m:ctrlPr>
                          </m:dPr>
                          <m:e>
                            <m:r>
                              <a:rPr lang="en-US" sz="2400" i="1" dirty="0">
                                <a:solidFill>
                                  <a:schemeClr val="dk1"/>
                                </a:solidFill>
                                <a:latin typeface="Cambria Math" panose="02040503050406030204" pitchFamily="18" charset="0"/>
                              </a:rPr>
                              <m:t>45°</m:t>
                            </m:r>
                          </m:e>
                        </m:d>
                      </m:e>
                    </m:func>
                    <m:r>
                      <a:rPr lang="en-US" sz="2400" i="1" dirty="0">
                        <a:solidFill>
                          <a:schemeClr val="dk1"/>
                        </a:solidFill>
                        <a:latin typeface="Cambria Math" panose="02040503050406030204" pitchFamily="18" charset="0"/>
                      </a:rPr>
                      <m:t>=</m:t>
                    </m:r>
                    <m:f>
                      <m:fPr>
                        <m:ctrlPr>
                          <a:rPr lang="en-US" sz="2400" i="1" dirty="0">
                            <a:solidFill>
                              <a:schemeClr val="dk1"/>
                            </a:solidFill>
                            <a:latin typeface="Cambria Math" panose="02040503050406030204" pitchFamily="18" charset="0"/>
                          </a:rPr>
                        </m:ctrlPr>
                      </m:fPr>
                      <m:num>
                        <m:rad>
                          <m:radPr>
                            <m:degHide m:val="on"/>
                            <m:ctrlPr>
                              <a:rPr lang="en-US" sz="2400" i="1" dirty="0">
                                <a:solidFill>
                                  <a:schemeClr val="dk1"/>
                                </a:solidFill>
                                <a:latin typeface="Cambria Math" panose="02040503050406030204" pitchFamily="18" charset="0"/>
                              </a:rPr>
                            </m:ctrlPr>
                          </m:radPr>
                          <m:deg/>
                          <m:e>
                            <m:r>
                              <a:rPr lang="en-US" sz="2400" i="1" dirty="0">
                                <a:solidFill>
                                  <a:schemeClr val="dk1"/>
                                </a:solidFill>
                                <a:latin typeface="Cambria Math" panose="02040503050406030204" pitchFamily="18" charset="0"/>
                              </a:rPr>
                              <m:t>2</m:t>
                            </m:r>
                          </m:e>
                        </m:rad>
                      </m:num>
                      <m:den>
                        <m:r>
                          <a:rPr lang="en-US" sz="2400" i="1" dirty="0">
                            <a:solidFill>
                              <a:schemeClr val="dk1"/>
                            </a:solidFill>
                            <a:latin typeface="Cambria Math" panose="02040503050406030204" pitchFamily="18" charset="0"/>
                          </a:rPr>
                          <m:t>2</m:t>
                        </m:r>
                      </m:den>
                    </m:f>
                  </m:oMath>
                </a14:m>
                <a:endParaRPr lang="en-US"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dirty="0">
                    <a:solidFill>
                      <a:schemeClr val="dk1"/>
                    </a:solidFill>
                  </a:rPr>
                  <a:t>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a:solidFill>
                              <a:schemeClr val="dk1"/>
                            </a:solidFill>
                            <a:latin typeface="Cambria Math" panose="02040503050406030204" pitchFamily="18" charset="0"/>
                          </a:rPr>
                          <m:t>tan</m:t>
                        </m:r>
                      </m:fName>
                      <m:e>
                        <m:d>
                          <m:dPr>
                            <m:ctrlPr>
                              <a:rPr lang="en-US" sz="2400" i="1" dirty="0">
                                <a:solidFill>
                                  <a:schemeClr val="dk1"/>
                                </a:solidFill>
                                <a:latin typeface="Cambria Math" panose="02040503050406030204" pitchFamily="18" charset="0"/>
                              </a:rPr>
                            </m:ctrlPr>
                          </m:dPr>
                          <m:e>
                            <m:r>
                              <a:rPr lang="en-US" sz="2400" i="1" dirty="0">
                                <a:solidFill>
                                  <a:schemeClr val="dk1"/>
                                </a:solidFill>
                                <a:latin typeface="Cambria Math" panose="02040503050406030204" pitchFamily="18" charset="0"/>
                              </a:rPr>
                              <m:t>45°</m:t>
                            </m:r>
                          </m:e>
                        </m:d>
                      </m:e>
                    </m:func>
                    <m:r>
                      <a:rPr lang="en-US" sz="2400" i="1" dirty="0">
                        <a:solidFill>
                          <a:schemeClr val="dk1"/>
                        </a:solidFill>
                        <a:latin typeface="Cambria Math" panose="02040503050406030204" pitchFamily="18" charset="0"/>
                      </a:rPr>
                      <m:t>=1</m:t>
                    </m:r>
                  </m:oMath>
                </a14:m>
                <a:endParaRPr lang="en-US"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dirty="0">
                    <a:solidFill>
                      <a:schemeClr val="dk1"/>
                    </a:solidFill>
                  </a:rPr>
                  <a:t>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a:solidFill>
                              <a:schemeClr val="dk1"/>
                            </a:solidFill>
                            <a:latin typeface="Cambria Math" panose="02040503050406030204" pitchFamily="18" charset="0"/>
                          </a:rPr>
                          <m:t>sec</m:t>
                        </m:r>
                      </m:fName>
                      <m:e>
                        <m:d>
                          <m:dPr>
                            <m:ctrlPr>
                              <a:rPr lang="en-US" sz="2400" i="1" dirty="0">
                                <a:solidFill>
                                  <a:schemeClr val="dk1"/>
                                </a:solidFill>
                                <a:latin typeface="Cambria Math" panose="02040503050406030204" pitchFamily="18" charset="0"/>
                              </a:rPr>
                            </m:ctrlPr>
                          </m:dPr>
                          <m:e>
                            <m:r>
                              <a:rPr lang="en-US" sz="2400" i="1" dirty="0">
                                <a:solidFill>
                                  <a:schemeClr val="dk1"/>
                                </a:solidFill>
                                <a:latin typeface="Cambria Math" panose="02040503050406030204" pitchFamily="18" charset="0"/>
                              </a:rPr>
                              <m:t>45°</m:t>
                            </m:r>
                          </m:e>
                        </m:d>
                      </m:e>
                    </m:func>
                    <m:r>
                      <a:rPr lang="en-US" sz="2400" i="1" dirty="0">
                        <a:solidFill>
                          <a:schemeClr val="dk1"/>
                        </a:solidFill>
                        <a:latin typeface="Cambria Math" panose="02040503050406030204" pitchFamily="18" charset="0"/>
                      </a:rPr>
                      <m:t>=</m:t>
                    </m:r>
                    <m:func>
                      <m:funcPr>
                        <m:ctrlPr>
                          <a:rPr lang="en-US" sz="2400" i="1" dirty="0">
                            <a:solidFill>
                              <a:schemeClr val="dk1"/>
                            </a:solidFill>
                            <a:latin typeface="Cambria Math" panose="02040503050406030204" pitchFamily="18" charset="0"/>
                          </a:rPr>
                        </m:ctrlPr>
                      </m:funcPr>
                      <m:fName>
                        <m:r>
                          <m:rPr>
                            <m:sty m:val="p"/>
                          </m:rPr>
                          <a:rPr lang="en-US" sz="2400" i="0" dirty="0">
                            <a:solidFill>
                              <a:schemeClr val="dk1"/>
                            </a:solidFill>
                            <a:latin typeface="Cambria Math" panose="02040503050406030204" pitchFamily="18" charset="0"/>
                          </a:rPr>
                          <m:t>csc</m:t>
                        </m:r>
                      </m:fName>
                      <m:e>
                        <m:d>
                          <m:dPr>
                            <m:ctrlPr>
                              <a:rPr lang="en-US" sz="2400" i="1" dirty="0">
                                <a:solidFill>
                                  <a:schemeClr val="dk1"/>
                                </a:solidFill>
                                <a:latin typeface="Cambria Math" panose="02040503050406030204" pitchFamily="18" charset="0"/>
                              </a:rPr>
                            </m:ctrlPr>
                          </m:dPr>
                          <m:e>
                            <m:r>
                              <a:rPr lang="en-US" sz="2400" i="1" dirty="0">
                                <a:solidFill>
                                  <a:schemeClr val="dk1"/>
                                </a:solidFill>
                                <a:latin typeface="Cambria Math" panose="02040503050406030204" pitchFamily="18" charset="0"/>
                              </a:rPr>
                              <m:t>45°</m:t>
                            </m:r>
                          </m:e>
                        </m:d>
                      </m:e>
                    </m:func>
                    <m:r>
                      <a:rPr lang="en-US" sz="2400" i="1" dirty="0">
                        <a:solidFill>
                          <a:schemeClr val="dk1"/>
                        </a:solidFill>
                        <a:latin typeface="Cambria Math" panose="02040503050406030204" pitchFamily="18" charset="0"/>
                      </a:rPr>
                      <m:t>=</m:t>
                    </m:r>
                    <m:rad>
                      <m:radPr>
                        <m:degHide m:val="on"/>
                        <m:ctrlPr>
                          <a:rPr lang="en-US" sz="2400" i="1" dirty="0">
                            <a:solidFill>
                              <a:schemeClr val="dk1"/>
                            </a:solidFill>
                            <a:latin typeface="Cambria Math" panose="02040503050406030204" pitchFamily="18" charset="0"/>
                          </a:rPr>
                        </m:ctrlPr>
                      </m:radPr>
                      <m:deg/>
                      <m:e>
                        <m:r>
                          <a:rPr lang="en-US" sz="2400" i="1" dirty="0">
                            <a:solidFill>
                              <a:schemeClr val="dk1"/>
                            </a:solidFill>
                            <a:latin typeface="Cambria Math" panose="02040503050406030204" pitchFamily="18" charset="0"/>
                          </a:rPr>
                          <m:t>2</m:t>
                        </m:r>
                      </m:e>
                    </m:rad>
                  </m:oMath>
                </a14:m>
                <a:endParaRPr lang="en-US"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dirty="0">
                    <a:solidFill>
                      <a:schemeClr val="dk1"/>
                    </a:solidFill>
                  </a:rPr>
                  <a:t>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a:solidFill>
                              <a:schemeClr val="dk1"/>
                            </a:solidFill>
                            <a:latin typeface="Cambria Math" panose="02040503050406030204" pitchFamily="18" charset="0"/>
                          </a:rPr>
                          <m:t>cot</m:t>
                        </m:r>
                      </m:fName>
                      <m:e>
                        <m:d>
                          <m:dPr>
                            <m:ctrlPr>
                              <a:rPr lang="en-US" sz="2400" i="1" dirty="0">
                                <a:solidFill>
                                  <a:schemeClr val="dk1"/>
                                </a:solidFill>
                                <a:latin typeface="Cambria Math" panose="02040503050406030204" pitchFamily="18" charset="0"/>
                              </a:rPr>
                            </m:ctrlPr>
                          </m:dPr>
                          <m:e>
                            <m:r>
                              <a:rPr lang="en-US" sz="2400" i="1" dirty="0">
                                <a:solidFill>
                                  <a:schemeClr val="dk1"/>
                                </a:solidFill>
                                <a:latin typeface="Cambria Math" panose="02040503050406030204" pitchFamily="18" charset="0"/>
                              </a:rPr>
                              <m:t>45°</m:t>
                            </m:r>
                          </m:e>
                        </m:d>
                      </m:e>
                    </m:func>
                    <m:r>
                      <a:rPr lang="en-US" sz="2400" i="1" dirty="0">
                        <a:solidFill>
                          <a:schemeClr val="dk1"/>
                        </a:solidFill>
                        <a:latin typeface="Cambria Math" panose="02040503050406030204" pitchFamily="18" charset="0"/>
                      </a:rPr>
                      <m:t>=1</m:t>
                    </m:r>
                  </m:oMath>
                </a14:m>
                <a:endParaRPr lang="en-US" sz="24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400" dirty="0">
                    <a:solidFill>
                      <a:schemeClr val="dk1"/>
                    </a:solidFill>
                  </a:rPr>
                  <a:t>Key: The legs are equal, so sine and cosine are equal!</a:t>
                </a:r>
                <a:endParaRPr sz="2400" dirty="0">
                  <a:solidFill>
                    <a:schemeClr val="dk1"/>
                  </a:solidFill>
                </a:endParaRPr>
              </a:p>
            </p:txBody>
          </p:sp>
        </mc:Choice>
        <mc:Fallback xmlns="">
          <p:sp>
            <p:nvSpPr>
              <p:cNvPr id="762" name="Google Shape;762;p118"/>
              <p:cNvSpPr txBox="1">
                <a:spLocks noRot="1" noChangeAspect="1" noMove="1" noResize="1" noEditPoints="1" noAdjustHandles="1" noChangeArrowheads="1" noChangeShapeType="1" noTextEdit="1"/>
              </p:cNvSpPr>
              <p:nvPr/>
            </p:nvSpPr>
            <p:spPr>
              <a:xfrm>
                <a:off x="831833" y="1384300"/>
                <a:ext cx="10559700" cy="4353652"/>
              </a:xfrm>
              <a:prstGeom prst="rect">
                <a:avLst/>
              </a:prstGeom>
              <a:blipFill>
                <a:blip r:embed="rId3"/>
                <a:stretch>
                  <a:fillRect l="-600"/>
                </a:stretch>
              </a:blipFill>
              <a:ln>
                <a:noFill/>
              </a:ln>
            </p:spPr>
            <p:txBody>
              <a:bodyPr/>
              <a:lstStyle/>
              <a:p>
                <a:r>
                  <a:rPr lang="en-US">
                    <a:noFill/>
                  </a:rPr>
                  <a:t> </a:t>
                </a:r>
              </a:p>
            </p:txBody>
          </p:sp>
        </mc:Fallback>
      </mc:AlternateContent>
      <p:pic>
        <p:nvPicPr>
          <p:cNvPr id="764" name="Google Shape;764;p118" descr=" A circle that has angle of pi/4 inscribed." title="CNX_Precalc_Figure_05_04_0082.jpg"/>
          <p:cNvPicPr preferRelativeResize="0"/>
          <p:nvPr/>
        </p:nvPicPr>
        <p:blipFill rotWithShape="1">
          <a:blip r:embed="rId4">
            <a:alphaModFix/>
          </a:blip>
          <a:srcRect l="49783" r="9670"/>
          <a:stretch/>
        </p:blipFill>
        <p:spPr>
          <a:xfrm>
            <a:off x="7625900" y="1562313"/>
            <a:ext cx="3765626" cy="3533775"/>
          </a:xfrm>
          <a:prstGeom prst="rect">
            <a:avLst/>
          </a:prstGeom>
          <a:noFill/>
          <a:ln>
            <a:noFill/>
          </a:ln>
        </p:spPr>
      </p:pic>
      <p:sp>
        <p:nvSpPr>
          <p:cNvPr id="763" name="Google Shape;763;p118">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119"/>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t>Special Angles: The 30-60-90 Triangle</a:t>
            </a:r>
            <a:endParaRPr/>
          </a:p>
        </p:txBody>
      </p:sp>
      <mc:AlternateContent xmlns:mc="http://schemas.openxmlformats.org/markup-compatibility/2006" xmlns:a14="http://schemas.microsoft.com/office/drawing/2010/main">
        <mc:Choice Requires="a14">
          <p:sp>
            <p:nvSpPr>
              <p:cNvPr id="770" name="Google Shape;770;p119"/>
              <p:cNvSpPr txBox="1"/>
              <p:nvPr/>
            </p:nvSpPr>
            <p:spPr>
              <a:xfrm>
                <a:off x="831825" y="1384300"/>
                <a:ext cx="6001200" cy="4501000"/>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400" dirty="0">
                    <a:solidFill>
                      <a:schemeClr val="dk1"/>
                    </a:solidFill>
                  </a:rPr>
                  <a:t>Side lengths in ratio </a:t>
                </a:r>
                <a14:m>
                  <m:oMath xmlns:m="http://schemas.openxmlformats.org/officeDocument/2006/math">
                    <m:r>
                      <a:rPr lang="en-US" sz="2400" i="1" dirty="0" smtClean="0">
                        <a:solidFill>
                          <a:schemeClr val="dk1"/>
                        </a:solidFill>
                        <a:latin typeface="Cambria Math" panose="02040503050406030204" pitchFamily="18" charset="0"/>
                      </a:rPr>
                      <m:t>𝑠</m:t>
                    </m:r>
                  </m:oMath>
                </a14:m>
                <a:r>
                  <a:rPr lang="en-US" sz="2400" dirty="0">
                    <a:solidFill>
                      <a:schemeClr val="dk1"/>
                    </a:solidFill>
                  </a:rPr>
                  <a:t>: </a:t>
                </a:r>
                <a14:m>
                  <m:oMath xmlns:m="http://schemas.openxmlformats.org/officeDocument/2006/math">
                    <m:r>
                      <a:rPr lang="en-US" sz="2400" i="1" dirty="0" smtClean="0">
                        <a:solidFill>
                          <a:schemeClr val="dk1"/>
                        </a:solidFill>
                        <a:latin typeface="Cambria Math" panose="02040503050406030204" pitchFamily="18" charset="0"/>
                      </a:rPr>
                      <m:t>𝑠</m:t>
                    </m:r>
                    <m:rad>
                      <m:radPr>
                        <m:degHide m:val="on"/>
                        <m:ctrlPr>
                          <a:rPr lang="en-US" sz="2400" i="1" dirty="0" smtClean="0">
                            <a:solidFill>
                              <a:schemeClr val="dk1"/>
                            </a:solidFill>
                            <a:latin typeface="Cambria Math" panose="02040503050406030204" pitchFamily="18" charset="0"/>
                          </a:rPr>
                        </m:ctrlPr>
                      </m:radPr>
                      <m:deg/>
                      <m:e>
                        <m:r>
                          <a:rPr lang="en-US" sz="2400" i="1" dirty="0" smtClean="0">
                            <a:solidFill>
                              <a:schemeClr val="dk1"/>
                            </a:solidFill>
                            <a:latin typeface="Cambria Math" panose="02040503050406030204" pitchFamily="18" charset="0"/>
                          </a:rPr>
                          <m:t>3</m:t>
                        </m:r>
                      </m:e>
                    </m:rad>
                  </m:oMath>
                </a14:m>
                <a:r>
                  <a:rPr lang="en-US" sz="2400" dirty="0">
                    <a:solidFill>
                      <a:schemeClr val="dk1"/>
                    </a:solidFill>
                  </a:rPr>
                  <a:t>: </a:t>
                </a:r>
                <a14:m>
                  <m:oMath xmlns:m="http://schemas.openxmlformats.org/officeDocument/2006/math">
                    <m:r>
                      <a:rPr lang="en-US" sz="2400" i="1" dirty="0" smtClean="0">
                        <a:solidFill>
                          <a:schemeClr val="dk1"/>
                        </a:solidFill>
                        <a:latin typeface="Cambria Math" panose="02040503050406030204" pitchFamily="18" charset="0"/>
                      </a:rPr>
                      <m:t>2</m:t>
                    </m:r>
                    <m:r>
                      <a:rPr lang="en-US" sz="2400" i="1" dirty="0" smtClean="0">
                        <a:solidFill>
                          <a:schemeClr val="dk1"/>
                        </a:solidFill>
                        <a:latin typeface="Cambria Math" panose="02040503050406030204" pitchFamily="18" charset="0"/>
                      </a:rPr>
                      <m:t>𝑠</m:t>
                    </m:r>
                  </m:oMath>
                </a14:m>
                <a:endParaRPr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dirty="0">
                    <a:solidFill>
                      <a:schemeClr val="dk1"/>
                    </a:solidFill>
                  </a:rPr>
                  <a:t>For 30°: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sin</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30°</m:t>
                            </m:r>
                          </m:e>
                        </m:d>
                      </m:e>
                    </m:func>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1</m:t>
                        </m:r>
                      </m:num>
                      <m:den>
                        <m:r>
                          <a:rPr lang="en-US" sz="2400" i="1" dirty="0" smtClean="0">
                            <a:solidFill>
                              <a:schemeClr val="dk1"/>
                            </a:solidFill>
                            <a:latin typeface="Cambria Math" panose="02040503050406030204" pitchFamily="18" charset="0"/>
                          </a:rPr>
                          <m:t>2</m:t>
                        </m:r>
                      </m:den>
                    </m:f>
                    <m:r>
                      <a:rPr lang="en-US" sz="2400" i="1" dirty="0" smtClean="0">
                        <a:solidFill>
                          <a:schemeClr val="dk1"/>
                        </a:solidFill>
                        <a:latin typeface="Cambria Math" panose="02040503050406030204" pitchFamily="18" charset="0"/>
                      </a:rPr>
                      <m:t>,</m:t>
                    </m:r>
                    <m:r>
                      <a:rPr lang="en-US" sz="2400" b="0" i="1" dirty="0" smtClean="0">
                        <a:solidFill>
                          <a:schemeClr val="dk1"/>
                        </a:solidFill>
                        <a:latin typeface="Cambria Math" panose="02040503050406030204" pitchFamily="18" charset="0"/>
                      </a:rPr>
                      <m:t>  </m:t>
                    </m:r>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cos</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30°</m:t>
                            </m:r>
                          </m:e>
                        </m:d>
                      </m:e>
                    </m:func>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ad>
                          <m:radPr>
                            <m:degHide m:val="on"/>
                            <m:ctrlPr>
                              <a:rPr lang="en-US" sz="2400" i="1" dirty="0" smtClean="0">
                                <a:solidFill>
                                  <a:schemeClr val="dk1"/>
                                </a:solidFill>
                                <a:latin typeface="Cambria Math" panose="02040503050406030204" pitchFamily="18" charset="0"/>
                              </a:rPr>
                            </m:ctrlPr>
                          </m:radPr>
                          <m:deg/>
                          <m:e>
                            <m:r>
                              <a:rPr lang="en-US" sz="2400" i="1" dirty="0" smtClean="0">
                                <a:solidFill>
                                  <a:schemeClr val="dk1"/>
                                </a:solidFill>
                                <a:latin typeface="Cambria Math" panose="02040503050406030204" pitchFamily="18" charset="0"/>
                              </a:rPr>
                              <m:t>3</m:t>
                            </m:r>
                          </m:e>
                        </m:rad>
                      </m:num>
                      <m:den>
                        <m:r>
                          <a:rPr lang="en-US" sz="2400" i="1" dirty="0" smtClean="0">
                            <a:solidFill>
                              <a:schemeClr val="dk1"/>
                            </a:solidFill>
                            <a:latin typeface="Cambria Math" panose="02040503050406030204" pitchFamily="18" charset="0"/>
                          </a:rPr>
                          <m:t>2</m:t>
                        </m:r>
                      </m:den>
                    </m:f>
                    <m:r>
                      <a:rPr lang="en-US" sz="2400" i="1" dirty="0" smtClean="0">
                        <a:solidFill>
                          <a:schemeClr val="dk1"/>
                        </a:solidFill>
                        <a:latin typeface="Cambria Math" panose="02040503050406030204" pitchFamily="18" charset="0"/>
                      </a:rPr>
                      <m:t>,</m:t>
                    </m:r>
                    <m:r>
                      <a:rPr lang="en-US" sz="2400" b="0" i="1" dirty="0" smtClean="0">
                        <a:solidFill>
                          <a:schemeClr val="dk1"/>
                        </a:solidFill>
                        <a:latin typeface="Cambria Math" panose="02040503050406030204" pitchFamily="18" charset="0"/>
                      </a:rPr>
                      <m:t>  </m:t>
                    </m:r>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tan</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30°</m:t>
                            </m:r>
                          </m:e>
                        </m:d>
                      </m:e>
                    </m:func>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ad>
                          <m:radPr>
                            <m:degHide m:val="on"/>
                            <m:ctrlPr>
                              <a:rPr lang="en-US" sz="2400" i="1" dirty="0" smtClean="0">
                                <a:solidFill>
                                  <a:schemeClr val="dk1"/>
                                </a:solidFill>
                                <a:latin typeface="Cambria Math" panose="02040503050406030204" pitchFamily="18" charset="0"/>
                              </a:rPr>
                            </m:ctrlPr>
                          </m:radPr>
                          <m:deg/>
                          <m:e>
                            <m:r>
                              <a:rPr lang="en-US" sz="2400" i="1" dirty="0" smtClean="0">
                                <a:solidFill>
                                  <a:schemeClr val="dk1"/>
                                </a:solidFill>
                                <a:latin typeface="Cambria Math" panose="02040503050406030204" pitchFamily="18" charset="0"/>
                              </a:rPr>
                              <m:t>3</m:t>
                            </m:r>
                          </m:e>
                        </m:rad>
                      </m:num>
                      <m:den>
                        <m:r>
                          <a:rPr lang="en-US" sz="2400" i="1" dirty="0" smtClean="0">
                            <a:solidFill>
                              <a:schemeClr val="dk1"/>
                            </a:solidFill>
                            <a:latin typeface="Cambria Math" panose="02040503050406030204" pitchFamily="18" charset="0"/>
                          </a:rPr>
                          <m:t>3</m:t>
                        </m:r>
                      </m:den>
                    </m:f>
                  </m:oMath>
                </a14:m>
                <a:endParaRPr lang="en-US"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dirty="0">
                    <a:solidFill>
                      <a:schemeClr val="dk1"/>
                    </a:solidFill>
                  </a:rPr>
                  <a:t>For 60°: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sin</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60°</m:t>
                            </m:r>
                          </m:e>
                        </m:d>
                      </m:e>
                    </m:func>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ad>
                          <m:radPr>
                            <m:degHide m:val="on"/>
                            <m:ctrlPr>
                              <a:rPr lang="en-US" sz="2400" i="1" dirty="0" smtClean="0">
                                <a:solidFill>
                                  <a:schemeClr val="dk1"/>
                                </a:solidFill>
                                <a:latin typeface="Cambria Math" panose="02040503050406030204" pitchFamily="18" charset="0"/>
                              </a:rPr>
                            </m:ctrlPr>
                          </m:radPr>
                          <m:deg/>
                          <m:e>
                            <m:r>
                              <a:rPr lang="en-US" sz="2400" i="1" dirty="0" smtClean="0">
                                <a:solidFill>
                                  <a:schemeClr val="dk1"/>
                                </a:solidFill>
                                <a:latin typeface="Cambria Math" panose="02040503050406030204" pitchFamily="18" charset="0"/>
                              </a:rPr>
                              <m:t>3</m:t>
                            </m:r>
                          </m:e>
                        </m:rad>
                      </m:num>
                      <m:den>
                        <m:r>
                          <a:rPr lang="en-US" sz="2400" i="1" dirty="0" smtClean="0">
                            <a:solidFill>
                              <a:schemeClr val="dk1"/>
                            </a:solidFill>
                            <a:latin typeface="Cambria Math" panose="02040503050406030204" pitchFamily="18" charset="0"/>
                          </a:rPr>
                          <m:t>2</m:t>
                        </m:r>
                      </m:den>
                    </m:f>
                    <m:r>
                      <a:rPr lang="en-US" sz="2400" i="1" dirty="0" smtClean="0">
                        <a:solidFill>
                          <a:schemeClr val="dk1"/>
                        </a:solidFill>
                        <a:latin typeface="Cambria Math" panose="02040503050406030204" pitchFamily="18" charset="0"/>
                      </a:rPr>
                      <m:t>,</m:t>
                    </m:r>
                    <m:r>
                      <a:rPr lang="en-US" sz="2400" b="0" i="1" dirty="0" smtClean="0">
                        <a:solidFill>
                          <a:schemeClr val="dk1"/>
                        </a:solidFill>
                        <a:latin typeface="Cambria Math" panose="02040503050406030204" pitchFamily="18" charset="0"/>
                      </a:rPr>
                      <m:t>  </m:t>
                    </m:r>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cos</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60°</m:t>
                            </m:r>
                          </m:e>
                        </m:d>
                      </m:e>
                    </m:func>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1</m:t>
                        </m:r>
                      </m:num>
                      <m:den>
                        <m:r>
                          <a:rPr lang="en-US" sz="2400" i="1" dirty="0" smtClean="0">
                            <a:solidFill>
                              <a:schemeClr val="dk1"/>
                            </a:solidFill>
                            <a:latin typeface="Cambria Math" panose="02040503050406030204" pitchFamily="18" charset="0"/>
                          </a:rPr>
                          <m:t>2</m:t>
                        </m:r>
                      </m:den>
                    </m:f>
                    <m:r>
                      <a:rPr lang="en-US" sz="2400" i="1" dirty="0" smtClean="0">
                        <a:solidFill>
                          <a:schemeClr val="dk1"/>
                        </a:solidFill>
                        <a:latin typeface="Cambria Math" panose="02040503050406030204" pitchFamily="18" charset="0"/>
                      </a:rPr>
                      <m:t>,</m:t>
                    </m:r>
                    <m:r>
                      <a:rPr lang="en-US" sz="2400" b="0" i="1" dirty="0" smtClean="0">
                        <a:solidFill>
                          <a:schemeClr val="dk1"/>
                        </a:solidFill>
                        <a:latin typeface="Cambria Math" panose="02040503050406030204" pitchFamily="18" charset="0"/>
                      </a:rPr>
                      <m:t>  </m:t>
                    </m:r>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tan</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60°</m:t>
                            </m:r>
                          </m:e>
                        </m:d>
                      </m:e>
                    </m:func>
                    <m:r>
                      <a:rPr lang="en-US" sz="2400" i="1" dirty="0" smtClean="0">
                        <a:solidFill>
                          <a:schemeClr val="dk1"/>
                        </a:solidFill>
                        <a:latin typeface="Cambria Math" panose="02040503050406030204" pitchFamily="18" charset="0"/>
                      </a:rPr>
                      <m:t>=</m:t>
                    </m:r>
                    <m:rad>
                      <m:radPr>
                        <m:degHide m:val="on"/>
                        <m:ctrlPr>
                          <a:rPr lang="en-US" sz="2400" i="1" dirty="0" smtClean="0">
                            <a:solidFill>
                              <a:schemeClr val="dk1"/>
                            </a:solidFill>
                            <a:latin typeface="Cambria Math" panose="02040503050406030204" pitchFamily="18" charset="0"/>
                          </a:rPr>
                        </m:ctrlPr>
                      </m:radPr>
                      <m:deg/>
                      <m:e>
                        <m:r>
                          <a:rPr lang="en-US" sz="2400" i="1" dirty="0" smtClean="0">
                            <a:solidFill>
                              <a:schemeClr val="dk1"/>
                            </a:solidFill>
                            <a:latin typeface="Cambria Math" panose="02040503050406030204" pitchFamily="18" charset="0"/>
                          </a:rPr>
                          <m:t>3</m:t>
                        </m:r>
                      </m:e>
                    </m:rad>
                  </m:oMath>
                </a14:m>
                <a:endParaRPr lang="en-US" sz="24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400" dirty="0">
                    <a:solidFill>
                      <a:schemeClr val="dk1"/>
                    </a:solidFill>
                  </a:rPr>
                  <a:t>Notice: The sine and cosine values swap between 30° and 60°!</a:t>
                </a:r>
                <a:endParaRPr sz="2400" dirty="0">
                  <a:solidFill>
                    <a:schemeClr val="dk1"/>
                  </a:solidFill>
                </a:endParaRPr>
              </a:p>
            </p:txBody>
          </p:sp>
        </mc:Choice>
        <mc:Fallback xmlns="">
          <p:sp>
            <p:nvSpPr>
              <p:cNvPr id="770" name="Google Shape;770;p119"/>
              <p:cNvSpPr txBox="1">
                <a:spLocks noRot="1" noChangeAspect="1" noMove="1" noResize="1" noEditPoints="1" noAdjustHandles="1" noChangeArrowheads="1" noChangeShapeType="1" noTextEdit="1"/>
              </p:cNvSpPr>
              <p:nvPr/>
            </p:nvSpPr>
            <p:spPr>
              <a:xfrm>
                <a:off x="831825" y="1384300"/>
                <a:ext cx="6001200" cy="4501000"/>
              </a:xfrm>
              <a:prstGeom prst="rect">
                <a:avLst/>
              </a:prstGeom>
              <a:blipFill>
                <a:blip r:embed="rId3"/>
                <a:stretch>
                  <a:fillRect l="-1055"/>
                </a:stretch>
              </a:blipFill>
              <a:ln>
                <a:noFill/>
              </a:ln>
            </p:spPr>
            <p:txBody>
              <a:bodyPr/>
              <a:lstStyle/>
              <a:p>
                <a:r>
                  <a:rPr lang="en-US">
                    <a:noFill/>
                  </a:rPr>
                  <a:t> </a:t>
                </a:r>
              </a:p>
            </p:txBody>
          </p:sp>
        </mc:Fallback>
      </mc:AlternateContent>
      <p:pic>
        <p:nvPicPr>
          <p:cNvPr id="772" name="Google Shape;772;p119" descr="A circle that has angle of pi/3 inscribed." title="CNX_Precalc_Figure_05_04_0082.jpg"/>
          <p:cNvPicPr preferRelativeResize="0"/>
          <p:nvPr/>
        </p:nvPicPr>
        <p:blipFill rotWithShape="1">
          <a:blip r:embed="rId4">
            <a:alphaModFix/>
          </a:blip>
          <a:srcRect l="9811" r="49273"/>
          <a:stretch/>
        </p:blipFill>
        <p:spPr>
          <a:xfrm>
            <a:off x="7496600" y="1690950"/>
            <a:ext cx="3792026" cy="3526450"/>
          </a:xfrm>
          <a:prstGeom prst="rect">
            <a:avLst/>
          </a:prstGeom>
          <a:noFill/>
          <a:ln>
            <a:noFill/>
          </a:ln>
        </p:spPr>
      </p:pic>
      <p:sp>
        <p:nvSpPr>
          <p:cNvPr id="771" name="Google Shape;771;p119">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120"/>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Special Angles</a:t>
            </a:r>
            <a:endParaRPr>
              <a:solidFill>
                <a:schemeClr val="accent5"/>
              </a:solidFill>
            </a:endParaRPr>
          </a:p>
        </p:txBody>
      </p:sp>
      <mc:AlternateContent xmlns:mc="http://schemas.openxmlformats.org/markup-compatibility/2006" xmlns:a14="http://schemas.microsoft.com/office/drawing/2010/main">
        <mc:Choice Requires="a14">
          <p:sp>
            <p:nvSpPr>
              <p:cNvPr id="778" name="Google Shape;778;p120"/>
              <p:cNvSpPr txBox="1"/>
              <p:nvPr/>
            </p:nvSpPr>
            <p:spPr>
              <a:xfrm>
                <a:off x="831833" y="1509234"/>
                <a:ext cx="8568900" cy="3450263"/>
              </a:xfrm>
              <a:prstGeom prst="rect">
                <a:avLst/>
              </a:prstGeom>
              <a:noFill/>
              <a:ln>
                <a:noFill/>
              </a:ln>
            </p:spPr>
            <p:txBody>
              <a:bodyPr spcFirstLastPara="1" wrap="square" lIns="121900" tIns="121900" rIns="121900" bIns="121900" anchor="t" anchorCtr="0">
                <a:spAutoFit/>
              </a:bodyPr>
              <a:lstStyle/>
              <a:p>
                <a:pPr marL="50800" marR="0" lvl="0" algn="l" rtl="0">
                  <a:lnSpc>
                    <a:spcPct val="113000"/>
                  </a:lnSpc>
                  <a:spcBef>
                    <a:spcPts val="0"/>
                  </a:spcBef>
                  <a:spcAft>
                    <a:spcPts val="0"/>
                  </a:spcAft>
                  <a:buClr>
                    <a:schemeClr val="dk1"/>
                  </a:buClr>
                  <a:buSzPts val="2800"/>
                </a:pPr>
                <a:r>
                  <a:rPr lang="en-US" sz="2800" dirty="0">
                    <a:solidFill>
                      <a:schemeClr val="dk1"/>
                    </a:solidFill>
                  </a:rPr>
                  <a:t>1. Find </a:t>
                </a:r>
                <a14:m>
                  <m:oMath xmlns:m="http://schemas.openxmlformats.org/officeDocument/2006/math">
                    <m:func>
                      <m:funcPr>
                        <m:ctrlPr>
                          <a:rPr lang="en-US" sz="2800" i="1" dirty="0" smtClean="0">
                            <a:solidFill>
                              <a:schemeClr val="dk1"/>
                            </a:solidFill>
                            <a:latin typeface="Cambria Math" panose="02040503050406030204" pitchFamily="18" charset="0"/>
                          </a:rPr>
                        </m:ctrlPr>
                      </m:funcPr>
                      <m:fName>
                        <m:r>
                          <m:rPr>
                            <m:sty m:val="p"/>
                          </m:rPr>
                          <a:rPr lang="en-US" sz="2800" i="0" dirty="0" smtClean="0">
                            <a:solidFill>
                              <a:schemeClr val="dk1"/>
                            </a:solidFill>
                            <a:latin typeface="Cambria Math" panose="02040503050406030204" pitchFamily="18" charset="0"/>
                          </a:rPr>
                          <m:t>sec</m:t>
                        </m:r>
                      </m:fName>
                      <m:e>
                        <m:d>
                          <m:dPr>
                            <m:ctrlPr>
                              <a:rPr lang="en-US" sz="2800" i="1" dirty="0" smtClean="0">
                                <a:solidFill>
                                  <a:schemeClr val="dk1"/>
                                </a:solidFill>
                                <a:latin typeface="Cambria Math" panose="02040503050406030204" pitchFamily="18" charset="0"/>
                              </a:rPr>
                            </m:ctrlPr>
                          </m:dPr>
                          <m:e>
                            <m:r>
                              <a:rPr lang="en-US" sz="2800" i="1" dirty="0" smtClean="0">
                                <a:solidFill>
                                  <a:schemeClr val="dk1"/>
                                </a:solidFill>
                                <a:latin typeface="Cambria Math" panose="02040503050406030204" pitchFamily="18" charset="0"/>
                              </a:rPr>
                              <m:t>60°</m:t>
                            </m:r>
                          </m:e>
                        </m:d>
                      </m:e>
                    </m:func>
                  </m:oMath>
                </a14:m>
                <a:r>
                  <a:rPr lang="en-US" sz="2800" dirty="0">
                    <a:solidFill>
                      <a:schemeClr val="dk1"/>
                    </a:solidFill>
                  </a:rPr>
                  <a:t> without a calculator.</a:t>
                </a:r>
                <a:endParaRPr sz="2800" dirty="0">
                  <a:solidFill>
                    <a:schemeClr val="dk1"/>
                  </a:solidFill>
                </a:endParaRPr>
              </a:p>
              <a:p>
                <a:pPr marL="50800" marR="0" lvl="0" algn="l" rtl="0">
                  <a:lnSpc>
                    <a:spcPct val="113000"/>
                  </a:lnSpc>
                  <a:spcBef>
                    <a:spcPts val="1000"/>
                  </a:spcBef>
                  <a:spcAft>
                    <a:spcPts val="0"/>
                  </a:spcAft>
                  <a:buClr>
                    <a:schemeClr val="dk1"/>
                  </a:buClr>
                  <a:buSzPts val="2800"/>
                </a:pPr>
                <a:endParaRPr lang="en-US" sz="2800" dirty="0">
                  <a:solidFill>
                    <a:schemeClr val="dk1"/>
                  </a:solidFill>
                </a:endParaRPr>
              </a:p>
              <a:p>
                <a:pPr marL="50800" marR="0" lvl="0" algn="l" rtl="0">
                  <a:lnSpc>
                    <a:spcPct val="113000"/>
                  </a:lnSpc>
                  <a:spcBef>
                    <a:spcPts val="1000"/>
                  </a:spcBef>
                  <a:spcAft>
                    <a:spcPts val="0"/>
                  </a:spcAft>
                  <a:buClr>
                    <a:schemeClr val="dk1"/>
                  </a:buClr>
                  <a:buSzPts val="2800"/>
                </a:pPr>
                <a:r>
                  <a:rPr lang="en-US" sz="2800" dirty="0">
                    <a:solidFill>
                      <a:schemeClr val="dk1"/>
                    </a:solidFill>
                  </a:rPr>
                  <a:t>2. Find </a:t>
                </a:r>
                <a14:m>
                  <m:oMath xmlns:m="http://schemas.openxmlformats.org/officeDocument/2006/math">
                    <m:func>
                      <m:funcPr>
                        <m:ctrlPr>
                          <a:rPr lang="en-US" sz="2800" i="1" dirty="0" smtClean="0">
                            <a:solidFill>
                              <a:schemeClr val="dk1"/>
                            </a:solidFill>
                            <a:latin typeface="Cambria Math" panose="02040503050406030204" pitchFamily="18" charset="0"/>
                          </a:rPr>
                        </m:ctrlPr>
                      </m:funcPr>
                      <m:fName>
                        <m:r>
                          <m:rPr>
                            <m:sty m:val="p"/>
                          </m:rPr>
                          <a:rPr lang="en-US" sz="2800" i="0" dirty="0" smtClean="0">
                            <a:solidFill>
                              <a:schemeClr val="dk1"/>
                            </a:solidFill>
                            <a:latin typeface="Cambria Math" panose="02040503050406030204" pitchFamily="18" charset="0"/>
                          </a:rPr>
                          <m:t>csc</m:t>
                        </m:r>
                      </m:fName>
                      <m:e>
                        <m:d>
                          <m:dPr>
                            <m:ctrlPr>
                              <a:rPr lang="en-US" sz="2800" i="1" dirty="0" smtClean="0">
                                <a:solidFill>
                                  <a:schemeClr val="dk1"/>
                                </a:solidFill>
                                <a:latin typeface="Cambria Math" panose="02040503050406030204" pitchFamily="18" charset="0"/>
                              </a:rPr>
                            </m:ctrlPr>
                          </m:dPr>
                          <m:e>
                            <m:r>
                              <a:rPr lang="en-US" sz="2800" i="1" dirty="0" smtClean="0">
                                <a:solidFill>
                                  <a:schemeClr val="dk1"/>
                                </a:solidFill>
                                <a:latin typeface="Cambria Math" panose="02040503050406030204" pitchFamily="18" charset="0"/>
                              </a:rPr>
                              <m:t>30°</m:t>
                            </m:r>
                          </m:e>
                        </m:d>
                      </m:e>
                    </m:func>
                  </m:oMath>
                </a14:m>
                <a:r>
                  <a:rPr lang="en-US" sz="2800" dirty="0">
                    <a:solidFill>
                      <a:schemeClr val="dk1"/>
                    </a:solidFill>
                  </a:rPr>
                  <a:t> without a calculator.</a:t>
                </a:r>
                <a:endParaRPr sz="2800" dirty="0">
                  <a:solidFill>
                    <a:schemeClr val="dk1"/>
                  </a:solidFill>
                </a:endParaRPr>
              </a:p>
              <a:p>
                <a:pPr marL="50800" marR="0" lvl="0" algn="l" rtl="0">
                  <a:lnSpc>
                    <a:spcPct val="113000"/>
                  </a:lnSpc>
                  <a:spcBef>
                    <a:spcPts val="1000"/>
                  </a:spcBef>
                  <a:spcAft>
                    <a:spcPts val="1000"/>
                  </a:spcAft>
                  <a:buClr>
                    <a:schemeClr val="dk1"/>
                  </a:buClr>
                  <a:buSzPts val="2800"/>
                </a:pPr>
                <a:endParaRPr lang="en-US" sz="2800" dirty="0">
                  <a:solidFill>
                    <a:schemeClr val="dk1"/>
                  </a:solidFill>
                </a:endParaRPr>
              </a:p>
              <a:p>
                <a:pPr marL="50800" marR="0" lvl="0" algn="l" rtl="0">
                  <a:lnSpc>
                    <a:spcPct val="113000"/>
                  </a:lnSpc>
                  <a:spcBef>
                    <a:spcPts val="1000"/>
                  </a:spcBef>
                  <a:spcAft>
                    <a:spcPts val="1000"/>
                  </a:spcAft>
                  <a:buClr>
                    <a:schemeClr val="dk1"/>
                  </a:buClr>
                  <a:buSzPts val="2800"/>
                </a:pPr>
                <a:r>
                  <a:rPr lang="en-US" sz="2800" dirty="0">
                    <a:solidFill>
                      <a:schemeClr val="dk1"/>
                    </a:solidFill>
                  </a:rPr>
                  <a:t>3. What is </a:t>
                </a:r>
                <a14:m>
                  <m:oMath xmlns:m="http://schemas.openxmlformats.org/officeDocument/2006/math">
                    <m:func>
                      <m:funcPr>
                        <m:ctrlPr>
                          <a:rPr lang="en-US" sz="2800" i="1" dirty="0" smtClean="0">
                            <a:solidFill>
                              <a:schemeClr val="dk1"/>
                            </a:solidFill>
                            <a:latin typeface="Cambria Math" panose="02040503050406030204" pitchFamily="18" charset="0"/>
                          </a:rPr>
                        </m:ctrlPr>
                      </m:funcPr>
                      <m:fName>
                        <m:r>
                          <m:rPr>
                            <m:sty m:val="p"/>
                          </m:rPr>
                          <a:rPr lang="en-US" sz="2800" i="0" dirty="0" smtClean="0">
                            <a:solidFill>
                              <a:schemeClr val="dk1"/>
                            </a:solidFill>
                            <a:latin typeface="Cambria Math" panose="02040503050406030204" pitchFamily="18" charset="0"/>
                          </a:rPr>
                          <m:t>tan</m:t>
                        </m:r>
                      </m:fName>
                      <m:e>
                        <m:d>
                          <m:dPr>
                            <m:ctrlPr>
                              <a:rPr lang="en-US" sz="2800" i="1" dirty="0" smtClean="0">
                                <a:solidFill>
                                  <a:schemeClr val="dk1"/>
                                </a:solidFill>
                                <a:latin typeface="Cambria Math" panose="02040503050406030204" pitchFamily="18" charset="0"/>
                              </a:rPr>
                            </m:ctrlPr>
                          </m:dPr>
                          <m:e>
                            <m:r>
                              <a:rPr lang="en-US" sz="2800" i="1" dirty="0" smtClean="0">
                                <a:solidFill>
                                  <a:schemeClr val="dk1"/>
                                </a:solidFill>
                                <a:latin typeface="Cambria Math" panose="02040503050406030204" pitchFamily="18" charset="0"/>
                              </a:rPr>
                              <m:t>45°</m:t>
                            </m:r>
                          </m:e>
                        </m:d>
                      </m:e>
                    </m:func>
                    <m:r>
                      <a:rPr lang="en-US" sz="2800" i="1" dirty="0" smtClean="0">
                        <a:solidFill>
                          <a:schemeClr val="dk1"/>
                        </a:solidFill>
                        <a:latin typeface="Cambria Math" panose="02040503050406030204" pitchFamily="18" charset="0"/>
                      </a:rPr>
                      <m:t>⋅</m:t>
                    </m:r>
                    <m:func>
                      <m:funcPr>
                        <m:ctrlPr>
                          <a:rPr lang="en-US" sz="2800" i="1" dirty="0">
                            <a:solidFill>
                              <a:schemeClr val="dk1"/>
                            </a:solidFill>
                            <a:latin typeface="Cambria Math" panose="02040503050406030204" pitchFamily="18" charset="0"/>
                          </a:rPr>
                        </m:ctrlPr>
                      </m:funcPr>
                      <m:fName>
                        <m:r>
                          <m:rPr>
                            <m:sty m:val="p"/>
                          </m:rPr>
                          <a:rPr lang="en-US" sz="2800" i="0" dirty="0">
                            <a:solidFill>
                              <a:schemeClr val="dk1"/>
                            </a:solidFill>
                            <a:latin typeface="Cambria Math" panose="02040503050406030204" pitchFamily="18" charset="0"/>
                          </a:rPr>
                          <m:t>cot</m:t>
                        </m:r>
                      </m:fName>
                      <m:e>
                        <m:d>
                          <m:dPr>
                            <m:ctrlPr>
                              <a:rPr lang="en-US" sz="2800" i="1" dirty="0">
                                <a:solidFill>
                                  <a:schemeClr val="dk1"/>
                                </a:solidFill>
                                <a:latin typeface="Cambria Math" panose="02040503050406030204" pitchFamily="18" charset="0"/>
                              </a:rPr>
                            </m:ctrlPr>
                          </m:dPr>
                          <m:e>
                            <m:r>
                              <a:rPr lang="en-US" sz="2800" i="1" dirty="0">
                                <a:solidFill>
                                  <a:schemeClr val="dk1"/>
                                </a:solidFill>
                                <a:latin typeface="Cambria Math" panose="02040503050406030204" pitchFamily="18" charset="0"/>
                              </a:rPr>
                              <m:t>45°</m:t>
                            </m:r>
                          </m:e>
                        </m:d>
                      </m:e>
                    </m:func>
                  </m:oMath>
                </a14:m>
                <a:r>
                  <a:rPr lang="en-US" sz="2800" dirty="0">
                    <a:solidFill>
                      <a:schemeClr val="dk1"/>
                    </a:solidFill>
                  </a:rPr>
                  <a:t>?</a:t>
                </a:r>
                <a:endParaRPr sz="2800" dirty="0">
                  <a:solidFill>
                    <a:schemeClr val="dk1"/>
                  </a:solidFill>
                </a:endParaRPr>
              </a:p>
            </p:txBody>
          </p:sp>
        </mc:Choice>
        <mc:Fallback xmlns="">
          <p:sp>
            <p:nvSpPr>
              <p:cNvPr id="778" name="Google Shape;778;p120"/>
              <p:cNvSpPr txBox="1">
                <a:spLocks noRot="1" noChangeAspect="1" noMove="1" noResize="1" noEditPoints="1" noAdjustHandles="1" noChangeArrowheads="1" noChangeShapeType="1" noTextEdit="1"/>
              </p:cNvSpPr>
              <p:nvPr/>
            </p:nvSpPr>
            <p:spPr>
              <a:xfrm>
                <a:off x="831833" y="1509234"/>
                <a:ext cx="8568900" cy="3450263"/>
              </a:xfrm>
              <a:prstGeom prst="rect">
                <a:avLst/>
              </a:prstGeom>
              <a:blipFill>
                <a:blip r:embed="rId3"/>
                <a:stretch>
                  <a:fillRect l="-592"/>
                </a:stretch>
              </a:blipFill>
              <a:ln>
                <a:noFill/>
              </a:ln>
            </p:spPr>
            <p:txBody>
              <a:bodyPr/>
              <a:lstStyle/>
              <a:p>
                <a:r>
                  <a:rPr lang="en-US">
                    <a:noFill/>
                  </a:rPr>
                  <a:t> </a:t>
                </a:r>
              </a:p>
            </p:txBody>
          </p:sp>
        </mc:Fallback>
      </mc:AlternateContent>
      <p:sp>
        <p:nvSpPr>
          <p:cNvPr id="779" name="Google Shape;779;p120">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21"/>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t>Complementary Angles</a:t>
            </a:r>
            <a:endParaRPr/>
          </a:p>
        </p:txBody>
      </p:sp>
      <mc:AlternateContent xmlns:mc="http://schemas.openxmlformats.org/markup-compatibility/2006">
        <mc:Choice xmlns:a14="http://schemas.microsoft.com/office/drawing/2010/main" Requires="a14">
          <p:sp>
            <p:nvSpPr>
              <p:cNvPr id="785" name="Google Shape;785;p121"/>
              <p:cNvSpPr txBox="1"/>
              <p:nvPr/>
            </p:nvSpPr>
            <p:spPr>
              <a:xfrm>
                <a:off x="831833" y="1384300"/>
                <a:ext cx="10559700" cy="4398215"/>
              </a:xfrm>
              <a:prstGeom prst="rect">
                <a:avLst/>
              </a:prstGeom>
              <a:noFill/>
              <a:ln>
                <a:noFill/>
              </a:ln>
            </p:spPr>
            <p:txBody>
              <a:bodyPr spcFirstLastPara="1" wrap="square" lIns="121900" tIns="121900" rIns="121900" bIns="121900" anchor="t" anchorCtr="0">
                <a:spAutoFit/>
              </a:bodyPr>
              <a:lstStyle/>
              <a:p>
                <a:pPr marL="76200" marR="0" lvl="0" algn="l" rtl="0">
                  <a:lnSpc>
                    <a:spcPct val="113000"/>
                  </a:lnSpc>
                  <a:spcBef>
                    <a:spcPts val="0"/>
                  </a:spcBef>
                  <a:spcAft>
                    <a:spcPts val="0"/>
                  </a:spcAft>
                  <a:buClr>
                    <a:schemeClr val="dk1"/>
                  </a:buClr>
                  <a:buSzPts val="2400"/>
                </a:pPr>
                <a:r>
                  <a:rPr lang="en-US" sz="2400" dirty="0">
                    <a:solidFill>
                      <a:schemeClr val="dk1"/>
                    </a:solidFill>
                  </a:rPr>
                  <a:t>If two angles add to 90°, they're </a:t>
                </a:r>
                <a:r>
                  <a:rPr lang="en-US" sz="2400" b="1" dirty="0">
                    <a:solidFill>
                      <a:schemeClr val="dk1"/>
                    </a:solidFill>
                  </a:rPr>
                  <a:t>complements</a:t>
                </a:r>
                <a:endParaRPr sz="2400" b="1" dirty="0">
                  <a:solidFill>
                    <a:schemeClr val="dk1"/>
                  </a:solidFill>
                </a:endParaRPr>
              </a:p>
              <a:p>
                <a:pPr marL="76200" marR="0" lvl="0" algn="l" rtl="0">
                  <a:lnSpc>
                    <a:spcPct val="113000"/>
                  </a:lnSpc>
                  <a:spcBef>
                    <a:spcPts val="1000"/>
                  </a:spcBef>
                  <a:spcAft>
                    <a:spcPts val="0"/>
                  </a:spcAft>
                  <a:buClr>
                    <a:schemeClr val="dk1"/>
                  </a:buClr>
                  <a:buSzPts val="2400"/>
                </a:pPr>
                <a:r>
                  <a:rPr lang="en-US" sz="2400" dirty="0">
                    <a:solidFill>
                      <a:schemeClr val="dk1"/>
                    </a:solidFill>
                  </a:rPr>
                  <a:t>Cofunction Identities:</a:t>
                </a:r>
                <a:endParaRPr sz="2400" dirty="0">
                  <a:solidFill>
                    <a:schemeClr val="dk1"/>
                  </a:solidFill>
                </a:endParaRPr>
              </a:p>
              <a:p>
                <a:pPr marL="533400" marR="0" lvl="1" algn="l" rtl="0">
                  <a:lnSpc>
                    <a:spcPct val="113000"/>
                  </a:lnSpc>
                  <a:spcBef>
                    <a:spcPts val="1000"/>
                  </a:spcBef>
                  <a:spcAft>
                    <a:spcPts val="0"/>
                  </a:spcAft>
                  <a:buClr>
                    <a:schemeClr val="dk1"/>
                  </a:buClr>
                  <a:buSzPts val="2400"/>
                </a:pPr>
                <a14:m/>
              </a:p>
              <a:p>
                <a:pPr marL="533400" marR="0" lvl="1" algn="l" rtl="0">
                  <a:lnSpc>
                    <a:spcPct val="113000"/>
                  </a:lnSpc>
                  <a:spcBef>
                    <a:spcPts val="1000"/>
                  </a:spcBef>
                  <a:spcAft>
                    <a:spcPts val="0"/>
                  </a:spcAft>
                  <a:buClr>
                    <a:schemeClr val="dk1"/>
                  </a:buClr>
                  <a:buSzPts val="2400"/>
                </a:pPr>
              </a:p>
              <a:p>
                <a:pPr marL="533400" marR="0" lvl="1" algn="l" rtl="0">
                  <a:lnSpc>
                    <a:spcPct val="113000"/>
                  </a:lnSpc>
                  <a:spcBef>
                    <a:spcPts val="1000"/>
                  </a:spcBef>
                  <a:spcAft>
                    <a:spcPts val="0"/>
                  </a:spcAft>
                  <a:buClr>
                    <a:schemeClr val="dk1"/>
                  </a:buClr>
                  <a:buSzPts val="2400"/>
                </a:pPr>
              </a:p>
              <a:p>
                <a:pPr marL="76200" marR="0" lvl="0" algn="l" rtl="0">
                  <a:lnSpc>
                    <a:spcPct val="113000"/>
                  </a:lnSpc>
                  <a:spcBef>
                    <a:spcPts val="1000"/>
                  </a:spcBef>
                  <a:spcAft>
                    <a:spcPts val="0"/>
                  </a:spcAft>
                  <a:buClr>
                    <a:schemeClr val="dk1"/>
                  </a:buClr>
                  <a:buSzPts val="2400"/>
                </a:pPr>
                <a:r>
                  <a:rPr lang="en-US" sz="2400" dirty="0">
                    <a:solidFill>
                      <a:schemeClr val="dk1"/>
                    </a:solidFill>
                  </a:rPr>
                  <a:t>Example: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sin</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30°</m:t>
                            </m:r>
                          </m:e>
                        </m:d>
                      </m:e>
                    </m:func>
                    <m:r>
                      <a:rPr lang="en-US" sz="2400" i="1" dirty="0" smtClean="0">
                        <a:solidFill>
                          <a:schemeClr val="dk1"/>
                        </a:solidFill>
                        <a:latin typeface="Cambria Math" panose="02040503050406030204" pitchFamily="18" charset="0"/>
                      </a:rPr>
                      <m:t>=</m:t>
                    </m:r>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cos</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60°</m:t>
                            </m:r>
                          </m:e>
                        </m:d>
                      </m:e>
                    </m:func>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1</m:t>
                        </m:r>
                      </m:num>
                      <m:den>
                        <m:r>
                          <a:rPr lang="en-US" sz="2400" i="1" dirty="0" smtClean="0">
                            <a:solidFill>
                              <a:schemeClr val="dk1"/>
                            </a:solidFill>
                            <a:latin typeface="Cambria Math" panose="02040503050406030204" pitchFamily="18" charset="0"/>
                          </a:rPr>
                          <m:t>2</m:t>
                        </m:r>
                      </m:den>
                    </m:f>
                  </m:oMath>
                </a14:m>
                <a:r>
                  <a:rPr lang="en-US" sz="2400" dirty="0">
                    <a:solidFill>
                      <a:schemeClr val="dk1"/>
                    </a:solidFill>
                  </a:rPr>
                  <a:t> ← They're complements!</a:t>
                </a:r>
                <a:endParaRPr sz="2400" dirty="0">
                  <a:solidFill>
                    <a:schemeClr val="dk1"/>
                  </a:solidFill>
                </a:endParaRPr>
              </a:p>
              <a:p>
                <a:pPr marL="76200" marR="0" lvl="0" algn="l" rtl="0">
                  <a:lnSpc>
                    <a:spcPct val="113000"/>
                  </a:lnSpc>
                  <a:spcBef>
                    <a:spcPts val="1000"/>
                  </a:spcBef>
                  <a:spcAft>
                    <a:spcPts val="1000"/>
                  </a:spcAft>
                  <a:buClr>
                    <a:schemeClr val="dk1"/>
                  </a:buClr>
                  <a:buSzPts val="2400"/>
                </a:pPr>
                <a:r>
                  <a:rPr lang="en-US" sz="2400" dirty="0">
                    <a:solidFill>
                      <a:schemeClr val="dk1"/>
                    </a:solidFill>
                  </a:rPr>
                  <a:t>Why it works: In a right triangle, the two acute angles are always complementary. The side opposite one angle is adjacent to the other!</a:t>
                </a:r>
                <a:endParaRPr sz="2400" dirty="0">
                  <a:solidFill>
                    <a:schemeClr val="dk1"/>
                  </a:solidFill>
                </a:endParaRPr>
              </a:p>
            </p:txBody>
          </p:sp>
        </mc:Choice>
        <mc:Fallback>
          <p:sp>
            <p:nvSpPr>
              <p:cNvPr id="785" name="Google Shape;785;p121"/>
              <p:cNvSpPr txBox="1">
                <a:spLocks noRot="1" noChangeAspect="1" noMove="1" noResize="1" noEditPoints="1" noAdjustHandles="1" noChangeArrowheads="1" noChangeShapeType="1" noTextEdit="1"/>
              </p:cNvSpPr>
              <p:nvPr/>
            </p:nvSpPr>
            <p:spPr>
              <a:xfrm>
                <a:off x="831833" y="1384300"/>
                <a:ext cx="10559700" cy="4398215"/>
              </a:xfrm>
              <a:prstGeom prst="rect">
                <a:avLst/>
              </a:prstGeom>
              <a:blipFill>
                <a:blip r:embed="rId3"/>
                <a:stretch>
                  <a:fillRect/>
                </a:stretch>
              </a:blipFill>
              <a:ln>
                <a:noFill/>
              </a:ln>
            </p:spPr>
            <p:txBody>
              <a:bodyPr/>
              <a:lstStyle/>
              <a:p>
                <a:r>
                  <a:rPr lang="en-US">
                    <a:noFill/>
                  </a:rPr>
                  <a:t> </a:t>
                </a:r>
              </a:p>
            </p:txBody>
          </p:sp>
        </mc:Fallback>
      </mc:AlternateContent>
      <p:sp>
        <p:nvSpPr>
          <p:cNvPr id="786" name="Google Shape;786;p121">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22"/>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t>Example: Using Cofunctions</a:t>
            </a:r>
            <a:endParaRPr/>
          </a:p>
        </p:txBody>
      </p:sp>
      <mc:AlternateContent xmlns:mc="http://schemas.openxmlformats.org/markup-compatibility/2006" xmlns:a14="http://schemas.microsoft.com/office/drawing/2010/main">
        <mc:Choice Requires="a14">
          <p:sp>
            <p:nvSpPr>
              <p:cNvPr id="792" name="Google Shape;792;p122"/>
              <p:cNvSpPr txBox="1"/>
              <p:nvPr/>
            </p:nvSpPr>
            <p:spPr>
              <a:xfrm>
                <a:off x="831833" y="1384300"/>
                <a:ext cx="10559700" cy="3519769"/>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400" dirty="0">
                    <a:solidFill>
                      <a:schemeClr val="dk1"/>
                    </a:solidFill>
                  </a:rPr>
                  <a:t>If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cos</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25°</m:t>
                            </m:r>
                          </m:e>
                        </m:d>
                      </m:e>
                    </m:func>
                    <m:r>
                      <a:rPr lang="en-US" sz="2400" i="1" dirty="0" smtClean="0">
                        <a:solidFill>
                          <a:schemeClr val="dk1"/>
                        </a:solidFill>
                        <a:latin typeface="Cambria Math" panose="02040503050406030204" pitchFamily="18" charset="0"/>
                      </a:rPr>
                      <m:t>=0.906</m:t>
                    </m:r>
                  </m:oMath>
                </a14:m>
                <a:r>
                  <a:rPr lang="en-US" sz="2400" dirty="0">
                    <a:solidFill>
                      <a:schemeClr val="dk1"/>
                    </a:solidFill>
                  </a:rPr>
                  <a:t>, find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sin</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65°</m:t>
                            </m:r>
                          </m:e>
                        </m:d>
                      </m:e>
                    </m:func>
                  </m:oMath>
                </a14:m>
                <a:r>
                  <a:rPr lang="en-US" sz="2400" dirty="0">
                    <a:solidFill>
                      <a:schemeClr val="dk1"/>
                    </a:solidFill>
                  </a:rPr>
                  <a:t> without a calculator.</a:t>
                </a:r>
                <a:endParaRPr sz="24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400" dirty="0">
                    <a:solidFill>
                      <a:schemeClr val="dk1"/>
                    </a:solidFill>
                  </a:rPr>
                  <a:t>Solution:</a:t>
                </a:r>
                <a:endParaRPr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dirty="0">
                    <a:solidFill>
                      <a:schemeClr val="dk1"/>
                    </a:solidFill>
                  </a:rPr>
                  <a:t>	Notice that </a:t>
                </a:r>
                <a14:m>
                  <m:oMath xmlns:m="http://schemas.openxmlformats.org/officeDocument/2006/math">
                    <m:r>
                      <a:rPr lang="en-US" sz="2400" i="1" dirty="0" smtClean="0">
                        <a:solidFill>
                          <a:schemeClr val="dk1"/>
                        </a:solidFill>
                        <a:latin typeface="Cambria Math" panose="02040503050406030204" pitchFamily="18" charset="0"/>
                      </a:rPr>
                      <m:t>25° + 65° = 90°</m:t>
                    </m:r>
                  </m:oMath>
                </a14:m>
                <a:r>
                  <a:rPr lang="en-US" sz="2400" dirty="0">
                    <a:solidFill>
                      <a:schemeClr val="dk1"/>
                    </a:solidFill>
                  </a:rPr>
                  <a:t> → They're complementary!</a:t>
                </a:r>
                <a:endParaRPr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dirty="0">
                    <a:solidFill>
                      <a:schemeClr val="dk1"/>
                    </a:solidFill>
                  </a:rPr>
                  <a:t>	By cofunction identity: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sin</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65°</m:t>
                            </m:r>
                          </m:e>
                        </m:d>
                      </m:e>
                    </m:func>
                    <m:r>
                      <a:rPr lang="en-US" sz="2400" i="1" dirty="0" smtClean="0">
                        <a:solidFill>
                          <a:schemeClr val="dk1"/>
                        </a:solidFill>
                        <a:latin typeface="Cambria Math" panose="02040503050406030204" pitchFamily="18" charset="0"/>
                      </a:rPr>
                      <m:t>=</m:t>
                    </m:r>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cos</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25°</m:t>
                            </m:r>
                          </m:e>
                        </m:d>
                      </m:e>
                    </m:func>
                  </m:oMath>
                </a14:m>
                <a:endParaRPr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dirty="0">
                    <a:solidFill>
                      <a:schemeClr val="dk1"/>
                    </a:solidFill>
                  </a:rPr>
                  <a:t>	Therefore: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sin</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65°</m:t>
                            </m:r>
                          </m:e>
                        </m:d>
                      </m:e>
                    </m:func>
                    <m:r>
                      <a:rPr lang="en-US" sz="2400" i="1" dirty="0" smtClean="0">
                        <a:solidFill>
                          <a:schemeClr val="dk1"/>
                        </a:solidFill>
                        <a:latin typeface="Cambria Math" panose="02040503050406030204" pitchFamily="18" charset="0"/>
                      </a:rPr>
                      <m:t>=0.906</m:t>
                    </m:r>
                  </m:oMath>
                </a14:m>
                <a:endParaRPr sz="24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400" dirty="0">
                    <a:solidFill>
                      <a:schemeClr val="dk1"/>
                    </a:solidFill>
                  </a:rPr>
                  <a:t>Another example: If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tan</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𝑡</m:t>
                            </m:r>
                          </m:e>
                        </m:d>
                      </m:e>
                    </m:func>
                    <m:r>
                      <a:rPr lang="en-US" sz="2400" i="1" dirty="0" smtClean="0">
                        <a:solidFill>
                          <a:schemeClr val="dk1"/>
                        </a:solidFill>
                        <a:latin typeface="Cambria Math" panose="02040503050406030204" pitchFamily="18" charset="0"/>
                      </a:rPr>
                      <m:t>=3</m:t>
                    </m:r>
                  </m:oMath>
                </a14:m>
                <a:r>
                  <a:rPr lang="en-US" sz="2400" dirty="0">
                    <a:solidFill>
                      <a:schemeClr val="dk1"/>
                    </a:solidFill>
                  </a:rPr>
                  <a:t>, then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cot</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90°−</m:t>
                            </m:r>
                            <m:r>
                              <a:rPr lang="en-US" sz="2400" i="1" dirty="0" smtClean="0">
                                <a:solidFill>
                                  <a:schemeClr val="dk1"/>
                                </a:solidFill>
                                <a:latin typeface="Cambria Math" panose="02040503050406030204" pitchFamily="18" charset="0"/>
                              </a:rPr>
                              <m:t>𝑡</m:t>
                            </m:r>
                          </m:e>
                        </m:d>
                      </m:e>
                    </m:func>
                    <m:r>
                      <a:rPr lang="en-US" sz="2400" i="1" dirty="0" smtClean="0">
                        <a:solidFill>
                          <a:schemeClr val="dk1"/>
                        </a:solidFill>
                        <a:latin typeface="Cambria Math" panose="02040503050406030204" pitchFamily="18" charset="0"/>
                      </a:rPr>
                      <m:t>=3</m:t>
                    </m:r>
                  </m:oMath>
                </a14:m>
                <a:endParaRPr sz="2400" dirty="0">
                  <a:solidFill>
                    <a:schemeClr val="dk1"/>
                  </a:solidFill>
                </a:endParaRPr>
              </a:p>
            </p:txBody>
          </p:sp>
        </mc:Choice>
        <mc:Fallback xmlns="">
          <p:sp>
            <p:nvSpPr>
              <p:cNvPr id="792" name="Google Shape;792;p122"/>
              <p:cNvSpPr txBox="1">
                <a:spLocks noRot="1" noChangeAspect="1" noMove="1" noResize="1" noEditPoints="1" noAdjustHandles="1" noChangeArrowheads="1" noChangeShapeType="1" noTextEdit="1"/>
              </p:cNvSpPr>
              <p:nvPr/>
            </p:nvSpPr>
            <p:spPr>
              <a:xfrm>
                <a:off x="831833" y="1384300"/>
                <a:ext cx="10559700" cy="3519769"/>
              </a:xfrm>
              <a:prstGeom prst="rect">
                <a:avLst/>
              </a:prstGeom>
              <a:blipFill>
                <a:blip r:embed="rId3"/>
                <a:stretch>
                  <a:fillRect l="-600"/>
                </a:stretch>
              </a:blipFill>
              <a:ln>
                <a:noFill/>
              </a:ln>
            </p:spPr>
            <p:txBody>
              <a:bodyPr/>
              <a:lstStyle/>
              <a:p>
                <a:r>
                  <a:rPr lang="en-US">
                    <a:noFill/>
                  </a:rPr>
                  <a:t> </a:t>
                </a:r>
              </a:p>
            </p:txBody>
          </p:sp>
        </mc:Fallback>
      </mc:AlternateContent>
      <p:sp>
        <p:nvSpPr>
          <p:cNvPr id="793" name="Google Shape;793;p122">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94" name="Google Shape;794;p122">
            <a:extLst>
              <a:ext uri="{C183D7F6-B498-43B3-948B-1728B52AA6E4}">
                <adec:decorative xmlns:adec="http://schemas.microsoft.com/office/drawing/2017/decorative" val="1"/>
              </a:ext>
            </a:extLst>
          </p:cNvPr>
          <p:cNvPicPr preferRelativeResize="0"/>
          <p:nvPr/>
        </p:nvPicPr>
        <p:blipFill rotWithShape="1">
          <a:blip r:embed="rId4">
            <a:alphaModFix/>
          </a:blip>
          <a:srcRect l="66114" t="24015" b="14057"/>
          <a:stretch/>
        </p:blipFill>
        <p:spPr>
          <a:xfrm>
            <a:off x="9195075" y="1384301"/>
            <a:ext cx="2873450" cy="5251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123"/>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t>How to: Solve for Unknown Sides</a:t>
            </a:r>
            <a:endParaRPr/>
          </a:p>
        </p:txBody>
      </p:sp>
      <p:sp>
        <p:nvSpPr>
          <p:cNvPr id="800" name="Google Shape;800;p123"/>
          <p:cNvSpPr txBox="1"/>
          <p:nvPr/>
        </p:nvSpPr>
        <p:spPr>
          <a:xfrm>
            <a:off x="831833" y="1384300"/>
            <a:ext cx="10559700" cy="4340100"/>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None/>
            </a:pPr>
            <a:r>
              <a:rPr lang="en-US" sz="2400" dirty="0">
                <a:solidFill>
                  <a:schemeClr val="dk1"/>
                </a:solidFill>
              </a:rPr>
              <a:t>Given a right triangle, the length of one side, and the measure of one acute angle, find the remaining sides using the following steps: </a:t>
            </a:r>
            <a:endParaRPr sz="2400" dirty="0">
              <a:solidFill>
                <a:schemeClr val="dk1"/>
              </a:solidFill>
            </a:endParaRPr>
          </a:p>
          <a:p>
            <a:pPr marL="457200" marR="0" lvl="0" indent="-381000" algn="l" rtl="0">
              <a:lnSpc>
                <a:spcPct val="113000"/>
              </a:lnSpc>
              <a:spcBef>
                <a:spcPts val="1000"/>
              </a:spcBef>
              <a:spcAft>
                <a:spcPts val="0"/>
              </a:spcAft>
              <a:buClr>
                <a:schemeClr val="dk1"/>
              </a:buClr>
              <a:buSzPts val="2400"/>
              <a:buAutoNum type="arabicPeriod"/>
            </a:pPr>
            <a:r>
              <a:rPr lang="en-US" sz="2400" dirty="0">
                <a:solidFill>
                  <a:schemeClr val="dk1"/>
                </a:solidFill>
              </a:rPr>
              <a:t>For each side, select the trigonometric function that has the unknown side as either the numerator or the denominator. The known side will in turn be the denominator or the numerator.</a:t>
            </a:r>
            <a:endParaRPr sz="2400" dirty="0">
              <a:solidFill>
                <a:schemeClr val="dk1"/>
              </a:solidFill>
            </a:endParaRPr>
          </a:p>
          <a:p>
            <a:pPr marL="457200" marR="0" lvl="0" indent="-381000" algn="l" rtl="0">
              <a:lnSpc>
                <a:spcPct val="113000"/>
              </a:lnSpc>
              <a:spcBef>
                <a:spcPts val="1000"/>
              </a:spcBef>
              <a:spcAft>
                <a:spcPts val="0"/>
              </a:spcAft>
              <a:buClr>
                <a:schemeClr val="dk1"/>
              </a:buClr>
              <a:buSzPts val="2400"/>
              <a:buAutoNum type="arabicPeriod"/>
            </a:pPr>
            <a:r>
              <a:rPr lang="en-US" sz="2400" dirty="0">
                <a:solidFill>
                  <a:schemeClr val="dk1"/>
                </a:solidFill>
              </a:rPr>
              <a:t>Write an equation setting the function value of the known angle equal to the ratio of the corresponding sides.</a:t>
            </a:r>
            <a:endParaRPr sz="2400" dirty="0">
              <a:solidFill>
                <a:schemeClr val="dk1"/>
              </a:solidFill>
            </a:endParaRPr>
          </a:p>
          <a:p>
            <a:pPr marL="457200" marR="0" lvl="0" indent="-381000" algn="l" rtl="0">
              <a:lnSpc>
                <a:spcPct val="113000"/>
              </a:lnSpc>
              <a:spcBef>
                <a:spcPts val="1000"/>
              </a:spcBef>
              <a:spcAft>
                <a:spcPts val="1000"/>
              </a:spcAft>
              <a:buClr>
                <a:schemeClr val="dk1"/>
              </a:buClr>
              <a:buSzPts val="2400"/>
              <a:buAutoNum type="arabicPeriod"/>
            </a:pPr>
            <a:r>
              <a:rPr lang="en-US" sz="2400" dirty="0">
                <a:solidFill>
                  <a:schemeClr val="dk1"/>
                </a:solidFill>
              </a:rPr>
              <a:t>Using the value of the trigonometric function and the known side length, solve for the missing side length.</a:t>
            </a:r>
            <a:endParaRPr sz="2400" dirty="0">
              <a:solidFill>
                <a:schemeClr val="dk1"/>
              </a:solidFill>
            </a:endParaRPr>
          </a:p>
        </p:txBody>
      </p:sp>
      <p:sp>
        <p:nvSpPr>
          <p:cNvPr id="801" name="Google Shape;801;p123">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124"/>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t>Example: Finding Unknown Sides</a:t>
            </a:r>
            <a:endParaRPr/>
          </a:p>
        </p:txBody>
      </p:sp>
      <mc:AlternateContent xmlns:mc="http://schemas.openxmlformats.org/markup-compatibility/2006">
        <mc:Choice xmlns:a14="http://schemas.microsoft.com/office/drawing/2010/main" Requires="a14">
          <p:sp>
            <p:nvSpPr>
              <p:cNvPr id="807" name="Google Shape;807;p124"/>
              <p:cNvSpPr txBox="1"/>
              <p:nvPr/>
            </p:nvSpPr>
            <p:spPr>
              <a:xfrm>
                <a:off x="824933" y="1253950"/>
                <a:ext cx="10559700" cy="4430660"/>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400" dirty="0">
                    <a:solidFill>
                      <a:schemeClr val="dk1"/>
                    </a:solidFill>
                  </a:rPr>
                  <a:t>A right triangle has a </a:t>
                </a:r>
                <a14:m>
                  <m:oMath xmlns:m="http://schemas.openxmlformats.org/officeDocument/2006/math">
                    <m:r>
                      <a:rPr lang="en-US" sz="2400" i="1" dirty="0" smtClean="0">
                        <a:solidFill>
                          <a:schemeClr val="dk1"/>
                        </a:solidFill>
                        <a:latin typeface="Cambria Math" panose="02040503050406030204" pitchFamily="18" charset="0"/>
                      </a:rPr>
                      <m:t>35°</m:t>
                    </m:r>
                  </m:oMath>
                </a14:m>
                <a:r>
                  <a:rPr lang="en-US" sz="2400" dirty="0">
                    <a:solidFill>
                      <a:schemeClr val="dk1"/>
                    </a:solidFill>
                  </a:rPr>
                  <a:t> angle. The side adjacent to this angle is 12 cm. Find the opposite side and the hypotenuse.</a:t>
                </a:r>
                <a:endParaRPr sz="24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400" dirty="0">
                    <a:solidFill>
                      <a:schemeClr val="dk1"/>
                    </a:solidFill>
                  </a:rPr>
                  <a:t>Solution:</a:t>
                </a:r>
                <a:endParaRPr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dirty="0">
                    <a:solidFill>
                      <a:schemeClr val="dk1"/>
                    </a:solidFill>
                  </a:rPr>
                  <a:t>For opposite side: Use tangent (it connects opposite and adjacent)</a:t>
                </a:r>
                <a:endParaRPr sz="2400" dirty="0">
                  <a:solidFill>
                    <a:schemeClr val="dk1"/>
                  </a:solidFill>
                </a:endParaRPr>
              </a:p>
              <a:p>
                <a:pPr marL="533400" marR="0" lvl="1" algn="l" rtl="0">
                  <a:lnSpc>
                    <a:spcPct val="113000"/>
                  </a:lnSpc>
                  <a:spcBef>
                    <a:spcPts val="1000"/>
                  </a:spcBef>
                  <a:spcAft>
                    <a:spcPts val="0"/>
                  </a:spcAft>
                  <a:buClr>
                    <a:schemeClr val="dk1"/>
                  </a:buClr>
                  <a:buSzPts val="2400"/>
                </a:pP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tan</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35°</m:t>
                            </m:r>
                          </m:e>
                        </m:d>
                      </m:e>
                    </m:func>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m:rPr>
                            <m:nor/>
                          </m:rPr>
                          <a:rPr lang="en-US" sz="2400" i="0" dirty="0" smtClean="0">
                            <a:solidFill>
                              <a:schemeClr val="dk1"/>
                            </a:solidFill>
                            <a:latin typeface="Cambria Math" panose="02040503050406030204" pitchFamily="18" charset="0"/>
                          </a:rPr>
                          <m:t>opposite</m:t>
                        </m:r>
                      </m:num>
                      <m:den>
                        <m:r>
                          <a:rPr lang="en-US" sz="2400" i="1" dirty="0" smtClean="0">
                            <a:solidFill>
                              <a:schemeClr val="dk1"/>
                            </a:solidFill>
                            <a:latin typeface="Cambria Math" panose="02040503050406030204" pitchFamily="18" charset="0"/>
                          </a:rPr>
                          <m:t>12</m:t>
                        </m:r>
                      </m:den>
                    </m:f>
                    <m:r>
                      <a:rPr lang="en-US" sz="2400" i="1" dirty="0" smtClean="0">
                        <a:solidFill>
                          <a:schemeClr val="dk1"/>
                        </a:solidFill>
                        <a:latin typeface="Cambria Math" panose="02040503050406030204" pitchFamily="18" charset="0"/>
                      </a:rPr>
                      <m:t>→</m:t>
                    </m:r>
                    <m:r>
                      <m:rPr>
                        <m:nor/>
                      </m:rPr>
                      <a:rPr lang="en-US" sz="2400" i="0" dirty="0" smtClean="0">
                        <a:solidFill>
                          <a:schemeClr val="dk1"/>
                        </a:solidFill>
                        <a:latin typeface="Cambria Math" panose="02040503050406030204" pitchFamily="18" charset="0"/>
                      </a:rPr>
                      <m:t>opposite</m:t>
                    </m:r>
                    <m:r>
                      <a:rPr lang="en-US" sz="2400" i="1" dirty="0" smtClean="0">
                        <a:solidFill>
                          <a:schemeClr val="dk1"/>
                        </a:solidFill>
                        <a:latin typeface="Cambria Math" panose="02040503050406030204" pitchFamily="18" charset="0"/>
                      </a:rPr>
                      <m:t>=12</m:t>
                    </m:r>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tan</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35°</m:t>
                            </m:r>
                          </m:e>
                        </m:d>
                      </m:e>
                    </m:func>
                    <m:r>
                      <a:rPr lang="en-US" sz="2400" i="1" dirty="0" smtClean="0">
                        <a:solidFill>
                          <a:schemeClr val="dk1"/>
                        </a:solidFill>
                        <a:latin typeface="Cambria Math" panose="02040503050406030204" pitchFamily="18" charset="0"/>
                      </a:rPr>
                      <m:t>≈</m:t>
                    </m:r>
                    <m:r>
                      <a:rPr lang="en-US" sz="2400" i="1" dirty="0">
                        <a:solidFill>
                          <a:schemeClr val="dk1"/>
                        </a:solidFill>
                        <a:latin typeface="Cambria Math" panose="02040503050406030204" pitchFamily="18" charset="0"/>
                      </a:rPr>
                      <m:t>8.40</m:t>
                    </m:r>
                  </m:oMath>
                </a14:m>
                <a:r>
                  <a:rPr lang="en-US" sz="2400" dirty="0">
                    <a:solidFill>
                      <a:schemeClr val="dk1"/>
                    </a:solidFill>
                  </a:rPr>
                  <a:t>cm</a:t>
                </a:r>
                <a:endParaRPr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dirty="0">
                    <a:solidFill>
                      <a:schemeClr val="dk1"/>
                    </a:solidFill>
                  </a:rPr>
                  <a:t>For hypotenuse: Use cosine</a:t>
                </a:r>
                <a:endParaRPr sz="2400" dirty="0">
                  <a:solidFill>
                    <a:schemeClr val="dk1"/>
                  </a:solidFill>
                </a:endParaRPr>
              </a:p>
              <a:p>
                <a:pPr marL="533400" marR="0" lvl="1" algn="l" rtl="0">
                  <a:lnSpc>
                    <a:spcPct val="113000"/>
                  </a:lnSpc>
                  <a:spcBef>
                    <a:spcPts val="1000"/>
                  </a:spcBef>
                  <a:spcAft>
                    <a:spcPts val="1000"/>
                  </a:spcAft>
                  <a:buClr>
                    <a:schemeClr val="dk1"/>
                  </a:buClr>
                  <a:buSzPts val="2400"/>
                </a:pP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cos</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35°</m:t>
                            </m:r>
                          </m:e>
                        </m:d>
                      </m:e>
                    </m:func>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12</m:t>
                        </m:r>
                      </m:num>
                      <m:den>
                        <m:r>
                          <m:rPr>
                            <m:nor/>
                          </m:rPr>
                          <a:rPr lang="en-US" sz="2400" i="0" dirty="0" smtClean="0">
                            <a:solidFill>
                              <a:schemeClr val="dk1"/>
                            </a:solidFill>
                            <a:latin typeface="Cambria Math" panose="02040503050406030204" pitchFamily="18" charset="0"/>
                          </a:rPr>
                          <m:t>hypotenuse</m:t>
                        </m:r>
                      </m:den>
                    </m:f>
                    <m:r>
                      <a:rPr lang="en-US" sz="2400" i="1" dirty="0" smtClean="0">
                        <a:solidFill>
                          <a:schemeClr val="dk1"/>
                        </a:solidFill>
                        <a:latin typeface="Cambria Math" panose="02040503050406030204" pitchFamily="18" charset="0"/>
                      </a:rPr>
                      <m:t>→</m:t>
                    </m:r>
                    <m:r>
                      <m:rPr>
                        <m:nor/>
                      </m:rPr>
                      <a:rPr lang="en-US" sz="2400" i="0" dirty="0" smtClean="0">
                        <a:solidFill>
                          <a:schemeClr val="dk1"/>
                        </a:solidFill>
                        <a:latin typeface="Cambria Math" panose="02040503050406030204" pitchFamily="18" charset="0"/>
                      </a:rPr>
                      <m:t>hypotenuse</m:t>
                    </m:r>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12</m:t>
                        </m:r>
                      </m:num>
                      <m:den>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cos</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35°</m:t>
                                </m:r>
                              </m:e>
                            </m:d>
                          </m:e>
                        </m:func>
                      </m:den>
                    </m:f>
                    <m:r>
                      <a:rPr lang="en-US" sz="2400" i="1" dirty="0" smtClean="0">
                        <a:solidFill>
                          <a:schemeClr val="dk1"/>
                        </a:solidFill>
                        <a:latin typeface="Cambria Math" panose="02040503050406030204" pitchFamily="18" charset="0"/>
                      </a:rPr>
                      <m:t>≈</m:t>
                    </m:r>
                    <m:r>
                      <a:rPr lang="en-US" sz="2400" i="1" dirty="0">
                        <a:solidFill>
                          <a:schemeClr val="dk1"/>
                        </a:solidFill>
                        <a:latin typeface="Cambria Math" panose="02040503050406030204" pitchFamily="18" charset="0"/>
                      </a:rPr>
                      <m:t>14.64</m:t>
                    </m:r>
                  </m:oMath>
                </a14:m>
                <a:r>
                  <a:rPr lang="en-US" sz="2400" dirty="0">
                    <a:solidFill>
                      <a:schemeClr val="dk1"/>
                    </a:solidFill>
                  </a:rPr>
                  <a:t>cm</a:t>
                </a:r>
                <a:endParaRPr sz="2400" dirty="0">
                  <a:solidFill>
                    <a:schemeClr val="dk1"/>
                  </a:solidFill>
                </a:endParaRPr>
              </a:p>
            </p:txBody>
          </p:sp>
        </mc:Choice>
        <mc:Fallback>
          <p:sp>
            <p:nvSpPr>
              <p:cNvPr id="807" name="Google Shape;807;p124"/>
              <p:cNvSpPr txBox="1">
                <a:spLocks noRot="1" noChangeAspect="1" noMove="1" noResize="1" noEditPoints="1" noAdjustHandles="1" noChangeArrowheads="1" noChangeShapeType="1" noTextEdit="1"/>
              </p:cNvSpPr>
              <p:nvPr/>
            </p:nvSpPr>
            <p:spPr>
              <a:xfrm>
                <a:off x="824933" y="1253950"/>
                <a:ext cx="10559700" cy="4430660"/>
              </a:xfrm>
              <a:prstGeom prst="rect">
                <a:avLst/>
              </a:prstGeom>
              <a:blipFill>
                <a:blip r:embed="rId3"/>
                <a:stretch>
                  <a:fillRect l="-480"/>
                </a:stretch>
              </a:blipFill>
              <a:ln>
                <a:noFill/>
              </a:ln>
            </p:spPr>
            <p:txBody>
              <a:bodyPr/>
              <a:lstStyle/>
              <a:p>
                <a:r>
                  <a:rPr lang="en-US">
                    <a:noFill/>
                  </a:rPr>
                  <a:t> </a:t>
                </a:r>
              </a:p>
            </p:txBody>
          </p:sp>
        </mc:Fallback>
      </mc:AlternateContent>
      <p:sp>
        <p:nvSpPr>
          <p:cNvPr id="808" name="Google Shape;808;p124">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125"/>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Solving for Unknown Sides</a:t>
            </a:r>
            <a:endParaRPr>
              <a:solidFill>
                <a:schemeClr val="accent5"/>
              </a:solidFill>
            </a:endParaRPr>
          </a:p>
        </p:txBody>
      </p:sp>
      <p:sp>
        <p:nvSpPr>
          <p:cNvPr id="814" name="Google Shape;814;p125"/>
          <p:cNvSpPr txBox="1"/>
          <p:nvPr/>
        </p:nvSpPr>
        <p:spPr>
          <a:xfrm>
            <a:off x="831833" y="1928535"/>
            <a:ext cx="8568900" cy="2763217"/>
          </a:xfrm>
          <a:prstGeom prst="rect">
            <a:avLst/>
          </a:prstGeom>
          <a:noFill/>
          <a:ln>
            <a:noFill/>
          </a:ln>
        </p:spPr>
        <p:txBody>
          <a:bodyPr spcFirstLastPara="1" wrap="square" lIns="121900" tIns="121900" rIns="121900" bIns="121900" anchor="t" anchorCtr="0">
            <a:spAutoFit/>
          </a:bodyPr>
          <a:lstStyle/>
          <a:p>
            <a:pPr marL="457200" marR="0" lvl="0" indent="-393700" algn="l" rtl="0">
              <a:lnSpc>
                <a:spcPct val="113000"/>
              </a:lnSpc>
              <a:spcBef>
                <a:spcPts val="0"/>
              </a:spcBef>
              <a:spcAft>
                <a:spcPts val="0"/>
              </a:spcAft>
              <a:buClr>
                <a:schemeClr val="dk1"/>
              </a:buClr>
              <a:buSzPts val="2600"/>
              <a:buAutoNum type="arabicPeriod"/>
            </a:pPr>
            <a:r>
              <a:rPr lang="en-US" sz="2600" dirty="0">
                <a:solidFill>
                  <a:schemeClr val="dk1"/>
                </a:solidFill>
              </a:rPr>
              <a:t>A right triangle has a 50° angle. The hypotenuse is 20 feet. Find the side opposite the 50° angle.</a:t>
            </a:r>
            <a:br>
              <a:rPr lang="en-US" sz="2600" dirty="0">
                <a:solidFill>
                  <a:schemeClr val="dk1"/>
                </a:solidFill>
              </a:rPr>
            </a:br>
            <a:endParaRPr sz="2600" dirty="0">
              <a:solidFill>
                <a:schemeClr val="dk1"/>
              </a:solidFill>
            </a:endParaRPr>
          </a:p>
          <a:p>
            <a:pPr marL="457200" marR="0" lvl="0" indent="-393700" algn="l" rtl="0">
              <a:lnSpc>
                <a:spcPct val="113000"/>
              </a:lnSpc>
              <a:spcBef>
                <a:spcPts val="1000"/>
              </a:spcBef>
              <a:spcAft>
                <a:spcPts val="1000"/>
              </a:spcAft>
              <a:buClr>
                <a:schemeClr val="dk1"/>
              </a:buClr>
              <a:buSzPts val="2600"/>
              <a:buAutoNum type="arabicPeriod"/>
            </a:pPr>
            <a:r>
              <a:rPr lang="en-US" sz="2600" dirty="0">
                <a:solidFill>
                  <a:schemeClr val="dk1"/>
                </a:solidFill>
              </a:rPr>
              <a:t>A right triangle has a 28° angle. The side opposite this angle is 9 meters. Find the adjacent side.</a:t>
            </a:r>
            <a:endParaRPr sz="2600" dirty="0">
              <a:solidFill>
                <a:schemeClr val="dk1"/>
              </a:solidFill>
            </a:endParaRPr>
          </a:p>
        </p:txBody>
      </p:sp>
      <p:sp>
        <p:nvSpPr>
          <p:cNvPr id="815" name="Google Shape;815;p125">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26">
            <a:extLst>
              <a:ext uri="{C183D7F6-B498-43B3-948B-1728B52AA6E4}">
                <adec:decorative xmlns:adec="http://schemas.microsoft.com/office/drawing/2017/decorative" val="1"/>
              </a:ext>
            </a:extLst>
          </p:cNvPr>
          <p:cNvSpPr/>
          <p:nvPr/>
        </p:nvSpPr>
        <p:spPr>
          <a:xfrm>
            <a:off x="-100" y="2860633"/>
            <a:ext cx="12192000" cy="39975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1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a:solidFill>
                  <a:schemeClr val="accent5"/>
                </a:solidFill>
              </a:rPr>
              <a:t>Learning Goals: Inverse Trigonometric Functions </a:t>
            </a:r>
            <a:endParaRPr>
              <a:solidFill>
                <a:schemeClr val="accent5"/>
              </a:solidFill>
            </a:endParaRPr>
          </a:p>
        </p:txBody>
      </p:sp>
      <p:sp>
        <p:nvSpPr>
          <p:cNvPr id="823" name="Google Shape;823;p126"/>
          <p:cNvSpPr txBox="1">
            <a:spLocks noGrp="1"/>
          </p:cNvSpPr>
          <p:nvPr>
            <p:ph type="body" idx="2"/>
          </p:nvPr>
        </p:nvSpPr>
        <p:spPr>
          <a:xfrm>
            <a:off x="838200" y="1973725"/>
            <a:ext cx="10622100" cy="1161600"/>
          </a:xfrm>
          <a:prstGeom prst="rect">
            <a:avLst/>
          </a:prstGeom>
          <a:noFill/>
          <a:ln>
            <a:noFill/>
          </a:ln>
        </p:spPr>
        <p:txBody>
          <a:bodyPr spcFirstLastPara="1" wrap="square" lIns="91425" tIns="45700" rIns="91425" bIns="45700" anchor="t" anchorCtr="0">
            <a:normAutofit/>
          </a:bodyPr>
          <a:lstStyle/>
          <a:p>
            <a:pPr marL="0" lvl="0" indent="0" algn="l" rtl="0">
              <a:lnSpc>
                <a:spcPct val="113000"/>
              </a:lnSpc>
              <a:spcBef>
                <a:spcPts val="0"/>
              </a:spcBef>
              <a:spcAft>
                <a:spcPts val="0"/>
              </a:spcAft>
              <a:buClr>
                <a:schemeClr val="dk1"/>
              </a:buClr>
              <a:buSzPts val="2800"/>
              <a:buNone/>
            </a:pPr>
            <a:r>
              <a:rPr lang="en-US" sz="2400"/>
              <a:t>Deepen your understanding and form connections within these skills:</a:t>
            </a:r>
            <a:endParaRPr sz="2400"/>
          </a:p>
        </p:txBody>
      </p:sp>
      <p:sp>
        <p:nvSpPr>
          <p:cNvPr id="821" name="Google Shape;821;p126"/>
          <p:cNvSpPr txBox="1">
            <a:spLocks noGrp="1"/>
          </p:cNvSpPr>
          <p:nvPr>
            <p:ph type="body" idx="2"/>
          </p:nvPr>
        </p:nvSpPr>
        <p:spPr>
          <a:xfrm>
            <a:off x="727367" y="3226400"/>
            <a:ext cx="10832700" cy="3314100"/>
          </a:xfrm>
          <a:prstGeom prst="rect">
            <a:avLst/>
          </a:prstGeom>
          <a:noFill/>
          <a:ln>
            <a:noFill/>
          </a:ln>
        </p:spPr>
        <p:txBody>
          <a:bodyPr spcFirstLastPara="1" wrap="square" lIns="91425" tIns="45700" rIns="91425" bIns="45700" anchor="t" anchorCtr="0">
            <a:normAutofit fontScale="77500" lnSpcReduction="20000"/>
          </a:bodyPr>
          <a:lstStyle/>
          <a:p>
            <a:pPr marL="241300" lvl="0" indent="0" algn="l" rtl="0">
              <a:lnSpc>
                <a:spcPct val="113000"/>
              </a:lnSpc>
              <a:spcBef>
                <a:spcPts val="0"/>
              </a:spcBef>
              <a:spcAft>
                <a:spcPts val="0"/>
              </a:spcAft>
              <a:buSzPct val="61687"/>
              <a:buNone/>
            </a:pPr>
            <a:r>
              <a:rPr lang="en-US" sz="4400" b="1">
                <a:solidFill>
                  <a:schemeClr val="accent6"/>
                </a:solidFill>
                <a:latin typeface="Arial Black"/>
                <a:ea typeface="Arial Black"/>
                <a:cs typeface="Arial Black"/>
                <a:sym typeface="Arial Black"/>
              </a:rPr>
              <a:t>1</a:t>
            </a:r>
            <a:r>
              <a:rPr lang="en-US">
                <a:solidFill>
                  <a:schemeClr val="lt1"/>
                </a:solidFill>
              </a:rPr>
              <a:t> Understand the domain restrictions on inverse sine, cosine, and tangent</a:t>
            </a:r>
            <a:endParaRPr>
              <a:solidFill>
                <a:schemeClr val="lt1"/>
              </a:solidFill>
            </a:endParaRPr>
          </a:p>
          <a:p>
            <a:pPr marL="241300" lvl="0" indent="0" algn="l" rtl="0">
              <a:lnSpc>
                <a:spcPct val="113000"/>
              </a:lnSpc>
              <a:spcBef>
                <a:spcPts val="0"/>
              </a:spcBef>
              <a:spcAft>
                <a:spcPts val="0"/>
              </a:spcAft>
              <a:buSzPct val="61687"/>
              <a:buNone/>
            </a:pPr>
            <a:r>
              <a:rPr lang="en-US" sz="4400" b="1">
                <a:solidFill>
                  <a:schemeClr val="accent6"/>
                </a:solidFill>
                <a:latin typeface="Arial Black"/>
                <a:ea typeface="Arial Black"/>
                <a:cs typeface="Arial Black"/>
                <a:sym typeface="Arial Black"/>
              </a:rPr>
              <a:t>2</a:t>
            </a:r>
            <a:r>
              <a:rPr lang="en-US">
                <a:solidFill>
                  <a:schemeClr val="lt1"/>
                </a:solidFill>
              </a:rPr>
              <a:t> Find the exact value of expressions involving the inverse sine, cosine, and tangent functions</a:t>
            </a:r>
            <a:endParaRPr>
              <a:solidFill>
                <a:schemeClr val="lt1"/>
              </a:solidFill>
            </a:endParaRPr>
          </a:p>
          <a:p>
            <a:pPr marL="241300" lvl="0" indent="0" algn="l" rtl="0">
              <a:lnSpc>
                <a:spcPct val="113000"/>
              </a:lnSpc>
              <a:spcBef>
                <a:spcPts val="0"/>
              </a:spcBef>
              <a:spcAft>
                <a:spcPts val="0"/>
              </a:spcAft>
              <a:buSzPct val="61687"/>
              <a:buNone/>
            </a:pPr>
            <a:r>
              <a:rPr lang="en-US" sz="4400" b="1">
                <a:solidFill>
                  <a:schemeClr val="accent6"/>
                </a:solidFill>
                <a:latin typeface="Arial Black"/>
                <a:ea typeface="Arial Black"/>
                <a:cs typeface="Arial Black"/>
                <a:sym typeface="Arial Black"/>
              </a:rPr>
              <a:t>3</a:t>
            </a:r>
            <a:r>
              <a:rPr lang="en-US">
                <a:solidFill>
                  <a:schemeClr val="lt1"/>
                </a:solidFill>
              </a:rPr>
              <a:t> Use a calculator to evaluate inverse trigonometric functions</a:t>
            </a:r>
            <a:endParaRPr>
              <a:solidFill>
                <a:schemeClr val="lt1"/>
              </a:solidFill>
            </a:endParaRPr>
          </a:p>
          <a:p>
            <a:pPr marL="241300" lvl="0" indent="0" algn="l" rtl="0">
              <a:lnSpc>
                <a:spcPct val="113000"/>
              </a:lnSpc>
              <a:spcBef>
                <a:spcPts val="0"/>
              </a:spcBef>
              <a:spcAft>
                <a:spcPts val="0"/>
              </a:spcAft>
              <a:buSzPct val="61687"/>
              <a:buNone/>
            </a:pPr>
            <a:r>
              <a:rPr lang="en-US" sz="4400" b="1">
                <a:solidFill>
                  <a:schemeClr val="accent6"/>
                </a:solidFill>
                <a:latin typeface="Arial Black"/>
                <a:ea typeface="Arial Black"/>
                <a:cs typeface="Arial Black"/>
                <a:sym typeface="Arial Black"/>
              </a:rPr>
              <a:t>4</a:t>
            </a:r>
            <a:r>
              <a:rPr lang="en-US">
                <a:solidFill>
                  <a:schemeClr val="lt1"/>
                </a:solidFill>
              </a:rPr>
              <a:t> Use inverse trigonometric functions to solve right triangles</a:t>
            </a:r>
            <a:endParaRPr>
              <a:solidFill>
                <a:schemeClr val="lt1"/>
              </a:solidFill>
            </a:endParaRPr>
          </a:p>
          <a:p>
            <a:pPr marL="241300" lvl="0" indent="0" algn="l" rtl="0">
              <a:lnSpc>
                <a:spcPct val="113000"/>
              </a:lnSpc>
              <a:spcBef>
                <a:spcPts val="0"/>
              </a:spcBef>
              <a:spcAft>
                <a:spcPts val="0"/>
              </a:spcAft>
              <a:buSzPct val="61687"/>
              <a:buNone/>
            </a:pPr>
            <a:r>
              <a:rPr lang="en-US" sz="4400" b="1">
                <a:solidFill>
                  <a:schemeClr val="accent6"/>
                </a:solidFill>
                <a:latin typeface="Arial Black"/>
                <a:ea typeface="Arial Black"/>
                <a:cs typeface="Arial Black"/>
                <a:sym typeface="Arial Black"/>
              </a:rPr>
              <a:t>5</a:t>
            </a:r>
            <a:r>
              <a:rPr lang="en-US">
                <a:solidFill>
                  <a:schemeClr val="lt1"/>
                </a:solidFill>
              </a:rPr>
              <a:t> Find exact values of composite functions with inverse trigonometric functions</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5" name="Google Shape;695;p109"/>
          <p:cNvSpPr txBox="1">
            <a:spLocks noGrp="1"/>
          </p:cNvSpPr>
          <p:nvPr>
            <p:ph type="title"/>
          </p:nvPr>
        </p:nvSpPr>
        <p:spPr>
          <a:xfrm>
            <a:off x="831850" y="1452282"/>
            <a:ext cx="10515600" cy="1194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6000"/>
              <a:buFont typeface="Arial"/>
              <a:buNone/>
            </a:pPr>
            <a:r>
              <a:rPr lang="en-US" sz="6000"/>
              <a:t>Affirmations </a:t>
            </a:r>
            <a:endParaRPr/>
          </a:p>
        </p:txBody>
      </p:sp>
      <p:sp>
        <p:nvSpPr>
          <p:cNvPr id="694" name="Google Shape;694;p109"/>
          <p:cNvSpPr txBox="1">
            <a:spLocks noGrp="1"/>
          </p:cNvSpPr>
          <p:nvPr>
            <p:ph type="body" idx="1"/>
          </p:nvPr>
        </p:nvSpPr>
        <p:spPr>
          <a:xfrm>
            <a:off x="831850" y="3231525"/>
            <a:ext cx="10515600" cy="2211900"/>
          </a:xfrm>
          <a:prstGeom prst="rect">
            <a:avLst/>
          </a:prstGeom>
          <a:noFill/>
          <a:ln>
            <a:noFill/>
          </a:ln>
        </p:spPr>
        <p:txBody>
          <a:bodyPr spcFirstLastPara="1" wrap="square" lIns="91425" tIns="45700" rIns="91425" bIns="45700" anchor="t" anchorCtr="0">
            <a:normAutofit/>
          </a:bodyPr>
          <a:lstStyle/>
          <a:p>
            <a:pPr marL="457200" lvl="0" indent="-342900" algn="l" rtl="0">
              <a:lnSpc>
                <a:spcPct val="113000"/>
              </a:lnSpc>
              <a:spcBef>
                <a:spcPts val="1000"/>
              </a:spcBef>
              <a:spcAft>
                <a:spcPts val="0"/>
              </a:spcAft>
              <a:buSzPts val="1800"/>
              <a:buChar char="•"/>
            </a:pPr>
            <a:r>
              <a:rPr lang="en-US"/>
              <a:t>I recognize that my math abilities continue to expand.</a:t>
            </a:r>
            <a:endParaRPr/>
          </a:p>
          <a:p>
            <a:pPr marL="457200" lvl="0" indent="-342900" algn="l" rtl="0">
              <a:lnSpc>
                <a:spcPct val="113000"/>
              </a:lnSpc>
              <a:spcBef>
                <a:spcPts val="0"/>
              </a:spcBef>
              <a:spcAft>
                <a:spcPts val="0"/>
              </a:spcAft>
              <a:buSzPts val="1800"/>
              <a:buChar char="•"/>
            </a:pPr>
            <a:r>
              <a:rPr lang="en-US"/>
              <a:t>I am learning to enjoy the process of problem-solving.</a:t>
            </a:r>
            <a:endParaRPr/>
          </a:p>
          <a:p>
            <a:pPr marL="457200" lvl="0" indent="-342900" algn="l" rtl="0">
              <a:lnSpc>
                <a:spcPct val="113000"/>
              </a:lnSpc>
              <a:spcBef>
                <a:spcPts val="0"/>
              </a:spcBef>
              <a:spcAft>
                <a:spcPts val="0"/>
              </a:spcAft>
              <a:buSzPts val="1800"/>
              <a:buChar char="•"/>
            </a:pPr>
            <a:r>
              <a:rPr lang="en-US"/>
              <a:t>My learning journey is unique and valuable.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27"/>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t>What Does "Inverse" Mean?</a:t>
            </a:r>
            <a:endParaRPr/>
          </a:p>
        </p:txBody>
      </p:sp>
      <mc:AlternateContent xmlns:mc="http://schemas.openxmlformats.org/markup-compatibility/2006">
        <mc:Choice xmlns:a14="http://schemas.microsoft.com/office/drawing/2010/main" Requires="a14">
          <p:sp>
            <p:nvSpPr>
              <p:cNvPr id="829" name="Google Shape;829;p127"/>
              <p:cNvSpPr txBox="1"/>
              <p:nvPr/>
            </p:nvSpPr>
            <p:spPr>
              <a:xfrm>
                <a:off x="824925" y="1261400"/>
                <a:ext cx="7824300" cy="4682203"/>
              </a:xfrm>
              <a:prstGeom prst="rect">
                <a:avLst/>
              </a:prstGeom>
              <a:noFill/>
              <a:ln>
                <a:noFill/>
              </a:ln>
            </p:spPr>
            <p:txBody>
              <a:bodyPr spcFirstLastPara="1" wrap="square" lIns="121900" tIns="121900" rIns="121900" bIns="121900" anchor="t" anchorCtr="0">
                <a:spAutoFit/>
              </a:bodyPr>
              <a:lstStyle/>
              <a:p>
                <a:pPr marL="88900" marR="0" lvl="0" algn="l" rtl="0">
                  <a:lnSpc>
                    <a:spcPct val="113000"/>
                  </a:lnSpc>
                  <a:spcBef>
                    <a:spcPts val="0"/>
                  </a:spcBef>
                  <a:spcAft>
                    <a:spcPts val="0"/>
                  </a:spcAft>
                  <a:buClr>
                    <a:schemeClr val="dk1"/>
                  </a:buClr>
                  <a:buSzPts val="2200"/>
                </a:pPr>
                <a:r>
                  <a:rPr lang="en-US" sz="2200" dirty="0">
                    <a:solidFill>
                      <a:schemeClr val="dk1"/>
                    </a:solidFill>
                  </a:rPr>
                  <a:t>If </a:t>
                </a:r>
                <a14:m>
                  <m:oMath xmlns:m="http://schemas.openxmlformats.org/officeDocument/2006/math">
                    <m:r>
                      <a:rPr lang="en-US" sz="2200" i="1" dirty="0" smtClean="0">
                        <a:solidFill>
                          <a:schemeClr val="dk1"/>
                        </a:solidFill>
                        <a:latin typeface="Cambria Math" panose="02040503050406030204" pitchFamily="18" charset="0"/>
                      </a:rPr>
                      <m:t>𝑓</m:t>
                    </m:r>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𝑎</m:t>
                        </m:r>
                      </m:e>
                    </m:d>
                    <m:r>
                      <a:rPr lang="en-US" sz="2200" i="1" dirty="0" smtClean="0">
                        <a:solidFill>
                          <a:schemeClr val="dk1"/>
                        </a:solidFill>
                        <a:latin typeface="Cambria Math" panose="02040503050406030204" pitchFamily="18" charset="0"/>
                      </a:rPr>
                      <m:t>=</m:t>
                    </m:r>
                    <m:r>
                      <a:rPr lang="en-US" sz="2200" i="1" dirty="0" smtClean="0">
                        <a:solidFill>
                          <a:schemeClr val="dk1"/>
                        </a:solidFill>
                        <a:latin typeface="Cambria Math" panose="02040503050406030204" pitchFamily="18" charset="0"/>
                      </a:rPr>
                      <m:t>𝑏</m:t>
                    </m:r>
                  </m:oMath>
                </a14:m>
                <a:r>
                  <a:rPr lang="en-US" sz="2200" dirty="0">
                    <a:solidFill>
                      <a:schemeClr val="dk1"/>
                    </a:solidFill>
                  </a:rPr>
                  <a:t>, then </a:t>
                </a:r>
                <a14:m>
                  <m:oMath xmlns:m="http://schemas.openxmlformats.org/officeDocument/2006/math">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𝑓</m:t>
                        </m:r>
                      </m:e>
                      <m:sup>
                        <m:r>
                          <a:rPr lang="en-US" sz="2200" i="1" dirty="0" smtClean="0">
                            <a:solidFill>
                              <a:schemeClr val="dk1"/>
                            </a:solidFill>
                            <a:latin typeface="Cambria Math" panose="02040503050406030204" pitchFamily="18" charset="0"/>
                          </a:rPr>
                          <m:t>−1</m:t>
                        </m:r>
                      </m:sup>
                    </m:sSup>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𝑏</m:t>
                        </m:r>
                      </m:e>
                    </m:d>
                    <m:r>
                      <a:rPr lang="en-US" sz="2200" i="1" dirty="0" smtClean="0">
                        <a:solidFill>
                          <a:schemeClr val="dk1"/>
                        </a:solidFill>
                        <a:latin typeface="Cambria Math" panose="02040503050406030204" pitchFamily="18" charset="0"/>
                      </a:rPr>
                      <m:t>=</m:t>
                    </m:r>
                    <m:r>
                      <a:rPr lang="en-US" sz="2200" i="1" dirty="0" smtClean="0">
                        <a:solidFill>
                          <a:schemeClr val="dk1"/>
                        </a:solidFill>
                        <a:latin typeface="Cambria Math" panose="02040503050406030204" pitchFamily="18" charset="0"/>
                      </a:rPr>
                      <m:t>𝑎</m:t>
                    </m:r>
                  </m:oMath>
                </a14:m>
                <a:endParaRPr sz="2200" dirty="0">
                  <a:solidFill>
                    <a:schemeClr val="dk1"/>
                  </a:solidFill>
                </a:endParaRPr>
              </a:p>
              <a:p>
                <a:pPr marL="88900" marR="0" lvl="0" algn="l" rtl="0">
                  <a:lnSpc>
                    <a:spcPct val="113000"/>
                  </a:lnSpc>
                  <a:spcBef>
                    <a:spcPts val="1000"/>
                  </a:spcBef>
                  <a:spcAft>
                    <a:spcPts val="0"/>
                  </a:spcAft>
                  <a:buClr>
                    <a:schemeClr val="dk1"/>
                  </a:buClr>
                  <a:buSzPts val="2200"/>
                </a:pPr>
                <a:r>
                  <a:rPr lang="en-US" sz="2200" dirty="0">
                    <a:solidFill>
                      <a:schemeClr val="dk1"/>
                    </a:solidFill>
                  </a:rPr>
                  <a:t>The inverse function reverses what the original does</a:t>
                </a:r>
                <a:endParaRPr sz="2200" dirty="0">
                  <a:solidFill>
                    <a:schemeClr val="dk1"/>
                  </a:solidFill>
                </a:endParaRPr>
              </a:p>
              <a:p>
                <a:pPr marL="88900" marR="0" lvl="0" algn="l" rtl="0">
                  <a:lnSpc>
                    <a:spcPct val="113000"/>
                  </a:lnSpc>
                  <a:spcBef>
                    <a:spcPts val="1000"/>
                  </a:spcBef>
                  <a:spcAft>
                    <a:spcPts val="0"/>
                  </a:spcAft>
                  <a:buClr>
                    <a:schemeClr val="dk1"/>
                  </a:buClr>
                  <a:buSzPts val="2200"/>
                </a:pPr>
                <a:r>
                  <a:rPr lang="en-US" sz="2200" dirty="0">
                    <a:solidFill>
                      <a:schemeClr val="dk1"/>
                    </a:solidFill>
                  </a:rPr>
                  <a:t>Domain of inverse = Range of original</a:t>
                </a:r>
                <a:endParaRPr sz="2200" dirty="0">
                  <a:solidFill>
                    <a:schemeClr val="dk1"/>
                  </a:solidFill>
                </a:endParaRPr>
              </a:p>
              <a:p>
                <a:pPr marL="88900" marR="0" lvl="0" algn="l" rtl="0">
                  <a:lnSpc>
                    <a:spcPct val="113000"/>
                  </a:lnSpc>
                  <a:spcBef>
                    <a:spcPts val="1000"/>
                  </a:spcBef>
                  <a:spcAft>
                    <a:spcPts val="0"/>
                  </a:spcAft>
                  <a:buClr>
                    <a:schemeClr val="dk1"/>
                  </a:buClr>
                  <a:buSzPts val="2200"/>
                </a:pPr>
                <a:r>
                  <a:rPr lang="en-US" sz="2200" dirty="0">
                    <a:solidFill>
                      <a:schemeClr val="dk1"/>
                    </a:solidFill>
                  </a:rPr>
                  <a:t>Range of inverse = Domain of original</a:t>
                </a:r>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Examples:</a:t>
                </a:r>
                <a:endParaRPr sz="2200" dirty="0">
                  <a:solidFill>
                    <a:schemeClr val="dk1"/>
                  </a:solidFill>
                </a:endParaRPr>
              </a:p>
              <a:p>
                <a:pPr marL="88900" marR="0" lvl="0" algn="l" rtl="0">
                  <a:lnSpc>
                    <a:spcPct val="113000"/>
                  </a:lnSpc>
                  <a:spcBef>
                    <a:spcPts val="1000"/>
                  </a:spcBef>
                  <a:spcAft>
                    <a:spcPts val="0"/>
                  </a:spcAft>
                  <a:buClr>
                    <a:schemeClr val="dk1"/>
                  </a:buClr>
                  <a:buSzPts val="2200"/>
                </a:pPr>
                <a:r>
                  <a:rPr lang="en-US" sz="2200" dirty="0">
                    <a:solidFill>
                      <a:schemeClr val="dk1"/>
                    </a:solidFill>
                  </a:rPr>
                  <a:t>	Since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sin</m:t>
                        </m:r>
                      </m:fName>
                      <m:e>
                        <m:d>
                          <m:dPr>
                            <m:ctrlPr>
                              <a:rPr lang="en-US" sz="2200" i="1" dirty="0" smtClean="0">
                                <a:solidFill>
                                  <a:schemeClr val="dk1"/>
                                </a:solidFill>
                                <a:latin typeface="Cambria Math" panose="02040503050406030204" pitchFamily="18" charset="0"/>
                              </a:rPr>
                            </m:ctrlPr>
                          </m:dPr>
                          <m:e>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𝜋</m:t>
                                </m:r>
                              </m:num>
                              <m:den>
                                <m:r>
                                  <a:rPr lang="en-US" sz="2200" i="1" dirty="0" smtClean="0">
                                    <a:solidFill>
                                      <a:schemeClr val="dk1"/>
                                    </a:solidFill>
                                    <a:latin typeface="Cambria Math" panose="02040503050406030204" pitchFamily="18" charset="0"/>
                                  </a:rPr>
                                  <m:t>6</m:t>
                                </m:r>
                              </m:den>
                            </m:f>
                          </m:e>
                        </m:d>
                      </m:e>
                    </m:func>
                    <m:r>
                      <a:rPr lang="en-US" sz="2200" i="1" dirty="0" smtClean="0">
                        <a:solidFill>
                          <a:schemeClr val="dk1"/>
                        </a:solidFill>
                        <a:latin typeface="Cambria Math" panose="02040503050406030204" pitchFamily="18" charset="0"/>
                      </a:rPr>
                      <m:t>=</m:t>
                    </m:r>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1</m:t>
                        </m:r>
                      </m:num>
                      <m:den>
                        <m:r>
                          <a:rPr lang="en-US" sz="2200" i="1" dirty="0" smtClean="0">
                            <a:solidFill>
                              <a:schemeClr val="dk1"/>
                            </a:solidFill>
                            <a:latin typeface="Cambria Math" panose="02040503050406030204" pitchFamily="18" charset="0"/>
                          </a:rPr>
                          <m:t>2</m:t>
                        </m:r>
                      </m:den>
                    </m:f>
                  </m:oMath>
                </a14:m>
                <a:r>
                  <a:rPr lang="en-US" sz="2200" dirty="0">
                    <a:solidFill>
                      <a:schemeClr val="dk1"/>
                    </a:solidFill>
                  </a:rPr>
                  <a:t>, then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sSup>
                          <m:sSupPr>
                            <m:ctrlPr>
                              <a:rPr lang="en-US" sz="2200" i="1" dirty="0" smtClean="0">
                                <a:solidFill>
                                  <a:schemeClr val="dk1"/>
                                </a:solidFill>
                                <a:latin typeface="Cambria Math" panose="02040503050406030204" pitchFamily="18" charset="0"/>
                              </a:rPr>
                            </m:ctrlPr>
                          </m:sSupPr>
                          <m:e>
                            <m:r>
                              <m:rPr>
                                <m:sty m:val="p"/>
                              </m:rPr>
                              <a:rPr lang="en-US" sz="2200" i="0" dirty="0" smtClean="0">
                                <a:solidFill>
                                  <a:schemeClr val="dk1"/>
                                </a:solidFill>
                                <a:latin typeface="Cambria Math" panose="02040503050406030204" pitchFamily="18" charset="0"/>
                              </a:rPr>
                              <m:t>sin</m:t>
                            </m:r>
                          </m:e>
                          <m:sup>
                            <m:r>
                              <a:rPr lang="en-US" sz="2200" i="1" dirty="0" smtClean="0">
                                <a:solidFill>
                                  <a:schemeClr val="dk1"/>
                                </a:solidFill>
                                <a:latin typeface="Cambria Math" panose="02040503050406030204" pitchFamily="18" charset="0"/>
                              </a:rPr>
                              <m:t>−1</m:t>
                            </m:r>
                          </m:sup>
                        </m:sSup>
                      </m:fName>
                      <m:e>
                        <m:d>
                          <m:dPr>
                            <m:ctrlPr>
                              <a:rPr lang="en-US" sz="2200" i="1" dirty="0" smtClean="0">
                                <a:solidFill>
                                  <a:schemeClr val="dk1"/>
                                </a:solidFill>
                                <a:latin typeface="Cambria Math" panose="02040503050406030204" pitchFamily="18" charset="0"/>
                              </a:rPr>
                            </m:ctrlPr>
                          </m:dPr>
                          <m:e>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1</m:t>
                                </m:r>
                              </m:num>
                              <m:den>
                                <m:r>
                                  <a:rPr lang="en-US" sz="2200" i="1" dirty="0" smtClean="0">
                                    <a:solidFill>
                                      <a:schemeClr val="dk1"/>
                                    </a:solidFill>
                                    <a:latin typeface="Cambria Math" panose="02040503050406030204" pitchFamily="18" charset="0"/>
                                  </a:rPr>
                                  <m:t>2</m:t>
                                </m:r>
                              </m:den>
                            </m:f>
                          </m:e>
                        </m:d>
                      </m:e>
                    </m:func>
                    <m:r>
                      <a:rPr lang="en-US" sz="2200" i="1" dirty="0" smtClean="0">
                        <a:solidFill>
                          <a:schemeClr val="dk1"/>
                        </a:solidFill>
                        <a:latin typeface="Cambria Math" panose="02040503050406030204" pitchFamily="18" charset="0"/>
                      </a:rPr>
                      <m:t>=</m:t>
                    </m:r>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𝜋</m:t>
                        </m:r>
                      </m:num>
                      <m:den>
                        <m:r>
                          <a:rPr lang="en-US" sz="2200" i="1" dirty="0" smtClean="0">
                            <a:solidFill>
                              <a:schemeClr val="dk1"/>
                            </a:solidFill>
                            <a:latin typeface="Cambria Math" panose="02040503050406030204" pitchFamily="18" charset="0"/>
                          </a:rPr>
                          <m:t>6</m:t>
                        </m:r>
                      </m:den>
                    </m:f>
                  </m:oMath>
                </a14:m>
                <a:endParaRPr lang="en-US" sz="2200" dirty="0">
                  <a:solidFill>
                    <a:schemeClr val="dk1"/>
                  </a:solidFill>
                </a:endParaRPr>
              </a:p>
              <a:p>
                <a:pPr marL="88900" marR="0" lvl="0" algn="l" rtl="0">
                  <a:lnSpc>
                    <a:spcPct val="113000"/>
                  </a:lnSpc>
                  <a:spcBef>
                    <a:spcPts val="1000"/>
                  </a:spcBef>
                  <a:spcAft>
                    <a:spcPts val="0"/>
                  </a:spcAft>
                  <a:buClr>
                    <a:schemeClr val="dk1"/>
                  </a:buClr>
                  <a:buSzPts val="2200"/>
                </a:pPr>
                <a:r>
                  <a:rPr lang="en-US" sz="2200" dirty="0">
                    <a:solidFill>
                      <a:schemeClr val="dk1"/>
                    </a:solidFill>
                  </a:rPr>
                  <a:t>	Since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cos</m:t>
                        </m:r>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𝜋</m:t>
                            </m:r>
                          </m:e>
                        </m:d>
                      </m:e>
                    </m:func>
                    <m:r>
                      <a:rPr lang="en-US" sz="2200" i="1" dirty="0" smtClean="0">
                        <a:solidFill>
                          <a:schemeClr val="dk1"/>
                        </a:solidFill>
                        <a:latin typeface="Cambria Math" panose="02040503050406030204" pitchFamily="18" charset="0"/>
                      </a:rPr>
                      <m:t>=−1</m:t>
                    </m:r>
                  </m:oMath>
                </a14:m>
                <a:r>
                  <a:rPr lang="en-US" sz="2200" dirty="0">
                    <a:solidFill>
                      <a:schemeClr val="dk1"/>
                    </a:solidFill>
                  </a:rPr>
                  <a:t>, then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sSup>
                          <m:sSupPr>
                            <m:ctrlPr>
                              <a:rPr lang="en-US" sz="2200" i="1" dirty="0" smtClean="0">
                                <a:solidFill>
                                  <a:schemeClr val="dk1"/>
                                </a:solidFill>
                                <a:latin typeface="Cambria Math" panose="02040503050406030204" pitchFamily="18" charset="0"/>
                              </a:rPr>
                            </m:ctrlPr>
                          </m:sSupPr>
                          <m:e>
                            <m:r>
                              <m:rPr>
                                <m:sty m:val="p"/>
                              </m:rPr>
                              <a:rPr lang="en-US" sz="2200" i="0" dirty="0" smtClean="0">
                                <a:solidFill>
                                  <a:schemeClr val="dk1"/>
                                </a:solidFill>
                                <a:latin typeface="Cambria Math" panose="02040503050406030204" pitchFamily="18" charset="0"/>
                              </a:rPr>
                              <m:t>cos</m:t>
                            </m:r>
                          </m:e>
                          <m:sup>
                            <m:r>
                              <a:rPr lang="en-US" sz="2200" i="1" dirty="0" smtClean="0">
                                <a:solidFill>
                                  <a:schemeClr val="dk1"/>
                                </a:solidFill>
                                <a:latin typeface="Cambria Math" panose="02040503050406030204" pitchFamily="18" charset="0"/>
                              </a:rPr>
                              <m:t>−1</m:t>
                            </m:r>
                          </m:sup>
                        </m:sSup>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−1</m:t>
                            </m:r>
                          </m:e>
                        </m:d>
                      </m:e>
                    </m:func>
                    <m:r>
                      <a:rPr lang="en-US" sz="2200" i="1" dirty="0" smtClean="0">
                        <a:solidFill>
                          <a:schemeClr val="dk1"/>
                        </a:solidFill>
                        <a:latin typeface="Cambria Math" panose="02040503050406030204" pitchFamily="18" charset="0"/>
                      </a:rPr>
                      <m:t>=</m:t>
                    </m:r>
                    <m:r>
                      <a:rPr lang="en-US" sz="2200" i="1" dirty="0" smtClean="0">
                        <a:solidFill>
                          <a:schemeClr val="dk1"/>
                        </a:solidFill>
                        <a:latin typeface="Cambria Math" panose="02040503050406030204" pitchFamily="18" charset="0"/>
                      </a:rPr>
                      <m:t>𝜋</m:t>
                    </m:r>
                  </m:oMath>
                </a14:m>
                <a:endParaRPr sz="22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200" dirty="0">
                    <a:solidFill>
                      <a:schemeClr val="dk1"/>
                    </a:solidFill>
                  </a:rPr>
                  <a:t>WARNING: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sSup>
                          <m:sSupPr>
                            <m:ctrlPr>
                              <a:rPr lang="en-US" sz="2200" i="1" dirty="0" smtClean="0">
                                <a:solidFill>
                                  <a:schemeClr val="dk1"/>
                                </a:solidFill>
                                <a:latin typeface="Cambria Math" panose="02040503050406030204" pitchFamily="18" charset="0"/>
                              </a:rPr>
                            </m:ctrlPr>
                          </m:sSupPr>
                          <m:e>
                            <m:r>
                              <m:rPr>
                                <m:sty m:val="p"/>
                              </m:rPr>
                              <a:rPr lang="en-US" sz="2200" i="0" dirty="0" smtClean="0">
                                <a:solidFill>
                                  <a:schemeClr val="dk1"/>
                                </a:solidFill>
                                <a:latin typeface="Cambria Math" panose="02040503050406030204" pitchFamily="18" charset="0"/>
                              </a:rPr>
                              <m:t>sin</m:t>
                            </m:r>
                          </m:e>
                          <m:sup>
                            <m:r>
                              <a:rPr lang="en-US" sz="2200" i="1" dirty="0" smtClean="0">
                                <a:solidFill>
                                  <a:schemeClr val="dk1"/>
                                </a:solidFill>
                                <a:latin typeface="Cambria Math" panose="02040503050406030204" pitchFamily="18" charset="0"/>
                              </a:rPr>
                              <m:t>−1</m:t>
                            </m:r>
                          </m:sup>
                        </m:sSup>
                      </m:fName>
                      <m:e>
                        <m:r>
                          <a:rPr lang="en-US" sz="2200" i="1" dirty="0" smtClean="0">
                            <a:solidFill>
                              <a:schemeClr val="dk1"/>
                            </a:solidFill>
                            <a:latin typeface="Cambria Math" panose="02040503050406030204" pitchFamily="18" charset="0"/>
                          </a:rPr>
                          <m:t>𝑥</m:t>
                        </m:r>
                      </m:e>
                    </m:func>
                  </m:oMath>
                </a14:m>
                <a:r>
                  <a:rPr lang="en-US" sz="2200" dirty="0">
                    <a:solidFill>
                      <a:schemeClr val="dk1"/>
                    </a:solidFill>
                  </a:rPr>
                  <a:t> does NOT mean </a:t>
                </a:r>
                <a14:m>
                  <m:oMath xmlns:m="http://schemas.openxmlformats.org/officeDocument/2006/math">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1</m:t>
                        </m:r>
                      </m:num>
                      <m:den>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sin</m:t>
                            </m:r>
                          </m:fName>
                          <m:e>
                            <m:r>
                              <a:rPr lang="en-US" sz="2200" i="1" dirty="0" smtClean="0">
                                <a:solidFill>
                                  <a:schemeClr val="dk1"/>
                                </a:solidFill>
                                <a:latin typeface="Cambria Math" panose="02040503050406030204" pitchFamily="18" charset="0"/>
                              </a:rPr>
                              <m:t>𝑥</m:t>
                            </m:r>
                          </m:e>
                        </m:func>
                      </m:den>
                    </m:f>
                  </m:oMath>
                </a14:m>
                <a:r>
                  <a:rPr lang="en-US" sz="2200" dirty="0">
                    <a:solidFill>
                      <a:schemeClr val="dk1"/>
                    </a:solidFill>
                  </a:rPr>
                  <a:t>!</a:t>
                </a:r>
                <a:endParaRPr sz="2200" dirty="0">
                  <a:solidFill>
                    <a:schemeClr val="dk1"/>
                  </a:solidFill>
                </a:endParaRPr>
              </a:p>
            </p:txBody>
          </p:sp>
        </mc:Choice>
        <mc:Fallback>
          <p:sp>
            <p:nvSpPr>
              <p:cNvPr id="829" name="Google Shape;829;p127"/>
              <p:cNvSpPr txBox="1">
                <a:spLocks noRot="1" noChangeAspect="1" noMove="1" noResize="1" noEditPoints="1" noAdjustHandles="1" noChangeArrowheads="1" noChangeShapeType="1" noTextEdit="1"/>
              </p:cNvSpPr>
              <p:nvPr/>
            </p:nvSpPr>
            <p:spPr>
              <a:xfrm>
                <a:off x="824925" y="1261400"/>
                <a:ext cx="7824300" cy="4682203"/>
              </a:xfrm>
              <a:prstGeom prst="rect">
                <a:avLst/>
              </a:prstGeom>
              <a:blipFill>
                <a:blip r:embed="rId3"/>
                <a:stretch>
                  <a:fillRect l="-485"/>
                </a:stretch>
              </a:blipFill>
              <a:ln>
                <a:noFill/>
              </a:ln>
            </p:spPr>
            <p:txBody>
              <a:bodyPr/>
              <a:lstStyle/>
              <a:p>
                <a:r>
                  <a:rPr lang="en-US">
                    <a:noFill/>
                  </a:rPr>
                  <a:t> </a:t>
                </a:r>
              </a:p>
            </p:txBody>
          </p:sp>
        </mc:Fallback>
      </mc:AlternateContent>
      <p:sp>
        <p:nvSpPr>
          <p:cNvPr id="830" name="Google Shape;830;p127">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31" name="Google Shape;831;p12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873800" y="1982900"/>
            <a:ext cx="4318200" cy="4318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28"/>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accent5"/>
              </a:buClr>
              <a:buSzPct val="100000"/>
              <a:buFont typeface="Arial"/>
              <a:buNone/>
            </a:pPr>
            <a:r>
              <a:rPr lang="en-US" dirty="0"/>
              <a:t>Inverse Sine, Cosine, &amp; Tangent Functions</a:t>
            </a:r>
            <a:endParaRPr dirty="0"/>
          </a:p>
        </p:txBody>
      </p:sp>
      <mc:AlternateContent xmlns:mc="http://schemas.openxmlformats.org/markup-compatibility/2006">
        <mc:Choice xmlns:a14="http://schemas.microsoft.com/office/drawing/2010/main" Requires="a14">
          <p:sp>
            <p:nvSpPr>
              <p:cNvPr id="837" name="Google Shape;837;p128"/>
              <p:cNvSpPr txBox="1"/>
              <p:nvPr/>
            </p:nvSpPr>
            <p:spPr>
              <a:xfrm>
                <a:off x="824917" y="1036245"/>
                <a:ext cx="10559700" cy="5019026"/>
              </a:xfrm>
              <a:prstGeom prst="rect">
                <a:avLst/>
              </a:prstGeom>
              <a:noFill/>
              <a:ln>
                <a:noFill/>
              </a:ln>
            </p:spPr>
            <p:txBody>
              <a:bodyPr spcFirstLastPara="1" wrap="square" lIns="121900" tIns="121900" rIns="121900" bIns="121900" anchor="t" anchorCtr="0">
                <a:spAutoFit/>
              </a:bodyPr>
              <a:lstStyle/>
              <a:p>
                <a:pPr lvl="0">
                  <a:lnSpc>
                    <a:spcPct val="113000"/>
                  </a:lnSpc>
                  <a:buSzPts val="2800"/>
                </a:pPr>
                <a:r>
                  <a:rPr lang="en-US" sz="2000" b="1" dirty="0">
                    <a:solidFill>
                      <a:schemeClr val="dk1"/>
                    </a:solidFill>
                  </a:rPr>
                  <a:t>Inverse Sine (</a:t>
                </a:r>
                <a14:m>
                  <m:oMath xmlns:m="http://schemas.openxmlformats.org/officeDocument/2006/math">
                    <m:func>
                      <m:funcPr>
                        <m:ctrlPr>
                          <a:rPr lang="en-US" sz="2000" b="1" dirty="0">
                            <a:solidFill>
                              <a:schemeClr val="dk1"/>
                            </a:solidFill>
                            <a:latin typeface="Cambria Math" panose="02040503050406030204" pitchFamily="18" charset="0"/>
                          </a:rPr>
                        </m:ctrlPr>
                      </m:funcPr>
                      <m:fName>
                        <m:sSup>
                          <m:sSupPr>
                            <m:ctrlPr>
                              <a:rPr lang="en-US" sz="2000" b="1" dirty="0">
                                <a:solidFill>
                                  <a:schemeClr val="dk1"/>
                                </a:solidFill>
                                <a:latin typeface="Cambria Math" panose="02040503050406030204" pitchFamily="18" charset="0"/>
                              </a:rPr>
                            </m:ctrlPr>
                          </m:sSupPr>
                          <m:e>
                            <m:r>
                              <a:rPr lang="en-US" sz="2000" b="1" i="0" dirty="0">
                                <a:solidFill>
                                  <a:schemeClr val="dk1"/>
                                </a:solidFill>
                                <a:latin typeface="Cambria Math" panose="02040503050406030204" pitchFamily="18" charset="0"/>
                              </a:rPr>
                              <m:t>𝐬𝐢𝐧</m:t>
                            </m:r>
                          </m:e>
                          <m:sup>
                            <m:r>
                              <a:rPr lang="en-US" sz="2000" b="1" i="0" dirty="0">
                                <a:solidFill>
                                  <a:schemeClr val="dk1"/>
                                </a:solidFill>
                                <a:latin typeface="Cambria Math" panose="02040503050406030204" pitchFamily="18" charset="0"/>
                              </a:rPr>
                              <m:t>−</m:t>
                            </m:r>
                            <m:r>
                              <a:rPr lang="en-US" sz="2000" b="1" i="0" dirty="0">
                                <a:solidFill>
                                  <a:schemeClr val="dk1"/>
                                </a:solidFill>
                                <a:latin typeface="Cambria Math" panose="02040503050406030204" pitchFamily="18" charset="0"/>
                              </a:rPr>
                              <m:t>𝟏</m:t>
                            </m:r>
                          </m:sup>
                        </m:sSup>
                      </m:fName>
                      <m:e>
                        <m:r>
                          <a:rPr lang="en-US" sz="2000" b="1" i="0" dirty="0">
                            <a:solidFill>
                              <a:schemeClr val="dk1"/>
                            </a:solidFill>
                            <a:latin typeface="Cambria Math" panose="02040503050406030204" pitchFamily="18" charset="0"/>
                          </a:rPr>
                          <m:t>𝐱</m:t>
                        </m:r>
                      </m:e>
                    </m:func>
                  </m:oMath>
                </a14:m>
                <a:r>
                  <a:rPr lang="en-US" sz="2000" b="1" dirty="0">
                    <a:solidFill>
                      <a:schemeClr val="dk1"/>
                    </a:solidFill>
                  </a:rPr>
                  <a:t> ):</a:t>
                </a:r>
                <a:endParaRPr sz="2000" b="1" dirty="0">
                  <a:solidFill>
                    <a:schemeClr val="dk1"/>
                  </a:solidFill>
                </a:endParaRPr>
              </a:p>
              <a:p>
                <a:pPr marL="101600" marR="0" lvl="0" algn="l" rtl="0">
                  <a:lnSpc>
                    <a:spcPct val="113000"/>
                  </a:lnSpc>
                  <a:spcBef>
                    <a:spcPts val="0"/>
                  </a:spcBef>
                  <a:spcAft>
                    <a:spcPts val="0"/>
                  </a:spcAft>
                  <a:buClr>
                    <a:schemeClr val="dk1"/>
                  </a:buClr>
                  <a:buSzPts val="2000"/>
                </a:pPr>
                <a:r>
                  <a:rPr lang="en-US" sz="2000" dirty="0">
                    <a:solidFill>
                      <a:schemeClr val="dk1"/>
                    </a:solidFill>
                  </a:rPr>
                  <a:t>	 </a:t>
                </a:r>
                <a14:m>
                  <m:oMath xmlns:m="http://schemas.openxmlformats.org/officeDocument/2006/math">
                    <m:r>
                      <a:rPr lang="en-US" sz="2000" i="1" dirty="0" smtClean="0">
                        <a:solidFill>
                          <a:schemeClr val="dk1"/>
                        </a:solidFill>
                        <a:latin typeface="Cambria Math" panose="02040503050406030204" pitchFamily="18" charset="0"/>
                      </a:rPr>
                      <m:t>𝑦</m:t>
                    </m:r>
                    <m:r>
                      <a:rPr lang="en-US" sz="2000" i="1" dirty="0" smtClean="0">
                        <a:solidFill>
                          <a:schemeClr val="dk1"/>
                        </a:solidFill>
                        <a:latin typeface="Cambria Math" panose="02040503050406030204" pitchFamily="18" charset="0"/>
                      </a:rPr>
                      <m:t>=</m:t>
                    </m:r>
                    <m:func>
                      <m:funcPr>
                        <m:ctrlPr>
                          <a:rPr lang="en-US" sz="2000" i="1" dirty="0" smtClean="0">
                            <a:solidFill>
                              <a:schemeClr val="dk1"/>
                            </a:solidFill>
                            <a:latin typeface="Cambria Math" panose="02040503050406030204" pitchFamily="18" charset="0"/>
                          </a:rPr>
                        </m:ctrlPr>
                      </m:funcPr>
                      <m:fName>
                        <m:sSup>
                          <m:sSupPr>
                            <m:ctrlPr>
                              <a:rPr lang="en-US" sz="2000" i="1" dirty="0" smtClean="0">
                                <a:solidFill>
                                  <a:schemeClr val="dk1"/>
                                </a:solidFill>
                                <a:latin typeface="Cambria Math" panose="02040503050406030204" pitchFamily="18" charset="0"/>
                              </a:rPr>
                            </m:ctrlPr>
                          </m:sSupPr>
                          <m:e>
                            <m:r>
                              <m:rPr>
                                <m:sty m:val="p"/>
                              </m:rPr>
                              <a:rPr lang="en-US" sz="2000" i="0" dirty="0" smtClean="0">
                                <a:solidFill>
                                  <a:schemeClr val="dk1"/>
                                </a:solidFill>
                                <a:latin typeface="Cambria Math" panose="02040503050406030204" pitchFamily="18" charset="0"/>
                              </a:rPr>
                              <m:t>sin</m:t>
                            </m:r>
                          </m:e>
                          <m:sup>
                            <m:r>
                              <a:rPr lang="en-US" sz="2000" i="1" dirty="0" smtClean="0">
                                <a:solidFill>
                                  <a:schemeClr val="dk1"/>
                                </a:solidFill>
                                <a:latin typeface="Cambria Math" panose="02040503050406030204" pitchFamily="18" charset="0"/>
                              </a:rPr>
                              <m:t>−1</m:t>
                            </m:r>
                          </m:sup>
                        </m:sSup>
                      </m:fName>
                      <m:e>
                        <m:r>
                          <a:rPr lang="en-US" sz="2000" i="1" dirty="0" smtClean="0">
                            <a:solidFill>
                              <a:schemeClr val="dk1"/>
                            </a:solidFill>
                            <a:latin typeface="Cambria Math" panose="02040503050406030204" pitchFamily="18" charset="0"/>
                          </a:rPr>
                          <m:t>𝑥</m:t>
                        </m:r>
                      </m:e>
                    </m:func>
                  </m:oMath>
                </a14:m>
                <a:r>
                  <a:rPr lang="en-US" sz="2000" dirty="0">
                    <a:solidFill>
                      <a:schemeClr val="dk1"/>
                    </a:solidFill>
                  </a:rPr>
                  <a:t> means </a:t>
                </a:r>
                <a14:m>
                  <m:oMath xmlns:m="http://schemas.openxmlformats.org/officeDocument/2006/math">
                    <m:r>
                      <a:rPr lang="en-US" sz="2000" i="1" dirty="0" smtClean="0">
                        <a:solidFill>
                          <a:schemeClr val="dk1"/>
                        </a:solidFill>
                        <a:latin typeface="Cambria Math" panose="02040503050406030204" pitchFamily="18" charset="0"/>
                      </a:rPr>
                      <m:t>𝑥</m:t>
                    </m:r>
                    <m:r>
                      <a:rPr lang="en-US" sz="2000" i="1" dirty="0" smtClean="0">
                        <a:solidFill>
                          <a:schemeClr val="dk1"/>
                        </a:solidFill>
                        <a:latin typeface="Cambria Math" panose="02040503050406030204" pitchFamily="18" charset="0"/>
                      </a:rPr>
                      <m:t>=</m:t>
                    </m:r>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sin</m:t>
                        </m:r>
                      </m:fName>
                      <m:e>
                        <m:r>
                          <a:rPr lang="en-US" sz="2000" i="1" dirty="0" smtClean="0">
                            <a:solidFill>
                              <a:schemeClr val="dk1"/>
                            </a:solidFill>
                            <a:latin typeface="Cambria Math" panose="02040503050406030204" pitchFamily="18" charset="0"/>
                          </a:rPr>
                          <m:t>𝑦</m:t>
                        </m:r>
                      </m:e>
                    </m:func>
                  </m:oMath>
                </a14:m>
                <a:endParaRPr sz="2000" dirty="0">
                  <a:solidFill>
                    <a:schemeClr val="dk1"/>
                  </a:solidFill>
                </a:endParaRPr>
              </a:p>
              <a:p>
                <a:pPr marL="101600" marR="0" lvl="0" algn="l" rtl="0">
                  <a:lnSpc>
                    <a:spcPct val="113000"/>
                  </a:lnSpc>
                  <a:spcBef>
                    <a:spcPts val="0"/>
                  </a:spcBef>
                  <a:spcAft>
                    <a:spcPts val="0"/>
                  </a:spcAft>
                  <a:buClr>
                    <a:schemeClr val="dk1"/>
                  </a:buClr>
                  <a:buSzPts val="2000"/>
                </a:pPr>
                <a:r>
                  <a:rPr lang="en-US" sz="2000" dirty="0">
                    <a:solidFill>
                      <a:schemeClr val="dk1"/>
                    </a:solidFill>
                  </a:rPr>
                  <a:t>	 Domain: </a:t>
                </a:r>
                <a14:m>
                  <m:oMath xmlns:m="http://schemas.openxmlformats.org/officeDocument/2006/math">
                    <m:d>
                      <m:dPr>
                        <m:begChr m:val="["/>
                        <m:endChr m:val="]"/>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−1,1</m:t>
                        </m:r>
                      </m:e>
                    </m:d>
                  </m:oMath>
                </a14:m>
                <a:endParaRPr lang="en-US" sz="2000" dirty="0">
                  <a:solidFill>
                    <a:schemeClr val="dk1"/>
                  </a:solidFill>
                </a:endParaRPr>
              </a:p>
              <a:p>
                <a:pPr marL="101600" marR="0" lvl="0" algn="l" rtl="0">
                  <a:lnSpc>
                    <a:spcPct val="113000"/>
                  </a:lnSpc>
                  <a:spcBef>
                    <a:spcPts val="0"/>
                  </a:spcBef>
                  <a:spcAft>
                    <a:spcPts val="0"/>
                  </a:spcAft>
                  <a:buClr>
                    <a:schemeClr val="dk1"/>
                  </a:buClr>
                  <a:buSzPts val="2000"/>
                </a:pPr>
                <a:r>
                  <a:rPr lang="en-US" sz="2000" dirty="0">
                    <a:solidFill>
                      <a:schemeClr val="dk1"/>
                    </a:solidFill>
                  </a:rPr>
                  <a:t>	 Range: </a:t>
                </a:r>
                <a14:m>
                  <m:oMath xmlns:m="http://schemas.openxmlformats.org/officeDocument/2006/math">
                    <m:d>
                      <m:dPr>
                        <m:begChr m:val="["/>
                        <m:endChr m:val="]"/>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m:t>
                        </m:r>
                        <m:f>
                          <m:fPr>
                            <m:ctrlPr>
                              <a:rPr lang="en-US" sz="2000" i="1" dirty="0" smtClean="0">
                                <a:solidFill>
                                  <a:schemeClr val="dk1"/>
                                </a:solidFill>
                                <a:latin typeface="Cambria Math" panose="02040503050406030204" pitchFamily="18" charset="0"/>
                              </a:rPr>
                            </m:ctrlPr>
                          </m:fPr>
                          <m:num>
                            <m:r>
                              <a:rPr lang="en-US" sz="2000" i="1" dirty="0" smtClean="0">
                                <a:solidFill>
                                  <a:schemeClr val="dk1"/>
                                </a:solidFill>
                                <a:latin typeface="Cambria Math" panose="02040503050406030204" pitchFamily="18" charset="0"/>
                              </a:rPr>
                              <m:t>𝜋</m:t>
                            </m:r>
                          </m:num>
                          <m:den>
                            <m:r>
                              <a:rPr lang="en-US" sz="2000" i="1" dirty="0" smtClean="0">
                                <a:solidFill>
                                  <a:schemeClr val="dk1"/>
                                </a:solidFill>
                                <a:latin typeface="Cambria Math" panose="02040503050406030204" pitchFamily="18" charset="0"/>
                              </a:rPr>
                              <m:t>2</m:t>
                            </m:r>
                          </m:den>
                        </m:f>
                        <m:r>
                          <a:rPr lang="en-US" sz="2000" i="1" dirty="0" smtClean="0">
                            <a:solidFill>
                              <a:schemeClr val="dk1"/>
                            </a:solidFill>
                            <a:latin typeface="Cambria Math" panose="02040503050406030204" pitchFamily="18" charset="0"/>
                          </a:rPr>
                          <m:t>,</m:t>
                        </m:r>
                        <m:f>
                          <m:fPr>
                            <m:ctrlPr>
                              <a:rPr lang="en-US" sz="2000" i="1" dirty="0" smtClean="0">
                                <a:solidFill>
                                  <a:schemeClr val="dk1"/>
                                </a:solidFill>
                                <a:latin typeface="Cambria Math" panose="02040503050406030204" pitchFamily="18" charset="0"/>
                              </a:rPr>
                            </m:ctrlPr>
                          </m:fPr>
                          <m:num>
                            <m:r>
                              <a:rPr lang="en-US" sz="2000" i="1" dirty="0" smtClean="0">
                                <a:solidFill>
                                  <a:schemeClr val="dk1"/>
                                </a:solidFill>
                                <a:latin typeface="Cambria Math" panose="02040503050406030204" pitchFamily="18" charset="0"/>
                              </a:rPr>
                              <m:t>𝜋</m:t>
                            </m:r>
                          </m:num>
                          <m:den>
                            <m:r>
                              <a:rPr lang="en-US" sz="2000" i="1" dirty="0" smtClean="0">
                                <a:solidFill>
                                  <a:schemeClr val="dk1"/>
                                </a:solidFill>
                                <a:latin typeface="Cambria Math" panose="02040503050406030204" pitchFamily="18" charset="0"/>
                              </a:rPr>
                              <m:t>2</m:t>
                            </m:r>
                          </m:den>
                        </m:f>
                      </m:e>
                    </m:d>
                    <m:r>
                      <a:rPr lang="en-US" sz="2000" i="1" dirty="0" smtClean="0">
                        <a:solidFill>
                          <a:schemeClr val="dk1"/>
                        </a:solidFill>
                        <a:latin typeface="Cambria Math" panose="02040503050406030204" pitchFamily="18" charset="0"/>
                      </a:rPr>
                      <m:t> </m:t>
                    </m:r>
                  </m:oMath>
                </a14:m>
                <a:r>
                  <a:rPr lang="en-US" sz="2000" dirty="0">
                    <a:solidFill>
                      <a:schemeClr val="dk1"/>
                    </a:solidFill>
                  </a:rPr>
                  <a:t>(angles from </a:t>
                </a:r>
                <a14:m>
                  <m:oMath xmlns:m="http://schemas.openxmlformats.org/officeDocument/2006/math">
                    <m:r>
                      <a:rPr lang="en-US" sz="2000" i="1" dirty="0" smtClean="0">
                        <a:solidFill>
                          <a:schemeClr val="dk1"/>
                        </a:solidFill>
                        <a:latin typeface="Cambria Math" panose="02040503050406030204" pitchFamily="18" charset="0"/>
                      </a:rPr>
                      <m:t>−90° </m:t>
                    </m:r>
                  </m:oMath>
                </a14:m>
                <a:r>
                  <a:rPr lang="en-US" sz="2000" dirty="0">
                    <a:solidFill>
                      <a:schemeClr val="dk1"/>
                    </a:solidFill>
                  </a:rPr>
                  <a:t> to </a:t>
                </a:r>
                <a14:m>
                  <m:oMath xmlns:m="http://schemas.openxmlformats.org/officeDocument/2006/math">
                    <m:r>
                      <a:rPr lang="en-US" sz="2000" i="1" dirty="0" smtClean="0">
                        <a:solidFill>
                          <a:schemeClr val="dk1"/>
                        </a:solidFill>
                        <a:latin typeface="Cambria Math" panose="02040503050406030204" pitchFamily="18" charset="0"/>
                      </a:rPr>
                      <m:t>90°</m:t>
                    </m:r>
                  </m:oMath>
                </a14:m>
                <a:r>
                  <a:rPr lang="en-US" sz="2000" dirty="0">
                    <a:solidFill>
                      <a:schemeClr val="dk1"/>
                    </a:solidFill>
                  </a:rPr>
                  <a:t>)</a:t>
                </a:r>
                <a:endParaRPr sz="2000" dirty="0">
                  <a:solidFill>
                    <a:schemeClr val="dk1"/>
                  </a:solidFill>
                </a:endParaRPr>
              </a:p>
              <a:p>
                <a:pPr lvl="0">
                  <a:lnSpc>
                    <a:spcPct val="113000"/>
                  </a:lnSpc>
                  <a:spcBef>
                    <a:spcPts val="1000"/>
                  </a:spcBef>
                  <a:buSzPts val="2800"/>
                </a:pPr>
                <a:r>
                  <a:rPr lang="en-US" sz="2000" b="1" dirty="0">
                    <a:solidFill>
                      <a:schemeClr val="dk1"/>
                    </a:solidFill>
                  </a:rPr>
                  <a:t>Inverse Cosine (</a:t>
                </a:r>
                <a14:m>
                  <m:oMath xmlns:m="http://schemas.openxmlformats.org/officeDocument/2006/math">
                    <m:func>
                      <m:funcPr>
                        <m:ctrlPr>
                          <a:rPr lang="en-US" sz="2000" b="1" dirty="0">
                            <a:solidFill>
                              <a:schemeClr val="dk1"/>
                            </a:solidFill>
                            <a:latin typeface="Cambria Math" panose="02040503050406030204" pitchFamily="18" charset="0"/>
                          </a:rPr>
                        </m:ctrlPr>
                      </m:funcPr>
                      <m:fName>
                        <m:sSup>
                          <m:sSupPr>
                            <m:ctrlPr>
                              <a:rPr lang="en-US" sz="2000" b="1" dirty="0">
                                <a:solidFill>
                                  <a:schemeClr val="dk1"/>
                                </a:solidFill>
                                <a:latin typeface="Cambria Math" panose="02040503050406030204" pitchFamily="18" charset="0"/>
                              </a:rPr>
                            </m:ctrlPr>
                          </m:sSupPr>
                          <m:e>
                            <m:r>
                              <a:rPr lang="en-US" sz="2000" b="1" i="0" dirty="0">
                                <a:solidFill>
                                  <a:schemeClr val="dk1"/>
                                </a:solidFill>
                                <a:latin typeface="Cambria Math" panose="02040503050406030204" pitchFamily="18" charset="0"/>
                              </a:rPr>
                              <m:t>𝐜𝐨𝐬</m:t>
                            </m:r>
                          </m:e>
                          <m:sup>
                            <m:r>
                              <a:rPr lang="en-US" sz="2000" b="1" i="0" dirty="0">
                                <a:solidFill>
                                  <a:schemeClr val="dk1"/>
                                </a:solidFill>
                                <a:latin typeface="Cambria Math" panose="02040503050406030204" pitchFamily="18" charset="0"/>
                              </a:rPr>
                              <m:t>−</m:t>
                            </m:r>
                            <m:r>
                              <a:rPr lang="en-US" sz="2000" b="1" i="0" dirty="0">
                                <a:solidFill>
                                  <a:schemeClr val="dk1"/>
                                </a:solidFill>
                                <a:latin typeface="Cambria Math" panose="02040503050406030204" pitchFamily="18" charset="0"/>
                              </a:rPr>
                              <m:t>𝟏</m:t>
                            </m:r>
                          </m:sup>
                        </m:sSup>
                      </m:fName>
                      <m:e>
                        <m:r>
                          <a:rPr lang="en-US" sz="2000" b="1" i="0" dirty="0">
                            <a:solidFill>
                              <a:schemeClr val="dk1"/>
                            </a:solidFill>
                            <a:latin typeface="Cambria Math" panose="02040503050406030204" pitchFamily="18" charset="0"/>
                          </a:rPr>
                          <m:t>𝐱</m:t>
                        </m:r>
                      </m:e>
                    </m:func>
                  </m:oMath>
                </a14:m>
                <a:r>
                  <a:rPr lang="en-US" sz="2000" b="1" dirty="0">
                    <a:solidFill>
                      <a:schemeClr val="dk1"/>
                    </a:solidFill>
                  </a:rPr>
                  <a:t> ):</a:t>
                </a:r>
                <a:endParaRPr sz="2000" b="1" dirty="0">
                  <a:solidFill>
                    <a:schemeClr val="dk1"/>
                  </a:solidFill>
                </a:endParaRPr>
              </a:p>
              <a:p>
                <a:pPr marL="101600" marR="0" lvl="0" algn="l" rtl="0">
                  <a:lnSpc>
                    <a:spcPct val="113000"/>
                  </a:lnSpc>
                  <a:spcBef>
                    <a:spcPts val="0"/>
                  </a:spcBef>
                  <a:spcAft>
                    <a:spcPts val="0"/>
                  </a:spcAft>
                  <a:buClr>
                    <a:schemeClr val="dk1"/>
                  </a:buClr>
                  <a:buSzPts val="2000"/>
                </a:pPr>
                <a:r>
                  <a:rPr lang="en-US" sz="2000" dirty="0">
                    <a:solidFill>
                      <a:schemeClr val="dk1"/>
                    </a:solidFill>
                  </a:rPr>
                  <a:t>	 </a:t>
                </a:r>
                <a14:m>
                  <m:oMath xmlns:m="http://schemas.openxmlformats.org/officeDocument/2006/math">
                    <m:r>
                      <a:rPr lang="en-US" sz="2000" i="1" dirty="0" smtClean="0">
                        <a:solidFill>
                          <a:schemeClr val="dk1"/>
                        </a:solidFill>
                        <a:latin typeface="Cambria Math" panose="02040503050406030204" pitchFamily="18" charset="0"/>
                      </a:rPr>
                      <m:t>𝑦</m:t>
                    </m:r>
                    <m:r>
                      <a:rPr lang="en-US" sz="2000" i="1" dirty="0" smtClean="0">
                        <a:solidFill>
                          <a:schemeClr val="dk1"/>
                        </a:solidFill>
                        <a:latin typeface="Cambria Math" panose="02040503050406030204" pitchFamily="18" charset="0"/>
                      </a:rPr>
                      <m:t>=</m:t>
                    </m:r>
                    <m:func>
                      <m:funcPr>
                        <m:ctrlPr>
                          <a:rPr lang="en-US" sz="2000" i="1" dirty="0" smtClean="0">
                            <a:solidFill>
                              <a:schemeClr val="dk1"/>
                            </a:solidFill>
                            <a:latin typeface="Cambria Math" panose="02040503050406030204" pitchFamily="18" charset="0"/>
                          </a:rPr>
                        </m:ctrlPr>
                      </m:funcPr>
                      <m:fName>
                        <m:sSup>
                          <m:sSupPr>
                            <m:ctrlPr>
                              <a:rPr lang="en-US" sz="2000" i="1" dirty="0" smtClean="0">
                                <a:solidFill>
                                  <a:schemeClr val="dk1"/>
                                </a:solidFill>
                                <a:latin typeface="Cambria Math" panose="02040503050406030204" pitchFamily="18" charset="0"/>
                              </a:rPr>
                            </m:ctrlPr>
                          </m:sSupPr>
                          <m:e>
                            <m:r>
                              <m:rPr>
                                <m:sty m:val="p"/>
                              </m:rPr>
                              <a:rPr lang="en-US" sz="2000" i="0" dirty="0" smtClean="0">
                                <a:solidFill>
                                  <a:schemeClr val="dk1"/>
                                </a:solidFill>
                                <a:latin typeface="Cambria Math" panose="02040503050406030204" pitchFamily="18" charset="0"/>
                              </a:rPr>
                              <m:t>cos</m:t>
                            </m:r>
                          </m:e>
                          <m:sup>
                            <m:r>
                              <a:rPr lang="en-US" sz="2000" i="1" dirty="0" smtClean="0">
                                <a:solidFill>
                                  <a:schemeClr val="dk1"/>
                                </a:solidFill>
                                <a:latin typeface="Cambria Math" panose="02040503050406030204" pitchFamily="18" charset="0"/>
                              </a:rPr>
                              <m:t>−1</m:t>
                            </m:r>
                          </m:sup>
                        </m:sSup>
                      </m:fName>
                      <m:e>
                        <m:r>
                          <a:rPr lang="en-US" sz="2000" i="1" dirty="0" smtClean="0">
                            <a:solidFill>
                              <a:schemeClr val="dk1"/>
                            </a:solidFill>
                            <a:latin typeface="Cambria Math" panose="02040503050406030204" pitchFamily="18" charset="0"/>
                          </a:rPr>
                          <m:t>𝑥</m:t>
                        </m:r>
                      </m:e>
                    </m:func>
                  </m:oMath>
                </a14:m>
                <a:r>
                  <a:rPr lang="en-US" sz="2000" dirty="0">
                    <a:solidFill>
                      <a:schemeClr val="dk1"/>
                    </a:solidFill>
                  </a:rPr>
                  <a:t> means </a:t>
                </a:r>
                <a14:m>
                  <m:oMath xmlns:m="http://schemas.openxmlformats.org/officeDocument/2006/math">
                    <m:r>
                      <a:rPr lang="en-US" sz="2000" i="1" dirty="0" smtClean="0">
                        <a:solidFill>
                          <a:schemeClr val="dk1"/>
                        </a:solidFill>
                        <a:latin typeface="Cambria Math" panose="02040503050406030204" pitchFamily="18" charset="0"/>
                      </a:rPr>
                      <m:t>𝑥</m:t>
                    </m:r>
                    <m:r>
                      <a:rPr lang="en-US" sz="2000" i="1" dirty="0" smtClean="0">
                        <a:solidFill>
                          <a:schemeClr val="dk1"/>
                        </a:solidFill>
                        <a:latin typeface="Cambria Math" panose="02040503050406030204" pitchFamily="18" charset="0"/>
                      </a:rPr>
                      <m:t>=</m:t>
                    </m:r>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cos</m:t>
                        </m:r>
                      </m:fName>
                      <m:e>
                        <m:r>
                          <a:rPr lang="en-US" sz="2000" i="1" dirty="0" smtClean="0">
                            <a:solidFill>
                              <a:schemeClr val="dk1"/>
                            </a:solidFill>
                            <a:latin typeface="Cambria Math" panose="02040503050406030204" pitchFamily="18" charset="0"/>
                          </a:rPr>
                          <m:t>𝑦</m:t>
                        </m:r>
                      </m:e>
                    </m:func>
                  </m:oMath>
                </a14:m>
                <a:endParaRPr lang="en-US" sz="2000" dirty="0">
                  <a:solidFill>
                    <a:schemeClr val="dk1"/>
                  </a:solidFill>
                </a:endParaRPr>
              </a:p>
              <a:p>
                <a:pPr marL="101600" marR="0" lvl="0" algn="l" rtl="0">
                  <a:lnSpc>
                    <a:spcPct val="113000"/>
                  </a:lnSpc>
                  <a:spcBef>
                    <a:spcPts val="0"/>
                  </a:spcBef>
                  <a:spcAft>
                    <a:spcPts val="0"/>
                  </a:spcAft>
                  <a:buClr>
                    <a:schemeClr val="dk1"/>
                  </a:buClr>
                  <a:buSzPts val="2000"/>
                </a:pPr>
                <a:r>
                  <a:rPr lang="en-US" sz="2000" dirty="0">
                    <a:solidFill>
                      <a:schemeClr val="dk1"/>
                    </a:solidFill>
                  </a:rPr>
                  <a:t>	 Domain: </a:t>
                </a:r>
                <a14:m>
                  <m:oMath xmlns:m="http://schemas.openxmlformats.org/officeDocument/2006/math">
                    <m:d>
                      <m:dPr>
                        <m:begChr m:val="["/>
                        <m:endChr m:val="]"/>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−1,1</m:t>
                        </m:r>
                      </m:e>
                    </m:d>
                  </m:oMath>
                </a14:m>
                <a:endParaRPr lang="en-US" sz="2000" dirty="0">
                  <a:solidFill>
                    <a:schemeClr val="dk1"/>
                  </a:solidFill>
                </a:endParaRPr>
              </a:p>
              <a:p>
                <a:pPr marL="101600" marR="0" lvl="0" algn="l" rtl="0">
                  <a:lnSpc>
                    <a:spcPct val="113000"/>
                  </a:lnSpc>
                  <a:spcBef>
                    <a:spcPts val="0"/>
                  </a:spcBef>
                  <a:spcAft>
                    <a:spcPts val="0"/>
                  </a:spcAft>
                  <a:buClr>
                    <a:schemeClr val="dk1"/>
                  </a:buClr>
                  <a:buSzPts val="2000"/>
                </a:pPr>
                <a:r>
                  <a:rPr lang="en-US" sz="2000" dirty="0">
                    <a:solidFill>
                      <a:schemeClr val="dk1"/>
                    </a:solidFill>
                  </a:rPr>
                  <a:t>	 Range: </a:t>
                </a:r>
                <a14:m>
                  <m:oMath xmlns:m="http://schemas.openxmlformats.org/officeDocument/2006/math">
                    <m:d>
                      <m:dPr>
                        <m:begChr m:val="["/>
                        <m:endChr m:val="]"/>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0,</m:t>
                        </m:r>
                        <m:r>
                          <a:rPr lang="en-US" sz="2000" i="1" dirty="0" smtClean="0">
                            <a:solidFill>
                              <a:schemeClr val="dk1"/>
                            </a:solidFill>
                            <a:latin typeface="Cambria Math" panose="02040503050406030204" pitchFamily="18" charset="0"/>
                          </a:rPr>
                          <m:t>𝜋</m:t>
                        </m:r>
                      </m:e>
                    </m:d>
                  </m:oMath>
                </a14:m>
                <a:r>
                  <a:rPr lang="en-US" sz="2000" dirty="0">
                    <a:solidFill>
                      <a:schemeClr val="dk1"/>
                    </a:solidFill>
                  </a:rPr>
                  <a:t> (angles from 0° to 180°)</a:t>
                </a:r>
                <a:endParaRPr sz="2000" dirty="0">
                  <a:solidFill>
                    <a:schemeClr val="dk1"/>
                  </a:solidFill>
                </a:endParaRPr>
              </a:p>
              <a:p>
                <a:pPr lvl="0">
                  <a:lnSpc>
                    <a:spcPct val="113000"/>
                  </a:lnSpc>
                  <a:spcBef>
                    <a:spcPts val="1000"/>
                  </a:spcBef>
                  <a:buSzPts val="2800"/>
                </a:pPr>
                <a:r>
                  <a:rPr lang="en-US" sz="2000" b="1" dirty="0">
                    <a:solidFill>
                      <a:schemeClr val="dk1"/>
                    </a:solidFill>
                  </a:rPr>
                  <a:t>Inverse Tangent (</a:t>
                </a:r>
                <a14:m>
                  <m:oMath xmlns:m="http://schemas.openxmlformats.org/officeDocument/2006/math">
                    <m:func>
                      <m:funcPr>
                        <m:ctrlPr>
                          <a:rPr lang="en-US" sz="2000" b="1" dirty="0">
                            <a:solidFill>
                              <a:schemeClr val="dk1"/>
                            </a:solidFill>
                            <a:latin typeface="Cambria Math" panose="02040503050406030204" pitchFamily="18" charset="0"/>
                          </a:rPr>
                        </m:ctrlPr>
                      </m:funcPr>
                      <m:fName>
                        <m:sSup>
                          <m:sSupPr>
                            <m:ctrlPr>
                              <a:rPr lang="en-US" sz="2000" b="1" dirty="0">
                                <a:solidFill>
                                  <a:schemeClr val="dk1"/>
                                </a:solidFill>
                                <a:latin typeface="Cambria Math" panose="02040503050406030204" pitchFamily="18" charset="0"/>
                              </a:rPr>
                            </m:ctrlPr>
                          </m:sSupPr>
                          <m:e>
                            <m:r>
                              <a:rPr lang="en-US" sz="2000" b="1" i="0" dirty="0">
                                <a:solidFill>
                                  <a:schemeClr val="dk1"/>
                                </a:solidFill>
                                <a:latin typeface="Cambria Math" panose="02040503050406030204" pitchFamily="18" charset="0"/>
                              </a:rPr>
                              <m:t>𝐭𝐚𝐧</m:t>
                            </m:r>
                          </m:e>
                          <m:sup>
                            <m:r>
                              <a:rPr lang="en-US" sz="2000" b="1" i="0" dirty="0">
                                <a:solidFill>
                                  <a:schemeClr val="dk1"/>
                                </a:solidFill>
                                <a:latin typeface="Cambria Math" panose="02040503050406030204" pitchFamily="18" charset="0"/>
                              </a:rPr>
                              <m:t>−</m:t>
                            </m:r>
                            <m:r>
                              <a:rPr lang="en-US" sz="2000" b="1" i="0" dirty="0">
                                <a:solidFill>
                                  <a:schemeClr val="dk1"/>
                                </a:solidFill>
                                <a:latin typeface="Cambria Math" panose="02040503050406030204" pitchFamily="18" charset="0"/>
                              </a:rPr>
                              <m:t>𝟏</m:t>
                            </m:r>
                          </m:sup>
                        </m:sSup>
                      </m:fName>
                      <m:e>
                        <m:r>
                          <a:rPr lang="en-US" sz="2000" b="1" i="0" dirty="0">
                            <a:solidFill>
                              <a:schemeClr val="dk1"/>
                            </a:solidFill>
                            <a:latin typeface="Cambria Math" panose="02040503050406030204" pitchFamily="18" charset="0"/>
                          </a:rPr>
                          <m:t>𝐱</m:t>
                        </m:r>
                      </m:e>
                    </m:func>
                  </m:oMath>
                </a14:m>
                <a:r>
                  <a:rPr lang="en-US" sz="2000" b="1" dirty="0">
                    <a:solidFill>
                      <a:schemeClr val="dk1"/>
                    </a:solidFill>
                  </a:rPr>
                  <a:t>):</a:t>
                </a:r>
                <a:endParaRPr sz="2000" b="1" dirty="0">
                  <a:solidFill>
                    <a:schemeClr val="dk1"/>
                  </a:solidFill>
                </a:endParaRPr>
              </a:p>
              <a:p>
                <a:pPr marL="101600" marR="0" lvl="0" algn="l" rtl="0">
                  <a:lnSpc>
                    <a:spcPct val="113000"/>
                  </a:lnSpc>
                  <a:spcBef>
                    <a:spcPts val="0"/>
                  </a:spcBef>
                  <a:spcAft>
                    <a:spcPts val="0"/>
                  </a:spcAft>
                  <a:buClr>
                    <a:schemeClr val="dk1"/>
                  </a:buClr>
                  <a:buSzPts val="2000"/>
                </a:pPr>
                <a:r>
                  <a:rPr lang="en-US" sz="2000" dirty="0">
                    <a:solidFill>
                      <a:schemeClr val="dk1"/>
                    </a:solidFill>
                  </a:rPr>
                  <a:t>	 </a:t>
                </a:r>
                <a14:m>
                  <m:oMath xmlns:m="http://schemas.openxmlformats.org/officeDocument/2006/math">
                    <m:r>
                      <a:rPr lang="en-US" sz="2000" i="1" dirty="0" smtClean="0">
                        <a:solidFill>
                          <a:schemeClr val="dk1"/>
                        </a:solidFill>
                        <a:latin typeface="Cambria Math" panose="02040503050406030204" pitchFamily="18" charset="0"/>
                      </a:rPr>
                      <m:t>𝑦</m:t>
                    </m:r>
                    <m:r>
                      <a:rPr lang="en-US" sz="2000" i="1" dirty="0" smtClean="0">
                        <a:solidFill>
                          <a:schemeClr val="dk1"/>
                        </a:solidFill>
                        <a:latin typeface="Cambria Math" panose="02040503050406030204" pitchFamily="18" charset="0"/>
                      </a:rPr>
                      <m:t>=</m:t>
                    </m:r>
                    <m:func>
                      <m:funcPr>
                        <m:ctrlPr>
                          <a:rPr lang="en-US" sz="2000" i="1" dirty="0" smtClean="0">
                            <a:solidFill>
                              <a:schemeClr val="dk1"/>
                            </a:solidFill>
                            <a:latin typeface="Cambria Math" panose="02040503050406030204" pitchFamily="18" charset="0"/>
                          </a:rPr>
                        </m:ctrlPr>
                      </m:funcPr>
                      <m:fName>
                        <m:sSup>
                          <m:sSupPr>
                            <m:ctrlPr>
                              <a:rPr lang="en-US" sz="2000" i="1" dirty="0" smtClean="0">
                                <a:solidFill>
                                  <a:schemeClr val="dk1"/>
                                </a:solidFill>
                                <a:latin typeface="Cambria Math" panose="02040503050406030204" pitchFamily="18" charset="0"/>
                              </a:rPr>
                            </m:ctrlPr>
                          </m:sSupPr>
                          <m:e>
                            <m:r>
                              <m:rPr>
                                <m:sty m:val="p"/>
                              </m:rPr>
                              <a:rPr lang="en-US" sz="2000" i="0" dirty="0" smtClean="0">
                                <a:solidFill>
                                  <a:schemeClr val="dk1"/>
                                </a:solidFill>
                                <a:latin typeface="Cambria Math" panose="02040503050406030204" pitchFamily="18" charset="0"/>
                              </a:rPr>
                              <m:t>tan</m:t>
                            </m:r>
                          </m:e>
                          <m:sup>
                            <m:r>
                              <a:rPr lang="en-US" sz="2000" i="1" dirty="0" smtClean="0">
                                <a:solidFill>
                                  <a:schemeClr val="dk1"/>
                                </a:solidFill>
                                <a:latin typeface="Cambria Math" panose="02040503050406030204" pitchFamily="18" charset="0"/>
                              </a:rPr>
                              <m:t>−1</m:t>
                            </m:r>
                          </m:sup>
                        </m:sSup>
                      </m:fName>
                      <m:e>
                        <m:r>
                          <a:rPr lang="en-US" sz="2000" i="1" dirty="0" smtClean="0">
                            <a:solidFill>
                              <a:schemeClr val="dk1"/>
                            </a:solidFill>
                            <a:latin typeface="Cambria Math" panose="02040503050406030204" pitchFamily="18" charset="0"/>
                          </a:rPr>
                          <m:t>𝑥</m:t>
                        </m:r>
                      </m:e>
                    </m:func>
                  </m:oMath>
                </a14:m>
                <a:r>
                  <a:rPr lang="en-US" sz="2000" dirty="0">
                    <a:solidFill>
                      <a:schemeClr val="dk1"/>
                    </a:solidFill>
                  </a:rPr>
                  <a:t> means </a:t>
                </a:r>
                <a14:m>
                  <m:oMath xmlns:m="http://schemas.openxmlformats.org/officeDocument/2006/math">
                    <m:r>
                      <a:rPr lang="en-US" sz="2000" i="1" dirty="0" smtClean="0">
                        <a:solidFill>
                          <a:schemeClr val="dk1"/>
                        </a:solidFill>
                        <a:latin typeface="Cambria Math" panose="02040503050406030204" pitchFamily="18" charset="0"/>
                      </a:rPr>
                      <m:t>𝑥</m:t>
                    </m:r>
                    <m:r>
                      <a:rPr lang="en-US" sz="2000" i="1" dirty="0" smtClean="0">
                        <a:solidFill>
                          <a:schemeClr val="dk1"/>
                        </a:solidFill>
                        <a:latin typeface="Cambria Math" panose="02040503050406030204" pitchFamily="18" charset="0"/>
                      </a:rPr>
                      <m:t>=</m:t>
                    </m:r>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tan</m:t>
                        </m:r>
                      </m:fName>
                      <m:e>
                        <m:r>
                          <a:rPr lang="en-US" sz="2000" i="1" dirty="0" smtClean="0">
                            <a:solidFill>
                              <a:schemeClr val="dk1"/>
                            </a:solidFill>
                            <a:latin typeface="Cambria Math" panose="02040503050406030204" pitchFamily="18" charset="0"/>
                          </a:rPr>
                          <m:t>𝑦</m:t>
                        </m:r>
                      </m:e>
                    </m:func>
                  </m:oMath>
                </a14:m>
                <a:endParaRPr lang="en-US" sz="2000" dirty="0">
                  <a:solidFill>
                    <a:schemeClr val="dk1"/>
                  </a:solidFill>
                </a:endParaRPr>
              </a:p>
              <a:p>
                <a:pPr marL="101600" marR="0" lvl="0" algn="l" rtl="0">
                  <a:lnSpc>
                    <a:spcPct val="113000"/>
                  </a:lnSpc>
                  <a:spcBef>
                    <a:spcPts val="0"/>
                  </a:spcBef>
                  <a:spcAft>
                    <a:spcPts val="0"/>
                  </a:spcAft>
                  <a:buClr>
                    <a:schemeClr val="dk1"/>
                  </a:buClr>
                  <a:buSzPts val="2000"/>
                </a:pPr>
                <a:r>
                  <a:rPr lang="en-US" sz="2000" dirty="0">
                    <a:solidFill>
                      <a:schemeClr val="dk1"/>
                    </a:solidFill>
                  </a:rPr>
                  <a:t>	 Domain: </a:t>
                </a:r>
                <a14:m>
                  <m:oMath xmlns:m="http://schemas.openxmlformats.org/officeDocument/2006/math">
                    <m:d>
                      <m:dPr>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m:t>
                        </m:r>
                        <m:r>
                          <a:rPr lang="en-US" sz="2000" i="1" dirty="0">
                            <a:solidFill>
                              <a:schemeClr val="dk1"/>
                            </a:solidFill>
                            <a:latin typeface="Cambria Math" panose="02040503050406030204" pitchFamily="18" charset="0"/>
                          </a:rPr>
                          <m:t>,∞</m:t>
                        </m:r>
                      </m:e>
                    </m:d>
                  </m:oMath>
                </a14:m>
                <a:r>
                  <a:rPr lang="en-US" sz="2000" dirty="0">
                    <a:solidFill>
                      <a:schemeClr val="dk1"/>
                    </a:solidFill>
                  </a:rPr>
                  <a:t> (all real numbers!)</a:t>
                </a:r>
                <a:endParaRPr sz="2000" dirty="0">
                  <a:solidFill>
                    <a:schemeClr val="dk1"/>
                  </a:solidFill>
                </a:endParaRPr>
              </a:p>
              <a:p>
                <a:pPr marL="101600" marR="0" lvl="0" algn="l" rtl="0">
                  <a:lnSpc>
                    <a:spcPct val="113000"/>
                  </a:lnSpc>
                  <a:spcBef>
                    <a:spcPts val="0"/>
                  </a:spcBef>
                  <a:spcAft>
                    <a:spcPts val="0"/>
                  </a:spcAft>
                  <a:buClr>
                    <a:schemeClr val="dk1"/>
                  </a:buClr>
                  <a:buSzPts val="2000"/>
                </a:pPr>
                <a:r>
                  <a:rPr lang="en-US" sz="2000" dirty="0">
                    <a:solidFill>
                      <a:schemeClr val="dk1"/>
                    </a:solidFill>
                  </a:rPr>
                  <a:t>	 Range: </a:t>
                </a:r>
                <a14:m>
                  <m:oMath xmlns:m="http://schemas.openxmlformats.org/officeDocument/2006/math">
                    <m:d>
                      <m:dPr>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m:t>
                        </m:r>
                        <m:f>
                          <m:fPr>
                            <m:ctrlPr>
                              <a:rPr lang="en-US" sz="2000" i="1" dirty="0" smtClean="0">
                                <a:solidFill>
                                  <a:schemeClr val="dk1"/>
                                </a:solidFill>
                                <a:latin typeface="Cambria Math" panose="02040503050406030204" pitchFamily="18" charset="0"/>
                              </a:rPr>
                            </m:ctrlPr>
                          </m:fPr>
                          <m:num>
                            <m:r>
                              <a:rPr lang="en-US" sz="2000" i="1" dirty="0" smtClean="0">
                                <a:solidFill>
                                  <a:schemeClr val="dk1"/>
                                </a:solidFill>
                                <a:latin typeface="Cambria Math" panose="02040503050406030204" pitchFamily="18" charset="0"/>
                              </a:rPr>
                              <m:t>𝜋</m:t>
                            </m:r>
                          </m:num>
                          <m:den>
                            <m:r>
                              <a:rPr lang="en-US" sz="2000" i="1" dirty="0" smtClean="0">
                                <a:solidFill>
                                  <a:schemeClr val="dk1"/>
                                </a:solidFill>
                                <a:latin typeface="Cambria Math" panose="02040503050406030204" pitchFamily="18" charset="0"/>
                              </a:rPr>
                              <m:t>2</m:t>
                            </m:r>
                          </m:den>
                        </m:f>
                        <m:r>
                          <a:rPr lang="en-US" sz="2000" i="1" dirty="0" smtClean="0">
                            <a:solidFill>
                              <a:schemeClr val="dk1"/>
                            </a:solidFill>
                            <a:latin typeface="Cambria Math" panose="02040503050406030204" pitchFamily="18" charset="0"/>
                          </a:rPr>
                          <m:t>,</m:t>
                        </m:r>
                        <m:f>
                          <m:fPr>
                            <m:ctrlPr>
                              <a:rPr lang="en-US" sz="2000" i="1" dirty="0" smtClean="0">
                                <a:solidFill>
                                  <a:schemeClr val="dk1"/>
                                </a:solidFill>
                                <a:latin typeface="Cambria Math" panose="02040503050406030204" pitchFamily="18" charset="0"/>
                              </a:rPr>
                            </m:ctrlPr>
                          </m:fPr>
                          <m:num>
                            <m:r>
                              <a:rPr lang="en-US" sz="2000" i="1" dirty="0" smtClean="0">
                                <a:solidFill>
                                  <a:schemeClr val="dk1"/>
                                </a:solidFill>
                                <a:latin typeface="Cambria Math" panose="02040503050406030204" pitchFamily="18" charset="0"/>
                              </a:rPr>
                              <m:t>𝜋</m:t>
                            </m:r>
                          </m:num>
                          <m:den>
                            <m:r>
                              <a:rPr lang="en-US" sz="2000" i="1" dirty="0" smtClean="0">
                                <a:solidFill>
                                  <a:schemeClr val="dk1"/>
                                </a:solidFill>
                                <a:latin typeface="Cambria Math" panose="02040503050406030204" pitchFamily="18" charset="0"/>
                              </a:rPr>
                              <m:t>2</m:t>
                            </m:r>
                          </m:den>
                        </m:f>
                      </m:e>
                    </m:d>
                  </m:oMath>
                </a14:m>
                <a:r>
                  <a:rPr lang="en-US" sz="2000" dirty="0">
                    <a:solidFill>
                      <a:schemeClr val="dk1"/>
                    </a:solidFill>
                  </a:rPr>
                  <a:t> (angles from -90° to 90°)</a:t>
                </a:r>
                <a:endParaRPr sz="2000" dirty="0">
                  <a:solidFill>
                    <a:schemeClr val="dk1"/>
                  </a:solidFill>
                </a:endParaRPr>
              </a:p>
            </p:txBody>
          </p:sp>
        </mc:Choice>
        <mc:Fallback>
          <p:sp>
            <p:nvSpPr>
              <p:cNvPr id="837" name="Google Shape;837;p128"/>
              <p:cNvSpPr txBox="1">
                <a:spLocks noRot="1" noChangeAspect="1" noMove="1" noResize="1" noEditPoints="1" noAdjustHandles="1" noChangeArrowheads="1" noChangeShapeType="1" noTextEdit="1"/>
              </p:cNvSpPr>
              <p:nvPr/>
            </p:nvSpPr>
            <p:spPr>
              <a:xfrm>
                <a:off x="824917" y="1036245"/>
                <a:ext cx="10559700" cy="5019026"/>
              </a:xfrm>
              <a:prstGeom prst="rect">
                <a:avLst/>
              </a:prstGeom>
              <a:blipFill>
                <a:blip r:embed="rId3"/>
                <a:stretch>
                  <a:fillRect l="-240"/>
                </a:stretch>
              </a:blipFill>
              <a:ln>
                <a:noFill/>
              </a:ln>
            </p:spPr>
            <p:txBody>
              <a:bodyPr/>
              <a:lstStyle/>
              <a:p>
                <a:r>
                  <a:rPr lang="en-US">
                    <a:noFill/>
                  </a:rPr>
                  <a:t> </a:t>
                </a:r>
              </a:p>
            </p:txBody>
          </p:sp>
        </mc:Fallback>
      </mc:AlternateContent>
      <p:sp>
        <p:nvSpPr>
          <p:cNvPr id="838" name="Google Shape;838;p128">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129"/>
          <p:cNvSpPr txBox="1">
            <a:spLocks noGrp="1"/>
          </p:cNvSpPr>
          <p:nvPr>
            <p:ph type="title"/>
          </p:nvPr>
        </p:nvSpPr>
        <p:spPr>
          <a:xfrm>
            <a:off x="831826" y="468300"/>
            <a:ext cx="9303900" cy="915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accent5"/>
              </a:buClr>
              <a:buSzPct val="100000"/>
              <a:buFont typeface="Arial"/>
              <a:buNone/>
            </a:pPr>
            <a:r>
              <a:rPr lang="en-US"/>
              <a:t>Inverse Sine, Cosine, and Tangent Functions Visualized</a:t>
            </a:r>
            <a:endParaRPr/>
          </a:p>
        </p:txBody>
      </p:sp>
      <p:pic>
        <p:nvPicPr>
          <p:cNvPr id="845" name="Google Shape;845;p129" descr="A graph of the functions of sine of x and arc sine of x. There is a dotted line y=x between the two graphs, to show inverse nature of the two functions" title="CNX_Precalc_Figure_06_03_004n.jpg"/>
          <p:cNvPicPr preferRelativeResize="0"/>
          <p:nvPr/>
        </p:nvPicPr>
        <p:blipFill rotWithShape="1">
          <a:blip r:embed="rId3">
            <a:alphaModFix/>
          </a:blip>
          <a:srcRect l="17833" r="17737"/>
          <a:stretch/>
        </p:blipFill>
        <p:spPr>
          <a:xfrm>
            <a:off x="831825" y="2135938"/>
            <a:ext cx="3465850" cy="3186450"/>
          </a:xfrm>
          <a:prstGeom prst="rect">
            <a:avLst/>
          </a:prstGeom>
          <a:noFill/>
          <a:ln>
            <a:noFill/>
          </a:ln>
        </p:spPr>
      </p:pic>
      <p:pic>
        <p:nvPicPr>
          <p:cNvPr id="846" name="Google Shape;846;p129" descr="A graph of the functions of cosine of x and arc cosine of x. There is a dotted line at y=x to show the inverse nature of the two functions." title="CNX_Precalc_Figure_06_03_005n.jpg"/>
          <p:cNvPicPr preferRelativeResize="0"/>
          <p:nvPr/>
        </p:nvPicPr>
        <p:blipFill rotWithShape="1">
          <a:blip r:embed="rId4">
            <a:alphaModFix/>
          </a:blip>
          <a:srcRect l="9883" r="9301"/>
          <a:stretch/>
        </p:blipFill>
        <p:spPr>
          <a:xfrm>
            <a:off x="4297687" y="2301694"/>
            <a:ext cx="3465850" cy="3020706"/>
          </a:xfrm>
          <a:prstGeom prst="rect">
            <a:avLst/>
          </a:prstGeom>
          <a:noFill/>
          <a:ln>
            <a:noFill/>
          </a:ln>
        </p:spPr>
      </p:pic>
      <p:pic>
        <p:nvPicPr>
          <p:cNvPr id="847" name="Google Shape;847;p129" descr="A graph of the functions of tangent of x and arc tangent of x. There is a dotted line at y=x to show the inverse nature of the two functions." title="CNX_Precalc_Figure_06_03_006n.jpg"/>
          <p:cNvPicPr preferRelativeResize="0"/>
          <p:nvPr/>
        </p:nvPicPr>
        <p:blipFill>
          <a:blip r:embed="rId5">
            <a:alphaModFix/>
          </a:blip>
          <a:stretch>
            <a:fillRect/>
          </a:stretch>
        </p:blipFill>
        <p:spPr>
          <a:xfrm>
            <a:off x="7828926" y="1989531"/>
            <a:ext cx="3748525" cy="3332868"/>
          </a:xfrm>
          <a:prstGeom prst="rect">
            <a:avLst/>
          </a:prstGeom>
          <a:noFill/>
          <a:ln>
            <a:noFill/>
          </a:ln>
        </p:spPr>
      </p:pic>
      <p:sp>
        <p:nvSpPr>
          <p:cNvPr id="844" name="Google Shape;844;p129">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130"/>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Domain and Range of Inverses</a:t>
            </a:r>
            <a:endParaRPr>
              <a:solidFill>
                <a:schemeClr val="accent5"/>
              </a:solidFill>
            </a:endParaRPr>
          </a:p>
        </p:txBody>
      </p:sp>
      <mc:AlternateContent xmlns:mc="http://schemas.openxmlformats.org/markup-compatibility/2006" xmlns:a14="http://schemas.microsoft.com/office/drawing/2010/main">
        <mc:Choice Requires="a14">
          <p:sp>
            <p:nvSpPr>
              <p:cNvPr id="853" name="Google Shape;853;p130"/>
              <p:cNvSpPr txBox="1"/>
              <p:nvPr/>
            </p:nvSpPr>
            <p:spPr>
              <a:xfrm>
                <a:off x="831833" y="1384200"/>
                <a:ext cx="8568900" cy="3276178"/>
              </a:xfrm>
              <a:prstGeom prst="rect">
                <a:avLst/>
              </a:prstGeom>
              <a:noFill/>
              <a:ln>
                <a:noFill/>
              </a:ln>
            </p:spPr>
            <p:txBody>
              <a:bodyPr spcFirstLastPara="1" wrap="square" lIns="121900" tIns="121900" rIns="121900" bIns="121900" anchor="t" anchorCtr="0">
                <a:spAutoFit/>
              </a:bodyPr>
              <a:lstStyle/>
              <a:p>
                <a:pPr marL="63500" marR="0" lvl="0" algn="l" rtl="0">
                  <a:lnSpc>
                    <a:spcPct val="113000"/>
                  </a:lnSpc>
                  <a:spcBef>
                    <a:spcPts val="0"/>
                  </a:spcBef>
                  <a:spcAft>
                    <a:spcPts val="0"/>
                  </a:spcAft>
                  <a:buClr>
                    <a:schemeClr val="dk1"/>
                  </a:buClr>
                  <a:buSzPts val="2600"/>
                </a:pPr>
                <a:r>
                  <a:rPr lang="en-US" sz="2600" dirty="0">
                    <a:solidFill>
                      <a:schemeClr val="dk1"/>
                    </a:solidFill>
                  </a:rPr>
                  <a:t>1. What is the domain of </a:t>
                </a:r>
                <a14:m>
                  <m:oMath xmlns:m="http://schemas.openxmlformats.org/officeDocument/2006/math">
                    <m:r>
                      <a:rPr lang="en-US" sz="2600" i="1" dirty="0" smtClean="0">
                        <a:solidFill>
                          <a:schemeClr val="dk1"/>
                        </a:solidFill>
                        <a:latin typeface="Cambria Math" panose="02040503050406030204" pitchFamily="18" charset="0"/>
                      </a:rPr>
                      <m:t>𝑦</m:t>
                    </m:r>
                    <m:r>
                      <a:rPr lang="en-US" sz="2600" i="1" dirty="0" smtClean="0">
                        <a:solidFill>
                          <a:schemeClr val="dk1"/>
                        </a:solidFill>
                        <a:latin typeface="Cambria Math" panose="02040503050406030204" pitchFamily="18" charset="0"/>
                      </a:rPr>
                      <m:t>=</m:t>
                    </m:r>
                    <m:func>
                      <m:funcPr>
                        <m:ctrlPr>
                          <a:rPr lang="en-US" sz="2600" i="1" dirty="0" smtClean="0">
                            <a:solidFill>
                              <a:schemeClr val="dk1"/>
                            </a:solidFill>
                            <a:latin typeface="Cambria Math" panose="02040503050406030204" pitchFamily="18" charset="0"/>
                          </a:rPr>
                        </m:ctrlPr>
                      </m:funcPr>
                      <m:fName>
                        <m:sSup>
                          <m:sSupPr>
                            <m:ctrlPr>
                              <a:rPr lang="en-US" sz="2600" i="1" dirty="0" smtClean="0">
                                <a:solidFill>
                                  <a:schemeClr val="dk1"/>
                                </a:solidFill>
                                <a:latin typeface="Cambria Math" panose="02040503050406030204" pitchFamily="18" charset="0"/>
                              </a:rPr>
                            </m:ctrlPr>
                          </m:sSupPr>
                          <m:e>
                            <m:r>
                              <m:rPr>
                                <m:sty m:val="p"/>
                              </m:rPr>
                              <a:rPr lang="en-US" sz="2600" i="0" dirty="0" smtClean="0">
                                <a:solidFill>
                                  <a:schemeClr val="dk1"/>
                                </a:solidFill>
                                <a:latin typeface="Cambria Math" panose="02040503050406030204" pitchFamily="18" charset="0"/>
                              </a:rPr>
                              <m:t>sin</m:t>
                            </m:r>
                          </m:e>
                          <m:sup>
                            <m:r>
                              <a:rPr lang="en-US" sz="2600" i="1" dirty="0" smtClean="0">
                                <a:solidFill>
                                  <a:schemeClr val="dk1"/>
                                </a:solidFill>
                                <a:latin typeface="Cambria Math" panose="02040503050406030204" pitchFamily="18" charset="0"/>
                              </a:rPr>
                              <m:t>−1</m:t>
                            </m:r>
                          </m:sup>
                        </m:sSup>
                      </m:fName>
                      <m:e>
                        <m:r>
                          <a:rPr lang="en-US" sz="2600" i="1" dirty="0" smtClean="0">
                            <a:solidFill>
                              <a:schemeClr val="dk1"/>
                            </a:solidFill>
                            <a:latin typeface="Cambria Math" panose="02040503050406030204" pitchFamily="18" charset="0"/>
                          </a:rPr>
                          <m:t>𝑥</m:t>
                        </m:r>
                      </m:e>
                    </m:func>
                  </m:oMath>
                </a14:m>
                <a:r>
                  <a:rPr lang="en-US" sz="2600" dirty="0">
                    <a:solidFill>
                      <a:schemeClr val="dk1"/>
                    </a:solidFill>
                  </a:rPr>
                  <a:t>?</a:t>
                </a:r>
                <a:endParaRPr sz="2600" dirty="0">
                  <a:solidFill>
                    <a:schemeClr val="dk1"/>
                  </a:solidFill>
                </a:endParaRPr>
              </a:p>
              <a:p>
                <a:pPr marL="63500" marR="0" lvl="0" algn="l" rtl="0">
                  <a:lnSpc>
                    <a:spcPct val="113000"/>
                  </a:lnSpc>
                  <a:spcBef>
                    <a:spcPts val="1000"/>
                  </a:spcBef>
                  <a:spcAft>
                    <a:spcPts val="0"/>
                  </a:spcAft>
                  <a:buClr>
                    <a:schemeClr val="dk1"/>
                  </a:buClr>
                  <a:buSzPts val="2600"/>
                </a:pPr>
                <a:endParaRPr lang="en-US" sz="2600" dirty="0">
                  <a:solidFill>
                    <a:schemeClr val="dk1"/>
                  </a:solidFill>
                </a:endParaRPr>
              </a:p>
              <a:p>
                <a:pPr marL="63500" marR="0" lvl="0" algn="l" rtl="0">
                  <a:lnSpc>
                    <a:spcPct val="113000"/>
                  </a:lnSpc>
                  <a:spcBef>
                    <a:spcPts val="1000"/>
                  </a:spcBef>
                  <a:spcAft>
                    <a:spcPts val="0"/>
                  </a:spcAft>
                  <a:buClr>
                    <a:schemeClr val="dk1"/>
                  </a:buClr>
                  <a:buSzPts val="2600"/>
                </a:pPr>
                <a:r>
                  <a:rPr lang="en-US" sz="2600" dirty="0">
                    <a:solidFill>
                      <a:schemeClr val="dk1"/>
                    </a:solidFill>
                  </a:rPr>
                  <a:t>2. Can you evaluate </a:t>
                </a:r>
                <a14:m>
                  <m:oMath xmlns:m="http://schemas.openxmlformats.org/officeDocument/2006/math">
                    <m:func>
                      <m:funcPr>
                        <m:ctrlPr>
                          <a:rPr lang="en-US" sz="2600" i="1" dirty="0" smtClean="0">
                            <a:solidFill>
                              <a:schemeClr val="dk1"/>
                            </a:solidFill>
                            <a:latin typeface="Cambria Math" panose="02040503050406030204" pitchFamily="18" charset="0"/>
                          </a:rPr>
                        </m:ctrlPr>
                      </m:funcPr>
                      <m:fName>
                        <m:sSup>
                          <m:sSupPr>
                            <m:ctrlPr>
                              <a:rPr lang="en-US" sz="2600" i="1" dirty="0" smtClean="0">
                                <a:solidFill>
                                  <a:schemeClr val="dk1"/>
                                </a:solidFill>
                                <a:latin typeface="Cambria Math" panose="02040503050406030204" pitchFamily="18" charset="0"/>
                              </a:rPr>
                            </m:ctrlPr>
                          </m:sSupPr>
                          <m:e>
                            <m:r>
                              <m:rPr>
                                <m:sty m:val="p"/>
                              </m:rPr>
                              <a:rPr lang="en-US" sz="2600" i="0" dirty="0" smtClean="0">
                                <a:solidFill>
                                  <a:schemeClr val="dk1"/>
                                </a:solidFill>
                                <a:latin typeface="Cambria Math" panose="02040503050406030204" pitchFamily="18" charset="0"/>
                              </a:rPr>
                              <m:t>cos</m:t>
                            </m:r>
                          </m:e>
                          <m:sup>
                            <m:r>
                              <a:rPr lang="en-US" sz="2600" i="1" dirty="0" smtClean="0">
                                <a:solidFill>
                                  <a:schemeClr val="dk1"/>
                                </a:solidFill>
                                <a:latin typeface="Cambria Math" panose="02040503050406030204" pitchFamily="18" charset="0"/>
                              </a:rPr>
                              <m:t>−1</m:t>
                            </m:r>
                          </m:sup>
                        </m:sSup>
                      </m:fName>
                      <m:e>
                        <m:d>
                          <m:dPr>
                            <m:ctrlPr>
                              <a:rPr lang="en-US" sz="2600" i="1" dirty="0" smtClean="0">
                                <a:solidFill>
                                  <a:schemeClr val="dk1"/>
                                </a:solidFill>
                                <a:latin typeface="Cambria Math" panose="02040503050406030204" pitchFamily="18" charset="0"/>
                              </a:rPr>
                            </m:ctrlPr>
                          </m:dPr>
                          <m:e>
                            <m:r>
                              <a:rPr lang="en-US" sz="2600" i="1" dirty="0" smtClean="0">
                                <a:solidFill>
                                  <a:schemeClr val="dk1"/>
                                </a:solidFill>
                                <a:latin typeface="Cambria Math" panose="02040503050406030204" pitchFamily="18" charset="0"/>
                              </a:rPr>
                              <m:t>2</m:t>
                            </m:r>
                          </m:e>
                        </m:d>
                      </m:e>
                    </m:func>
                  </m:oMath>
                </a14:m>
                <a:r>
                  <a:rPr lang="en-US" sz="2600" dirty="0">
                    <a:solidFill>
                      <a:schemeClr val="dk1"/>
                    </a:solidFill>
                  </a:rPr>
                  <a:t>? Why or why not?</a:t>
                </a:r>
                <a:endParaRPr sz="2600" dirty="0">
                  <a:solidFill>
                    <a:schemeClr val="dk1"/>
                  </a:solidFill>
                </a:endParaRPr>
              </a:p>
              <a:p>
                <a:pPr marL="63500" marR="0" lvl="0" algn="l" rtl="0">
                  <a:lnSpc>
                    <a:spcPct val="113000"/>
                  </a:lnSpc>
                  <a:spcBef>
                    <a:spcPts val="1000"/>
                  </a:spcBef>
                  <a:spcAft>
                    <a:spcPts val="1000"/>
                  </a:spcAft>
                  <a:buClr>
                    <a:schemeClr val="dk1"/>
                  </a:buClr>
                  <a:buSzPts val="2600"/>
                </a:pPr>
                <a:endParaRPr lang="en-US" sz="2600" dirty="0">
                  <a:solidFill>
                    <a:schemeClr val="dk1"/>
                  </a:solidFill>
                </a:endParaRPr>
              </a:p>
              <a:p>
                <a:pPr marL="63500" marR="0" lvl="0" algn="l" rtl="0">
                  <a:lnSpc>
                    <a:spcPct val="113000"/>
                  </a:lnSpc>
                  <a:spcBef>
                    <a:spcPts val="1000"/>
                  </a:spcBef>
                  <a:spcAft>
                    <a:spcPts val="1000"/>
                  </a:spcAft>
                  <a:buClr>
                    <a:schemeClr val="dk1"/>
                  </a:buClr>
                  <a:buSzPts val="2600"/>
                </a:pPr>
                <a:r>
                  <a:rPr lang="en-US" sz="2600" dirty="0">
                    <a:solidFill>
                      <a:schemeClr val="dk1"/>
                    </a:solidFill>
                  </a:rPr>
                  <a:t>3. What is the range of </a:t>
                </a:r>
                <a14:m>
                  <m:oMath xmlns:m="http://schemas.openxmlformats.org/officeDocument/2006/math">
                    <m:r>
                      <a:rPr lang="en-US" sz="2600" i="1" dirty="0" smtClean="0">
                        <a:solidFill>
                          <a:schemeClr val="dk1"/>
                        </a:solidFill>
                        <a:latin typeface="Cambria Math" panose="02040503050406030204" pitchFamily="18" charset="0"/>
                      </a:rPr>
                      <m:t>𝑦</m:t>
                    </m:r>
                    <m:r>
                      <a:rPr lang="en-US" sz="2600" i="1" dirty="0" smtClean="0">
                        <a:solidFill>
                          <a:schemeClr val="dk1"/>
                        </a:solidFill>
                        <a:latin typeface="Cambria Math" panose="02040503050406030204" pitchFamily="18" charset="0"/>
                      </a:rPr>
                      <m:t>=</m:t>
                    </m:r>
                    <m:func>
                      <m:funcPr>
                        <m:ctrlPr>
                          <a:rPr lang="en-US" sz="2600" i="1" dirty="0" smtClean="0">
                            <a:solidFill>
                              <a:schemeClr val="dk1"/>
                            </a:solidFill>
                            <a:latin typeface="Cambria Math" panose="02040503050406030204" pitchFamily="18" charset="0"/>
                          </a:rPr>
                        </m:ctrlPr>
                      </m:funcPr>
                      <m:fName>
                        <m:sSup>
                          <m:sSupPr>
                            <m:ctrlPr>
                              <a:rPr lang="en-US" sz="2600" i="1" dirty="0" smtClean="0">
                                <a:solidFill>
                                  <a:schemeClr val="dk1"/>
                                </a:solidFill>
                                <a:latin typeface="Cambria Math" panose="02040503050406030204" pitchFamily="18" charset="0"/>
                              </a:rPr>
                            </m:ctrlPr>
                          </m:sSupPr>
                          <m:e>
                            <m:r>
                              <m:rPr>
                                <m:sty m:val="p"/>
                              </m:rPr>
                              <a:rPr lang="en-US" sz="2600" i="0" dirty="0" smtClean="0">
                                <a:solidFill>
                                  <a:schemeClr val="dk1"/>
                                </a:solidFill>
                                <a:latin typeface="Cambria Math" panose="02040503050406030204" pitchFamily="18" charset="0"/>
                              </a:rPr>
                              <m:t>tan</m:t>
                            </m:r>
                          </m:e>
                          <m:sup>
                            <m:r>
                              <a:rPr lang="en-US" sz="2600" i="1" dirty="0" smtClean="0">
                                <a:solidFill>
                                  <a:schemeClr val="dk1"/>
                                </a:solidFill>
                                <a:latin typeface="Cambria Math" panose="02040503050406030204" pitchFamily="18" charset="0"/>
                              </a:rPr>
                              <m:t>−1</m:t>
                            </m:r>
                          </m:sup>
                        </m:sSup>
                      </m:fName>
                      <m:e>
                        <m:r>
                          <a:rPr lang="en-US" sz="2600" i="1" dirty="0" smtClean="0">
                            <a:solidFill>
                              <a:schemeClr val="dk1"/>
                            </a:solidFill>
                            <a:latin typeface="Cambria Math" panose="02040503050406030204" pitchFamily="18" charset="0"/>
                          </a:rPr>
                          <m:t>𝑥</m:t>
                        </m:r>
                      </m:e>
                    </m:func>
                  </m:oMath>
                </a14:m>
                <a:r>
                  <a:rPr lang="en-US" sz="2600" dirty="0">
                    <a:solidFill>
                      <a:schemeClr val="dk1"/>
                    </a:solidFill>
                  </a:rPr>
                  <a:t>?</a:t>
                </a:r>
                <a:endParaRPr sz="2600" dirty="0">
                  <a:solidFill>
                    <a:schemeClr val="dk1"/>
                  </a:solidFill>
                </a:endParaRPr>
              </a:p>
            </p:txBody>
          </p:sp>
        </mc:Choice>
        <mc:Fallback xmlns="">
          <p:sp>
            <p:nvSpPr>
              <p:cNvPr id="853" name="Google Shape;853;p130"/>
              <p:cNvSpPr txBox="1">
                <a:spLocks noRot="1" noChangeAspect="1" noMove="1" noResize="1" noEditPoints="1" noAdjustHandles="1" noChangeArrowheads="1" noChangeShapeType="1" noTextEdit="1"/>
              </p:cNvSpPr>
              <p:nvPr/>
            </p:nvSpPr>
            <p:spPr>
              <a:xfrm>
                <a:off x="831833" y="1384200"/>
                <a:ext cx="8568900" cy="3276178"/>
              </a:xfrm>
              <a:prstGeom prst="rect">
                <a:avLst/>
              </a:prstGeom>
              <a:blipFill>
                <a:blip r:embed="rId3"/>
                <a:stretch>
                  <a:fillRect l="-148"/>
                </a:stretch>
              </a:blipFill>
              <a:ln>
                <a:noFill/>
              </a:ln>
            </p:spPr>
            <p:txBody>
              <a:bodyPr/>
              <a:lstStyle/>
              <a:p>
                <a:r>
                  <a:rPr lang="en-US">
                    <a:noFill/>
                  </a:rPr>
                  <a:t> </a:t>
                </a:r>
              </a:p>
            </p:txBody>
          </p:sp>
        </mc:Fallback>
      </mc:AlternateContent>
      <p:sp>
        <p:nvSpPr>
          <p:cNvPr id="854" name="Google Shape;854;p130">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131"/>
          <p:cNvSpPr txBox="1">
            <a:spLocks noGrp="1"/>
          </p:cNvSpPr>
          <p:nvPr>
            <p:ph type="title"/>
          </p:nvPr>
        </p:nvSpPr>
        <p:spPr>
          <a:xfrm>
            <a:off x="831827" y="468300"/>
            <a:ext cx="8843100" cy="915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accent5"/>
              </a:buClr>
              <a:buSzPct val="100000"/>
              <a:buFont typeface="Arial"/>
              <a:buNone/>
            </a:pPr>
            <a:r>
              <a:rPr lang="en-US" dirty="0"/>
              <a:t>How to: Find Exact Values with Special Angles</a:t>
            </a:r>
            <a:endParaRPr dirty="0"/>
          </a:p>
        </p:txBody>
      </p:sp>
      <p:sp>
        <p:nvSpPr>
          <p:cNvPr id="860" name="Google Shape;860;p131"/>
          <p:cNvSpPr txBox="1"/>
          <p:nvPr/>
        </p:nvSpPr>
        <p:spPr>
          <a:xfrm>
            <a:off x="824933" y="1949250"/>
            <a:ext cx="10559700" cy="2959500"/>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400" dirty="0">
                <a:solidFill>
                  <a:schemeClr val="dk1"/>
                </a:solidFill>
              </a:rPr>
              <a:t>Given a “special” input value, evaluate an inverse trigonometric function: </a:t>
            </a:r>
            <a:endParaRPr sz="2400" dirty="0">
              <a:solidFill>
                <a:schemeClr val="dk1"/>
              </a:solidFill>
            </a:endParaRPr>
          </a:p>
          <a:p>
            <a:pPr marL="457200" marR="0" lvl="0" indent="-381000" algn="l" rtl="0">
              <a:lnSpc>
                <a:spcPct val="113000"/>
              </a:lnSpc>
              <a:spcBef>
                <a:spcPts val="1000"/>
              </a:spcBef>
              <a:spcAft>
                <a:spcPts val="0"/>
              </a:spcAft>
              <a:buClr>
                <a:schemeClr val="dk1"/>
              </a:buClr>
              <a:buSzPts val="2400"/>
              <a:buAutoNum type="arabicPeriod"/>
            </a:pPr>
            <a:r>
              <a:rPr lang="en-US" sz="2400" dirty="0">
                <a:solidFill>
                  <a:schemeClr val="dk1"/>
                </a:solidFill>
              </a:rPr>
              <a:t>Find angle x for which the original trigonometric function has an output equal to the given input for the inverse trigonometric function.</a:t>
            </a:r>
            <a:endParaRPr sz="2400" dirty="0">
              <a:solidFill>
                <a:schemeClr val="dk1"/>
              </a:solidFill>
            </a:endParaRPr>
          </a:p>
          <a:p>
            <a:pPr marL="457200" marR="0" lvl="0" indent="-381000" algn="l" rtl="0">
              <a:lnSpc>
                <a:spcPct val="113000"/>
              </a:lnSpc>
              <a:spcBef>
                <a:spcPts val="1000"/>
              </a:spcBef>
              <a:spcAft>
                <a:spcPts val="1000"/>
              </a:spcAft>
              <a:buClr>
                <a:schemeClr val="dk1"/>
              </a:buClr>
              <a:buSzPts val="2400"/>
              <a:buAutoNum type="arabicPeriod"/>
            </a:pPr>
            <a:r>
              <a:rPr lang="en-US" sz="2400" dirty="0">
                <a:solidFill>
                  <a:schemeClr val="dk1"/>
                </a:solidFill>
              </a:rPr>
              <a:t>If x is not in the defined range of the inverse, find another angle y that is in the defined range and has the same sine, cosine, or tangent as x, depending on which corresponds to the given inverse function.</a:t>
            </a:r>
            <a:endParaRPr sz="2400" dirty="0">
              <a:solidFill>
                <a:schemeClr val="dk1"/>
              </a:solidFill>
            </a:endParaRPr>
          </a:p>
        </p:txBody>
      </p:sp>
      <p:sp>
        <p:nvSpPr>
          <p:cNvPr id="861" name="Google Shape;861;p131">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132"/>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Example 1: Evaluating Inverse Sine</a:t>
            </a:r>
            <a:endParaRPr sz="4000" dirty="0"/>
          </a:p>
        </p:txBody>
      </p:sp>
      <mc:AlternateContent xmlns:mc="http://schemas.openxmlformats.org/markup-compatibility/2006">
        <mc:Choice xmlns:a14="http://schemas.microsoft.com/office/drawing/2010/main" Requires="a14">
          <p:sp>
            <p:nvSpPr>
              <p:cNvPr id="867" name="Google Shape;867;p132"/>
              <p:cNvSpPr txBox="1"/>
              <p:nvPr/>
            </p:nvSpPr>
            <p:spPr>
              <a:xfrm>
                <a:off x="824917" y="1178930"/>
                <a:ext cx="10559700" cy="4954073"/>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Find the exact values for:</a:t>
                </a:r>
                <a:endParaRPr sz="2200" dirty="0">
                  <a:solidFill>
                    <a:schemeClr val="dk1"/>
                  </a:solidFill>
                </a:endParaRPr>
              </a:p>
              <a:p>
                <a:pPr marL="88900" marR="0" lvl="0" algn="l" rtl="0">
                  <a:lnSpc>
                    <a:spcPct val="113000"/>
                  </a:lnSpc>
                  <a:spcBef>
                    <a:spcPts val="1000"/>
                  </a:spcBef>
                  <a:spcAft>
                    <a:spcPts val="0"/>
                  </a:spcAft>
                  <a:buClr>
                    <a:schemeClr val="dk1"/>
                  </a:buClr>
                  <a:buSzPts val="2200"/>
                </a:pPr>
                <a14:m/>
              </a:p>
              <a:p>
                <a:pPr marL="88900" marR="0" lvl="0" algn="l" rtl="0">
                  <a:lnSpc>
                    <a:spcPct val="113000"/>
                  </a:lnSpc>
                  <a:spcBef>
                    <a:spcPts val="0"/>
                  </a:spcBef>
                  <a:spcAft>
                    <a:spcPts val="0"/>
                  </a:spcAft>
                  <a:buClr>
                    <a:schemeClr val="dk1"/>
                  </a:buClr>
                  <a:buSzPts val="2200"/>
                </a:p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Solution:</a:t>
                </a:r>
                <a:endParaRPr sz="2200" dirty="0">
                  <a:solidFill>
                    <a:schemeClr val="dk1"/>
                  </a:solidFill>
                </a:endParaRPr>
              </a:p>
              <a:p>
                <a:pPr marL="88900" marR="0" lvl="0" algn="l" rtl="0">
                  <a:lnSpc>
                    <a:spcPct val="113000"/>
                  </a:lnSpc>
                  <a:spcBef>
                    <a:spcPts val="1000"/>
                  </a:spcBef>
                  <a:spcAft>
                    <a:spcPts val="0"/>
                  </a:spcAft>
                  <a:buClr>
                    <a:schemeClr val="dk1"/>
                  </a:buClr>
                  <a:buSzPts val="2200"/>
                </a:pPr>
                <a:r>
                  <a:rPr lang="en-US" sz="2200" dirty="0">
                    <a:solidFill>
                      <a:schemeClr val="dk1"/>
                    </a:solidFill>
                  </a:rPr>
                  <a:t>What angle in </a:t>
                </a:r>
                <a14:m>
                  <m:oMath xmlns:m="http://schemas.openxmlformats.org/officeDocument/2006/math">
                    <m:d>
                      <m:dPr>
                        <m:begChr m:val="["/>
                        <m:endChr m:val="]"/>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m:t>
                        </m:r>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𝜋</m:t>
                            </m:r>
                          </m:num>
                          <m:den>
                            <m:r>
                              <a:rPr lang="en-US" sz="2200" i="1" dirty="0" smtClean="0">
                                <a:solidFill>
                                  <a:schemeClr val="dk1"/>
                                </a:solidFill>
                                <a:latin typeface="Cambria Math" panose="02040503050406030204" pitchFamily="18" charset="0"/>
                              </a:rPr>
                              <m:t>2</m:t>
                            </m:r>
                          </m:den>
                        </m:f>
                        <m:r>
                          <a:rPr lang="en-US" sz="2200" i="1" dirty="0" smtClean="0">
                            <a:solidFill>
                              <a:schemeClr val="dk1"/>
                            </a:solidFill>
                            <a:latin typeface="Cambria Math" panose="02040503050406030204" pitchFamily="18" charset="0"/>
                          </a:rPr>
                          <m:t>,</m:t>
                        </m:r>
                        <m:f>
                          <m:fPr>
                            <m:ctrlPr>
                              <a:rPr lang="en-US" sz="2200" i="1" dirty="0">
                                <a:solidFill>
                                  <a:schemeClr val="dk1"/>
                                </a:solidFill>
                                <a:latin typeface="Cambria Math" panose="02040503050406030204" pitchFamily="18" charset="0"/>
                              </a:rPr>
                            </m:ctrlPr>
                          </m:fPr>
                          <m:num>
                            <m:r>
                              <a:rPr lang="en-US" sz="2200" i="1" dirty="0">
                                <a:solidFill>
                                  <a:schemeClr val="dk1"/>
                                </a:solidFill>
                                <a:latin typeface="Cambria Math" panose="02040503050406030204" pitchFamily="18" charset="0"/>
                              </a:rPr>
                              <m:t>𝜋</m:t>
                            </m:r>
                          </m:num>
                          <m:den>
                            <m:r>
                              <a:rPr lang="en-US" sz="2200" i="1" dirty="0">
                                <a:solidFill>
                                  <a:schemeClr val="dk1"/>
                                </a:solidFill>
                                <a:latin typeface="Cambria Math" panose="02040503050406030204" pitchFamily="18" charset="0"/>
                              </a:rPr>
                              <m:t>2</m:t>
                            </m:r>
                          </m:den>
                        </m:f>
                      </m:e>
                    </m:d>
                  </m:oMath>
                </a14:m>
                <a:r>
                  <a:rPr lang="en-US" sz="2200" dirty="0">
                    <a:solidFill>
                      <a:schemeClr val="dk1"/>
                    </a:solidFill>
                  </a:rPr>
                  <a:t> has sine = </a:t>
                </a:r>
                <a14:m>
                  <m:oMath xmlns:m="http://schemas.openxmlformats.org/officeDocument/2006/math">
                    <m:f>
                      <m:fPr>
                        <m:ctrlPr>
                          <a:rPr lang="en-US" sz="2200" i="1" dirty="0" smtClean="0">
                            <a:solidFill>
                              <a:schemeClr val="dk1"/>
                            </a:solidFill>
                            <a:latin typeface="Cambria Math" panose="02040503050406030204" pitchFamily="18" charset="0"/>
                          </a:rPr>
                        </m:ctrlPr>
                      </m:fPr>
                      <m:num>
                        <m:rad>
                          <m:radPr>
                            <m:degHide m:val="on"/>
                            <m:ctrlPr>
                              <a:rPr lang="en-US" sz="2200" i="1" dirty="0" smtClean="0">
                                <a:solidFill>
                                  <a:schemeClr val="dk1"/>
                                </a:solidFill>
                                <a:latin typeface="Cambria Math" panose="02040503050406030204" pitchFamily="18" charset="0"/>
                              </a:rPr>
                            </m:ctrlPr>
                          </m:radPr>
                          <m:deg/>
                          <m:e>
                            <m:r>
                              <a:rPr lang="en-US" sz="2200" i="1" dirty="0" smtClean="0">
                                <a:solidFill>
                                  <a:schemeClr val="dk1"/>
                                </a:solidFill>
                                <a:latin typeface="Cambria Math" panose="02040503050406030204" pitchFamily="18" charset="0"/>
                              </a:rPr>
                              <m:t>3</m:t>
                            </m:r>
                          </m:e>
                        </m:rad>
                      </m:num>
                      <m:den>
                        <m:r>
                          <a:rPr lang="en-US" sz="2200" i="1" dirty="0" smtClean="0">
                            <a:solidFill>
                              <a:schemeClr val="dk1"/>
                            </a:solidFill>
                            <a:latin typeface="Cambria Math" panose="02040503050406030204" pitchFamily="18" charset="0"/>
                          </a:rPr>
                          <m:t>2</m:t>
                        </m:r>
                      </m:den>
                    </m:f>
                  </m:oMath>
                </a14:m>
                <a:r>
                  <a:rPr lang="en-US" sz="2200" dirty="0">
                    <a:solidFill>
                      <a:schemeClr val="dk1"/>
                    </a:solidFill>
                  </a:rPr>
                  <a:t> ?    Answer: </a:t>
                </a:r>
                <a14:m>
                  <m:oMath xmlns:m="http://schemas.openxmlformats.org/officeDocument/2006/math">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𝜋</m:t>
                        </m:r>
                      </m:num>
                      <m:den>
                        <m:r>
                          <a:rPr lang="en-US" sz="2200" i="1" dirty="0" smtClean="0">
                            <a:solidFill>
                              <a:schemeClr val="dk1"/>
                            </a:solidFill>
                            <a:latin typeface="Cambria Math" panose="02040503050406030204" pitchFamily="18" charset="0"/>
                          </a:rPr>
                          <m:t>3</m:t>
                        </m:r>
                      </m:den>
                    </m:f>
                  </m:oMath>
                </a14:m>
                <a:r>
                  <a:rPr lang="en-US" sz="2200" dirty="0">
                    <a:solidFill>
                      <a:schemeClr val="dk1"/>
                    </a:solidFill>
                  </a:rPr>
                  <a:t> (60°) ✓</a:t>
                </a:r>
                <a:endParaRPr sz="2200" dirty="0">
                  <a:solidFill>
                    <a:schemeClr val="dk1"/>
                  </a:solidFill>
                </a:endParaRPr>
              </a:p>
              <a:p>
                <a:pPr marL="88900" marR="0" lvl="0" algn="l" rtl="0">
                  <a:lnSpc>
                    <a:spcPct val="113000"/>
                  </a:lnSpc>
                  <a:spcBef>
                    <a:spcPts val="0"/>
                  </a:spcBef>
                  <a:spcAft>
                    <a:spcPts val="0"/>
                  </a:spcAft>
                  <a:buClr>
                    <a:schemeClr val="dk1"/>
                  </a:buClr>
                  <a:buSzPts val="2200"/>
                </a:pPr>
                <a:r>
                  <a:rPr lang="en-US" sz="2200" dirty="0">
                    <a:solidFill>
                      <a:schemeClr val="dk1"/>
                    </a:solidFill>
                  </a:rPr>
                  <a:t>What angle in </a:t>
                </a:r>
                <a14:m>
                  <m:oMath xmlns:m="http://schemas.openxmlformats.org/officeDocument/2006/math">
                    <m:d>
                      <m:dPr>
                        <m:begChr m:val="["/>
                        <m:endChr m:val="]"/>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m:t>
                        </m:r>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𝜋</m:t>
                            </m:r>
                          </m:num>
                          <m:den>
                            <m:r>
                              <a:rPr lang="en-US" sz="2200" i="1" dirty="0" smtClean="0">
                                <a:solidFill>
                                  <a:schemeClr val="dk1"/>
                                </a:solidFill>
                                <a:latin typeface="Cambria Math" panose="02040503050406030204" pitchFamily="18" charset="0"/>
                              </a:rPr>
                              <m:t>2</m:t>
                            </m:r>
                          </m:den>
                        </m:f>
                        <m:r>
                          <a:rPr lang="en-US" sz="2200" i="1" dirty="0" smtClean="0">
                            <a:solidFill>
                              <a:schemeClr val="dk1"/>
                            </a:solidFill>
                            <a:latin typeface="Cambria Math" panose="02040503050406030204" pitchFamily="18" charset="0"/>
                          </a:rPr>
                          <m:t>,</m:t>
                        </m:r>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𝜋</m:t>
                            </m:r>
                          </m:num>
                          <m:den>
                            <m:r>
                              <a:rPr lang="en-US" sz="2200" i="1" dirty="0" smtClean="0">
                                <a:solidFill>
                                  <a:schemeClr val="dk1"/>
                                </a:solidFill>
                                <a:latin typeface="Cambria Math" panose="02040503050406030204" pitchFamily="18" charset="0"/>
                              </a:rPr>
                              <m:t>2</m:t>
                            </m:r>
                          </m:den>
                        </m:f>
                      </m:e>
                    </m:d>
                  </m:oMath>
                </a14:m>
                <a:r>
                  <a:rPr lang="en-US" sz="2200" dirty="0">
                    <a:solidFill>
                      <a:schemeClr val="dk1"/>
                    </a:solidFill>
                  </a:rPr>
                  <a:t> has sine = </a:t>
                </a:r>
                <a14:m>
                  <m:oMath xmlns:m="http://schemas.openxmlformats.org/officeDocument/2006/math">
                    <m:r>
                      <a:rPr lang="en-US" sz="2200" i="1" dirty="0" smtClean="0">
                        <a:solidFill>
                          <a:schemeClr val="dk1"/>
                        </a:solidFill>
                        <a:latin typeface="Cambria Math" panose="02040503050406030204" pitchFamily="18" charset="0"/>
                      </a:rPr>
                      <m:t>−</m:t>
                    </m:r>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1</m:t>
                        </m:r>
                      </m:num>
                      <m:den>
                        <m:r>
                          <a:rPr lang="en-US" sz="2200" i="1" dirty="0" smtClean="0">
                            <a:solidFill>
                              <a:schemeClr val="dk1"/>
                            </a:solidFill>
                            <a:latin typeface="Cambria Math" panose="02040503050406030204" pitchFamily="18" charset="0"/>
                          </a:rPr>
                          <m:t>2</m:t>
                        </m:r>
                      </m:den>
                    </m:f>
                  </m:oMath>
                </a14:m>
                <a:r>
                  <a:rPr lang="en-US" sz="2200" dirty="0">
                    <a:solidFill>
                      <a:schemeClr val="dk1"/>
                    </a:solidFill>
                  </a:rPr>
                  <a:t> ?   Answer: </a:t>
                </a:r>
                <a14:m>
                  <m:oMath xmlns:m="http://schemas.openxmlformats.org/officeDocument/2006/math">
                    <m:r>
                      <a:rPr lang="en-US" sz="2200" i="1" dirty="0" smtClean="0">
                        <a:solidFill>
                          <a:schemeClr val="dk1"/>
                        </a:solidFill>
                        <a:latin typeface="Cambria Math" panose="02040503050406030204" pitchFamily="18" charset="0"/>
                      </a:rPr>
                      <m:t>−</m:t>
                    </m:r>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𝜋</m:t>
                        </m:r>
                      </m:num>
                      <m:den>
                        <m:r>
                          <a:rPr lang="en-US" sz="2200" i="1" dirty="0" smtClean="0">
                            <a:solidFill>
                              <a:schemeClr val="dk1"/>
                            </a:solidFill>
                            <a:latin typeface="Cambria Math" panose="02040503050406030204" pitchFamily="18" charset="0"/>
                          </a:rPr>
                          <m:t>6</m:t>
                        </m:r>
                      </m:den>
                    </m:f>
                  </m:oMath>
                </a14:m>
                <a:r>
                  <a:rPr lang="en-US" sz="2200" dirty="0">
                    <a:solidFill>
                      <a:schemeClr val="dk1"/>
                    </a:solidFill>
                  </a:rPr>
                  <a:t> (-30°) ✓</a:t>
                </a:r>
                <a:endParaRPr sz="22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200" dirty="0">
                    <a:solidFill>
                      <a:schemeClr val="dk1"/>
                    </a:solidFill>
                  </a:rPr>
                  <a:t>Note: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sin</m:t>
                        </m:r>
                      </m:fName>
                      <m:e>
                        <m:d>
                          <m:dPr>
                            <m:ctrlPr>
                              <a:rPr lang="en-US" sz="2200" i="1" dirty="0" smtClean="0">
                                <a:solidFill>
                                  <a:schemeClr val="dk1"/>
                                </a:solidFill>
                                <a:latin typeface="Cambria Math" panose="02040503050406030204" pitchFamily="18" charset="0"/>
                              </a:rPr>
                            </m:ctrlPr>
                          </m:dPr>
                          <m:e>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5</m:t>
                                </m:r>
                                <m:r>
                                  <a:rPr lang="en-US" sz="2200" i="1" dirty="0" smtClean="0">
                                    <a:solidFill>
                                      <a:schemeClr val="dk1"/>
                                    </a:solidFill>
                                    <a:latin typeface="Cambria Math" panose="02040503050406030204" pitchFamily="18" charset="0"/>
                                  </a:rPr>
                                  <m:t>𝜋</m:t>
                                </m:r>
                              </m:num>
                              <m:den>
                                <m:r>
                                  <a:rPr lang="en-US" sz="2200" i="1" dirty="0" smtClean="0">
                                    <a:solidFill>
                                      <a:schemeClr val="dk1"/>
                                    </a:solidFill>
                                    <a:latin typeface="Cambria Math" panose="02040503050406030204" pitchFamily="18" charset="0"/>
                                  </a:rPr>
                                  <m:t>6</m:t>
                                </m:r>
                              </m:den>
                            </m:f>
                          </m:e>
                        </m:d>
                      </m:e>
                    </m:func>
                    <m:r>
                      <a:rPr lang="en-US" sz="2200" i="1" dirty="0" smtClean="0">
                        <a:solidFill>
                          <a:schemeClr val="dk1"/>
                        </a:solidFill>
                        <a:latin typeface="Cambria Math" panose="02040503050406030204" pitchFamily="18" charset="0"/>
                      </a:rPr>
                      <m:t>=</m:t>
                    </m:r>
                    <m:f>
                      <m:fPr>
                        <m:ctrlPr>
                          <a:rPr lang="en-US" sz="2200" i="1" dirty="0" smtClean="0">
                            <a:solidFill>
                              <a:schemeClr val="dk1"/>
                            </a:solidFill>
                            <a:latin typeface="Cambria Math" panose="02040503050406030204" pitchFamily="18" charset="0"/>
                          </a:rPr>
                        </m:ctrlPr>
                      </m:fPr>
                      <m:num>
                        <m:rad>
                          <m:radPr>
                            <m:degHide m:val="on"/>
                            <m:ctrlPr>
                              <a:rPr lang="en-US" sz="2200" i="1" dirty="0" smtClean="0">
                                <a:solidFill>
                                  <a:schemeClr val="dk1"/>
                                </a:solidFill>
                                <a:latin typeface="Cambria Math" panose="02040503050406030204" pitchFamily="18" charset="0"/>
                              </a:rPr>
                            </m:ctrlPr>
                          </m:radPr>
                          <m:deg/>
                          <m:e>
                            <m:r>
                              <a:rPr lang="en-US" sz="2200" i="1" dirty="0" smtClean="0">
                                <a:solidFill>
                                  <a:schemeClr val="dk1"/>
                                </a:solidFill>
                                <a:latin typeface="Cambria Math" panose="02040503050406030204" pitchFamily="18" charset="0"/>
                              </a:rPr>
                              <m:t>3</m:t>
                            </m:r>
                          </m:e>
                        </m:rad>
                      </m:num>
                      <m:den>
                        <m:r>
                          <a:rPr lang="en-US" sz="2200" i="1" dirty="0" smtClean="0">
                            <a:solidFill>
                              <a:schemeClr val="dk1"/>
                            </a:solidFill>
                            <a:latin typeface="Cambria Math" panose="02040503050406030204" pitchFamily="18" charset="0"/>
                          </a:rPr>
                          <m:t>2</m:t>
                        </m:r>
                      </m:den>
                    </m:f>
                  </m:oMath>
                </a14:m>
                <a:r>
                  <a:rPr lang="en-US" sz="2200" dirty="0">
                    <a:solidFill>
                      <a:schemeClr val="dk1"/>
                    </a:solidFill>
                  </a:rPr>
                  <a:t> too, but </a:t>
                </a:r>
                <a14:m>
                  <m:oMath xmlns:m="http://schemas.openxmlformats.org/officeDocument/2006/math">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5</m:t>
                        </m:r>
                        <m:r>
                          <a:rPr lang="en-US" sz="2200" i="1" dirty="0" smtClean="0">
                            <a:solidFill>
                              <a:schemeClr val="dk1"/>
                            </a:solidFill>
                            <a:latin typeface="Cambria Math" panose="02040503050406030204" pitchFamily="18" charset="0"/>
                          </a:rPr>
                          <m:t>𝜋</m:t>
                        </m:r>
                      </m:num>
                      <m:den>
                        <m:r>
                          <a:rPr lang="en-US" sz="2200" i="1" dirty="0" smtClean="0">
                            <a:solidFill>
                              <a:schemeClr val="dk1"/>
                            </a:solidFill>
                            <a:latin typeface="Cambria Math" panose="02040503050406030204" pitchFamily="18" charset="0"/>
                          </a:rPr>
                          <m:t>6</m:t>
                        </m:r>
                      </m:den>
                    </m:f>
                  </m:oMath>
                </a14:m>
                <a:r>
                  <a:rPr lang="en-US" sz="2200" dirty="0">
                    <a:solidFill>
                      <a:schemeClr val="dk1"/>
                    </a:solidFill>
                  </a:rPr>
                  <a:t> is NOT in the range!</a:t>
                </a:r>
                <a:endParaRPr sz="2200" dirty="0">
                  <a:solidFill>
                    <a:schemeClr val="dk1"/>
                  </a:solidFill>
                </a:endParaRPr>
              </a:p>
            </p:txBody>
          </p:sp>
        </mc:Choice>
        <mc:Fallback>
          <p:sp>
            <p:nvSpPr>
              <p:cNvPr id="867" name="Google Shape;867;p132"/>
              <p:cNvSpPr txBox="1">
                <a:spLocks noRot="1" noChangeAspect="1" noMove="1" noResize="1" noEditPoints="1" noAdjustHandles="1" noChangeArrowheads="1" noChangeShapeType="1" noTextEdit="1"/>
              </p:cNvSpPr>
              <p:nvPr/>
            </p:nvSpPr>
            <p:spPr>
              <a:xfrm>
                <a:off x="824917" y="1178930"/>
                <a:ext cx="10559700" cy="4954073"/>
              </a:xfrm>
              <a:prstGeom prst="rect">
                <a:avLst/>
              </a:prstGeom>
              <a:blipFill>
                <a:blip r:embed="rId3"/>
                <a:stretch>
                  <a:fillRect l="-360"/>
                </a:stretch>
              </a:blipFill>
              <a:ln>
                <a:noFill/>
              </a:ln>
            </p:spPr>
            <p:txBody>
              <a:bodyPr/>
              <a:lstStyle/>
              <a:p>
                <a:r>
                  <a:rPr lang="en-US">
                    <a:noFill/>
                  </a:rPr>
                  <a:t> </a:t>
                </a:r>
              </a:p>
            </p:txBody>
          </p:sp>
        </mc:Fallback>
      </mc:AlternateContent>
      <p:sp>
        <p:nvSpPr>
          <p:cNvPr id="868" name="Google Shape;868;p132">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133"/>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Special Angle Inverses</a:t>
            </a:r>
            <a:endParaRPr>
              <a:solidFill>
                <a:schemeClr val="accent5"/>
              </a:solidFill>
            </a:endParaRPr>
          </a:p>
        </p:txBody>
      </p:sp>
      <mc:AlternateContent xmlns:mc="http://schemas.openxmlformats.org/markup-compatibility/2006">
        <mc:Choice xmlns:a14="http://schemas.microsoft.com/office/drawing/2010/main" Requires="a14">
          <p:sp>
            <p:nvSpPr>
              <p:cNvPr id="874" name="Google Shape;874;p133"/>
              <p:cNvSpPr txBox="1"/>
              <p:nvPr/>
            </p:nvSpPr>
            <p:spPr>
              <a:xfrm>
                <a:off x="831833" y="1661452"/>
                <a:ext cx="8568900" cy="3535095"/>
              </a:xfrm>
              <a:prstGeom prst="rect">
                <a:avLst/>
              </a:prstGeom>
              <a:noFill/>
              <a:ln>
                <a:noFill/>
              </a:ln>
            </p:spPr>
            <p:txBody>
              <a:bodyPr spcFirstLastPara="1" wrap="square" lIns="121900" tIns="121900" rIns="121900" bIns="121900" anchor="t" anchorCtr="0">
                <a:spAutoFit/>
              </a:bodyPr>
              <a:lstStyle/>
              <a:p>
                <a:pPr marL="50800" marR="0" lvl="0" algn="l" rtl="0">
                  <a:lnSpc>
                    <a:spcPct val="113000"/>
                  </a:lnSpc>
                  <a:spcBef>
                    <a:spcPts val="0"/>
                  </a:spcBef>
                  <a:spcAft>
                    <a:spcPts val="0"/>
                  </a:spcAft>
                  <a:buClr>
                    <a:schemeClr val="dk1"/>
                  </a:buClr>
                  <a:buSzPts val="2800"/>
                </a:pPr>
                <a:r>
                  <a:rPr lang="en-US" sz="2800" dirty="0">
                    <a:solidFill>
                      <a:schemeClr val="dk1"/>
                    </a:solidFill>
                  </a:rPr>
                  <a:t>1.  </a:t>
                </a:r>
                <a14:m>
                  <m:oMath xmlns:m="http://schemas.openxmlformats.org/officeDocument/2006/math">
                    <m:func>
                      <m:funcPr>
                        <m:ctrlPr>
                          <a:rPr lang="en-US" sz="2800" i="1" dirty="0" smtClean="0">
                            <a:solidFill>
                              <a:schemeClr val="dk1"/>
                            </a:solidFill>
                            <a:latin typeface="Cambria Math" panose="02040503050406030204" pitchFamily="18" charset="0"/>
                          </a:rPr>
                        </m:ctrlPr>
                      </m:funcPr>
                      <m:fName>
                        <m:sSup>
                          <m:sSupPr>
                            <m:ctrlPr>
                              <a:rPr lang="en-US" sz="2800" i="1" dirty="0">
                                <a:solidFill>
                                  <a:schemeClr val="dk1"/>
                                </a:solidFill>
                                <a:latin typeface="Cambria Math" panose="02040503050406030204" pitchFamily="18" charset="0"/>
                              </a:rPr>
                            </m:ctrlPr>
                          </m:sSupPr>
                          <m:e>
                            <m:r>
                              <m:rPr>
                                <m:sty m:val="p"/>
                              </m:rPr>
                              <a:rPr lang="en-US" sz="2800" i="0" dirty="0">
                                <a:solidFill>
                                  <a:schemeClr val="dk1"/>
                                </a:solidFill>
                                <a:latin typeface="Cambria Math" panose="02040503050406030204" pitchFamily="18" charset="0"/>
                              </a:rPr>
                              <m:t>sin</m:t>
                            </m:r>
                          </m:e>
                          <m:sup>
                            <m:r>
                              <a:rPr lang="en-US" sz="2800" i="1" dirty="0">
                                <a:solidFill>
                                  <a:schemeClr val="dk1"/>
                                </a:solidFill>
                                <a:latin typeface="Cambria Math" panose="02040503050406030204" pitchFamily="18" charset="0"/>
                              </a:rPr>
                              <m:t>−1</m:t>
                            </m:r>
                          </m:sup>
                        </m:sSup>
                      </m:fName>
                      <m:e>
                        <m:d>
                          <m:dPr>
                            <m:ctrlPr>
                              <a:rPr lang="en-US" sz="2800" i="1" dirty="0">
                                <a:solidFill>
                                  <a:schemeClr val="dk1"/>
                                </a:solidFill>
                                <a:latin typeface="Cambria Math" panose="02040503050406030204" pitchFamily="18" charset="0"/>
                              </a:rPr>
                            </m:ctrlPr>
                          </m:dPr>
                          <m:e>
                            <m:r>
                              <a:rPr lang="en-US" sz="2800" i="1" dirty="0">
                                <a:solidFill>
                                  <a:schemeClr val="dk1"/>
                                </a:solidFill>
                                <a:latin typeface="Cambria Math" panose="02040503050406030204" pitchFamily="18" charset="0"/>
                              </a:rPr>
                              <m:t>0</m:t>
                            </m:r>
                          </m:e>
                        </m:d>
                      </m:e>
                    </m:func>
                  </m:oMath>
                </a14:m>
              </a:p>
              <a:p>
                <a:pPr marL="50800" marR="0" lvl="0" algn="l" rtl="0">
                  <a:lnSpc>
                    <a:spcPct val="113000"/>
                  </a:lnSpc>
                  <a:spcBef>
                    <a:spcPts val="1000"/>
                  </a:spcBef>
                  <a:spcAft>
                    <a:spcPts val="0"/>
                  </a:spcAft>
                  <a:buClr>
                    <a:schemeClr val="dk1"/>
                  </a:buClr>
                  <a:buSzPts val="2800"/>
                </a:pPr>
                <a:endParaRPr lang="en-US" sz="2800" dirty="0">
                  <a:solidFill>
                    <a:schemeClr val="dk1"/>
                  </a:solidFill>
                </a:endParaRPr>
              </a:p>
              <a:p>
                <a:pPr marL="50800" marR="0" lvl="0" algn="l" rtl="0">
                  <a:lnSpc>
                    <a:spcPct val="113000"/>
                  </a:lnSpc>
                  <a:spcBef>
                    <a:spcPts val="1000"/>
                  </a:spcBef>
                  <a:spcAft>
                    <a:spcPts val="0"/>
                  </a:spcAft>
                  <a:buClr>
                    <a:schemeClr val="dk1"/>
                  </a:buClr>
                  <a:buSzPts val="2800"/>
                </a:pPr>
                <a:r>
                  <a:rPr lang="en-US" sz="2800" dirty="0">
                    <a:solidFill>
                      <a:schemeClr val="dk1"/>
                    </a:solidFill>
                  </a:rPr>
                  <a:t>2.  </a:t>
                </a:r>
                <a14:m>
                  <m:oMath xmlns:m="http://schemas.openxmlformats.org/officeDocument/2006/math">
                    <m:func>
                      <m:funcPr>
                        <m:ctrlPr>
                          <a:rPr lang="en-US" sz="2800" i="1" dirty="0" smtClean="0">
                            <a:solidFill>
                              <a:schemeClr val="dk1"/>
                            </a:solidFill>
                            <a:latin typeface="Cambria Math" panose="02040503050406030204" pitchFamily="18" charset="0"/>
                          </a:rPr>
                        </m:ctrlPr>
                      </m:funcPr>
                      <m:fName>
                        <m:sSup>
                          <m:sSupPr>
                            <m:ctrlPr>
                              <a:rPr lang="en-US" sz="2800" i="1" dirty="0">
                                <a:solidFill>
                                  <a:schemeClr val="dk1"/>
                                </a:solidFill>
                                <a:latin typeface="Cambria Math" panose="02040503050406030204" pitchFamily="18" charset="0"/>
                              </a:rPr>
                            </m:ctrlPr>
                          </m:sSupPr>
                          <m:e>
                            <m:r>
                              <m:rPr>
                                <m:sty m:val="p"/>
                              </m:rPr>
                              <a:rPr lang="en-US" sz="2800" i="0" dirty="0">
                                <a:solidFill>
                                  <a:schemeClr val="dk1"/>
                                </a:solidFill>
                                <a:latin typeface="Cambria Math" panose="02040503050406030204" pitchFamily="18" charset="0"/>
                              </a:rPr>
                              <m:t>cos</m:t>
                            </m:r>
                          </m:e>
                          <m:sup>
                            <m:r>
                              <a:rPr lang="en-US" sz="2800" i="1" dirty="0">
                                <a:solidFill>
                                  <a:schemeClr val="dk1"/>
                                </a:solidFill>
                                <a:latin typeface="Cambria Math" panose="02040503050406030204" pitchFamily="18" charset="0"/>
                              </a:rPr>
                              <m:t>−1</m:t>
                            </m:r>
                          </m:sup>
                        </m:sSup>
                      </m:fName>
                      <m:e>
                        <m:d>
                          <m:dPr>
                            <m:ctrlPr>
                              <a:rPr lang="en-US" sz="2800" i="1" dirty="0">
                                <a:solidFill>
                                  <a:schemeClr val="dk1"/>
                                </a:solidFill>
                                <a:latin typeface="Cambria Math" panose="02040503050406030204" pitchFamily="18" charset="0"/>
                              </a:rPr>
                            </m:ctrlPr>
                          </m:dPr>
                          <m:e>
                            <m:r>
                              <a:rPr lang="en-US" sz="2800" i="1" dirty="0">
                                <a:solidFill>
                                  <a:schemeClr val="dk1"/>
                                </a:solidFill>
                                <a:latin typeface="Cambria Math" panose="02040503050406030204" pitchFamily="18" charset="0"/>
                              </a:rPr>
                              <m:t>−1</m:t>
                            </m:r>
                          </m:e>
                        </m:d>
                      </m:e>
                    </m:func>
                  </m:oMath>
                </a14:m>
                <a:endParaRPr sz="2800" dirty="0">
                  <a:solidFill>
                    <a:schemeClr val="dk1"/>
                  </a:solidFill>
                </a:endParaRPr>
              </a:p>
              <a:p>
                <a:pPr marL="50800" marR="0" lvl="0" algn="l" rtl="0">
                  <a:lnSpc>
                    <a:spcPct val="113000"/>
                  </a:lnSpc>
                  <a:spcBef>
                    <a:spcPts val="1000"/>
                  </a:spcBef>
                  <a:spcAft>
                    <a:spcPts val="1000"/>
                  </a:spcAft>
                  <a:buClr>
                    <a:schemeClr val="dk1"/>
                  </a:buClr>
                  <a:buSzPts val="2800"/>
                </a:pPr>
                <a:endParaRPr lang="en-US" sz="2800" dirty="0">
                  <a:solidFill>
                    <a:schemeClr val="dk1"/>
                  </a:solidFill>
                </a:endParaRPr>
              </a:p>
              <a:p>
                <a:pPr marL="50800" marR="0" lvl="0" algn="l" rtl="0">
                  <a:lnSpc>
                    <a:spcPct val="113000"/>
                  </a:lnSpc>
                  <a:spcBef>
                    <a:spcPts val="1000"/>
                  </a:spcBef>
                  <a:spcAft>
                    <a:spcPts val="1000"/>
                  </a:spcAft>
                  <a:buClr>
                    <a:schemeClr val="dk1"/>
                  </a:buClr>
                  <a:buSzPts val="2800"/>
                </a:pPr>
                <a:r>
                  <a:rPr lang="en-US" sz="2800" dirty="0">
                    <a:solidFill>
                      <a:schemeClr val="dk1"/>
                    </a:solidFill>
                  </a:rPr>
                  <a:t>3.  </a:t>
                </a:r>
                <a14:m>
                  <m:oMath xmlns:m="http://schemas.openxmlformats.org/officeDocument/2006/math">
                    <m:func>
                      <m:funcPr>
                        <m:ctrlPr>
                          <a:rPr lang="en-US" sz="2800" i="1" dirty="0" smtClean="0">
                            <a:solidFill>
                              <a:schemeClr val="dk1"/>
                            </a:solidFill>
                            <a:latin typeface="Cambria Math" panose="02040503050406030204" pitchFamily="18" charset="0"/>
                          </a:rPr>
                        </m:ctrlPr>
                      </m:funcPr>
                      <m:fName>
                        <m:sSup>
                          <m:sSupPr>
                            <m:ctrlPr>
                              <a:rPr lang="en-US" sz="2800" i="1" dirty="0">
                                <a:solidFill>
                                  <a:schemeClr val="dk1"/>
                                </a:solidFill>
                                <a:latin typeface="Cambria Math" panose="02040503050406030204" pitchFamily="18" charset="0"/>
                              </a:rPr>
                            </m:ctrlPr>
                          </m:sSupPr>
                          <m:e>
                            <m:r>
                              <m:rPr>
                                <m:sty m:val="p"/>
                              </m:rPr>
                              <a:rPr lang="en-US" sz="2800" i="0" dirty="0">
                                <a:solidFill>
                                  <a:schemeClr val="dk1"/>
                                </a:solidFill>
                                <a:latin typeface="Cambria Math" panose="02040503050406030204" pitchFamily="18" charset="0"/>
                              </a:rPr>
                              <m:t>tan</m:t>
                            </m:r>
                          </m:e>
                          <m:sup>
                            <m:r>
                              <a:rPr lang="en-US" sz="2800" i="1" dirty="0">
                                <a:solidFill>
                                  <a:schemeClr val="dk1"/>
                                </a:solidFill>
                                <a:latin typeface="Cambria Math" panose="02040503050406030204" pitchFamily="18" charset="0"/>
                              </a:rPr>
                              <m:t>−1</m:t>
                            </m:r>
                          </m:sup>
                        </m:sSup>
                      </m:fName>
                      <m:e>
                        <m:d>
                          <m:dPr>
                            <m:ctrlPr>
                              <a:rPr lang="en-US" sz="2800" i="1" dirty="0">
                                <a:solidFill>
                                  <a:schemeClr val="dk1"/>
                                </a:solidFill>
                                <a:latin typeface="Cambria Math" panose="02040503050406030204" pitchFamily="18" charset="0"/>
                              </a:rPr>
                            </m:ctrlPr>
                          </m:dPr>
                          <m:e>
                            <m:rad>
                              <m:radPr>
                                <m:degHide m:val="on"/>
                                <m:ctrlPr>
                                  <a:rPr lang="en-US" sz="2800" i="1" dirty="0">
                                    <a:solidFill>
                                      <a:schemeClr val="dk1"/>
                                    </a:solidFill>
                                    <a:latin typeface="Cambria Math" panose="02040503050406030204" pitchFamily="18" charset="0"/>
                                  </a:rPr>
                                </m:ctrlPr>
                              </m:radPr>
                              <m:deg/>
                              <m:e>
                                <m:r>
                                  <a:rPr lang="en-US" sz="2800" i="1" dirty="0">
                                    <a:solidFill>
                                      <a:schemeClr val="dk1"/>
                                    </a:solidFill>
                                    <a:latin typeface="Cambria Math" panose="02040503050406030204" pitchFamily="18" charset="0"/>
                                  </a:rPr>
                                  <m:t>3</m:t>
                                </m:r>
                              </m:e>
                            </m:rad>
                          </m:e>
                        </m:d>
                      </m:e>
                    </m:func>
                  </m:oMath>
                </a14:m>
                <a:endParaRPr sz="2800" dirty="0">
                  <a:solidFill>
                    <a:schemeClr val="dk1"/>
                  </a:solidFill>
                </a:endParaRPr>
              </a:p>
            </p:txBody>
          </p:sp>
        </mc:Choice>
        <mc:Fallback>
          <p:sp>
            <p:nvSpPr>
              <p:cNvPr id="874" name="Google Shape;874;p133"/>
              <p:cNvSpPr txBox="1">
                <a:spLocks noRot="1" noChangeAspect="1" noMove="1" noResize="1" noEditPoints="1" noAdjustHandles="1" noChangeArrowheads="1" noChangeShapeType="1" noTextEdit="1"/>
              </p:cNvSpPr>
              <p:nvPr/>
            </p:nvSpPr>
            <p:spPr>
              <a:xfrm>
                <a:off x="831833" y="1661452"/>
                <a:ext cx="8568900" cy="3535095"/>
              </a:xfrm>
              <a:prstGeom prst="rect">
                <a:avLst/>
              </a:prstGeom>
              <a:blipFill>
                <a:blip r:embed="rId3"/>
                <a:stretch>
                  <a:fillRect l="-592"/>
                </a:stretch>
              </a:blipFill>
              <a:ln>
                <a:noFill/>
              </a:ln>
            </p:spPr>
            <p:txBody>
              <a:bodyPr/>
              <a:lstStyle/>
              <a:p>
                <a:r>
                  <a:rPr lang="en-US">
                    <a:noFill/>
                  </a:rPr>
                  <a:t> </a:t>
                </a:r>
              </a:p>
            </p:txBody>
          </p:sp>
        </mc:Fallback>
      </mc:AlternateContent>
      <p:sp>
        <p:nvSpPr>
          <p:cNvPr id="875" name="Google Shape;875;p133">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134"/>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Finding Angles with a Calculator</a:t>
            </a:r>
            <a:endParaRPr sz="4000" dirty="0"/>
          </a:p>
        </p:txBody>
      </p:sp>
      <mc:AlternateContent xmlns:mc="http://schemas.openxmlformats.org/markup-compatibility/2006">
        <mc:Choice xmlns:a14="http://schemas.microsoft.com/office/drawing/2010/main" Requires="a14">
          <p:sp>
            <p:nvSpPr>
              <p:cNvPr id="881" name="Google Shape;881;p134"/>
              <p:cNvSpPr txBox="1"/>
              <p:nvPr/>
            </p:nvSpPr>
            <p:spPr>
              <a:xfrm>
                <a:off x="831833" y="1384300"/>
                <a:ext cx="10559700" cy="4391611"/>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When the value isn't a special angle, use a calculator!</a:t>
                </a:r>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Calculator keys: SIN⁻¹, COS⁻¹, TAN⁻¹ (or ARCSIN, ARCCOS, ARCTAN)</a:t>
                </a:r>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IMPORTANT: Check if your calculator is in degree or radian mode!</a:t>
                </a:r>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Application: Given two sides of a right triangle, find an angle:</a:t>
                </a:r>
                <a:endParaRPr sz="2200" dirty="0">
                  <a:solidFill>
                    <a:schemeClr val="dk1"/>
                  </a:solidFill>
                </a:endParaRPr>
              </a:p>
              <a:p>
                <a:pPr marL="88900" marR="0" lvl="0" algn="l" rtl="0">
                  <a:lnSpc>
                    <a:spcPct val="113000"/>
                  </a:lnSpc>
                  <a:spcBef>
                    <a:spcPts val="1000"/>
                  </a:spcBef>
                  <a:spcAft>
                    <a:spcPts val="0"/>
                  </a:spcAft>
                  <a:buClr>
                    <a:schemeClr val="dk1"/>
                  </a:buClr>
                  <a:buSzPts val="2200"/>
                </a:pPr>
                <a:r>
                  <a:rPr lang="en-US" sz="2200" dirty="0">
                    <a:solidFill>
                      <a:schemeClr val="dk1"/>
                    </a:solidFill>
                  </a:rPr>
                  <a:t>	Known hypotenuse </a:t>
                </a:r>
                <a14:m>
                  <m:oMath xmlns:m="http://schemas.openxmlformats.org/officeDocument/2006/math">
                    <m:r>
                      <a:rPr lang="en-US" sz="2200" i="1" dirty="0" smtClean="0">
                        <a:solidFill>
                          <a:schemeClr val="dk1"/>
                        </a:solidFill>
                        <a:latin typeface="Cambria Math" panose="02040503050406030204" pitchFamily="18" charset="0"/>
                      </a:rPr>
                      <m:t>h</m:t>
                    </m:r>
                  </m:oMath>
                </a14:m>
                <a:r>
                  <a:rPr lang="en-US" sz="2200" dirty="0">
                    <a:solidFill>
                      <a:schemeClr val="dk1"/>
                    </a:solidFill>
                  </a:rPr>
                  <a:t> and adjacent </a:t>
                </a:r>
                <a14:m>
                  <m:oMath xmlns:m="http://schemas.openxmlformats.org/officeDocument/2006/math">
                    <m:r>
                      <a:rPr lang="en-US" sz="2200" i="1" dirty="0" smtClean="0">
                        <a:solidFill>
                          <a:schemeClr val="dk1"/>
                        </a:solidFill>
                        <a:latin typeface="Cambria Math" panose="02040503050406030204" pitchFamily="18" charset="0"/>
                      </a:rPr>
                      <m:t>𝑎</m:t>
                    </m:r>
                  </m:oMath>
                </a14:m>
                <a:r>
                  <a:rPr lang="en-US" sz="2200" dirty="0">
                    <a:solidFill>
                      <a:schemeClr val="dk1"/>
                    </a:solidFill>
                  </a:rPr>
                  <a:t>: </a:t>
                </a:r>
                <a14:m>
                  <m:oMath xmlns:m="http://schemas.openxmlformats.org/officeDocument/2006/math">
                    <m:r>
                      <a:rPr lang="en-US" sz="2200" i="1" dirty="0" smtClean="0">
                        <a:solidFill>
                          <a:schemeClr val="dk1"/>
                        </a:solidFill>
                        <a:latin typeface="Cambria Math" panose="02040503050406030204" pitchFamily="18" charset="0"/>
                      </a:rPr>
                      <m:t>𝜃</m:t>
                    </m:r>
                    <m:r>
                      <a:rPr lang="en-US" sz="2200" i="1" dirty="0" smtClean="0">
                        <a:solidFill>
                          <a:schemeClr val="dk1"/>
                        </a:solidFill>
                        <a:latin typeface="Cambria Math" panose="02040503050406030204" pitchFamily="18" charset="0"/>
                      </a:rPr>
                      <m:t>=</m:t>
                    </m:r>
                    <m:func>
                      <m:funcPr>
                        <m:ctrlPr>
                          <a:rPr lang="en-US" sz="2200" i="1" dirty="0" smtClean="0">
                            <a:solidFill>
                              <a:schemeClr val="dk1"/>
                            </a:solidFill>
                            <a:latin typeface="Cambria Math" panose="02040503050406030204" pitchFamily="18" charset="0"/>
                          </a:rPr>
                        </m:ctrlPr>
                      </m:funcPr>
                      <m:fName>
                        <m:sSup>
                          <m:sSupPr>
                            <m:ctrlPr>
                              <a:rPr lang="en-US" sz="2200" i="1" dirty="0" smtClean="0">
                                <a:solidFill>
                                  <a:schemeClr val="dk1"/>
                                </a:solidFill>
                                <a:latin typeface="Cambria Math" panose="02040503050406030204" pitchFamily="18" charset="0"/>
                              </a:rPr>
                            </m:ctrlPr>
                          </m:sSupPr>
                          <m:e>
                            <m:r>
                              <m:rPr>
                                <m:sty m:val="p"/>
                              </m:rPr>
                              <a:rPr lang="en-US" sz="2200" i="0" dirty="0" smtClean="0">
                                <a:solidFill>
                                  <a:schemeClr val="dk1"/>
                                </a:solidFill>
                                <a:latin typeface="Cambria Math" panose="02040503050406030204" pitchFamily="18" charset="0"/>
                              </a:rPr>
                              <m:t>cos</m:t>
                            </m:r>
                          </m:e>
                          <m:sup>
                            <m:r>
                              <a:rPr lang="en-US" sz="2200" i="1" dirty="0" smtClean="0">
                                <a:solidFill>
                                  <a:schemeClr val="dk1"/>
                                </a:solidFill>
                                <a:latin typeface="Cambria Math" panose="02040503050406030204" pitchFamily="18" charset="0"/>
                              </a:rPr>
                              <m:t>−1</m:t>
                            </m:r>
                          </m:sup>
                        </m:sSup>
                      </m:fName>
                      <m:e>
                        <m:d>
                          <m:dPr>
                            <m:ctrlPr>
                              <a:rPr lang="en-US" sz="2200" i="1" dirty="0" smtClean="0">
                                <a:solidFill>
                                  <a:schemeClr val="dk1"/>
                                </a:solidFill>
                                <a:latin typeface="Cambria Math" panose="02040503050406030204" pitchFamily="18" charset="0"/>
                              </a:rPr>
                            </m:ctrlPr>
                          </m:dPr>
                          <m:e>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𝑎</m:t>
                                </m:r>
                              </m:num>
                              <m:den>
                                <m:r>
                                  <a:rPr lang="en-US" sz="2200" i="1" dirty="0" smtClean="0">
                                    <a:solidFill>
                                      <a:schemeClr val="dk1"/>
                                    </a:solidFill>
                                    <a:latin typeface="Cambria Math" panose="02040503050406030204" pitchFamily="18" charset="0"/>
                                  </a:rPr>
                                  <m:t>h</m:t>
                                </m:r>
                              </m:den>
                            </m:f>
                          </m:e>
                        </m:d>
                      </m:e>
                    </m:func>
                  </m:oMath>
                </a14:m>
              </a:p>
              <a:p>
                <a:pPr marL="88900" marR="0" lvl="0" algn="l" rtl="0">
                  <a:lnSpc>
                    <a:spcPct val="113000"/>
                  </a:lnSpc>
                  <a:spcBef>
                    <a:spcPts val="1000"/>
                  </a:spcBef>
                  <a:spcAft>
                    <a:spcPts val="0"/>
                  </a:spcAft>
                  <a:buClr>
                    <a:schemeClr val="dk1"/>
                  </a:buClr>
                  <a:buSzPts val="2200"/>
                </a:pPr>
                <a:r>
                  <a:rPr lang="en-US" sz="2200" dirty="0">
                    <a:solidFill>
                      <a:schemeClr val="dk1"/>
                    </a:solidFill>
                  </a:rPr>
                  <a:t>	Known hypotenuse </a:t>
                </a:r>
                <a14:m>
                  <m:oMath xmlns:m="http://schemas.openxmlformats.org/officeDocument/2006/math">
                    <m:r>
                      <a:rPr lang="en-US" sz="2200" i="1" dirty="0" smtClean="0">
                        <a:solidFill>
                          <a:schemeClr val="dk1"/>
                        </a:solidFill>
                        <a:latin typeface="Cambria Math" panose="02040503050406030204" pitchFamily="18" charset="0"/>
                      </a:rPr>
                      <m:t>h</m:t>
                    </m:r>
                  </m:oMath>
                </a14:m>
                <a:r>
                  <a:rPr lang="en-US" sz="2200" dirty="0">
                    <a:solidFill>
                      <a:schemeClr val="dk1"/>
                    </a:solidFill>
                  </a:rPr>
                  <a:t> and opposite </a:t>
                </a:r>
                <a14:m>
                  <m:oMath xmlns:m="http://schemas.openxmlformats.org/officeDocument/2006/math">
                    <m:r>
                      <a:rPr lang="en-US" sz="2200" i="1" dirty="0" smtClean="0">
                        <a:solidFill>
                          <a:schemeClr val="dk1"/>
                        </a:solidFill>
                        <a:latin typeface="Cambria Math" panose="02040503050406030204" pitchFamily="18" charset="0"/>
                      </a:rPr>
                      <m:t>𝑝</m:t>
                    </m:r>
                  </m:oMath>
                </a14:m>
                <a:r>
                  <a:rPr lang="en-US" sz="2200" dirty="0">
                    <a:solidFill>
                      <a:schemeClr val="dk1"/>
                    </a:solidFill>
                  </a:rPr>
                  <a:t>: </a:t>
                </a:r>
                <a14:m>
                  <m:oMath xmlns:m="http://schemas.openxmlformats.org/officeDocument/2006/math">
                    <m:r>
                      <a:rPr lang="en-US" sz="2200" i="1" dirty="0" smtClean="0">
                        <a:solidFill>
                          <a:schemeClr val="dk1"/>
                        </a:solidFill>
                        <a:latin typeface="Cambria Math" panose="02040503050406030204" pitchFamily="18" charset="0"/>
                      </a:rPr>
                      <m:t>𝜃</m:t>
                    </m:r>
                    <m:r>
                      <a:rPr lang="en-US" sz="2200" i="1" dirty="0" smtClean="0">
                        <a:solidFill>
                          <a:schemeClr val="dk1"/>
                        </a:solidFill>
                        <a:latin typeface="Cambria Math" panose="02040503050406030204" pitchFamily="18" charset="0"/>
                      </a:rPr>
                      <m:t>=</m:t>
                    </m:r>
                    <m:func>
                      <m:funcPr>
                        <m:ctrlPr>
                          <a:rPr lang="en-US" sz="2200" i="1" dirty="0" smtClean="0">
                            <a:solidFill>
                              <a:schemeClr val="dk1"/>
                            </a:solidFill>
                            <a:latin typeface="Cambria Math" panose="02040503050406030204" pitchFamily="18" charset="0"/>
                          </a:rPr>
                        </m:ctrlPr>
                      </m:funcPr>
                      <m:fName>
                        <m:sSup>
                          <m:sSupPr>
                            <m:ctrlPr>
                              <a:rPr lang="en-US" sz="2200" i="1" dirty="0" smtClean="0">
                                <a:solidFill>
                                  <a:schemeClr val="dk1"/>
                                </a:solidFill>
                                <a:latin typeface="Cambria Math" panose="02040503050406030204" pitchFamily="18" charset="0"/>
                              </a:rPr>
                            </m:ctrlPr>
                          </m:sSupPr>
                          <m:e>
                            <m:r>
                              <m:rPr>
                                <m:sty m:val="p"/>
                              </m:rPr>
                              <a:rPr lang="en-US" sz="2200" i="0" dirty="0" smtClean="0">
                                <a:solidFill>
                                  <a:schemeClr val="dk1"/>
                                </a:solidFill>
                                <a:latin typeface="Cambria Math" panose="02040503050406030204" pitchFamily="18" charset="0"/>
                              </a:rPr>
                              <m:t>sin</m:t>
                            </m:r>
                          </m:e>
                          <m:sup>
                            <m:r>
                              <a:rPr lang="en-US" sz="2200" i="1" dirty="0" smtClean="0">
                                <a:solidFill>
                                  <a:schemeClr val="dk1"/>
                                </a:solidFill>
                                <a:latin typeface="Cambria Math" panose="02040503050406030204" pitchFamily="18" charset="0"/>
                              </a:rPr>
                              <m:t>−1</m:t>
                            </m:r>
                          </m:sup>
                        </m:sSup>
                      </m:fName>
                      <m:e>
                        <m:d>
                          <m:dPr>
                            <m:ctrlPr>
                              <a:rPr lang="en-US" sz="2200" i="1" dirty="0" smtClean="0">
                                <a:solidFill>
                                  <a:schemeClr val="dk1"/>
                                </a:solidFill>
                                <a:latin typeface="Cambria Math" panose="02040503050406030204" pitchFamily="18" charset="0"/>
                              </a:rPr>
                            </m:ctrlPr>
                          </m:dPr>
                          <m:e>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𝑝</m:t>
                                </m:r>
                              </m:num>
                              <m:den>
                                <m:r>
                                  <a:rPr lang="en-US" sz="2200" i="1" dirty="0" smtClean="0">
                                    <a:solidFill>
                                      <a:schemeClr val="dk1"/>
                                    </a:solidFill>
                                    <a:latin typeface="Cambria Math" panose="02040503050406030204" pitchFamily="18" charset="0"/>
                                  </a:rPr>
                                  <m:t>h</m:t>
                                </m:r>
                              </m:den>
                            </m:f>
                          </m:e>
                        </m:d>
                      </m:e>
                    </m:func>
                  </m:oMath>
                </a14:m>
              </a:p>
              <a:p>
                <a:pPr marL="88900" marR="0" lvl="0" algn="l" rtl="0">
                  <a:lnSpc>
                    <a:spcPct val="113000"/>
                  </a:lnSpc>
                  <a:spcBef>
                    <a:spcPts val="1000"/>
                  </a:spcBef>
                  <a:spcAft>
                    <a:spcPts val="1000"/>
                  </a:spcAft>
                  <a:buClr>
                    <a:schemeClr val="dk1"/>
                  </a:buClr>
                  <a:buSzPts val="2200"/>
                </a:pPr>
                <a:r>
                  <a:rPr lang="en-US" sz="2200" dirty="0">
                    <a:solidFill>
                      <a:schemeClr val="dk1"/>
                    </a:solidFill>
                  </a:rPr>
                  <a:t>	Known both legs (opposite </a:t>
                </a:r>
                <a14:m>
                  <m:oMath xmlns:m="http://schemas.openxmlformats.org/officeDocument/2006/math">
                    <m:r>
                      <a:rPr lang="en-US" sz="2200" i="1" dirty="0" smtClean="0">
                        <a:solidFill>
                          <a:schemeClr val="dk1"/>
                        </a:solidFill>
                        <a:latin typeface="Cambria Math" panose="02040503050406030204" pitchFamily="18" charset="0"/>
                      </a:rPr>
                      <m:t>𝑝</m:t>
                    </m:r>
                  </m:oMath>
                </a14:m>
                <a:r>
                  <a:rPr lang="en-US" sz="2200" dirty="0">
                    <a:solidFill>
                      <a:schemeClr val="dk1"/>
                    </a:solidFill>
                  </a:rPr>
                  <a:t>, adjacent </a:t>
                </a:r>
                <a14:m>
                  <m:oMath xmlns:m="http://schemas.openxmlformats.org/officeDocument/2006/math">
                    <m:r>
                      <a:rPr lang="en-US" sz="2200" i="1" dirty="0" smtClean="0">
                        <a:solidFill>
                          <a:schemeClr val="dk1"/>
                        </a:solidFill>
                        <a:latin typeface="Cambria Math" panose="02040503050406030204" pitchFamily="18" charset="0"/>
                      </a:rPr>
                      <m:t>𝑎</m:t>
                    </m:r>
                  </m:oMath>
                </a14:m>
                <a:r>
                  <a:rPr lang="en-US" sz="2200" dirty="0">
                    <a:solidFill>
                      <a:schemeClr val="dk1"/>
                    </a:solidFill>
                  </a:rPr>
                  <a:t>): </a:t>
                </a:r>
                <a14:m>
                  <m:oMath xmlns:m="http://schemas.openxmlformats.org/officeDocument/2006/math">
                    <m:r>
                      <a:rPr lang="en-US" sz="2200" i="1" dirty="0" smtClean="0">
                        <a:solidFill>
                          <a:schemeClr val="dk1"/>
                        </a:solidFill>
                        <a:latin typeface="Cambria Math" panose="02040503050406030204" pitchFamily="18" charset="0"/>
                      </a:rPr>
                      <m:t>𝜃</m:t>
                    </m:r>
                    <m:r>
                      <a:rPr lang="en-US" sz="2200" i="1" dirty="0" smtClean="0">
                        <a:solidFill>
                          <a:schemeClr val="dk1"/>
                        </a:solidFill>
                        <a:latin typeface="Cambria Math" panose="02040503050406030204" pitchFamily="18" charset="0"/>
                      </a:rPr>
                      <m:t>=</m:t>
                    </m:r>
                    <m:func>
                      <m:funcPr>
                        <m:ctrlPr>
                          <a:rPr lang="en-US" sz="2200" i="1" dirty="0" smtClean="0">
                            <a:solidFill>
                              <a:schemeClr val="dk1"/>
                            </a:solidFill>
                            <a:latin typeface="Cambria Math" panose="02040503050406030204" pitchFamily="18" charset="0"/>
                          </a:rPr>
                        </m:ctrlPr>
                      </m:funcPr>
                      <m:fName>
                        <m:sSup>
                          <m:sSupPr>
                            <m:ctrlPr>
                              <a:rPr lang="en-US" sz="2200" i="1" dirty="0" smtClean="0">
                                <a:solidFill>
                                  <a:schemeClr val="dk1"/>
                                </a:solidFill>
                                <a:latin typeface="Cambria Math" panose="02040503050406030204" pitchFamily="18" charset="0"/>
                              </a:rPr>
                            </m:ctrlPr>
                          </m:sSupPr>
                          <m:e>
                            <m:r>
                              <m:rPr>
                                <m:sty m:val="p"/>
                              </m:rPr>
                              <a:rPr lang="en-US" sz="2200" i="0" dirty="0" smtClean="0">
                                <a:solidFill>
                                  <a:schemeClr val="dk1"/>
                                </a:solidFill>
                                <a:latin typeface="Cambria Math" panose="02040503050406030204" pitchFamily="18" charset="0"/>
                              </a:rPr>
                              <m:t>tan</m:t>
                            </m:r>
                          </m:e>
                          <m:sup>
                            <m:r>
                              <a:rPr lang="en-US" sz="2200" i="1" dirty="0" smtClean="0">
                                <a:solidFill>
                                  <a:schemeClr val="dk1"/>
                                </a:solidFill>
                                <a:latin typeface="Cambria Math" panose="02040503050406030204" pitchFamily="18" charset="0"/>
                              </a:rPr>
                              <m:t>−1</m:t>
                            </m:r>
                          </m:sup>
                        </m:sSup>
                      </m:fName>
                      <m:e>
                        <m:d>
                          <m:dPr>
                            <m:ctrlPr>
                              <a:rPr lang="en-US" sz="2200" i="1" dirty="0" smtClean="0">
                                <a:solidFill>
                                  <a:schemeClr val="dk1"/>
                                </a:solidFill>
                                <a:latin typeface="Cambria Math" panose="02040503050406030204" pitchFamily="18" charset="0"/>
                              </a:rPr>
                            </m:ctrlPr>
                          </m:dPr>
                          <m:e>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𝑝</m:t>
                                </m:r>
                              </m:num>
                              <m:den>
                                <m:r>
                                  <a:rPr lang="en-US" sz="2200" i="1" dirty="0" smtClean="0">
                                    <a:solidFill>
                                      <a:schemeClr val="dk1"/>
                                    </a:solidFill>
                                    <a:latin typeface="Cambria Math" panose="02040503050406030204" pitchFamily="18" charset="0"/>
                                  </a:rPr>
                                  <m:t>𝑎</m:t>
                                </m:r>
                              </m:den>
                            </m:f>
                          </m:e>
                        </m:d>
                      </m:e>
                    </m:func>
                  </m:oMath>
                </a14:m>
                <a:endParaRPr sz="2200" dirty="0">
                  <a:solidFill>
                    <a:schemeClr val="dk1"/>
                  </a:solidFill>
                </a:endParaRPr>
              </a:p>
            </p:txBody>
          </p:sp>
        </mc:Choice>
        <mc:Fallback>
          <p:sp>
            <p:nvSpPr>
              <p:cNvPr id="881" name="Google Shape;881;p134"/>
              <p:cNvSpPr txBox="1">
                <a:spLocks noRot="1" noChangeAspect="1" noMove="1" noResize="1" noEditPoints="1" noAdjustHandles="1" noChangeArrowheads="1" noChangeShapeType="1" noTextEdit="1"/>
              </p:cNvSpPr>
              <p:nvPr/>
            </p:nvSpPr>
            <p:spPr>
              <a:xfrm>
                <a:off x="831833" y="1384300"/>
                <a:ext cx="10559700" cy="4391611"/>
              </a:xfrm>
              <a:prstGeom prst="rect">
                <a:avLst/>
              </a:prstGeom>
              <a:blipFill>
                <a:blip r:embed="rId3"/>
                <a:stretch>
                  <a:fillRect l="-480"/>
                </a:stretch>
              </a:blipFill>
              <a:ln>
                <a:noFill/>
              </a:ln>
            </p:spPr>
            <p:txBody>
              <a:bodyPr/>
              <a:lstStyle/>
              <a:p>
                <a:r>
                  <a:rPr lang="en-US">
                    <a:noFill/>
                  </a:rPr>
                  <a:t> </a:t>
                </a:r>
              </a:p>
            </p:txBody>
          </p:sp>
        </mc:Fallback>
      </mc:AlternateContent>
      <p:sp>
        <p:nvSpPr>
          <p:cNvPr id="882" name="Google Shape;882;p134">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135"/>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Calculator Practice</a:t>
            </a:r>
            <a:endParaRPr>
              <a:solidFill>
                <a:schemeClr val="accent5"/>
              </a:solidFill>
            </a:endParaRPr>
          </a:p>
        </p:txBody>
      </p:sp>
      <mc:AlternateContent xmlns:mc="http://schemas.openxmlformats.org/markup-compatibility/2006">
        <mc:Choice xmlns:a14="http://schemas.microsoft.com/office/drawing/2010/main" Requires="a14">
          <p:sp>
            <p:nvSpPr>
              <p:cNvPr id="888" name="Google Shape;888;p135"/>
              <p:cNvSpPr txBox="1"/>
              <p:nvPr/>
            </p:nvSpPr>
            <p:spPr>
              <a:xfrm>
                <a:off x="831833" y="1384200"/>
                <a:ext cx="8065800" cy="3019697"/>
              </a:xfrm>
              <a:prstGeom prst="rect">
                <a:avLst/>
              </a:prstGeom>
              <a:noFill/>
              <a:ln>
                <a:noFill/>
              </a:ln>
            </p:spPr>
            <p:txBody>
              <a:bodyPr spcFirstLastPara="1" wrap="square" lIns="121900" tIns="121900" rIns="121900" bIns="121900" anchor="t" anchorCtr="0">
                <a:spAutoFit/>
              </a:bodyPr>
              <a:lstStyle/>
              <a:p>
                <a:pPr marL="63500" marR="0" lvl="0" algn="l" rtl="0">
                  <a:lnSpc>
                    <a:spcPct val="113000"/>
                  </a:lnSpc>
                  <a:spcBef>
                    <a:spcPts val="0"/>
                  </a:spcBef>
                  <a:spcAft>
                    <a:spcPts val="0"/>
                  </a:spcAft>
                  <a:buClr>
                    <a:schemeClr val="dk1"/>
                  </a:buClr>
                  <a:buSzPts val="2600"/>
                </a:pPr>
                <a:r>
                  <a:rPr lang="en-US" sz="2600" dirty="0">
                    <a:solidFill>
                      <a:schemeClr val="dk1"/>
                    </a:solidFill>
                  </a:rPr>
                  <a:t>1. Find </a:t>
                </a:r>
                <a14:m>
                  <m:oMath xmlns:m="http://schemas.openxmlformats.org/officeDocument/2006/math">
                    <m:r>
                      <a:rPr lang="en-US" sz="2600" i="1" dirty="0" smtClean="0">
                        <a:solidFill>
                          <a:schemeClr val="dk1"/>
                        </a:solidFill>
                        <a:latin typeface="Cambria Math" panose="02040503050406030204" pitchFamily="18" charset="0"/>
                      </a:rPr>
                      <m:t>𝜃</m:t>
                    </m:r>
                  </m:oMath>
                </a14:m>
                <a:r>
                  <a:rPr lang="en-US" sz="2600" dirty="0">
                    <a:solidFill>
                      <a:schemeClr val="dk1"/>
                    </a:solidFill>
                  </a:rPr>
                  <a:t> (in degrees) if a right triangle has adjacent side = 10 and hypotenuse = 18.</a:t>
                </a:r>
                <a:endParaRPr sz="2600" dirty="0">
                  <a:solidFill>
                    <a:schemeClr val="dk1"/>
                  </a:solidFill>
                </a:endParaRPr>
              </a:p>
              <a:p>
                <a:pPr marL="63500" marR="0" lvl="0" algn="l" rtl="0">
                  <a:lnSpc>
                    <a:spcPct val="113000"/>
                  </a:lnSpc>
                  <a:spcBef>
                    <a:spcPts val="1000"/>
                  </a:spcBef>
                  <a:spcAft>
                    <a:spcPts val="1000"/>
                  </a:spcAft>
                  <a:buClr>
                    <a:schemeClr val="dk1"/>
                  </a:buClr>
                  <a:buSzPts val="2600"/>
                </a:pPr>
                <a:endParaRPr lang="en-US" sz="2600" dirty="0">
                  <a:solidFill>
                    <a:schemeClr val="dk1"/>
                  </a:solidFill>
                </a:endParaRPr>
              </a:p>
              <a:p>
                <a:pPr marL="63500" marR="0" lvl="0" algn="l" rtl="0">
                  <a:lnSpc>
                    <a:spcPct val="113000"/>
                  </a:lnSpc>
                  <a:spcBef>
                    <a:spcPts val="1000"/>
                  </a:spcBef>
                  <a:spcAft>
                    <a:spcPts val="1000"/>
                  </a:spcAft>
                  <a:buClr>
                    <a:schemeClr val="dk1"/>
                  </a:buClr>
                  <a:buSzPts val="2600"/>
                </a:pPr>
                <a:r>
                  <a:rPr lang="en-US" sz="2600" dirty="0">
                    <a:solidFill>
                      <a:schemeClr val="dk1"/>
                    </a:solidFill>
                  </a:rPr>
                  <a:t>2. Find </a:t>
                </a:r>
                <a14:m>
                  <m:oMath xmlns:m="http://schemas.openxmlformats.org/officeDocument/2006/math">
                    <m:r>
                      <a:rPr lang="en-US" sz="2600" i="1" dirty="0" smtClean="0">
                        <a:solidFill>
                          <a:schemeClr val="dk1"/>
                        </a:solidFill>
                        <a:latin typeface="Cambria Math" panose="02040503050406030204" pitchFamily="18" charset="0"/>
                      </a:rPr>
                      <m:t>𝜃</m:t>
                    </m:r>
                  </m:oMath>
                </a14:m>
                <a:r>
                  <a:rPr lang="en-US" sz="2600" dirty="0">
                    <a:solidFill>
                      <a:schemeClr val="dk1"/>
                    </a:solidFill>
                  </a:rPr>
                  <a:t> (in radians) if a right triangle has opposite = 7 and adjacent = 5.</a:t>
                </a:r>
                <a:endParaRPr sz="2600" dirty="0">
                  <a:solidFill>
                    <a:schemeClr val="dk1"/>
                  </a:solidFill>
                </a:endParaRPr>
              </a:p>
            </p:txBody>
          </p:sp>
        </mc:Choice>
        <mc:Fallback>
          <p:sp>
            <p:nvSpPr>
              <p:cNvPr id="888" name="Google Shape;888;p135"/>
              <p:cNvSpPr txBox="1">
                <a:spLocks noRot="1" noChangeAspect="1" noMove="1" noResize="1" noEditPoints="1" noAdjustHandles="1" noChangeArrowheads="1" noChangeShapeType="1" noTextEdit="1"/>
              </p:cNvSpPr>
              <p:nvPr/>
            </p:nvSpPr>
            <p:spPr>
              <a:xfrm>
                <a:off x="831833" y="1384200"/>
                <a:ext cx="8065800" cy="3019697"/>
              </a:xfrm>
              <a:prstGeom prst="rect">
                <a:avLst/>
              </a:prstGeom>
              <a:blipFill>
                <a:blip r:embed="rId3"/>
                <a:stretch>
                  <a:fillRect l="-157" r="-1887"/>
                </a:stretch>
              </a:blipFill>
              <a:ln>
                <a:noFill/>
              </a:ln>
            </p:spPr>
            <p:txBody>
              <a:bodyPr/>
              <a:lstStyle/>
              <a:p>
                <a:r>
                  <a:rPr lang="en-US">
                    <a:noFill/>
                  </a:rPr>
                  <a:t> </a:t>
                </a:r>
              </a:p>
            </p:txBody>
          </p:sp>
        </mc:Fallback>
      </mc:AlternateContent>
      <p:sp>
        <p:nvSpPr>
          <p:cNvPr id="889" name="Google Shape;889;p135">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136"/>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accent5"/>
              </a:buClr>
              <a:buSzPct val="100000"/>
              <a:buFont typeface="Arial"/>
              <a:buNone/>
            </a:pPr>
            <a:r>
              <a:rPr lang="en-US"/>
              <a:t>Composing Trig and Inverse Trig Functions</a:t>
            </a:r>
            <a:endParaRPr/>
          </a:p>
        </p:txBody>
      </p:sp>
      <mc:AlternateContent xmlns:mc="http://schemas.openxmlformats.org/markup-compatibility/2006">
        <mc:Choice xmlns:a14="http://schemas.microsoft.com/office/drawing/2010/main" Requires="a14">
          <p:sp>
            <p:nvSpPr>
              <p:cNvPr id="895" name="Google Shape;895;p136"/>
              <p:cNvSpPr txBox="1"/>
              <p:nvPr/>
            </p:nvSpPr>
            <p:spPr>
              <a:xfrm>
                <a:off x="831826" y="1245750"/>
                <a:ext cx="9330000" cy="4696758"/>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None/>
                </a:pPr>
                <a:r>
                  <a:rPr lang="en-US" sz="2300" dirty="0">
                    <a:solidFill>
                      <a:schemeClr val="dk1"/>
                    </a:solidFill>
                  </a:rPr>
                  <a:t>Three Types of Compositions:</a:t>
                </a:r>
                <a:endParaRPr sz="2300" dirty="0">
                  <a:solidFill>
                    <a:schemeClr val="dk1"/>
                  </a:solidFill>
                </a:endParaRPr>
              </a:p>
              <a:p>
                <a:pPr marL="82550" marR="0" lvl="0" algn="l" rtl="0">
                  <a:lnSpc>
                    <a:spcPct val="113000"/>
                  </a:lnSpc>
                  <a:spcBef>
                    <a:spcPts val="1000"/>
                  </a:spcBef>
                  <a:spcAft>
                    <a:spcPts val="0"/>
                  </a:spcAft>
                  <a:buClr>
                    <a:schemeClr val="dk1"/>
                  </a:buClr>
                  <a:buSzPts val="2300"/>
                </a:pPr>
                <a:r>
                  <a:rPr lang="en-US" sz="2300" b="1" dirty="0">
                    <a:solidFill>
                      <a:schemeClr val="dk1"/>
                    </a:solidFill>
                  </a:rPr>
                  <a:t>Type 1:</a:t>
                </a:r>
                <a:r>
                  <a:rPr lang="en-US" sz="2300" dirty="0">
                    <a:solidFill>
                      <a:schemeClr val="dk1"/>
                    </a:solidFill>
                  </a:rPr>
                  <a:t> </a:t>
                </a:r>
                <a14:m>
                  <m:oMath xmlns:m="http://schemas.openxmlformats.org/officeDocument/2006/math">
                    <m:r>
                      <a:rPr lang="en-US" sz="2300" i="1" dirty="0" smtClean="0">
                        <a:solidFill>
                          <a:schemeClr val="dk1"/>
                        </a:solidFill>
                        <a:latin typeface="Cambria Math" panose="02040503050406030204" pitchFamily="18" charset="0"/>
                      </a:rPr>
                      <m:t>𝑓</m:t>
                    </m:r>
                    <m:d>
                      <m:dPr>
                        <m:ctrlPr>
                          <a:rPr lang="en-US" sz="2300" i="1" dirty="0" smtClean="0">
                            <a:solidFill>
                              <a:schemeClr val="dk1"/>
                            </a:solidFill>
                            <a:latin typeface="Cambria Math" panose="02040503050406030204" pitchFamily="18" charset="0"/>
                          </a:rPr>
                        </m:ctrlPr>
                      </m:dPr>
                      <m:e>
                        <m:sSup>
                          <m:sSupPr>
                            <m:ctrlPr>
                              <a:rPr lang="en-US" sz="2300" i="1" dirty="0" smtClean="0">
                                <a:solidFill>
                                  <a:schemeClr val="dk1"/>
                                </a:solidFill>
                                <a:latin typeface="Cambria Math" panose="02040503050406030204" pitchFamily="18" charset="0"/>
                              </a:rPr>
                            </m:ctrlPr>
                          </m:sSupPr>
                          <m:e>
                            <m:r>
                              <a:rPr lang="en-US" sz="2300" i="1" dirty="0" smtClean="0">
                                <a:solidFill>
                                  <a:schemeClr val="dk1"/>
                                </a:solidFill>
                                <a:latin typeface="Cambria Math" panose="02040503050406030204" pitchFamily="18" charset="0"/>
                              </a:rPr>
                              <m:t>𝑓</m:t>
                            </m:r>
                          </m:e>
                          <m:sup>
                            <m:r>
                              <a:rPr lang="en-US" sz="2300" i="1" dirty="0" smtClean="0">
                                <a:solidFill>
                                  <a:schemeClr val="dk1"/>
                                </a:solidFill>
                                <a:latin typeface="Cambria Math" panose="02040503050406030204" pitchFamily="18" charset="0"/>
                              </a:rPr>
                              <m:t>−1</m:t>
                            </m:r>
                          </m:sup>
                        </m:sSup>
                        <m:d>
                          <m:dPr>
                            <m:ctrlPr>
                              <a:rPr lang="en-US" sz="2300" i="1" dirty="0" smtClean="0">
                                <a:solidFill>
                                  <a:schemeClr val="dk1"/>
                                </a:solidFill>
                                <a:latin typeface="Cambria Math" panose="02040503050406030204" pitchFamily="18" charset="0"/>
                              </a:rPr>
                            </m:ctrlPr>
                          </m:dPr>
                          <m:e>
                            <m:r>
                              <a:rPr lang="en-US" sz="2300" i="1" dirty="0" smtClean="0">
                                <a:solidFill>
                                  <a:schemeClr val="dk1"/>
                                </a:solidFill>
                                <a:latin typeface="Cambria Math" panose="02040503050406030204" pitchFamily="18" charset="0"/>
                              </a:rPr>
                              <m:t>𝑦</m:t>
                            </m:r>
                          </m:e>
                        </m:d>
                      </m:e>
                    </m:d>
                  </m:oMath>
                </a14:m>
                <a:r>
                  <a:rPr lang="en-US" sz="2300" dirty="0">
                    <a:solidFill>
                      <a:schemeClr val="dk1"/>
                    </a:solidFill>
                  </a:rPr>
                  <a:t> → Always equals y (in domain)</a:t>
                </a:r>
                <a:endParaRPr sz="2300" dirty="0">
                  <a:solidFill>
                    <a:schemeClr val="dk1"/>
                  </a:solidFill>
                </a:endParaRPr>
              </a:p>
              <a:p>
                <a:pPr marL="539750" marR="0" lvl="1" algn="l" rtl="0">
                  <a:lnSpc>
                    <a:spcPct val="113000"/>
                  </a:lnSpc>
                  <a:spcBef>
                    <a:spcPts val="1000"/>
                  </a:spcBef>
                  <a:spcAft>
                    <a:spcPts val="0"/>
                  </a:spcAft>
                  <a:buClr>
                    <a:schemeClr val="dk1"/>
                  </a:buClr>
                  <a:buSzPts val="2300"/>
                </a:pPr>
                <a:r>
                  <a:rPr lang="en-US" sz="2300" dirty="0">
                    <a:solidFill>
                      <a:schemeClr val="dk1"/>
                    </a:solidFill>
                  </a:rPr>
                  <a:t>Example: </a:t>
                </a:r>
                <a14:m>
                  <m:oMath xmlns:m="http://schemas.openxmlformats.org/officeDocument/2006/math">
                    <m:func>
                      <m:funcPr>
                        <m:ctrlPr>
                          <a:rPr lang="en-US" sz="2300" i="1" dirty="0" smtClean="0">
                            <a:solidFill>
                              <a:schemeClr val="dk1"/>
                            </a:solidFill>
                            <a:latin typeface="Cambria Math" panose="02040503050406030204" pitchFamily="18" charset="0"/>
                          </a:rPr>
                        </m:ctrlPr>
                      </m:funcPr>
                      <m:fName>
                        <m:r>
                          <m:rPr>
                            <m:sty m:val="p"/>
                          </m:rPr>
                          <a:rPr lang="en-US" sz="2300" i="0" dirty="0" smtClean="0">
                            <a:solidFill>
                              <a:schemeClr val="dk1"/>
                            </a:solidFill>
                            <a:latin typeface="Cambria Math" panose="02040503050406030204" pitchFamily="18" charset="0"/>
                          </a:rPr>
                          <m:t>sin</m:t>
                        </m:r>
                      </m:fName>
                      <m:e>
                        <m:d>
                          <m:dPr>
                            <m:ctrlPr>
                              <a:rPr lang="en-US" sz="2300" i="1" dirty="0" smtClean="0">
                                <a:solidFill>
                                  <a:schemeClr val="dk1"/>
                                </a:solidFill>
                                <a:latin typeface="Cambria Math" panose="02040503050406030204" pitchFamily="18" charset="0"/>
                              </a:rPr>
                            </m:ctrlPr>
                          </m:dPr>
                          <m:e>
                            <m:func>
                              <m:funcPr>
                                <m:ctrlPr>
                                  <a:rPr lang="en-US" sz="2300" i="1" dirty="0" smtClean="0">
                                    <a:solidFill>
                                      <a:schemeClr val="dk1"/>
                                    </a:solidFill>
                                    <a:latin typeface="Cambria Math" panose="02040503050406030204" pitchFamily="18" charset="0"/>
                                  </a:rPr>
                                </m:ctrlPr>
                              </m:funcPr>
                              <m:fName>
                                <m:sSup>
                                  <m:sSupPr>
                                    <m:ctrlPr>
                                      <a:rPr lang="en-US" sz="2300" i="1" dirty="0" smtClean="0">
                                        <a:solidFill>
                                          <a:schemeClr val="dk1"/>
                                        </a:solidFill>
                                        <a:latin typeface="Cambria Math" panose="02040503050406030204" pitchFamily="18" charset="0"/>
                                      </a:rPr>
                                    </m:ctrlPr>
                                  </m:sSupPr>
                                  <m:e>
                                    <m:r>
                                      <m:rPr>
                                        <m:sty m:val="p"/>
                                      </m:rPr>
                                      <a:rPr lang="en-US" sz="2300" i="0" dirty="0" smtClean="0">
                                        <a:solidFill>
                                          <a:schemeClr val="dk1"/>
                                        </a:solidFill>
                                        <a:latin typeface="Cambria Math" panose="02040503050406030204" pitchFamily="18" charset="0"/>
                                      </a:rPr>
                                      <m:t>sin</m:t>
                                    </m:r>
                                  </m:e>
                                  <m:sup>
                                    <m:r>
                                      <a:rPr lang="en-US" sz="2300" i="1" dirty="0" smtClean="0">
                                        <a:solidFill>
                                          <a:schemeClr val="dk1"/>
                                        </a:solidFill>
                                        <a:latin typeface="Cambria Math" panose="02040503050406030204" pitchFamily="18" charset="0"/>
                                      </a:rPr>
                                      <m:t>−1</m:t>
                                    </m:r>
                                  </m:sup>
                                </m:sSup>
                              </m:fName>
                              <m:e>
                                <m:d>
                                  <m:dPr>
                                    <m:ctrlPr>
                                      <a:rPr lang="en-US" sz="2300" i="1" dirty="0" smtClean="0">
                                        <a:solidFill>
                                          <a:schemeClr val="dk1"/>
                                        </a:solidFill>
                                        <a:latin typeface="Cambria Math" panose="02040503050406030204" pitchFamily="18" charset="0"/>
                                      </a:rPr>
                                    </m:ctrlPr>
                                  </m:dPr>
                                  <m:e>
                                    <m:r>
                                      <a:rPr lang="en-US" sz="2300" i="1" dirty="0" smtClean="0">
                                        <a:solidFill>
                                          <a:schemeClr val="dk1"/>
                                        </a:solidFill>
                                        <a:latin typeface="Cambria Math" panose="02040503050406030204" pitchFamily="18" charset="0"/>
                                      </a:rPr>
                                      <m:t>0.7</m:t>
                                    </m:r>
                                  </m:e>
                                </m:d>
                              </m:e>
                            </m:func>
                          </m:e>
                        </m:d>
                      </m:e>
                    </m:func>
                    <m:r>
                      <a:rPr lang="en-US" sz="2300" i="1" dirty="0" smtClean="0">
                        <a:solidFill>
                          <a:schemeClr val="dk1"/>
                        </a:solidFill>
                        <a:latin typeface="Cambria Math" panose="02040503050406030204" pitchFamily="18" charset="0"/>
                      </a:rPr>
                      <m:t>=0.7</m:t>
                    </m:r>
                  </m:oMath>
                </a14:m>
                <a:endParaRPr sz="2300" dirty="0">
                  <a:solidFill>
                    <a:schemeClr val="dk1"/>
                  </a:solidFill>
                </a:endParaRPr>
              </a:p>
              <a:p>
                <a:pPr marL="82550" marR="0" lvl="0" algn="l" rtl="0">
                  <a:lnSpc>
                    <a:spcPct val="113000"/>
                  </a:lnSpc>
                  <a:spcBef>
                    <a:spcPts val="1000"/>
                  </a:spcBef>
                  <a:spcAft>
                    <a:spcPts val="0"/>
                  </a:spcAft>
                  <a:buClr>
                    <a:schemeClr val="dk1"/>
                  </a:buClr>
                  <a:buSzPts val="2300"/>
                </a:pPr>
                <a:r>
                  <a:rPr lang="en-US" sz="2300" b="1" dirty="0">
                    <a:solidFill>
                      <a:schemeClr val="dk1"/>
                    </a:solidFill>
                  </a:rPr>
                  <a:t>Type 2: </a:t>
                </a:r>
                <a14:m>
                  <m:oMath xmlns:m="http://schemas.openxmlformats.org/officeDocument/2006/math">
                    <m:sSup>
                      <m:sSupPr>
                        <m:ctrlPr>
                          <a:rPr lang="en-US" sz="2300" i="1" dirty="0" smtClean="0">
                            <a:solidFill>
                              <a:schemeClr val="dk1"/>
                            </a:solidFill>
                            <a:latin typeface="Cambria Math" panose="02040503050406030204" pitchFamily="18" charset="0"/>
                          </a:rPr>
                        </m:ctrlPr>
                      </m:sSupPr>
                      <m:e>
                        <m:r>
                          <a:rPr lang="en-US" sz="2300" i="1" dirty="0" smtClean="0">
                            <a:solidFill>
                              <a:schemeClr val="dk1"/>
                            </a:solidFill>
                            <a:latin typeface="Cambria Math" panose="02040503050406030204" pitchFamily="18" charset="0"/>
                          </a:rPr>
                          <m:t>𝑓</m:t>
                        </m:r>
                      </m:e>
                      <m:sup>
                        <m:r>
                          <a:rPr lang="en-US" sz="2300" i="1" dirty="0" smtClean="0">
                            <a:solidFill>
                              <a:schemeClr val="dk1"/>
                            </a:solidFill>
                            <a:latin typeface="Cambria Math" panose="02040503050406030204" pitchFamily="18" charset="0"/>
                          </a:rPr>
                          <m:t>−1</m:t>
                        </m:r>
                      </m:sup>
                    </m:sSup>
                    <m:d>
                      <m:dPr>
                        <m:ctrlPr>
                          <a:rPr lang="en-US" sz="2300" i="1" dirty="0" smtClean="0">
                            <a:solidFill>
                              <a:schemeClr val="dk1"/>
                            </a:solidFill>
                            <a:latin typeface="Cambria Math" panose="02040503050406030204" pitchFamily="18" charset="0"/>
                          </a:rPr>
                        </m:ctrlPr>
                      </m:dPr>
                      <m:e>
                        <m:r>
                          <a:rPr lang="en-US" sz="2300" i="1" dirty="0" smtClean="0">
                            <a:solidFill>
                              <a:schemeClr val="dk1"/>
                            </a:solidFill>
                            <a:latin typeface="Cambria Math" panose="02040503050406030204" pitchFamily="18" charset="0"/>
                          </a:rPr>
                          <m:t>𝑓</m:t>
                        </m:r>
                        <m:d>
                          <m:dPr>
                            <m:ctrlPr>
                              <a:rPr lang="en-US" sz="2300" i="1" dirty="0" smtClean="0">
                                <a:solidFill>
                                  <a:schemeClr val="dk1"/>
                                </a:solidFill>
                                <a:latin typeface="Cambria Math" panose="02040503050406030204" pitchFamily="18" charset="0"/>
                              </a:rPr>
                            </m:ctrlPr>
                          </m:dPr>
                          <m:e>
                            <m:r>
                              <a:rPr lang="en-US" sz="2300" i="1" dirty="0" smtClean="0">
                                <a:solidFill>
                                  <a:schemeClr val="dk1"/>
                                </a:solidFill>
                                <a:latin typeface="Cambria Math" panose="02040503050406030204" pitchFamily="18" charset="0"/>
                              </a:rPr>
                              <m:t>𝑥</m:t>
                            </m:r>
                          </m:e>
                        </m:d>
                      </m:e>
                    </m:d>
                  </m:oMath>
                </a14:m>
                <a:r>
                  <a:rPr lang="en-US" sz="2300" dirty="0">
                    <a:solidFill>
                      <a:schemeClr val="dk1"/>
                    </a:solidFill>
                  </a:rPr>
                  <a:t> → Equals x only if x is in restricted range</a:t>
                </a:r>
                <a:endParaRPr sz="2300" dirty="0">
                  <a:solidFill>
                    <a:schemeClr val="dk1"/>
                  </a:solidFill>
                </a:endParaRPr>
              </a:p>
              <a:p>
                <a:pPr marL="539750" marR="0" lvl="1" algn="l" rtl="0">
                  <a:lnSpc>
                    <a:spcPct val="113000"/>
                  </a:lnSpc>
                  <a:spcBef>
                    <a:spcPts val="1000"/>
                  </a:spcBef>
                  <a:spcAft>
                    <a:spcPts val="0"/>
                  </a:spcAft>
                  <a:buClr>
                    <a:schemeClr val="dk1"/>
                  </a:buClr>
                  <a:buSzPts val="2300"/>
                </a:pPr>
                <a:r>
                  <a:rPr lang="en-US" sz="2300" dirty="0">
                    <a:solidFill>
                      <a:schemeClr val="dk1"/>
                    </a:solidFill>
                  </a:rPr>
                  <a:t>Example: </a:t>
                </a:r>
                <a14:m>
                  <m:oMath xmlns:m="http://schemas.openxmlformats.org/officeDocument/2006/math">
                    <m:func>
                      <m:funcPr>
                        <m:ctrlPr>
                          <a:rPr lang="en-US" sz="2300" i="1" dirty="0" smtClean="0">
                            <a:solidFill>
                              <a:schemeClr val="dk1"/>
                            </a:solidFill>
                            <a:latin typeface="Cambria Math" panose="02040503050406030204" pitchFamily="18" charset="0"/>
                          </a:rPr>
                        </m:ctrlPr>
                      </m:funcPr>
                      <m:fName>
                        <m:sSup>
                          <m:sSupPr>
                            <m:ctrlPr>
                              <a:rPr lang="en-US" sz="2300" i="1" dirty="0" smtClean="0">
                                <a:solidFill>
                                  <a:schemeClr val="dk1"/>
                                </a:solidFill>
                                <a:latin typeface="Cambria Math" panose="02040503050406030204" pitchFamily="18" charset="0"/>
                              </a:rPr>
                            </m:ctrlPr>
                          </m:sSupPr>
                          <m:e>
                            <m:r>
                              <m:rPr>
                                <m:sty m:val="p"/>
                              </m:rPr>
                              <a:rPr lang="en-US" sz="2300" i="0" dirty="0" smtClean="0">
                                <a:solidFill>
                                  <a:schemeClr val="dk1"/>
                                </a:solidFill>
                                <a:latin typeface="Cambria Math" panose="02040503050406030204" pitchFamily="18" charset="0"/>
                              </a:rPr>
                              <m:t>sin</m:t>
                            </m:r>
                          </m:e>
                          <m:sup>
                            <m:r>
                              <a:rPr lang="en-US" sz="2300" i="1" dirty="0" smtClean="0">
                                <a:solidFill>
                                  <a:schemeClr val="dk1"/>
                                </a:solidFill>
                                <a:latin typeface="Cambria Math" panose="02040503050406030204" pitchFamily="18" charset="0"/>
                              </a:rPr>
                              <m:t>−1</m:t>
                            </m:r>
                          </m:sup>
                        </m:sSup>
                      </m:fName>
                      <m:e>
                        <m:d>
                          <m:dPr>
                            <m:ctrlPr>
                              <a:rPr lang="en-US" sz="2300" i="1" dirty="0" smtClean="0">
                                <a:solidFill>
                                  <a:schemeClr val="dk1"/>
                                </a:solidFill>
                                <a:latin typeface="Cambria Math" panose="02040503050406030204" pitchFamily="18" charset="0"/>
                              </a:rPr>
                            </m:ctrlPr>
                          </m:dPr>
                          <m:e>
                            <m:func>
                              <m:funcPr>
                                <m:ctrlPr>
                                  <a:rPr lang="en-US" sz="2300" i="1" dirty="0" smtClean="0">
                                    <a:solidFill>
                                      <a:schemeClr val="dk1"/>
                                    </a:solidFill>
                                    <a:latin typeface="Cambria Math" panose="02040503050406030204" pitchFamily="18" charset="0"/>
                                  </a:rPr>
                                </m:ctrlPr>
                              </m:funcPr>
                              <m:fName>
                                <m:r>
                                  <m:rPr>
                                    <m:sty m:val="p"/>
                                  </m:rPr>
                                  <a:rPr lang="en-US" sz="2300" i="0" dirty="0" smtClean="0">
                                    <a:solidFill>
                                      <a:schemeClr val="dk1"/>
                                    </a:solidFill>
                                    <a:latin typeface="Cambria Math" panose="02040503050406030204" pitchFamily="18" charset="0"/>
                                  </a:rPr>
                                  <m:t>sin</m:t>
                                </m:r>
                              </m:fName>
                              <m:e>
                                <m:d>
                                  <m:dPr>
                                    <m:ctrlPr>
                                      <a:rPr lang="en-US" sz="2300" i="1" dirty="0" smtClean="0">
                                        <a:solidFill>
                                          <a:schemeClr val="dk1"/>
                                        </a:solidFill>
                                        <a:latin typeface="Cambria Math" panose="02040503050406030204" pitchFamily="18" charset="0"/>
                                      </a:rPr>
                                    </m:ctrlPr>
                                  </m:dPr>
                                  <m:e>
                                    <m:f>
                                      <m:fPr>
                                        <m:ctrlPr>
                                          <a:rPr lang="en-US" sz="2300" i="1" dirty="0" smtClean="0">
                                            <a:solidFill>
                                              <a:schemeClr val="dk1"/>
                                            </a:solidFill>
                                            <a:latin typeface="Cambria Math" panose="02040503050406030204" pitchFamily="18" charset="0"/>
                                          </a:rPr>
                                        </m:ctrlPr>
                                      </m:fPr>
                                      <m:num>
                                        <m:r>
                                          <a:rPr lang="en-US" sz="2300" i="1" dirty="0" smtClean="0">
                                            <a:solidFill>
                                              <a:schemeClr val="dk1"/>
                                            </a:solidFill>
                                            <a:latin typeface="Cambria Math" panose="02040503050406030204" pitchFamily="18" charset="0"/>
                                          </a:rPr>
                                          <m:t>𝜋</m:t>
                                        </m:r>
                                      </m:num>
                                      <m:den>
                                        <m:r>
                                          <a:rPr lang="en-US" sz="2300" i="1" dirty="0" smtClean="0">
                                            <a:solidFill>
                                              <a:schemeClr val="dk1"/>
                                            </a:solidFill>
                                            <a:latin typeface="Cambria Math" panose="02040503050406030204" pitchFamily="18" charset="0"/>
                                          </a:rPr>
                                          <m:t>3</m:t>
                                        </m:r>
                                      </m:den>
                                    </m:f>
                                  </m:e>
                                </m:d>
                              </m:e>
                            </m:func>
                          </m:e>
                        </m:d>
                      </m:e>
                    </m:func>
                    <m:r>
                      <a:rPr lang="en-US" sz="2300" i="1" dirty="0" smtClean="0">
                        <a:solidFill>
                          <a:schemeClr val="dk1"/>
                        </a:solidFill>
                        <a:latin typeface="Cambria Math" panose="02040503050406030204" pitchFamily="18" charset="0"/>
                      </a:rPr>
                      <m:t>=</m:t>
                    </m:r>
                    <m:f>
                      <m:fPr>
                        <m:ctrlPr>
                          <a:rPr lang="en-US" sz="2300" i="1" dirty="0" smtClean="0">
                            <a:solidFill>
                              <a:schemeClr val="dk1"/>
                            </a:solidFill>
                            <a:latin typeface="Cambria Math" panose="02040503050406030204" pitchFamily="18" charset="0"/>
                          </a:rPr>
                        </m:ctrlPr>
                      </m:fPr>
                      <m:num>
                        <m:r>
                          <a:rPr lang="en-US" sz="2300" i="1" dirty="0" smtClean="0">
                            <a:solidFill>
                              <a:schemeClr val="dk1"/>
                            </a:solidFill>
                            <a:latin typeface="Cambria Math" panose="02040503050406030204" pitchFamily="18" charset="0"/>
                          </a:rPr>
                          <m:t>𝜋</m:t>
                        </m:r>
                      </m:num>
                      <m:den>
                        <m:r>
                          <a:rPr lang="en-US" sz="2300" i="1" dirty="0" smtClean="0">
                            <a:solidFill>
                              <a:schemeClr val="dk1"/>
                            </a:solidFill>
                            <a:latin typeface="Cambria Math" panose="02040503050406030204" pitchFamily="18" charset="0"/>
                          </a:rPr>
                          <m:t>3</m:t>
                        </m:r>
                      </m:den>
                    </m:f>
                  </m:oMath>
                </a14:m>
                <a:r>
                  <a:rPr lang="en-US" sz="2300" dirty="0">
                    <a:solidFill>
                      <a:schemeClr val="dk1"/>
                    </a:solidFill>
                  </a:rPr>
                  <a:t> ✓ but </a:t>
                </a:r>
                <a14:m>
                  <m:oMath xmlns:m="http://schemas.openxmlformats.org/officeDocument/2006/math">
                    <m:func>
                      <m:funcPr>
                        <m:ctrlPr>
                          <a:rPr lang="en-US" sz="2300" i="1" dirty="0" smtClean="0">
                            <a:solidFill>
                              <a:schemeClr val="dk1"/>
                            </a:solidFill>
                            <a:latin typeface="Cambria Math" panose="02040503050406030204" pitchFamily="18" charset="0"/>
                          </a:rPr>
                        </m:ctrlPr>
                      </m:funcPr>
                      <m:fName>
                        <m:sSup>
                          <m:sSupPr>
                            <m:ctrlPr>
                              <a:rPr lang="en-US" sz="2300" i="1" dirty="0" smtClean="0">
                                <a:solidFill>
                                  <a:schemeClr val="dk1"/>
                                </a:solidFill>
                                <a:latin typeface="Cambria Math" panose="02040503050406030204" pitchFamily="18" charset="0"/>
                              </a:rPr>
                            </m:ctrlPr>
                          </m:sSupPr>
                          <m:e>
                            <m:r>
                              <m:rPr>
                                <m:sty m:val="p"/>
                              </m:rPr>
                              <a:rPr lang="en-US" sz="2300" i="0" dirty="0" smtClean="0">
                                <a:solidFill>
                                  <a:schemeClr val="dk1"/>
                                </a:solidFill>
                                <a:latin typeface="Cambria Math" panose="02040503050406030204" pitchFamily="18" charset="0"/>
                              </a:rPr>
                              <m:t>sin</m:t>
                            </m:r>
                          </m:e>
                          <m:sup>
                            <m:r>
                              <a:rPr lang="en-US" sz="2300" i="1" dirty="0" smtClean="0">
                                <a:solidFill>
                                  <a:schemeClr val="dk1"/>
                                </a:solidFill>
                                <a:latin typeface="Cambria Math" panose="02040503050406030204" pitchFamily="18" charset="0"/>
                              </a:rPr>
                              <m:t>−1</m:t>
                            </m:r>
                          </m:sup>
                        </m:sSup>
                      </m:fName>
                      <m:e>
                        <m:d>
                          <m:dPr>
                            <m:ctrlPr>
                              <a:rPr lang="en-US" sz="2300" i="1" dirty="0" smtClean="0">
                                <a:solidFill>
                                  <a:schemeClr val="dk1"/>
                                </a:solidFill>
                                <a:latin typeface="Cambria Math" panose="02040503050406030204" pitchFamily="18" charset="0"/>
                              </a:rPr>
                            </m:ctrlPr>
                          </m:dPr>
                          <m:e>
                            <m:func>
                              <m:funcPr>
                                <m:ctrlPr>
                                  <a:rPr lang="en-US" sz="2300" i="1" dirty="0" smtClean="0">
                                    <a:solidFill>
                                      <a:schemeClr val="dk1"/>
                                    </a:solidFill>
                                    <a:latin typeface="Cambria Math" panose="02040503050406030204" pitchFamily="18" charset="0"/>
                                  </a:rPr>
                                </m:ctrlPr>
                              </m:funcPr>
                              <m:fName>
                                <m:r>
                                  <m:rPr>
                                    <m:sty m:val="p"/>
                                  </m:rPr>
                                  <a:rPr lang="en-US" sz="2300" i="0" dirty="0" smtClean="0">
                                    <a:solidFill>
                                      <a:schemeClr val="dk1"/>
                                    </a:solidFill>
                                    <a:latin typeface="Cambria Math" panose="02040503050406030204" pitchFamily="18" charset="0"/>
                                  </a:rPr>
                                  <m:t>sin</m:t>
                                </m:r>
                              </m:fName>
                              <m:e>
                                <m:d>
                                  <m:dPr>
                                    <m:ctrlPr>
                                      <a:rPr lang="en-US" sz="2300" i="1" dirty="0" smtClean="0">
                                        <a:solidFill>
                                          <a:schemeClr val="dk1"/>
                                        </a:solidFill>
                                        <a:latin typeface="Cambria Math" panose="02040503050406030204" pitchFamily="18" charset="0"/>
                                      </a:rPr>
                                    </m:ctrlPr>
                                  </m:dPr>
                                  <m:e>
                                    <m:f>
                                      <m:fPr>
                                        <m:ctrlPr>
                                          <a:rPr lang="en-US" sz="2300" i="1" dirty="0" smtClean="0">
                                            <a:solidFill>
                                              <a:schemeClr val="dk1"/>
                                            </a:solidFill>
                                            <a:latin typeface="Cambria Math" panose="02040503050406030204" pitchFamily="18" charset="0"/>
                                          </a:rPr>
                                        </m:ctrlPr>
                                      </m:fPr>
                                      <m:num>
                                        <m:r>
                                          <a:rPr lang="en-US" sz="2300" i="1" dirty="0" smtClean="0">
                                            <a:solidFill>
                                              <a:schemeClr val="dk1"/>
                                            </a:solidFill>
                                            <a:latin typeface="Cambria Math" panose="02040503050406030204" pitchFamily="18" charset="0"/>
                                          </a:rPr>
                                          <m:t>2</m:t>
                                        </m:r>
                                        <m:r>
                                          <a:rPr lang="en-US" sz="2300" i="1" dirty="0" smtClean="0">
                                            <a:solidFill>
                                              <a:schemeClr val="dk1"/>
                                            </a:solidFill>
                                            <a:latin typeface="Cambria Math" panose="02040503050406030204" pitchFamily="18" charset="0"/>
                                          </a:rPr>
                                          <m:t>𝜋</m:t>
                                        </m:r>
                                      </m:num>
                                      <m:den>
                                        <m:r>
                                          <a:rPr lang="en-US" sz="2300" i="1" dirty="0" smtClean="0">
                                            <a:solidFill>
                                              <a:schemeClr val="dk1"/>
                                            </a:solidFill>
                                            <a:latin typeface="Cambria Math" panose="02040503050406030204" pitchFamily="18" charset="0"/>
                                          </a:rPr>
                                          <m:t>3</m:t>
                                        </m:r>
                                      </m:den>
                                    </m:f>
                                  </m:e>
                                </m:d>
                              </m:e>
                            </m:func>
                          </m:e>
                        </m:d>
                      </m:e>
                    </m:func>
                    <m:r>
                      <a:rPr lang="en-US" sz="2300" i="1" dirty="0" smtClean="0">
                        <a:solidFill>
                          <a:schemeClr val="dk1"/>
                        </a:solidFill>
                        <a:latin typeface="Cambria Math" panose="02040503050406030204" pitchFamily="18" charset="0"/>
                      </a:rPr>
                      <m:t>=</m:t>
                    </m:r>
                    <m:f>
                      <m:fPr>
                        <m:ctrlPr>
                          <a:rPr lang="en-US" sz="2300" i="1" dirty="0" smtClean="0">
                            <a:solidFill>
                              <a:schemeClr val="dk1"/>
                            </a:solidFill>
                            <a:latin typeface="Cambria Math" panose="02040503050406030204" pitchFamily="18" charset="0"/>
                          </a:rPr>
                        </m:ctrlPr>
                      </m:fPr>
                      <m:num>
                        <m:r>
                          <a:rPr lang="en-US" sz="2300" i="1" dirty="0" smtClean="0">
                            <a:solidFill>
                              <a:schemeClr val="dk1"/>
                            </a:solidFill>
                            <a:latin typeface="Cambria Math" panose="02040503050406030204" pitchFamily="18" charset="0"/>
                          </a:rPr>
                          <m:t>𝜋</m:t>
                        </m:r>
                      </m:num>
                      <m:den>
                        <m:r>
                          <a:rPr lang="en-US" sz="2300" i="1" dirty="0" smtClean="0">
                            <a:solidFill>
                              <a:schemeClr val="dk1"/>
                            </a:solidFill>
                            <a:latin typeface="Cambria Math" panose="02040503050406030204" pitchFamily="18" charset="0"/>
                          </a:rPr>
                          <m:t>3</m:t>
                        </m:r>
                      </m:den>
                    </m:f>
                  </m:oMath>
                </a14:m>
                <a:r>
                  <a:rPr lang="en-US" sz="2300" dirty="0">
                    <a:solidFill>
                      <a:schemeClr val="dk1"/>
                    </a:solidFill>
                  </a:rPr>
                  <a:t> (not </a:t>
                </a:r>
                <a14:m>
                  <m:oMath xmlns:m="http://schemas.openxmlformats.org/officeDocument/2006/math">
                    <m:f>
                      <m:fPr>
                        <m:ctrlPr>
                          <a:rPr lang="en-US" sz="2300" i="1" dirty="0" smtClean="0">
                            <a:solidFill>
                              <a:schemeClr val="dk1"/>
                            </a:solidFill>
                            <a:latin typeface="Cambria Math" panose="02040503050406030204" pitchFamily="18" charset="0"/>
                          </a:rPr>
                        </m:ctrlPr>
                      </m:fPr>
                      <m:num>
                        <m:r>
                          <a:rPr lang="en-US" sz="2300" i="1" dirty="0" smtClean="0">
                            <a:solidFill>
                              <a:schemeClr val="dk1"/>
                            </a:solidFill>
                            <a:latin typeface="Cambria Math" panose="02040503050406030204" pitchFamily="18" charset="0"/>
                          </a:rPr>
                          <m:t>2</m:t>
                        </m:r>
                        <m:r>
                          <a:rPr lang="en-US" sz="2300" i="1" dirty="0" smtClean="0">
                            <a:solidFill>
                              <a:schemeClr val="dk1"/>
                            </a:solidFill>
                            <a:latin typeface="Cambria Math" panose="02040503050406030204" pitchFamily="18" charset="0"/>
                          </a:rPr>
                          <m:t>𝜋</m:t>
                        </m:r>
                      </m:num>
                      <m:den>
                        <m:r>
                          <a:rPr lang="en-US" sz="2300" i="1" dirty="0" smtClean="0">
                            <a:solidFill>
                              <a:schemeClr val="dk1"/>
                            </a:solidFill>
                            <a:latin typeface="Cambria Math" panose="02040503050406030204" pitchFamily="18" charset="0"/>
                          </a:rPr>
                          <m:t>3</m:t>
                        </m:r>
                      </m:den>
                    </m:f>
                  </m:oMath>
                </a14:m>
                <a:r>
                  <a:rPr lang="en-US" sz="2300" dirty="0">
                    <a:solidFill>
                      <a:schemeClr val="dk1"/>
                    </a:solidFill>
                  </a:rPr>
                  <a:t>!)</a:t>
                </a:r>
                <a:endParaRPr sz="2300" dirty="0">
                  <a:solidFill>
                    <a:schemeClr val="dk1"/>
                  </a:solidFill>
                </a:endParaRPr>
              </a:p>
              <a:p>
                <a:pPr marL="82550" marR="0" lvl="0" algn="l" rtl="0">
                  <a:lnSpc>
                    <a:spcPct val="113000"/>
                  </a:lnSpc>
                  <a:spcBef>
                    <a:spcPts val="1000"/>
                  </a:spcBef>
                  <a:spcAft>
                    <a:spcPts val="0"/>
                  </a:spcAft>
                  <a:buClr>
                    <a:schemeClr val="dk1"/>
                  </a:buClr>
                  <a:buSzPts val="2300"/>
                </a:pPr>
                <a:r>
                  <a:rPr lang="en-US" sz="2300" b="1" dirty="0">
                    <a:solidFill>
                      <a:schemeClr val="dk1"/>
                    </a:solidFill>
                  </a:rPr>
                  <a:t>Type 3: </a:t>
                </a:r>
                <a14:m>
                  <m:oMath xmlns:m="http://schemas.openxmlformats.org/officeDocument/2006/math">
                    <m:sSup>
                      <m:sSupPr>
                        <m:ctrlPr>
                          <a:rPr lang="en-US" sz="2300" i="1" dirty="0" smtClean="0">
                            <a:solidFill>
                              <a:schemeClr val="dk1"/>
                            </a:solidFill>
                            <a:latin typeface="Cambria Math" panose="02040503050406030204" pitchFamily="18" charset="0"/>
                          </a:rPr>
                        </m:ctrlPr>
                      </m:sSupPr>
                      <m:e>
                        <m:r>
                          <a:rPr lang="en-US" sz="2300" i="1" dirty="0" smtClean="0">
                            <a:solidFill>
                              <a:schemeClr val="dk1"/>
                            </a:solidFill>
                            <a:latin typeface="Cambria Math" panose="02040503050406030204" pitchFamily="18" charset="0"/>
                          </a:rPr>
                          <m:t>𝑓</m:t>
                        </m:r>
                      </m:e>
                      <m:sup>
                        <m:r>
                          <a:rPr lang="en-US" sz="2300" i="1" dirty="0" smtClean="0">
                            <a:solidFill>
                              <a:schemeClr val="dk1"/>
                            </a:solidFill>
                            <a:latin typeface="Cambria Math" panose="02040503050406030204" pitchFamily="18" charset="0"/>
                          </a:rPr>
                          <m:t>−1</m:t>
                        </m:r>
                      </m:sup>
                    </m:sSup>
                    <m:d>
                      <m:dPr>
                        <m:ctrlPr>
                          <a:rPr lang="en-US" sz="2300" i="1" dirty="0" smtClean="0">
                            <a:solidFill>
                              <a:schemeClr val="dk1"/>
                            </a:solidFill>
                            <a:latin typeface="Cambria Math" panose="02040503050406030204" pitchFamily="18" charset="0"/>
                          </a:rPr>
                        </m:ctrlPr>
                      </m:dPr>
                      <m:e>
                        <m:r>
                          <a:rPr lang="en-US" sz="2300" i="1" dirty="0" smtClean="0">
                            <a:solidFill>
                              <a:schemeClr val="dk1"/>
                            </a:solidFill>
                            <a:latin typeface="Cambria Math" panose="02040503050406030204" pitchFamily="18" charset="0"/>
                          </a:rPr>
                          <m:t>𝑔</m:t>
                        </m:r>
                        <m:d>
                          <m:dPr>
                            <m:ctrlPr>
                              <a:rPr lang="en-US" sz="2300" i="1" dirty="0" smtClean="0">
                                <a:solidFill>
                                  <a:schemeClr val="dk1"/>
                                </a:solidFill>
                                <a:latin typeface="Cambria Math" panose="02040503050406030204" pitchFamily="18" charset="0"/>
                              </a:rPr>
                            </m:ctrlPr>
                          </m:dPr>
                          <m:e>
                            <m:r>
                              <a:rPr lang="en-US" sz="2300" i="1" dirty="0" smtClean="0">
                                <a:solidFill>
                                  <a:schemeClr val="dk1"/>
                                </a:solidFill>
                                <a:latin typeface="Cambria Math" panose="02040503050406030204" pitchFamily="18" charset="0"/>
                              </a:rPr>
                              <m:t>𝑥</m:t>
                            </m:r>
                          </m:e>
                        </m:d>
                      </m:e>
                    </m:d>
                  </m:oMath>
                </a14:m>
                <a:r>
                  <a:rPr lang="en-US" sz="2300" dirty="0">
                    <a:solidFill>
                      <a:schemeClr val="dk1"/>
                    </a:solidFill>
                  </a:rPr>
                  <a:t> or </a:t>
                </a:r>
                <a14:m>
                  <m:oMath xmlns:m="http://schemas.openxmlformats.org/officeDocument/2006/math">
                    <m:r>
                      <a:rPr lang="en-US" sz="2300" i="1" dirty="0" smtClean="0">
                        <a:solidFill>
                          <a:schemeClr val="dk1"/>
                        </a:solidFill>
                        <a:latin typeface="Cambria Math" panose="02040503050406030204" pitchFamily="18" charset="0"/>
                      </a:rPr>
                      <m:t>𝑓</m:t>
                    </m:r>
                    <m:d>
                      <m:dPr>
                        <m:ctrlPr>
                          <a:rPr lang="en-US" sz="2300" i="1" dirty="0" smtClean="0">
                            <a:solidFill>
                              <a:schemeClr val="dk1"/>
                            </a:solidFill>
                            <a:latin typeface="Cambria Math" panose="02040503050406030204" pitchFamily="18" charset="0"/>
                          </a:rPr>
                        </m:ctrlPr>
                      </m:dPr>
                      <m:e>
                        <m:sSup>
                          <m:sSupPr>
                            <m:ctrlPr>
                              <a:rPr lang="en-US" sz="2300" i="1" dirty="0" smtClean="0">
                                <a:solidFill>
                                  <a:schemeClr val="dk1"/>
                                </a:solidFill>
                                <a:latin typeface="Cambria Math" panose="02040503050406030204" pitchFamily="18" charset="0"/>
                              </a:rPr>
                            </m:ctrlPr>
                          </m:sSupPr>
                          <m:e>
                            <m:r>
                              <a:rPr lang="en-US" sz="2300" i="1" dirty="0" smtClean="0">
                                <a:solidFill>
                                  <a:schemeClr val="dk1"/>
                                </a:solidFill>
                                <a:latin typeface="Cambria Math" panose="02040503050406030204" pitchFamily="18" charset="0"/>
                              </a:rPr>
                              <m:t>𝑔</m:t>
                            </m:r>
                          </m:e>
                          <m:sup>
                            <m:r>
                              <a:rPr lang="en-US" sz="2300" i="1" dirty="0" smtClean="0">
                                <a:solidFill>
                                  <a:schemeClr val="dk1"/>
                                </a:solidFill>
                                <a:latin typeface="Cambria Math" panose="02040503050406030204" pitchFamily="18" charset="0"/>
                              </a:rPr>
                              <m:t>−1</m:t>
                            </m:r>
                          </m:sup>
                        </m:sSup>
                        <m:d>
                          <m:dPr>
                            <m:ctrlPr>
                              <a:rPr lang="en-US" sz="2300" i="1" dirty="0" smtClean="0">
                                <a:solidFill>
                                  <a:schemeClr val="dk1"/>
                                </a:solidFill>
                                <a:latin typeface="Cambria Math" panose="02040503050406030204" pitchFamily="18" charset="0"/>
                              </a:rPr>
                            </m:ctrlPr>
                          </m:dPr>
                          <m:e>
                            <m:r>
                              <a:rPr lang="en-US" sz="2300" i="1" dirty="0" smtClean="0">
                                <a:solidFill>
                                  <a:schemeClr val="dk1"/>
                                </a:solidFill>
                                <a:latin typeface="Cambria Math" panose="02040503050406030204" pitchFamily="18" charset="0"/>
                              </a:rPr>
                              <m:t>𝑥</m:t>
                            </m:r>
                          </m:e>
                        </m:d>
                      </m:e>
                    </m:d>
                  </m:oMath>
                </a14:m>
                <a:r>
                  <a:rPr lang="en-US" sz="2300" dirty="0">
                    <a:solidFill>
                      <a:schemeClr val="dk1"/>
                    </a:solidFill>
                  </a:rPr>
                  <a:t> → Use cofunction identities or right triangles</a:t>
                </a:r>
                <a:endParaRPr sz="2300" dirty="0">
                  <a:solidFill>
                    <a:schemeClr val="dk1"/>
                  </a:solidFill>
                </a:endParaRPr>
              </a:p>
              <a:p>
                <a:pPr marL="0" marR="0" lvl="0" indent="0" algn="l" rtl="0">
                  <a:lnSpc>
                    <a:spcPct val="113000"/>
                  </a:lnSpc>
                  <a:spcBef>
                    <a:spcPts val="1000"/>
                  </a:spcBef>
                  <a:spcAft>
                    <a:spcPts val="1000"/>
                  </a:spcAft>
                  <a:buNone/>
                </a:pPr>
                <a:r>
                  <a:rPr lang="en-US" sz="2300" dirty="0">
                    <a:solidFill>
                      <a:schemeClr val="dk1"/>
                    </a:solidFill>
                  </a:rPr>
                  <a:t>Key: Know which type you're working with!</a:t>
                </a:r>
                <a:endParaRPr sz="2300" dirty="0">
                  <a:solidFill>
                    <a:schemeClr val="dk1"/>
                  </a:solidFill>
                </a:endParaRPr>
              </a:p>
            </p:txBody>
          </p:sp>
        </mc:Choice>
        <mc:Fallback>
          <p:sp>
            <p:nvSpPr>
              <p:cNvPr id="895" name="Google Shape;895;p136"/>
              <p:cNvSpPr txBox="1">
                <a:spLocks noRot="1" noChangeAspect="1" noMove="1" noResize="1" noEditPoints="1" noAdjustHandles="1" noChangeArrowheads="1" noChangeShapeType="1" noTextEdit="1"/>
              </p:cNvSpPr>
              <p:nvPr/>
            </p:nvSpPr>
            <p:spPr>
              <a:xfrm>
                <a:off x="831826" y="1245750"/>
                <a:ext cx="9330000" cy="4696758"/>
              </a:xfrm>
              <a:prstGeom prst="rect">
                <a:avLst/>
              </a:prstGeom>
              <a:blipFill>
                <a:blip r:embed="rId3"/>
                <a:stretch>
                  <a:fillRect l="-679"/>
                </a:stretch>
              </a:blipFill>
              <a:ln>
                <a:noFill/>
              </a:ln>
            </p:spPr>
            <p:txBody>
              <a:bodyPr/>
              <a:lstStyle/>
              <a:p>
                <a:r>
                  <a:rPr lang="en-US">
                    <a:noFill/>
                  </a:rPr>
                  <a:t> </a:t>
                </a:r>
              </a:p>
            </p:txBody>
          </p:sp>
        </mc:Fallback>
      </mc:AlternateContent>
      <p:sp>
        <p:nvSpPr>
          <p:cNvPr id="896" name="Google Shape;896;p136">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97" name="Google Shape;897;p136">
            <a:extLst>
              <a:ext uri="{C183D7F6-B498-43B3-948B-1728B52AA6E4}">
                <adec:decorative xmlns:adec="http://schemas.microsoft.com/office/drawing/2017/decorative" val="1"/>
              </a:ext>
            </a:extLst>
          </p:cNvPr>
          <p:cNvPicPr preferRelativeResize="0"/>
          <p:nvPr/>
        </p:nvPicPr>
        <p:blipFill rotWithShape="1">
          <a:blip r:embed="rId4">
            <a:alphaModFix/>
          </a:blip>
          <a:srcRect l="22251" t="18714" r="45937" b="12076"/>
          <a:stretch/>
        </p:blipFill>
        <p:spPr>
          <a:xfrm>
            <a:off x="9474900" y="1074874"/>
            <a:ext cx="2578625" cy="5610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10">
            <a:extLst>
              <a:ext uri="{C183D7F6-B498-43B3-948B-1728B52AA6E4}">
                <adec:decorative xmlns:adec="http://schemas.microsoft.com/office/drawing/2017/decorative" val="1"/>
              </a:ext>
            </a:extLst>
          </p:cNvPr>
          <p:cNvSpPr/>
          <p:nvPr/>
        </p:nvSpPr>
        <p:spPr>
          <a:xfrm>
            <a:off x="-100" y="2860633"/>
            <a:ext cx="12192000" cy="39975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1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a:solidFill>
                  <a:schemeClr val="accent5"/>
                </a:solidFill>
              </a:rPr>
              <a:t>Learning Goals: Right Triangle Trigonometry</a:t>
            </a:r>
            <a:endParaRPr>
              <a:solidFill>
                <a:schemeClr val="accent5"/>
              </a:solidFill>
            </a:endParaRPr>
          </a:p>
        </p:txBody>
      </p:sp>
      <p:sp>
        <p:nvSpPr>
          <p:cNvPr id="703" name="Google Shape;703;p110"/>
          <p:cNvSpPr txBox="1">
            <a:spLocks noGrp="1"/>
          </p:cNvSpPr>
          <p:nvPr>
            <p:ph type="body" idx="2"/>
          </p:nvPr>
        </p:nvSpPr>
        <p:spPr>
          <a:xfrm>
            <a:off x="838200" y="1973725"/>
            <a:ext cx="10622100" cy="1161600"/>
          </a:xfrm>
          <a:prstGeom prst="rect">
            <a:avLst/>
          </a:prstGeom>
          <a:noFill/>
          <a:ln>
            <a:noFill/>
          </a:ln>
        </p:spPr>
        <p:txBody>
          <a:bodyPr spcFirstLastPara="1" wrap="square" lIns="91425" tIns="45700" rIns="91425" bIns="45700" anchor="t" anchorCtr="0">
            <a:normAutofit/>
          </a:bodyPr>
          <a:lstStyle/>
          <a:p>
            <a:pPr marL="0" lvl="0" indent="0" algn="l" rtl="0">
              <a:lnSpc>
                <a:spcPct val="113000"/>
              </a:lnSpc>
              <a:spcBef>
                <a:spcPts val="0"/>
              </a:spcBef>
              <a:spcAft>
                <a:spcPts val="0"/>
              </a:spcAft>
              <a:buClr>
                <a:schemeClr val="dk1"/>
              </a:buClr>
              <a:buSzPts val="2800"/>
              <a:buNone/>
            </a:pPr>
            <a:r>
              <a:rPr lang="en-US" sz="2400"/>
              <a:t>Deepen your understanding and form connections within these skills:</a:t>
            </a:r>
            <a:endParaRPr sz="2400"/>
          </a:p>
        </p:txBody>
      </p:sp>
      <p:sp>
        <p:nvSpPr>
          <p:cNvPr id="701" name="Google Shape;701;p110"/>
          <p:cNvSpPr txBox="1">
            <a:spLocks noGrp="1"/>
          </p:cNvSpPr>
          <p:nvPr>
            <p:ph type="body" idx="2"/>
          </p:nvPr>
        </p:nvSpPr>
        <p:spPr>
          <a:xfrm>
            <a:off x="727367" y="3226400"/>
            <a:ext cx="10832700" cy="3314100"/>
          </a:xfrm>
          <a:prstGeom prst="rect">
            <a:avLst/>
          </a:prstGeom>
          <a:noFill/>
          <a:ln>
            <a:noFill/>
          </a:ln>
        </p:spPr>
        <p:txBody>
          <a:bodyPr spcFirstLastPara="1" wrap="square" lIns="91425" tIns="45700" rIns="91425" bIns="45700" anchor="t" anchorCtr="0">
            <a:normAutofit/>
          </a:bodyPr>
          <a:lstStyle/>
          <a:p>
            <a:pPr marL="241300" lvl="0" indent="0" algn="l" rtl="0">
              <a:lnSpc>
                <a:spcPct val="113000"/>
              </a:lnSpc>
              <a:spcBef>
                <a:spcPts val="0"/>
              </a:spcBef>
              <a:spcAft>
                <a:spcPts val="0"/>
              </a:spcAft>
              <a:buSzPts val="2714"/>
              <a:buNone/>
            </a:pPr>
            <a:r>
              <a:rPr lang="en-US" sz="4400" b="1">
                <a:solidFill>
                  <a:schemeClr val="accent6"/>
                </a:solidFill>
                <a:latin typeface="Arial Black"/>
                <a:ea typeface="Arial Black"/>
                <a:cs typeface="Arial Black"/>
                <a:sym typeface="Arial Black"/>
              </a:rPr>
              <a:t>1</a:t>
            </a:r>
            <a:r>
              <a:rPr lang="en-US">
                <a:solidFill>
                  <a:schemeClr val="lt1"/>
                </a:solidFill>
              </a:rPr>
              <a:t> Use right triangles to evaluate trigonometric functions</a:t>
            </a:r>
            <a:endParaRPr>
              <a:solidFill>
                <a:schemeClr val="lt1"/>
              </a:solidFill>
            </a:endParaRPr>
          </a:p>
          <a:p>
            <a:pPr marL="241300" lvl="0" indent="0" algn="l" rtl="0">
              <a:lnSpc>
                <a:spcPct val="113000"/>
              </a:lnSpc>
              <a:spcBef>
                <a:spcPts val="0"/>
              </a:spcBef>
              <a:spcAft>
                <a:spcPts val="0"/>
              </a:spcAft>
              <a:buSzPts val="2714"/>
              <a:buNone/>
            </a:pPr>
            <a:r>
              <a:rPr lang="en-US" sz="4400" b="1">
                <a:solidFill>
                  <a:schemeClr val="accent6"/>
                </a:solidFill>
                <a:latin typeface="Arial Black"/>
                <a:ea typeface="Arial Black"/>
                <a:cs typeface="Arial Black"/>
                <a:sym typeface="Arial Black"/>
              </a:rPr>
              <a:t>2</a:t>
            </a:r>
            <a:r>
              <a:rPr lang="en-US">
                <a:solidFill>
                  <a:schemeClr val="lt1"/>
                </a:solidFill>
              </a:rPr>
              <a:t> Use cofunctions of complementary angles</a:t>
            </a:r>
            <a:endParaRPr>
              <a:solidFill>
                <a:schemeClr val="lt1"/>
              </a:solidFill>
            </a:endParaRPr>
          </a:p>
          <a:p>
            <a:pPr marL="241300" lvl="0" indent="0" algn="l" rtl="0">
              <a:lnSpc>
                <a:spcPct val="113000"/>
              </a:lnSpc>
              <a:spcBef>
                <a:spcPts val="0"/>
              </a:spcBef>
              <a:spcAft>
                <a:spcPts val="0"/>
              </a:spcAft>
              <a:buSzPts val="2714"/>
              <a:buNone/>
            </a:pPr>
            <a:r>
              <a:rPr lang="en-US" sz="4400" b="1">
                <a:solidFill>
                  <a:schemeClr val="accent6"/>
                </a:solidFill>
                <a:latin typeface="Arial Black"/>
                <a:ea typeface="Arial Black"/>
                <a:cs typeface="Arial Black"/>
                <a:sym typeface="Arial Black"/>
              </a:rPr>
              <a:t>3</a:t>
            </a:r>
            <a:r>
              <a:rPr lang="en-US">
                <a:solidFill>
                  <a:schemeClr val="lt1"/>
                </a:solidFill>
              </a:rPr>
              <a:t> Use the deﬁnitions of trigonometric functions of any angle</a:t>
            </a:r>
            <a:endParaRPr>
              <a:solidFill>
                <a:schemeClr val="lt1"/>
              </a:solidFill>
            </a:endParaRPr>
          </a:p>
          <a:p>
            <a:pPr marL="241300" lvl="0" indent="0" algn="l" rtl="0">
              <a:lnSpc>
                <a:spcPct val="113000"/>
              </a:lnSpc>
              <a:spcBef>
                <a:spcPts val="0"/>
              </a:spcBef>
              <a:spcAft>
                <a:spcPts val="0"/>
              </a:spcAft>
              <a:buSzPts val="2714"/>
              <a:buNone/>
            </a:pPr>
            <a:r>
              <a:rPr lang="en-US" sz="4400" b="1">
                <a:solidFill>
                  <a:schemeClr val="accent6"/>
                </a:solidFill>
                <a:latin typeface="Arial Black"/>
                <a:ea typeface="Arial Black"/>
                <a:cs typeface="Arial Black"/>
                <a:sym typeface="Arial Black"/>
              </a:rPr>
              <a:t>4</a:t>
            </a:r>
            <a:r>
              <a:rPr lang="en-US">
                <a:solidFill>
                  <a:schemeClr val="lt1"/>
                </a:solidFill>
              </a:rPr>
              <a:t> Use right triangle trigonometry to solve applied problems</a:t>
            </a:r>
            <a:endParaRPr>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02" name="Google Shape;902;p137"/>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dirty="0"/>
                  <a:t>How to: Evaluate </a:t>
                </a: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𝑓</m:t>
                        </m:r>
                      </m:e>
                      <m:sup>
                        <m:r>
                          <a:rPr lang="en-US" i="1" dirty="0" smtClean="0">
                            <a:latin typeface="Cambria Math" panose="02040503050406030204" pitchFamily="18" charset="0"/>
                          </a:rPr>
                          <m:t>−1</m:t>
                        </m:r>
                      </m:sup>
                    </m:sSup>
                    <m:d>
                      <m:dPr>
                        <m:ctrlPr>
                          <a:rPr lang="en-US" i="1" dirty="0" smtClean="0">
                            <a:latin typeface="Cambria Math" panose="02040503050406030204" pitchFamily="18" charset="0"/>
                          </a:rPr>
                        </m:ctrlPr>
                      </m:dPr>
                      <m:e>
                        <m:r>
                          <a:rPr lang="en-US" i="1" dirty="0" smtClean="0">
                            <a:latin typeface="Cambria Math" panose="02040503050406030204" pitchFamily="18" charset="0"/>
                          </a:rPr>
                          <m:t>𝑓</m:t>
                        </m:r>
                        <m:d>
                          <m:dPr>
                            <m:ctrlPr>
                              <a:rPr lang="en-US" i="1" dirty="0" smtClean="0">
                                <a:latin typeface="Cambria Math" panose="02040503050406030204" pitchFamily="18" charset="0"/>
                              </a:rPr>
                            </m:ctrlPr>
                          </m:dPr>
                          <m:e>
                            <m:r>
                              <a:rPr lang="en-US" i="1" dirty="0" smtClean="0">
                                <a:latin typeface="Cambria Math" panose="02040503050406030204" pitchFamily="18" charset="0"/>
                              </a:rPr>
                              <m:t>𝜃</m:t>
                            </m:r>
                          </m:e>
                        </m:d>
                      </m:e>
                    </m:d>
                  </m:oMath>
                </a14:m>
                <a:endParaRPr dirty="0"/>
              </a:p>
            </p:txBody>
          </p:sp>
        </mc:Choice>
        <mc:Fallback xmlns="">
          <p:sp>
            <p:nvSpPr>
              <p:cNvPr id="902" name="Google Shape;902;p137"/>
              <p:cNvSpPr txBox="1">
                <a:spLocks noGrp="1" noRot="1" noChangeAspect="1" noMove="1" noResize="1" noEditPoints="1" noAdjustHandles="1" noChangeArrowheads="1" noChangeShapeType="1" noTextEdit="1"/>
              </p:cNvSpPr>
              <p:nvPr>
                <p:ph type="title"/>
              </p:nvPr>
            </p:nvSpPr>
            <p:spPr>
              <a:xfrm>
                <a:off x="831833" y="468300"/>
                <a:ext cx="10993200" cy="915900"/>
              </a:xfrm>
              <a:prstGeom prst="rect">
                <a:avLst/>
              </a:prstGeom>
              <a:blipFill>
                <a:blip r:embed="rId3"/>
                <a:stretch>
                  <a:fillRect l="-2191" t="-16438" b="-1232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3" name="Google Shape;903;p137"/>
              <p:cNvSpPr txBox="1"/>
              <p:nvPr/>
            </p:nvSpPr>
            <p:spPr>
              <a:xfrm>
                <a:off x="831833" y="1384300"/>
                <a:ext cx="10559700" cy="4509399"/>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400" dirty="0">
                    <a:solidFill>
                      <a:schemeClr val="dk1"/>
                    </a:solidFill>
                  </a:rPr>
                  <a:t>Step 1: Check if </a:t>
                </a:r>
                <a14:m>
                  <m:oMath xmlns:m="http://schemas.openxmlformats.org/officeDocument/2006/math">
                    <m:r>
                      <a:rPr lang="en-US" sz="2400" i="1" dirty="0" smtClean="0">
                        <a:solidFill>
                          <a:schemeClr val="dk1"/>
                        </a:solidFill>
                        <a:latin typeface="Cambria Math" panose="02040503050406030204" pitchFamily="18" charset="0"/>
                      </a:rPr>
                      <m:t>𝑥</m:t>
                    </m:r>
                  </m:oMath>
                </a14:m>
                <a:r>
                  <a:rPr lang="en-US" sz="2400" dirty="0">
                    <a:solidFill>
                      <a:schemeClr val="dk1"/>
                    </a:solidFill>
                  </a:rPr>
                  <a:t> is in the restricted range:</a:t>
                </a:r>
                <a:endParaRPr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dirty="0">
                    <a:solidFill>
                      <a:schemeClr val="dk1"/>
                    </a:solidFill>
                  </a:rPr>
                  <a:t>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sSup>
                          <m:sSupPr>
                            <m:ctrlPr>
                              <a:rPr lang="en-US" sz="2400" i="1" dirty="0">
                                <a:solidFill>
                                  <a:schemeClr val="dk1"/>
                                </a:solidFill>
                                <a:latin typeface="Cambria Math" panose="02040503050406030204" pitchFamily="18" charset="0"/>
                              </a:rPr>
                            </m:ctrlPr>
                          </m:sSupPr>
                          <m:e>
                            <m:r>
                              <m:rPr>
                                <m:sty m:val="p"/>
                              </m:rPr>
                              <a:rPr lang="en-US" sz="2400" i="0" dirty="0">
                                <a:solidFill>
                                  <a:schemeClr val="dk1"/>
                                </a:solidFill>
                                <a:latin typeface="Cambria Math" panose="02040503050406030204" pitchFamily="18" charset="0"/>
                              </a:rPr>
                              <m:t>sin</m:t>
                            </m:r>
                          </m:e>
                          <m:sup>
                            <m:r>
                              <a:rPr lang="en-US" sz="2400" i="1" dirty="0">
                                <a:solidFill>
                                  <a:schemeClr val="dk1"/>
                                </a:solidFill>
                                <a:latin typeface="Cambria Math" panose="02040503050406030204" pitchFamily="18" charset="0"/>
                              </a:rPr>
                              <m:t>−1</m:t>
                            </m:r>
                          </m:sup>
                        </m:sSup>
                      </m:fName>
                      <m:e>
                        <m:d>
                          <m:dPr>
                            <m:ctrlPr>
                              <a:rPr lang="en-US" sz="2400" i="1" dirty="0">
                                <a:solidFill>
                                  <a:schemeClr val="dk1"/>
                                </a:solidFill>
                                <a:latin typeface="Cambria Math" panose="02040503050406030204" pitchFamily="18" charset="0"/>
                              </a:rPr>
                            </m:ctrlPr>
                          </m:dPr>
                          <m:e>
                            <m:func>
                              <m:funcPr>
                                <m:ctrlPr>
                                  <a:rPr lang="en-US" sz="2400" i="1" dirty="0">
                                    <a:solidFill>
                                      <a:schemeClr val="dk1"/>
                                    </a:solidFill>
                                    <a:latin typeface="Cambria Math" panose="02040503050406030204" pitchFamily="18" charset="0"/>
                                  </a:rPr>
                                </m:ctrlPr>
                              </m:funcPr>
                              <m:fName>
                                <m:r>
                                  <m:rPr>
                                    <m:sty m:val="p"/>
                                  </m:rPr>
                                  <a:rPr lang="en-US" sz="2400" i="0" dirty="0">
                                    <a:solidFill>
                                      <a:schemeClr val="dk1"/>
                                    </a:solidFill>
                                    <a:latin typeface="Cambria Math" panose="02040503050406030204" pitchFamily="18" charset="0"/>
                                  </a:rPr>
                                  <m:t>sin</m:t>
                                </m:r>
                              </m:fName>
                              <m:e>
                                <m:r>
                                  <a:rPr lang="en-US" sz="2400" i="1" dirty="0">
                                    <a:solidFill>
                                      <a:schemeClr val="dk1"/>
                                    </a:solidFill>
                                    <a:latin typeface="Cambria Math" panose="02040503050406030204" pitchFamily="18" charset="0"/>
                                  </a:rPr>
                                  <m:t>𝑥</m:t>
                                </m:r>
                              </m:e>
                            </m:func>
                          </m:e>
                        </m:d>
                      </m:e>
                    </m:func>
                    <m:r>
                      <a:rPr lang="en-US" sz="2400" i="1" dirty="0">
                        <a:solidFill>
                          <a:schemeClr val="dk1"/>
                        </a:solidFill>
                        <a:latin typeface="Cambria Math" panose="02040503050406030204" pitchFamily="18" charset="0"/>
                      </a:rPr>
                      <m:t>=</m:t>
                    </m:r>
                    <m:r>
                      <a:rPr lang="en-US" sz="2400" i="1" dirty="0">
                        <a:solidFill>
                          <a:schemeClr val="dk1"/>
                        </a:solidFill>
                        <a:latin typeface="Cambria Math" panose="02040503050406030204" pitchFamily="18" charset="0"/>
                      </a:rPr>
                      <m:t>𝑥</m:t>
                    </m:r>
                  </m:oMath>
                </a14:m>
                <a:r>
                  <a:rPr lang="en-US" sz="2400" dirty="0">
                    <a:solidFill>
                      <a:schemeClr val="dk1"/>
                    </a:solidFill>
                  </a:rPr>
                  <a:t> only if </a:t>
                </a:r>
                <a14:m>
                  <m:oMath xmlns:m="http://schemas.openxmlformats.org/officeDocument/2006/math">
                    <m:r>
                      <a:rPr lang="en-US" sz="2400" i="1" dirty="0" smtClean="0">
                        <a:solidFill>
                          <a:schemeClr val="dk1"/>
                        </a:solidFill>
                        <a:latin typeface="Cambria Math" panose="02040503050406030204" pitchFamily="18" charset="0"/>
                      </a:rPr>
                      <m:t>𝑥</m:t>
                    </m:r>
                    <m:r>
                      <a:rPr lang="en-US" sz="2400" i="1" dirty="0" smtClean="0">
                        <a:solidFill>
                          <a:schemeClr val="dk1"/>
                        </a:solidFill>
                        <a:latin typeface="Cambria Math" panose="02040503050406030204" pitchFamily="18" charset="0"/>
                      </a:rPr>
                      <m:t>∈</m:t>
                    </m:r>
                    <m:d>
                      <m:dPr>
                        <m:begChr m:val="["/>
                        <m:endChr m:val="]"/>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2</m:t>
                            </m:r>
                          </m:den>
                        </m:f>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2</m:t>
                            </m:r>
                          </m:den>
                        </m:f>
                      </m:e>
                    </m:d>
                  </m:oMath>
                </a14:m>
                <a:endParaRPr lang="en-US" sz="2400" dirty="0">
                  <a:solidFill>
                    <a:schemeClr val="dk1"/>
                  </a:solidFill>
                </a:endParaRPr>
              </a:p>
              <a:p>
                <a:pPr marL="76200" marR="0" lvl="0" algn="l" rtl="0">
                  <a:lnSpc>
                    <a:spcPct val="113000"/>
                  </a:lnSpc>
                  <a:spcBef>
                    <a:spcPts val="0"/>
                  </a:spcBef>
                  <a:spcAft>
                    <a:spcPts val="0"/>
                  </a:spcAft>
                  <a:buClr>
                    <a:schemeClr val="dk1"/>
                  </a:buClr>
                  <a:buSzPts val="2400"/>
                </a:pPr>
                <a:r>
                  <a:rPr lang="en-US" sz="2400" dirty="0">
                    <a:solidFill>
                      <a:schemeClr val="dk1"/>
                    </a:solidFill>
                  </a:rPr>
                  <a:t>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sSup>
                          <m:sSupPr>
                            <m:ctrlPr>
                              <a:rPr lang="en-US" sz="2400" i="1" dirty="0">
                                <a:solidFill>
                                  <a:schemeClr val="dk1"/>
                                </a:solidFill>
                                <a:latin typeface="Cambria Math" panose="02040503050406030204" pitchFamily="18" charset="0"/>
                              </a:rPr>
                            </m:ctrlPr>
                          </m:sSupPr>
                          <m:e>
                            <m:r>
                              <m:rPr>
                                <m:sty m:val="p"/>
                              </m:rPr>
                              <a:rPr lang="en-US" sz="2400" i="0" dirty="0">
                                <a:solidFill>
                                  <a:schemeClr val="dk1"/>
                                </a:solidFill>
                                <a:latin typeface="Cambria Math" panose="02040503050406030204" pitchFamily="18" charset="0"/>
                              </a:rPr>
                              <m:t>cos</m:t>
                            </m:r>
                          </m:e>
                          <m:sup>
                            <m:r>
                              <a:rPr lang="en-US" sz="2400" i="1" dirty="0">
                                <a:solidFill>
                                  <a:schemeClr val="dk1"/>
                                </a:solidFill>
                                <a:latin typeface="Cambria Math" panose="02040503050406030204" pitchFamily="18" charset="0"/>
                              </a:rPr>
                              <m:t>−1</m:t>
                            </m:r>
                          </m:sup>
                        </m:sSup>
                      </m:fName>
                      <m:e>
                        <m:d>
                          <m:dPr>
                            <m:ctrlPr>
                              <a:rPr lang="en-US" sz="2400" i="1" dirty="0">
                                <a:solidFill>
                                  <a:schemeClr val="dk1"/>
                                </a:solidFill>
                                <a:latin typeface="Cambria Math" panose="02040503050406030204" pitchFamily="18" charset="0"/>
                              </a:rPr>
                            </m:ctrlPr>
                          </m:dPr>
                          <m:e>
                            <m:func>
                              <m:funcPr>
                                <m:ctrlPr>
                                  <a:rPr lang="en-US" sz="2400" i="1" dirty="0">
                                    <a:solidFill>
                                      <a:schemeClr val="dk1"/>
                                    </a:solidFill>
                                    <a:latin typeface="Cambria Math" panose="02040503050406030204" pitchFamily="18" charset="0"/>
                                  </a:rPr>
                                </m:ctrlPr>
                              </m:funcPr>
                              <m:fName>
                                <m:r>
                                  <m:rPr>
                                    <m:sty m:val="p"/>
                                  </m:rPr>
                                  <a:rPr lang="en-US" sz="2400" i="0" dirty="0">
                                    <a:solidFill>
                                      <a:schemeClr val="dk1"/>
                                    </a:solidFill>
                                    <a:latin typeface="Cambria Math" panose="02040503050406030204" pitchFamily="18" charset="0"/>
                                  </a:rPr>
                                  <m:t>cos</m:t>
                                </m:r>
                              </m:fName>
                              <m:e>
                                <m:r>
                                  <a:rPr lang="en-US" sz="2400" i="1" dirty="0">
                                    <a:solidFill>
                                      <a:schemeClr val="dk1"/>
                                    </a:solidFill>
                                    <a:latin typeface="Cambria Math" panose="02040503050406030204" pitchFamily="18" charset="0"/>
                                  </a:rPr>
                                  <m:t>𝑥</m:t>
                                </m:r>
                              </m:e>
                            </m:func>
                          </m:e>
                        </m:d>
                      </m:e>
                    </m:func>
                    <m:r>
                      <a:rPr lang="en-US" sz="2400" i="1" dirty="0">
                        <a:solidFill>
                          <a:schemeClr val="dk1"/>
                        </a:solidFill>
                        <a:latin typeface="Cambria Math" panose="02040503050406030204" pitchFamily="18" charset="0"/>
                      </a:rPr>
                      <m:t>=</m:t>
                    </m:r>
                    <m:r>
                      <a:rPr lang="en-US" sz="2400" i="1" dirty="0">
                        <a:solidFill>
                          <a:schemeClr val="dk1"/>
                        </a:solidFill>
                        <a:latin typeface="Cambria Math" panose="02040503050406030204" pitchFamily="18" charset="0"/>
                      </a:rPr>
                      <m:t>𝑥</m:t>
                    </m:r>
                  </m:oMath>
                </a14:m>
                <a:r>
                  <a:rPr lang="en-US" sz="2400" dirty="0">
                    <a:solidFill>
                      <a:schemeClr val="dk1"/>
                    </a:solidFill>
                  </a:rPr>
                  <a:t> only if </a:t>
                </a:r>
                <a14:m>
                  <m:oMath xmlns:m="http://schemas.openxmlformats.org/officeDocument/2006/math">
                    <m:r>
                      <a:rPr lang="en-US" sz="2400" i="1" dirty="0" smtClean="0">
                        <a:solidFill>
                          <a:schemeClr val="dk1"/>
                        </a:solidFill>
                        <a:latin typeface="Cambria Math" panose="02040503050406030204" pitchFamily="18" charset="0"/>
                      </a:rPr>
                      <m:t>𝑥</m:t>
                    </m:r>
                    <m:r>
                      <a:rPr lang="en-US" sz="2400" i="1" dirty="0" smtClean="0">
                        <a:solidFill>
                          <a:schemeClr val="dk1"/>
                        </a:solidFill>
                        <a:latin typeface="Cambria Math" panose="02040503050406030204" pitchFamily="18" charset="0"/>
                      </a:rPr>
                      <m:t>∈</m:t>
                    </m:r>
                    <m:d>
                      <m:dPr>
                        <m:begChr m:val="["/>
                        <m:endChr m:val="]"/>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0,</m:t>
                        </m:r>
                        <m:r>
                          <a:rPr lang="en-US" sz="2400" i="1" dirty="0" smtClean="0">
                            <a:solidFill>
                              <a:schemeClr val="dk1"/>
                            </a:solidFill>
                            <a:latin typeface="Cambria Math" panose="02040503050406030204" pitchFamily="18" charset="0"/>
                          </a:rPr>
                          <m:t>𝜋</m:t>
                        </m:r>
                      </m:e>
                    </m:d>
                  </m:oMath>
                </a14:m>
                <a:endParaRPr lang="en-US" sz="2400" dirty="0">
                  <a:solidFill>
                    <a:schemeClr val="dk1"/>
                  </a:solidFill>
                </a:endParaRPr>
              </a:p>
              <a:p>
                <a:pPr marL="76200" marR="0" lvl="0" algn="l" rtl="0">
                  <a:lnSpc>
                    <a:spcPct val="113000"/>
                  </a:lnSpc>
                  <a:spcBef>
                    <a:spcPts val="0"/>
                  </a:spcBef>
                  <a:spcAft>
                    <a:spcPts val="0"/>
                  </a:spcAft>
                  <a:buClr>
                    <a:schemeClr val="dk1"/>
                  </a:buClr>
                  <a:buSzPts val="2400"/>
                </a:pPr>
                <a:r>
                  <a:rPr lang="en-US" sz="2400" dirty="0">
                    <a:solidFill>
                      <a:schemeClr val="dk1"/>
                    </a:solidFill>
                  </a:rPr>
                  <a:t>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sSup>
                          <m:sSupPr>
                            <m:ctrlPr>
                              <a:rPr lang="en-US" sz="2400" i="1" dirty="0">
                                <a:solidFill>
                                  <a:schemeClr val="dk1"/>
                                </a:solidFill>
                                <a:latin typeface="Cambria Math" panose="02040503050406030204" pitchFamily="18" charset="0"/>
                              </a:rPr>
                            </m:ctrlPr>
                          </m:sSupPr>
                          <m:e>
                            <m:r>
                              <m:rPr>
                                <m:sty m:val="p"/>
                              </m:rPr>
                              <a:rPr lang="en-US" sz="2400" i="0" dirty="0">
                                <a:solidFill>
                                  <a:schemeClr val="dk1"/>
                                </a:solidFill>
                                <a:latin typeface="Cambria Math" panose="02040503050406030204" pitchFamily="18" charset="0"/>
                              </a:rPr>
                              <m:t>tan</m:t>
                            </m:r>
                          </m:e>
                          <m:sup>
                            <m:r>
                              <a:rPr lang="en-US" sz="2400" i="1" dirty="0">
                                <a:solidFill>
                                  <a:schemeClr val="dk1"/>
                                </a:solidFill>
                                <a:latin typeface="Cambria Math" panose="02040503050406030204" pitchFamily="18" charset="0"/>
                              </a:rPr>
                              <m:t>−1</m:t>
                            </m:r>
                          </m:sup>
                        </m:sSup>
                      </m:fName>
                      <m:e>
                        <m:d>
                          <m:dPr>
                            <m:ctrlPr>
                              <a:rPr lang="en-US" sz="2400" i="1" dirty="0">
                                <a:solidFill>
                                  <a:schemeClr val="dk1"/>
                                </a:solidFill>
                                <a:latin typeface="Cambria Math" panose="02040503050406030204" pitchFamily="18" charset="0"/>
                              </a:rPr>
                            </m:ctrlPr>
                          </m:dPr>
                          <m:e>
                            <m:func>
                              <m:funcPr>
                                <m:ctrlPr>
                                  <a:rPr lang="en-US" sz="2400" i="1" dirty="0">
                                    <a:solidFill>
                                      <a:schemeClr val="dk1"/>
                                    </a:solidFill>
                                    <a:latin typeface="Cambria Math" panose="02040503050406030204" pitchFamily="18" charset="0"/>
                                  </a:rPr>
                                </m:ctrlPr>
                              </m:funcPr>
                              <m:fName>
                                <m:r>
                                  <m:rPr>
                                    <m:sty m:val="p"/>
                                  </m:rPr>
                                  <a:rPr lang="en-US" sz="2400" i="0" dirty="0">
                                    <a:solidFill>
                                      <a:schemeClr val="dk1"/>
                                    </a:solidFill>
                                    <a:latin typeface="Cambria Math" panose="02040503050406030204" pitchFamily="18" charset="0"/>
                                  </a:rPr>
                                  <m:t>tan</m:t>
                                </m:r>
                              </m:fName>
                              <m:e>
                                <m:r>
                                  <a:rPr lang="en-US" sz="2400" i="1" dirty="0">
                                    <a:solidFill>
                                      <a:schemeClr val="dk1"/>
                                    </a:solidFill>
                                    <a:latin typeface="Cambria Math" panose="02040503050406030204" pitchFamily="18" charset="0"/>
                                  </a:rPr>
                                  <m:t>𝑥</m:t>
                                </m:r>
                              </m:e>
                            </m:func>
                          </m:e>
                        </m:d>
                      </m:e>
                    </m:func>
                    <m:r>
                      <a:rPr lang="en-US" sz="2400" i="1" dirty="0">
                        <a:solidFill>
                          <a:schemeClr val="dk1"/>
                        </a:solidFill>
                        <a:latin typeface="Cambria Math" panose="02040503050406030204" pitchFamily="18" charset="0"/>
                      </a:rPr>
                      <m:t>=</m:t>
                    </m:r>
                    <m:r>
                      <a:rPr lang="en-US" sz="2400" i="1" dirty="0">
                        <a:solidFill>
                          <a:schemeClr val="dk1"/>
                        </a:solidFill>
                        <a:latin typeface="Cambria Math" panose="02040503050406030204" pitchFamily="18" charset="0"/>
                      </a:rPr>
                      <m:t>𝑥</m:t>
                    </m:r>
                  </m:oMath>
                </a14:m>
                <a:r>
                  <a:rPr lang="en-US" sz="2400" dirty="0">
                    <a:solidFill>
                      <a:schemeClr val="dk1"/>
                    </a:solidFill>
                  </a:rPr>
                  <a:t> only if </a:t>
                </a:r>
                <a14:m>
                  <m:oMath xmlns:m="http://schemas.openxmlformats.org/officeDocument/2006/math">
                    <m:r>
                      <a:rPr lang="en-US" sz="2400" i="1" dirty="0" smtClean="0">
                        <a:solidFill>
                          <a:schemeClr val="dk1"/>
                        </a:solidFill>
                        <a:latin typeface="Cambria Math" panose="02040503050406030204" pitchFamily="18" charset="0"/>
                      </a:rPr>
                      <m:t>𝑥</m:t>
                    </m:r>
                    <m:r>
                      <a:rPr lang="en-US" sz="2400" i="1" dirty="0" smtClean="0">
                        <a:solidFill>
                          <a:schemeClr val="dk1"/>
                        </a:solidFill>
                        <a:latin typeface="Cambria Math" panose="02040503050406030204" pitchFamily="18" charset="0"/>
                      </a:rPr>
                      <m:t>∈</m:t>
                    </m:r>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2</m:t>
                            </m:r>
                          </m:den>
                        </m:f>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2</m:t>
                            </m:r>
                          </m:den>
                        </m:f>
                      </m:e>
                    </m:d>
                  </m:oMath>
                </a14:m>
                <a:endParaRPr lang="en-US" sz="24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400" dirty="0">
                    <a:solidFill>
                      <a:schemeClr val="dk1"/>
                    </a:solidFill>
                  </a:rPr>
                  <a:t>Step 2: If </a:t>
                </a:r>
                <a14:m>
                  <m:oMath xmlns:m="http://schemas.openxmlformats.org/officeDocument/2006/math">
                    <m:r>
                      <a:rPr lang="en-US" sz="2400" i="1" dirty="0" smtClean="0">
                        <a:solidFill>
                          <a:schemeClr val="dk1"/>
                        </a:solidFill>
                        <a:latin typeface="Cambria Math" panose="02040503050406030204" pitchFamily="18" charset="0"/>
                      </a:rPr>
                      <m:t>𝑥</m:t>
                    </m:r>
                  </m:oMath>
                </a14:m>
                <a:r>
                  <a:rPr lang="en-US" sz="2400" dirty="0">
                    <a:solidFill>
                      <a:schemeClr val="dk1"/>
                    </a:solidFill>
                  </a:rPr>
                  <a:t> is outside the range:</a:t>
                </a:r>
                <a:endParaRPr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dirty="0">
                    <a:solidFill>
                      <a:schemeClr val="dk1"/>
                    </a:solidFill>
                  </a:rPr>
                  <a:t>	Find the equivalent angle </a:t>
                </a:r>
                <a14:m>
                  <m:oMath xmlns:m="http://schemas.openxmlformats.org/officeDocument/2006/math">
                    <m:r>
                      <a:rPr lang="en-US" sz="2400" i="1" dirty="0" smtClean="0">
                        <a:solidFill>
                          <a:schemeClr val="dk1"/>
                        </a:solidFill>
                        <a:latin typeface="Cambria Math" panose="02040503050406030204" pitchFamily="18" charset="0"/>
                      </a:rPr>
                      <m:t>𝜙</m:t>
                    </m:r>
                  </m:oMath>
                </a14:m>
                <a:r>
                  <a:rPr lang="en-US" sz="2400" dirty="0">
                    <a:solidFill>
                      <a:schemeClr val="dk1"/>
                    </a:solidFill>
                  </a:rPr>
                  <a:t> inside the range with same trig value</a:t>
                </a:r>
                <a:endParaRPr sz="2400" dirty="0">
                  <a:solidFill>
                    <a:schemeClr val="dk1"/>
                  </a:solidFill>
                </a:endParaRPr>
              </a:p>
              <a:p>
                <a:pPr marL="76200" marR="0" lvl="0" algn="l" rtl="0">
                  <a:lnSpc>
                    <a:spcPct val="113000"/>
                  </a:lnSpc>
                  <a:spcBef>
                    <a:spcPts val="0"/>
                  </a:spcBef>
                  <a:spcAft>
                    <a:spcPts val="0"/>
                  </a:spcAft>
                  <a:buClr>
                    <a:schemeClr val="dk1"/>
                  </a:buClr>
                  <a:buSzPts val="2400"/>
                </a:pPr>
                <a:r>
                  <a:rPr lang="en-US" sz="2400" dirty="0">
                    <a:solidFill>
                      <a:schemeClr val="dk1"/>
                    </a:solidFill>
                  </a:rPr>
                  <a:t>	Answer is </a:t>
                </a:r>
                <a14:m>
                  <m:oMath xmlns:m="http://schemas.openxmlformats.org/officeDocument/2006/math">
                    <m:r>
                      <a:rPr lang="en-US" sz="2400" i="1" dirty="0" smtClean="0">
                        <a:solidFill>
                          <a:schemeClr val="dk1"/>
                        </a:solidFill>
                        <a:latin typeface="Cambria Math" panose="02040503050406030204" pitchFamily="18" charset="0"/>
                      </a:rPr>
                      <m:t>𝜙</m:t>
                    </m:r>
                  </m:oMath>
                </a14:m>
                <a:r>
                  <a:rPr lang="en-US" sz="2400" dirty="0">
                    <a:solidFill>
                      <a:schemeClr val="dk1"/>
                    </a:solidFill>
                  </a:rPr>
                  <a:t>, not </a:t>
                </a:r>
                <a14:m>
                  <m:oMath xmlns:m="http://schemas.openxmlformats.org/officeDocument/2006/math">
                    <m:r>
                      <a:rPr lang="en-US" sz="2400" i="1" dirty="0" smtClean="0">
                        <a:solidFill>
                          <a:schemeClr val="dk1"/>
                        </a:solidFill>
                        <a:latin typeface="Cambria Math" panose="02040503050406030204" pitchFamily="18" charset="0"/>
                      </a:rPr>
                      <m:t>𝑥</m:t>
                    </m:r>
                  </m:oMath>
                </a14:m>
                <a:endParaRPr sz="24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400" dirty="0">
                    <a:solidFill>
                      <a:schemeClr val="dk1"/>
                    </a:solidFill>
                  </a:rPr>
                  <a:t>Quick check: The output MUST be in the inverse function's range!</a:t>
                </a:r>
                <a:endParaRPr sz="2400" dirty="0">
                  <a:solidFill>
                    <a:schemeClr val="dk1"/>
                  </a:solidFill>
                </a:endParaRPr>
              </a:p>
            </p:txBody>
          </p:sp>
        </mc:Choice>
        <mc:Fallback xmlns="">
          <p:sp>
            <p:nvSpPr>
              <p:cNvPr id="903" name="Google Shape;903;p137"/>
              <p:cNvSpPr txBox="1">
                <a:spLocks noRot="1" noChangeAspect="1" noMove="1" noResize="1" noEditPoints="1" noAdjustHandles="1" noChangeArrowheads="1" noChangeShapeType="1" noTextEdit="1"/>
              </p:cNvSpPr>
              <p:nvPr/>
            </p:nvSpPr>
            <p:spPr>
              <a:xfrm>
                <a:off x="831833" y="1384300"/>
                <a:ext cx="10559700" cy="4509399"/>
              </a:xfrm>
              <a:prstGeom prst="rect">
                <a:avLst/>
              </a:prstGeom>
              <a:blipFill>
                <a:blip r:embed="rId4"/>
                <a:stretch>
                  <a:fillRect l="-600"/>
                </a:stretch>
              </a:blipFill>
              <a:ln>
                <a:noFill/>
              </a:ln>
            </p:spPr>
            <p:txBody>
              <a:bodyPr/>
              <a:lstStyle/>
              <a:p>
                <a:r>
                  <a:rPr lang="en-US">
                    <a:noFill/>
                  </a:rPr>
                  <a:t> </a:t>
                </a:r>
              </a:p>
            </p:txBody>
          </p:sp>
        </mc:Fallback>
      </mc:AlternateContent>
      <p:sp>
        <p:nvSpPr>
          <p:cNvPr id="904" name="Google Shape;904;p137">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09" name="Google Shape;909;p138"/>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dirty="0"/>
                  <a:t>Example: Evaluating </a:t>
                </a:r>
                <a14:m>
                  <m:oMath xmlns:m="http://schemas.openxmlformats.org/officeDocument/2006/math">
                    <m:func>
                      <m:funcPr>
                        <m:ctrlPr>
                          <a:rPr lang="en-US" i="1" dirty="0" smtClean="0">
                            <a:latin typeface="Cambria Math" panose="02040503050406030204" pitchFamily="18" charset="0"/>
                          </a:rPr>
                        </m:ctrlPr>
                      </m:funcPr>
                      <m:fName>
                        <m:sSup>
                          <m:sSupPr>
                            <m:ctrlPr>
                              <a:rPr lang="en-US" i="1" dirty="0" smtClean="0">
                                <a:latin typeface="Cambria Math" panose="02040503050406030204" pitchFamily="18" charset="0"/>
                              </a:rPr>
                            </m:ctrlPr>
                          </m:sSupPr>
                          <m:e>
                            <m:r>
                              <m:rPr>
                                <m:sty m:val="p"/>
                              </m:rPr>
                              <a:rPr lang="en-US" i="0" dirty="0" smtClean="0">
                                <a:latin typeface="Cambria Math" panose="02040503050406030204" pitchFamily="18" charset="0"/>
                              </a:rPr>
                              <m:t>cos</m:t>
                            </m:r>
                          </m:e>
                          <m:sup>
                            <m:r>
                              <a:rPr lang="en-US" i="1" dirty="0" smtClean="0">
                                <a:latin typeface="Cambria Math" panose="02040503050406030204" pitchFamily="18" charset="0"/>
                              </a:rPr>
                              <m:t>−1</m:t>
                            </m:r>
                          </m:sup>
                        </m:sSup>
                      </m:fName>
                      <m:e>
                        <m:d>
                          <m:dPr>
                            <m:ctrlPr>
                              <a:rPr lang="en-US" i="1" dirty="0" smtClean="0">
                                <a:latin typeface="Cambria Math" panose="02040503050406030204" pitchFamily="18" charset="0"/>
                              </a:rPr>
                            </m:ctrlPr>
                          </m:dPr>
                          <m:e>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cos</m:t>
                                </m:r>
                              </m:fName>
                              <m:e>
                                <m:r>
                                  <a:rPr lang="en-US" i="1" dirty="0" smtClean="0">
                                    <a:latin typeface="Cambria Math" panose="02040503050406030204" pitchFamily="18" charset="0"/>
                                  </a:rPr>
                                  <m:t>𝑥</m:t>
                                </m:r>
                              </m:e>
                            </m:func>
                          </m:e>
                        </m:d>
                      </m:e>
                    </m:func>
                  </m:oMath>
                </a14:m>
                <a:endParaRPr dirty="0"/>
              </a:p>
            </p:txBody>
          </p:sp>
        </mc:Choice>
        <mc:Fallback>
          <p:sp>
            <p:nvSpPr>
              <p:cNvPr id="909" name="Google Shape;909;p138"/>
              <p:cNvSpPr txBox="1">
                <a:spLocks noGrp="1" noRot="1" noChangeAspect="1" noMove="1" noResize="1" noEditPoints="1" noAdjustHandles="1" noChangeArrowheads="1" noChangeShapeType="1" noTextEdit="1"/>
              </p:cNvSpPr>
              <p:nvPr>
                <p:ph type="title"/>
              </p:nvPr>
            </p:nvSpPr>
            <p:spPr>
              <a:xfrm>
                <a:off x="831833" y="468300"/>
                <a:ext cx="10993200" cy="915900"/>
              </a:xfrm>
              <a:prstGeom prst="rect">
                <a:avLst/>
              </a:prstGeom>
              <a:blipFill>
                <a:blip r:embed="rId3"/>
                <a:stretch>
                  <a:fillRect l="-2191" t="-19178" b="-958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0" name="Google Shape;910;p138"/>
              <p:cNvSpPr txBox="1"/>
              <p:nvPr/>
            </p:nvSpPr>
            <p:spPr>
              <a:xfrm>
                <a:off x="831833" y="1384300"/>
                <a:ext cx="10559700" cy="3034958"/>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400" dirty="0">
                    <a:solidFill>
                      <a:schemeClr val="dk1"/>
                    </a:solidFill>
                  </a:rPr>
                  <a:t>Evaluate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sSup>
                          <m:sSupPr>
                            <m:ctrlPr>
                              <a:rPr lang="en-US" sz="2400" i="1" dirty="0" smtClean="0">
                                <a:solidFill>
                                  <a:schemeClr val="dk1"/>
                                </a:solidFill>
                                <a:latin typeface="Cambria Math" panose="02040503050406030204" pitchFamily="18" charset="0"/>
                              </a:rPr>
                            </m:ctrlPr>
                          </m:sSupPr>
                          <m:e>
                            <m:r>
                              <m:rPr>
                                <m:sty m:val="p"/>
                              </m:rPr>
                              <a:rPr lang="en-US" sz="2400" i="0" dirty="0" smtClean="0">
                                <a:solidFill>
                                  <a:schemeClr val="dk1"/>
                                </a:solidFill>
                                <a:latin typeface="Cambria Math" panose="02040503050406030204" pitchFamily="18" charset="0"/>
                              </a:rPr>
                              <m:t>cos</m:t>
                            </m:r>
                          </m:e>
                          <m:sup>
                            <m:r>
                              <a:rPr lang="en-US" sz="2400" i="1" dirty="0" smtClean="0">
                                <a:solidFill>
                                  <a:schemeClr val="dk1"/>
                                </a:solidFill>
                                <a:latin typeface="Cambria Math" panose="02040503050406030204" pitchFamily="18" charset="0"/>
                              </a:rPr>
                              <m:t>−1</m:t>
                            </m:r>
                          </m:sup>
                        </m:sSup>
                      </m:fName>
                      <m:e>
                        <m:d>
                          <m:dPr>
                            <m:ctrlPr>
                              <a:rPr lang="en-US" sz="2400" i="1" dirty="0" smtClean="0">
                                <a:solidFill>
                                  <a:schemeClr val="dk1"/>
                                </a:solidFill>
                                <a:latin typeface="Cambria Math" panose="02040503050406030204" pitchFamily="18" charset="0"/>
                              </a:rPr>
                            </m:ctrlPr>
                          </m:dPr>
                          <m:e>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cos</m:t>
                                </m:r>
                              </m:fName>
                              <m:e>
                                <m:d>
                                  <m:dPr>
                                    <m:ctrlPr>
                                      <a:rPr lang="en-US" sz="2400" i="1" dirty="0" smtClean="0">
                                        <a:solidFill>
                                          <a:schemeClr val="dk1"/>
                                        </a:solidFill>
                                        <a:latin typeface="Cambria Math" panose="02040503050406030204" pitchFamily="18" charset="0"/>
                                      </a:rPr>
                                    </m:ctrlPr>
                                  </m:dPr>
                                  <m:e>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5</m:t>
                                        </m:r>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4</m:t>
                                        </m:r>
                                      </m:den>
                                    </m:f>
                                  </m:e>
                                </m:d>
                              </m:e>
                            </m:func>
                          </m:e>
                        </m:d>
                      </m:e>
                    </m:func>
                  </m:oMath>
                </a14:m>
                <a:r>
                  <a:rPr lang="en-US" sz="2400" dirty="0">
                    <a:solidFill>
                      <a:schemeClr val="dk1"/>
                    </a:solidFill>
                  </a:rPr>
                  <a:t> and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sSup>
                          <m:sSupPr>
                            <m:ctrlPr>
                              <a:rPr lang="en-US" sz="2400" i="1" dirty="0" smtClean="0">
                                <a:solidFill>
                                  <a:schemeClr val="dk1"/>
                                </a:solidFill>
                                <a:latin typeface="Cambria Math" panose="02040503050406030204" pitchFamily="18" charset="0"/>
                              </a:rPr>
                            </m:ctrlPr>
                          </m:sSupPr>
                          <m:e>
                            <m:r>
                              <m:rPr>
                                <m:sty m:val="p"/>
                              </m:rPr>
                              <a:rPr lang="en-US" sz="2400" i="0" dirty="0" smtClean="0">
                                <a:solidFill>
                                  <a:schemeClr val="dk1"/>
                                </a:solidFill>
                                <a:latin typeface="Cambria Math" panose="02040503050406030204" pitchFamily="18" charset="0"/>
                              </a:rPr>
                              <m:t>cos</m:t>
                            </m:r>
                          </m:e>
                          <m:sup>
                            <m:r>
                              <a:rPr lang="en-US" sz="2400" i="1" dirty="0" smtClean="0">
                                <a:solidFill>
                                  <a:schemeClr val="dk1"/>
                                </a:solidFill>
                                <a:latin typeface="Cambria Math" panose="02040503050406030204" pitchFamily="18" charset="0"/>
                              </a:rPr>
                              <m:t>−1</m:t>
                            </m:r>
                          </m:sup>
                        </m:sSup>
                      </m:fName>
                      <m:e>
                        <m:d>
                          <m:dPr>
                            <m:ctrlPr>
                              <a:rPr lang="en-US" sz="2400" i="1" dirty="0" smtClean="0">
                                <a:solidFill>
                                  <a:schemeClr val="dk1"/>
                                </a:solidFill>
                                <a:latin typeface="Cambria Math" panose="02040503050406030204" pitchFamily="18" charset="0"/>
                              </a:rPr>
                            </m:ctrlPr>
                          </m:dPr>
                          <m:e>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cos</m:t>
                                </m:r>
                              </m:fName>
                              <m:e>
                                <m:d>
                                  <m:dPr>
                                    <m:ctrlPr>
                                      <a:rPr lang="en-US" sz="2400" i="1" dirty="0" smtClean="0">
                                        <a:solidFill>
                                          <a:schemeClr val="dk1"/>
                                        </a:solidFill>
                                        <a:latin typeface="Cambria Math" panose="02040503050406030204" pitchFamily="18" charset="0"/>
                                      </a:rPr>
                                    </m:ctrlPr>
                                  </m:dPr>
                                  <m:e>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6</m:t>
                                        </m:r>
                                      </m:den>
                                    </m:f>
                                  </m:e>
                                </m:d>
                              </m:e>
                            </m:func>
                          </m:e>
                        </m:d>
                      </m:e>
                    </m:func>
                  </m:oMath>
                </a14:m>
                <a:r>
                  <a:rPr lang="en-US" sz="2400" dirty="0">
                    <a:solidFill>
                      <a:schemeClr val="dk1"/>
                    </a:solidFill>
                  </a:rPr>
                  <a:t>.</a:t>
                </a:r>
                <a:endParaRPr sz="24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400" dirty="0">
                    <a:solidFill>
                      <a:schemeClr val="dk1"/>
                    </a:solidFill>
                  </a:rPr>
                  <a:t>Solution:</a:t>
                </a:r>
                <a:endParaRPr sz="2400" dirty="0">
                  <a:solidFill>
                    <a:schemeClr val="dk1"/>
                  </a:solidFill>
                </a:endParaRPr>
              </a:p>
              <a:p>
                <a:pPr marL="76200" marR="0" lvl="0" algn="l" rtl="0">
                  <a:lnSpc>
                    <a:spcPct val="113000"/>
                  </a:lnSpc>
                  <a:spcBef>
                    <a:spcPts val="1000"/>
                  </a:spcBef>
                  <a:spcAft>
                    <a:spcPts val="0"/>
                  </a:spcAft>
                  <a:buClr>
                    <a:schemeClr val="dk1"/>
                  </a:buClr>
                  <a:buSzPts val="2400"/>
                </a:pPr>
                <a14:m>
                  <m:oMath xmlns:m="http://schemas.openxmlformats.org/officeDocument/2006/math">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6</m:t>
                        </m:r>
                      </m:den>
                    </m:f>
                  </m:oMath>
                </a14:m>
                <a:r>
                  <a:rPr lang="en-US" sz="2400" dirty="0">
                    <a:solidFill>
                      <a:schemeClr val="dk1"/>
                    </a:solidFill>
                  </a:rPr>
                  <a:t> is in </a:t>
                </a:r>
                <a14:m>
                  <m:oMath xmlns:m="http://schemas.openxmlformats.org/officeDocument/2006/math">
                    <m:d>
                      <m:dPr>
                        <m:begChr m:val="["/>
                        <m:endChr m:val="]"/>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0,</m:t>
                        </m:r>
                        <m:r>
                          <a:rPr lang="en-US" sz="2400" i="1" dirty="0" smtClean="0">
                            <a:solidFill>
                              <a:schemeClr val="dk1"/>
                            </a:solidFill>
                            <a:latin typeface="Cambria Math" panose="02040503050406030204" pitchFamily="18" charset="0"/>
                          </a:rPr>
                          <m:t>𝜋</m:t>
                        </m:r>
                      </m:e>
                    </m:d>
                  </m:oMath>
                </a14:m>
                <a:r>
                  <a:rPr lang="en-US" sz="2400" dirty="0">
                    <a:solidFill>
                      <a:schemeClr val="dk1"/>
                    </a:solidFill>
                  </a:rPr>
                  <a:t> → Answer: </a:t>
                </a:r>
                <a14:m>
                  <m:oMath xmlns:m="http://schemas.openxmlformats.org/officeDocument/2006/math">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6</m:t>
                        </m:r>
                      </m:den>
                    </m:f>
                  </m:oMath>
                </a14:m>
                <a:r>
                  <a:rPr lang="en-US" sz="2400" dirty="0">
                    <a:solidFill>
                      <a:schemeClr val="dk1"/>
                    </a:solidFill>
                  </a:rPr>
                  <a:t> ✓</a:t>
                </a:r>
                <a:endParaRPr sz="2400" dirty="0">
                  <a:solidFill>
                    <a:schemeClr val="dk1"/>
                  </a:solidFill>
                </a:endParaRPr>
              </a:p>
              <a:p>
                <a:pPr marL="76200" marR="0" lvl="0" algn="l" rtl="0">
                  <a:lnSpc>
                    <a:spcPct val="113000"/>
                  </a:lnSpc>
                  <a:spcBef>
                    <a:spcPts val="1000"/>
                  </a:spcBef>
                  <a:spcAft>
                    <a:spcPts val="1000"/>
                  </a:spcAft>
                  <a:buClr>
                    <a:schemeClr val="dk1"/>
                  </a:buClr>
                  <a:buSzPts val="2400"/>
                </a:pPr>
                <a14:m>
                  <m:oMath xmlns:m="http://schemas.openxmlformats.org/officeDocument/2006/math">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5</m:t>
                        </m:r>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4</m:t>
                        </m:r>
                      </m:den>
                    </m:f>
                  </m:oMath>
                </a14:m>
                <a:r>
                  <a:rPr lang="en-US" sz="2400" dirty="0">
                    <a:solidFill>
                      <a:schemeClr val="dk1"/>
                    </a:solidFill>
                  </a:rPr>
                  <a:t> is NOT in </a:t>
                </a:r>
                <a14:m>
                  <m:oMath xmlns:m="http://schemas.openxmlformats.org/officeDocument/2006/math">
                    <m:d>
                      <m:dPr>
                        <m:begChr m:val="["/>
                        <m:endChr m:val="]"/>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0,</m:t>
                        </m:r>
                        <m:r>
                          <a:rPr lang="en-US" sz="2400" i="1" dirty="0" smtClean="0">
                            <a:solidFill>
                              <a:schemeClr val="dk1"/>
                            </a:solidFill>
                            <a:latin typeface="Cambria Math" panose="02040503050406030204" pitchFamily="18" charset="0"/>
                          </a:rPr>
                          <m:t>𝜋</m:t>
                        </m:r>
                      </m:e>
                    </m:d>
                  </m:oMath>
                </a14:m>
                <a:r>
                  <a:rPr lang="en-US" sz="2400" dirty="0">
                    <a:solidFill>
                      <a:schemeClr val="dk1"/>
                    </a:solidFill>
                  </a:rPr>
                  <a:t> →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cos</m:t>
                        </m:r>
                      </m:fName>
                      <m:e>
                        <m:d>
                          <m:dPr>
                            <m:ctrlPr>
                              <a:rPr lang="en-US" sz="2400" i="1" dirty="0" smtClean="0">
                                <a:solidFill>
                                  <a:schemeClr val="dk1"/>
                                </a:solidFill>
                                <a:latin typeface="Cambria Math" panose="02040503050406030204" pitchFamily="18" charset="0"/>
                              </a:rPr>
                            </m:ctrlPr>
                          </m:dPr>
                          <m:e>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5</m:t>
                                </m:r>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4</m:t>
                                </m:r>
                              </m:den>
                            </m:f>
                          </m:e>
                        </m:d>
                      </m:e>
                    </m:func>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ad>
                          <m:radPr>
                            <m:degHide m:val="on"/>
                            <m:ctrlPr>
                              <a:rPr lang="en-US" sz="2400" i="1" dirty="0" smtClean="0">
                                <a:solidFill>
                                  <a:schemeClr val="dk1"/>
                                </a:solidFill>
                                <a:latin typeface="Cambria Math" panose="02040503050406030204" pitchFamily="18" charset="0"/>
                              </a:rPr>
                            </m:ctrlPr>
                          </m:radPr>
                          <m:deg/>
                          <m:e>
                            <m:r>
                              <a:rPr lang="en-US" sz="2400" i="1" dirty="0" smtClean="0">
                                <a:solidFill>
                                  <a:schemeClr val="dk1"/>
                                </a:solidFill>
                                <a:latin typeface="Cambria Math" panose="02040503050406030204" pitchFamily="18" charset="0"/>
                              </a:rPr>
                              <m:t>2</m:t>
                            </m:r>
                          </m:e>
                        </m:rad>
                      </m:num>
                      <m:den>
                        <m:r>
                          <a:rPr lang="en-US" sz="2400" i="1" dirty="0" smtClean="0">
                            <a:solidFill>
                              <a:schemeClr val="dk1"/>
                            </a:solidFill>
                            <a:latin typeface="Cambria Math" panose="02040503050406030204" pitchFamily="18" charset="0"/>
                          </a:rPr>
                          <m:t>2</m:t>
                        </m:r>
                      </m:den>
                    </m:f>
                  </m:oMath>
                </a14:m>
                <a:r>
                  <a:rPr lang="en-US" sz="2400" dirty="0">
                    <a:solidFill>
                      <a:schemeClr val="dk1"/>
                    </a:solidFill>
                  </a:rPr>
                  <a:t>, angle in </a:t>
                </a:r>
                <a14:m>
                  <m:oMath xmlns:m="http://schemas.openxmlformats.org/officeDocument/2006/math">
                    <m:d>
                      <m:dPr>
                        <m:begChr m:val="["/>
                        <m:endChr m:val="]"/>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0,</m:t>
                        </m:r>
                        <m:r>
                          <a:rPr lang="en-US" sz="2400" i="1" dirty="0" smtClean="0">
                            <a:solidFill>
                              <a:schemeClr val="dk1"/>
                            </a:solidFill>
                            <a:latin typeface="Cambria Math" panose="02040503050406030204" pitchFamily="18" charset="0"/>
                          </a:rPr>
                          <m:t>𝜋</m:t>
                        </m:r>
                      </m:e>
                    </m:d>
                  </m:oMath>
                </a14:m>
                <a:r>
                  <a:rPr lang="en-US" sz="2400" dirty="0">
                    <a:solidFill>
                      <a:schemeClr val="dk1"/>
                    </a:solidFill>
                  </a:rPr>
                  <a:t> is </a:t>
                </a:r>
                <a14:m>
                  <m:oMath xmlns:m="http://schemas.openxmlformats.org/officeDocument/2006/math">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3</m:t>
                        </m:r>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4</m:t>
                        </m:r>
                      </m:den>
                    </m:f>
                  </m:oMath>
                </a14:m>
                <a:r>
                  <a:rPr lang="en-US" sz="2400" dirty="0">
                    <a:solidFill>
                      <a:schemeClr val="dk1"/>
                    </a:solidFill>
                  </a:rPr>
                  <a:t> → Answer: </a:t>
                </a:r>
                <a14:m>
                  <m:oMath xmlns:m="http://schemas.openxmlformats.org/officeDocument/2006/math">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3</m:t>
                        </m:r>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4</m:t>
                        </m:r>
                      </m:den>
                    </m:f>
                  </m:oMath>
                </a14:m>
                <a:r>
                  <a:rPr lang="en-US" sz="2400" dirty="0">
                    <a:solidFill>
                      <a:schemeClr val="dk1"/>
                    </a:solidFill>
                  </a:rPr>
                  <a:t> ✓</a:t>
                </a:r>
                <a:endParaRPr sz="2400" dirty="0">
                  <a:solidFill>
                    <a:schemeClr val="dk1"/>
                  </a:solidFill>
                </a:endParaRPr>
              </a:p>
            </p:txBody>
          </p:sp>
        </mc:Choice>
        <mc:Fallback xmlns="">
          <p:sp>
            <p:nvSpPr>
              <p:cNvPr id="910" name="Google Shape;910;p138"/>
              <p:cNvSpPr txBox="1">
                <a:spLocks noRot="1" noChangeAspect="1" noMove="1" noResize="1" noEditPoints="1" noAdjustHandles="1" noChangeArrowheads="1" noChangeShapeType="1" noTextEdit="1"/>
              </p:cNvSpPr>
              <p:nvPr/>
            </p:nvSpPr>
            <p:spPr>
              <a:xfrm>
                <a:off x="831833" y="1384300"/>
                <a:ext cx="10559700" cy="3034958"/>
              </a:xfrm>
              <a:prstGeom prst="rect">
                <a:avLst/>
              </a:prstGeom>
              <a:blipFill>
                <a:blip r:embed="rId4"/>
                <a:stretch>
                  <a:fillRect l="-600"/>
                </a:stretch>
              </a:blipFill>
              <a:ln>
                <a:noFill/>
              </a:ln>
            </p:spPr>
            <p:txBody>
              <a:bodyPr/>
              <a:lstStyle/>
              <a:p>
                <a:r>
                  <a:rPr lang="en-US">
                    <a:noFill/>
                  </a:rPr>
                  <a:t> </a:t>
                </a:r>
              </a:p>
            </p:txBody>
          </p:sp>
        </mc:Fallback>
      </mc:AlternateContent>
      <p:sp>
        <p:nvSpPr>
          <p:cNvPr id="911" name="Google Shape;911;p138">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16" name="Google Shape;916;p139"/>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dirty="0">
                    <a:solidFill>
                      <a:schemeClr val="accent5"/>
                    </a:solidFill>
                  </a:rPr>
                  <a:t>Try It: Evaluating </a:t>
                </a:r>
                <a14:m>
                  <m:oMath xmlns:m="http://schemas.openxmlformats.org/officeDocument/2006/math">
                    <m:func>
                      <m:funcPr>
                        <m:ctrlPr>
                          <a:rPr lang="en-US" i="1" dirty="0" smtClean="0">
                            <a:solidFill>
                              <a:schemeClr val="accent5"/>
                            </a:solidFill>
                            <a:latin typeface="Cambria Math" panose="02040503050406030204" pitchFamily="18" charset="0"/>
                          </a:rPr>
                        </m:ctrlPr>
                      </m:funcPr>
                      <m:fName>
                        <m:sSup>
                          <m:sSupPr>
                            <m:ctrlPr>
                              <a:rPr lang="en-US" i="1" dirty="0" smtClean="0">
                                <a:solidFill>
                                  <a:schemeClr val="accent5"/>
                                </a:solidFill>
                                <a:latin typeface="Cambria Math" panose="02040503050406030204" pitchFamily="18" charset="0"/>
                              </a:rPr>
                            </m:ctrlPr>
                          </m:sSupPr>
                          <m:e>
                            <m:r>
                              <m:rPr>
                                <m:sty m:val="p"/>
                              </m:rPr>
                              <a:rPr lang="en-US" i="0" dirty="0" smtClean="0">
                                <a:solidFill>
                                  <a:schemeClr val="accent5"/>
                                </a:solidFill>
                                <a:latin typeface="Cambria Math" panose="02040503050406030204" pitchFamily="18" charset="0"/>
                              </a:rPr>
                              <m:t>cos</m:t>
                            </m:r>
                          </m:e>
                          <m:sup>
                            <m:r>
                              <a:rPr lang="en-US" i="1" dirty="0" smtClean="0">
                                <a:solidFill>
                                  <a:schemeClr val="accent5"/>
                                </a:solidFill>
                                <a:latin typeface="Cambria Math" panose="02040503050406030204" pitchFamily="18" charset="0"/>
                              </a:rPr>
                              <m:t>−1</m:t>
                            </m:r>
                          </m:sup>
                        </m:sSup>
                      </m:fName>
                      <m:e>
                        <m:d>
                          <m:dPr>
                            <m:ctrlPr>
                              <a:rPr lang="en-US" i="1" dirty="0" smtClean="0">
                                <a:solidFill>
                                  <a:schemeClr val="accent5"/>
                                </a:solidFill>
                                <a:latin typeface="Cambria Math" panose="02040503050406030204" pitchFamily="18" charset="0"/>
                              </a:rPr>
                            </m:ctrlPr>
                          </m:dPr>
                          <m:e>
                            <m:func>
                              <m:funcPr>
                                <m:ctrlPr>
                                  <a:rPr lang="en-US" i="1" dirty="0" smtClean="0">
                                    <a:solidFill>
                                      <a:schemeClr val="accent5"/>
                                    </a:solidFill>
                                    <a:latin typeface="Cambria Math" panose="02040503050406030204" pitchFamily="18" charset="0"/>
                                  </a:rPr>
                                </m:ctrlPr>
                              </m:funcPr>
                              <m:fName>
                                <m:r>
                                  <m:rPr>
                                    <m:sty m:val="p"/>
                                  </m:rPr>
                                  <a:rPr lang="en-US" i="0" dirty="0" smtClean="0">
                                    <a:solidFill>
                                      <a:schemeClr val="accent5"/>
                                    </a:solidFill>
                                    <a:latin typeface="Cambria Math" panose="02040503050406030204" pitchFamily="18" charset="0"/>
                                  </a:rPr>
                                  <m:t>cos</m:t>
                                </m:r>
                              </m:fName>
                              <m:e>
                                <m:r>
                                  <a:rPr lang="en-US" i="1" dirty="0" smtClean="0">
                                    <a:solidFill>
                                      <a:schemeClr val="accent5"/>
                                    </a:solidFill>
                                    <a:latin typeface="Cambria Math" panose="02040503050406030204" pitchFamily="18" charset="0"/>
                                  </a:rPr>
                                  <m:t>𝑥</m:t>
                                </m:r>
                              </m:e>
                            </m:func>
                          </m:e>
                        </m:d>
                      </m:e>
                    </m:func>
                  </m:oMath>
                </a14:m>
                <a:endParaRPr dirty="0">
                  <a:solidFill>
                    <a:schemeClr val="accent5"/>
                  </a:solidFill>
                </a:endParaRPr>
              </a:p>
            </p:txBody>
          </p:sp>
        </mc:Choice>
        <mc:Fallback xmlns="">
          <p:sp>
            <p:nvSpPr>
              <p:cNvPr id="916" name="Google Shape;916;p139"/>
              <p:cNvSpPr txBox="1">
                <a:spLocks noGrp="1" noRot="1" noChangeAspect="1" noMove="1" noResize="1" noEditPoints="1" noAdjustHandles="1" noChangeArrowheads="1" noChangeShapeType="1" noTextEdit="1"/>
              </p:cNvSpPr>
              <p:nvPr>
                <p:ph type="title"/>
              </p:nvPr>
            </p:nvSpPr>
            <p:spPr>
              <a:xfrm>
                <a:off x="831833" y="468300"/>
                <a:ext cx="10993200" cy="915900"/>
              </a:xfrm>
              <a:prstGeom prst="rect">
                <a:avLst/>
              </a:prstGeom>
              <a:blipFill>
                <a:blip r:embed="rId3"/>
                <a:stretch>
                  <a:fillRect l="-2191" t="-19178" b="-958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7" name="Google Shape;917;p139"/>
              <p:cNvSpPr txBox="1"/>
              <p:nvPr/>
            </p:nvSpPr>
            <p:spPr>
              <a:xfrm>
                <a:off x="924431" y="1636906"/>
                <a:ext cx="8568900" cy="2703392"/>
              </a:xfrm>
              <a:prstGeom prst="rect">
                <a:avLst/>
              </a:prstGeom>
              <a:noFill/>
              <a:ln>
                <a:noFill/>
              </a:ln>
            </p:spPr>
            <p:txBody>
              <a:bodyPr spcFirstLastPara="1" wrap="square" lIns="121900" tIns="121900" rIns="121900" bIns="121900" anchor="t" anchorCtr="0">
                <a:spAutoFit/>
              </a:bodyPr>
              <a:lstStyle/>
              <a:p>
                <a:pPr marL="50800" marR="0" lvl="0" algn="l" rtl="0">
                  <a:lnSpc>
                    <a:spcPct val="113000"/>
                  </a:lnSpc>
                  <a:spcBef>
                    <a:spcPts val="0"/>
                  </a:spcBef>
                  <a:spcAft>
                    <a:spcPts val="0"/>
                  </a:spcAft>
                  <a:buClr>
                    <a:schemeClr val="dk1"/>
                  </a:buClr>
                  <a:buSzPts val="2800"/>
                </a:pPr>
                <a:r>
                  <a:rPr lang="en-US" sz="2800" dirty="0">
                    <a:solidFill>
                      <a:schemeClr val="dk1"/>
                    </a:solidFill>
                  </a:rPr>
                  <a:t>1. </a:t>
                </a:r>
                <a14:m>
                  <m:oMath xmlns:m="http://schemas.openxmlformats.org/officeDocument/2006/math">
                    <m:func>
                      <m:funcPr>
                        <m:ctrlPr>
                          <a:rPr lang="en-US" sz="2800" i="1" dirty="0" smtClean="0">
                            <a:solidFill>
                              <a:schemeClr val="dk1"/>
                            </a:solidFill>
                            <a:latin typeface="Cambria Math" panose="02040503050406030204" pitchFamily="18" charset="0"/>
                          </a:rPr>
                        </m:ctrlPr>
                      </m:funcPr>
                      <m:fName>
                        <m:sSup>
                          <m:sSupPr>
                            <m:ctrlPr>
                              <a:rPr lang="en-US" sz="2800" i="1" dirty="0">
                                <a:solidFill>
                                  <a:schemeClr val="dk1"/>
                                </a:solidFill>
                                <a:latin typeface="Cambria Math" panose="02040503050406030204" pitchFamily="18" charset="0"/>
                              </a:rPr>
                            </m:ctrlPr>
                          </m:sSupPr>
                          <m:e>
                            <m:r>
                              <m:rPr>
                                <m:sty m:val="p"/>
                              </m:rPr>
                              <a:rPr lang="en-US" sz="2800" i="0" dirty="0">
                                <a:solidFill>
                                  <a:schemeClr val="dk1"/>
                                </a:solidFill>
                                <a:latin typeface="Cambria Math" panose="02040503050406030204" pitchFamily="18" charset="0"/>
                              </a:rPr>
                              <m:t>sin</m:t>
                            </m:r>
                          </m:e>
                          <m:sup>
                            <m:r>
                              <a:rPr lang="en-US" sz="2800" i="1" dirty="0">
                                <a:solidFill>
                                  <a:schemeClr val="dk1"/>
                                </a:solidFill>
                                <a:latin typeface="Cambria Math" panose="02040503050406030204" pitchFamily="18" charset="0"/>
                              </a:rPr>
                              <m:t>−1</m:t>
                            </m:r>
                          </m:sup>
                        </m:sSup>
                      </m:fName>
                      <m:e>
                        <m:d>
                          <m:dPr>
                            <m:ctrlPr>
                              <a:rPr lang="en-US" sz="2800" i="1" dirty="0">
                                <a:solidFill>
                                  <a:schemeClr val="dk1"/>
                                </a:solidFill>
                                <a:latin typeface="Cambria Math" panose="02040503050406030204" pitchFamily="18" charset="0"/>
                              </a:rPr>
                            </m:ctrlPr>
                          </m:dPr>
                          <m:e>
                            <m:func>
                              <m:funcPr>
                                <m:ctrlPr>
                                  <a:rPr lang="en-US" sz="2800" i="1" dirty="0">
                                    <a:solidFill>
                                      <a:schemeClr val="dk1"/>
                                    </a:solidFill>
                                    <a:latin typeface="Cambria Math" panose="02040503050406030204" pitchFamily="18" charset="0"/>
                                  </a:rPr>
                                </m:ctrlPr>
                              </m:funcPr>
                              <m:fName>
                                <m:r>
                                  <m:rPr>
                                    <m:sty m:val="p"/>
                                  </m:rPr>
                                  <a:rPr lang="en-US" sz="2800" i="0" dirty="0">
                                    <a:solidFill>
                                      <a:schemeClr val="dk1"/>
                                    </a:solidFill>
                                    <a:latin typeface="Cambria Math" panose="02040503050406030204" pitchFamily="18" charset="0"/>
                                  </a:rPr>
                                  <m:t>sin</m:t>
                                </m:r>
                              </m:fName>
                              <m:e>
                                <m:d>
                                  <m:dPr>
                                    <m:ctrlPr>
                                      <a:rPr lang="en-US" sz="2800" i="1" dirty="0">
                                        <a:solidFill>
                                          <a:schemeClr val="dk1"/>
                                        </a:solidFill>
                                        <a:latin typeface="Cambria Math" panose="02040503050406030204" pitchFamily="18" charset="0"/>
                                      </a:rPr>
                                    </m:ctrlPr>
                                  </m:dPr>
                                  <m:e>
                                    <m:f>
                                      <m:fPr>
                                        <m:ctrlPr>
                                          <a:rPr lang="en-US" sz="2800" i="1" dirty="0">
                                            <a:solidFill>
                                              <a:schemeClr val="dk1"/>
                                            </a:solidFill>
                                            <a:latin typeface="Cambria Math" panose="02040503050406030204" pitchFamily="18" charset="0"/>
                                          </a:rPr>
                                        </m:ctrlPr>
                                      </m:fPr>
                                      <m:num>
                                        <m:r>
                                          <a:rPr lang="en-US" sz="2800" i="1" dirty="0">
                                            <a:solidFill>
                                              <a:schemeClr val="dk1"/>
                                            </a:solidFill>
                                            <a:latin typeface="Cambria Math" panose="02040503050406030204" pitchFamily="18" charset="0"/>
                                          </a:rPr>
                                          <m:t>5</m:t>
                                        </m:r>
                                        <m:r>
                                          <a:rPr lang="en-US" sz="2800" i="1" dirty="0">
                                            <a:solidFill>
                                              <a:schemeClr val="dk1"/>
                                            </a:solidFill>
                                            <a:latin typeface="Cambria Math" panose="02040503050406030204" pitchFamily="18" charset="0"/>
                                          </a:rPr>
                                          <m:t>𝜋</m:t>
                                        </m:r>
                                      </m:num>
                                      <m:den>
                                        <m:r>
                                          <a:rPr lang="en-US" sz="2800" i="1" dirty="0">
                                            <a:solidFill>
                                              <a:schemeClr val="dk1"/>
                                            </a:solidFill>
                                            <a:latin typeface="Cambria Math" panose="02040503050406030204" pitchFamily="18" charset="0"/>
                                          </a:rPr>
                                          <m:t>6</m:t>
                                        </m:r>
                                      </m:den>
                                    </m:f>
                                  </m:e>
                                </m:d>
                              </m:e>
                            </m:func>
                          </m:e>
                        </m:d>
                      </m:e>
                    </m:func>
                  </m:oMath>
                </a14:m>
                <a:endParaRPr lang="en-US" sz="2800" dirty="0">
                  <a:solidFill>
                    <a:schemeClr val="dk1"/>
                  </a:solidFill>
                </a:endParaRPr>
              </a:p>
              <a:p>
                <a:pPr marL="50800" marR="0" lvl="0" algn="l" rtl="0">
                  <a:lnSpc>
                    <a:spcPct val="113000"/>
                  </a:lnSpc>
                  <a:spcBef>
                    <a:spcPts val="1000"/>
                  </a:spcBef>
                  <a:spcAft>
                    <a:spcPts val="1000"/>
                  </a:spcAft>
                  <a:buClr>
                    <a:schemeClr val="dk1"/>
                  </a:buClr>
                  <a:buSzPts val="2800"/>
                </a:pPr>
                <a:endParaRPr lang="en-US" sz="2800" dirty="0">
                  <a:solidFill>
                    <a:schemeClr val="dk1"/>
                  </a:solidFill>
                </a:endParaRPr>
              </a:p>
              <a:p>
                <a:pPr marL="50800" marR="0" lvl="0" algn="l" rtl="0">
                  <a:lnSpc>
                    <a:spcPct val="113000"/>
                  </a:lnSpc>
                  <a:spcBef>
                    <a:spcPts val="1000"/>
                  </a:spcBef>
                  <a:spcAft>
                    <a:spcPts val="1000"/>
                  </a:spcAft>
                  <a:buClr>
                    <a:schemeClr val="dk1"/>
                  </a:buClr>
                  <a:buSzPts val="2800"/>
                </a:pPr>
                <a:r>
                  <a:rPr lang="en-US" sz="2800" dirty="0">
                    <a:solidFill>
                      <a:schemeClr val="dk1"/>
                    </a:solidFill>
                  </a:rPr>
                  <a:t>2. </a:t>
                </a:r>
                <a14:m>
                  <m:oMath xmlns:m="http://schemas.openxmlformats.org/officeDocument/2006/math">
                    <m:func>
                      <m:funcPr>
                        <m:ctrlPr>
                          <a:rPr lang="en-US" sz="2800" i="1" dirty="0" smtClean="0">
                            <a:solidFill>
                              <a:schemeClr val="dk1"/>
                            </a:solidFill>
                            <a:latin typeface="Cambria Math" panose="02040503050406030204" pitchFamily="18" charset="0"/>
                          </a:rPr>
                        </m:ctrlPr>
                      </m:funcPr>
                      <m:fName>
                        <m:sSup>
                          <m:sSupPr>
                            <m:ctrlPr>
                              <a:rPr lang="en-US" sz="2800" i="1" dirty="0">
                                <a:solidFill>
                                  <a:schemeClr val="dk1"/>
                                </a:solidFill>
                                <a:latin typeface="Cambria Math" panose="02040503050406030204" pitchFamily="18" charset="0"/>
                              </a:rPr>
                            </m:ctrlPr>
                          </m:sSupPr>
                          <m:e>
                            <m:r>
                              <m:rPr>
                                <m:sty m:val="p"/>
                              </m:rPr>
                              <a:rPr lang="en-US" sz="2800" i="0" dirty="0">
                                <a:solidFill>
                                  <a:schemeClr val="dk1"/>
                                </a:solidFill>
                                <a:latin typeface="Cambria Math" panose="02040503050406030204" pitchFamily="18" charset="0"/>
                              </a:rPr>
                              <m:t>tan</m:t>
                            </m:r>
                          </m:e>
                          <m:sup>
                            <m:r>
                              <a:rPr lang="en-US" sz="2800" i="1" dirty="0">
                                <a:solidFill>
                                  <a:schemeClr val="dk1"/>
                                </a:solidFill>
                                <a:latin typeface="Cambria Math" panose="02040503050406030204" pitchFamily="18" charset="0"/>
                              </a:rPr>
                              <m:t>−1</m:t>
                            </m:r>
                          </m:sup>
                        </m:sSup>
                      </m:fName>
                      <m:e>
                        <m:d>
                          <m:dPr>
                            <m:ctrlPr>
                              <a:rPr lang="en-US" sz="2800" i="1" dirty="0">
                                <a:solidFill>
                                  <a:schemeClr val="dk1"/>
                                </a:solidFill>
                                <a:latin typeface="Cambria Math" panose="02040503050406030204" pitchFamily="18" charset="0"/>
                              </a:rPr>
                            </m:ctrlPr>
                          </m:dPr>
                          <m:e>
                            <m:func>
                              <m:funcPr>
                                <m:ctrlPr>
                                  <a:rPr lang="en-US" sz="2800" i="1" dirty="0">
                                    <a:solidFill>
                                      <a:schemeClr val="dk1"/>
                                    </a:solidFill>
                                    <a:latin typeface="Cambria Math" panose="02040503050406030204" pitchFamily="18" charset="0"/>
                                  </a:rPr>
                                </m:ctrlPr>
                              </m:funcPr>
                              <m:fName>
                                <m:r>
                                  <m:rPr>
                                    <m:sty m:val="p"/>
                                  </m:rPr>
                                  <a:rPr lang="en-US" sz="2800" i="0" dirty="0">
                                    <a:solidFill>
                                      <a:schemeClr val="dk1"/>
                                    </a:solidFill>
                                    <a:latin typeface="Cambria Math" panose="02040503050406030204" pitchFamily="18" charset="0"/>
                                  </a:rPr>
                                  <m:t>tan</m:t>
                                </m:r>
                              </m:fName>
                              <m:e>
                                <m:d>
                                  <m:dPr>
                                    <m:ctrlPr>
                                      <a:rPr lang="en-US" sz="2800" i="1" dirty="0">
                                        <a:solidFill>
                                          <a:schemeClr val="dk1"/>
                                        </a:solidFill>
                                        <a:latin typeface="Cambria Math" panose="02040503050406030204" pitchFamily="18" charset="0"/>
                                      </a:rPr>
                                    </m:ctrlPr>
                                  </m:dPr>
                                  <m:e>
                                    <m:f>
                                      <m:fPr>
                                        <m:ctrlPr>
                                          <a:rPr lang="en-US" sz="2800" i="1" dirty="0">
                                            <a:solidFill>
                                              <a:schemeClr val="dk1"/>
                                            </a:solidFill>
                                            <a:latin typeface="Cambria Math" panose="02040503050406030204" pitchFamily="18" charset="0"/>
                                          </a:rPr>
                                        </m:ctrlPr>
                                      </m:fPr>
                                      <m:num>
                                        <m:r>
                                          <a:rPr lang="en-US" sz="2800" i="1" dirty="0">
                                            <a:solidFill>
                                              <a:schemeClr val="dk1"/>
                                            </a:solidFill>
                                            <a:latin typeface="Cambria Math" panose="02040503050406030204" pitchFamily="18" charset="0"/>
                                          </a:rPr>
                                          <m:t>3</m:t>
                                        </m:r>
                                        <m:r>
                                          <a:rPr lang="en-US" sz="2800" i="1" dirty="0">
                                            <a:solidFill>
                                              <a:schemeClr val="dk1"/>
                                            </a:solidFill>
                                            <a:latin typeface="Cambria Math" panose="02040503050406030204" pitchFamily="18" charset="0"/>
                                          </a:rPr>
                                          <m:t>𝜋</m:t>
                                        </m:r>
                                      </m:num>
                                      <m:den>
                                        <m:r>
                                          <a:rPr lang="en-US" sz="2800" i="1" dirty="0">
                                            <a:solidFill>
                                              <a:schemeClr val="dk1"/>
                                            </a:solidFill>
                                            <a:latin typeface="Cambria Math" panose="02040503050406030204" pitchFamily="18" charset="0"/>
                                          </a:rPr>
                                          <m:t>4</m:t>
                                        </m:r>
                                      </m:den>
                                    </m:f>
                                  </m:e>
                                </m:d>
                              </m:e>
                            </m:func>
                          </m:e>
                        </m:d>
                      </m:e>
                    </m:func>
                  </m:oMath>
                </a14:m>
                <a:endParaRPr sz="2800" dirty="0">
                  <a:solidFill>
                    <a:schemeClr val="dk1"/>
                  </a:solidFill>
                </a:endParaRPr>
              </a:p>
            </p:txBody>
          </p:sp>
        </mc:Choice>
        <mc:Fallback xmlns="">
          <p:sp>
            <p:nvSpPr>
              <p:cNvPr id="917" name="Google Shape;917;p139"/>
              <p:cNvSpPr txBox="1">
                <a:spLocks noRot="1" noChangeAspect="1" noMove="1" noResize="1" noEditPoints="1" noAdjustHandles="1" noChangeArrowheads="1" noChangeShapeType="1" noTextEdit="1"/>
              </p:cNvSpPr>
              <p:nvPr/>
            </p:nvSpPr>
            <p:spPr>
              <a:xfrm>
                <a:off x="924431" y="1636906"/>
                <a:ext cx="8568900" cy="2703392"/>
              </a:xfrm>
              <a:prstGeom prst="rect">
                <a:avLst/>
              </a:prstGeom>
              <a:blipFill>
                <a:blip r:embed="rId4"/>
                <a:stretch>
                  <a:fillRect l="-444"/>
                </a:stretch>
              </a:blipFill>
              <a:ln>
                <a:noFill/>
              </a:ln>
            </p:spPr>
            <p:txBody>
              <a:bodyPr/>
              <a:lstStyle/>
              <a:p>
                <a:r>
                  <a:rPr lang="en-US">
                    <a:noFill/>
                  </a:rPr>
                  <a:t> </a:t>
                </a:r>
              </a:p>
            </p:txBody>
          </p:sp>
        </mc:Fallback>
      </mc:AlternateContent>
      <p:sp>
        <p:nvSpPr>
          <p:cNvPr id="918" name="Google Shape;918;p139">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23" name="Google Shape;923;p140"/>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dirty="0"/>
                  <a:t>Compositions of the Form </a:t>
                </a: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𝑓</m:t>
                        </m:r>
                      </m:e>
                      <m:sup>
                        <m:r>
                          <a:rPr lang="en-US" i="1" dirty="0" smtClean="0">
                            <a:latin typeface="Cambria Math" panose="02040503050406030204" pitchFamily="18" charset="0"/>
                          </a:rPr>
                          <m:t>−1</m:t>
                        </m:r>
                      </m:sup>
                    </m:sSup>
                    <m:d>
                      <m:dPr>
                        <m:ctrlPr>
                          <a:rPr lang="en-US" i="1" dirty="0" smtClean="0">
                            <a:latin typeface="Cambria Math" panose="02040503050406030204" pitchFamily="18" charset="0"/>
                          </a:rPr>
                        </m:ctrlPr>
                      </m:dPr>
                      <m:e>
                        <m:r>
                          <a:rPr lang="en-US" i="1" dirty="0" smtClean="0">
                            <a:latin typeface="Cambria Math" panose="02040503050406030204" pitchFamily="18" charset="0"/>
                          </a:rPr>
                          <m:t>𝑔</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e>
                    </m:d>
                  </m:oMath>
                </a14:m>
                <a:endParaRPr dirty="0"/>
              </a:p>
            </p:txBody>
          </p:sp>
        </mc:Choice>
        <mc:Fallback>
          <p:sp>
            <p:nvSpPr>
              <p:cNvPr id="923" name="Google Shape;923;p140"/>
              <p:cNvSpPr txBox="1">
                <a:spLocks noGrp="1" noRot="1" noChangeAspect="1" noMove="1" noResize="1" noEditPoints="1" noAdjustHandles="1" noChangeArrowheads="1" noChangeShapeType="1" noTextEdit="1"/>
              </p:cNvSpPr>
              <p:nvPr>
                <p:ph type="title"/>
              </p:nvPr>
            </p:nvSpPr>
            <p:spPr>
              <a:xfrm>
                <a:off x="831833" y="468300"/>
                <a:ext cx="10993200" cy="915900"/>
              </a:xfrm>
              <a:prstGeom prst="rect">
                <a:avLst/>
              </a:prstGeom>
              <a:blipFill>
                <a:blip r:embed="rId3"/>
                <a:stretch>
                  <a:fillRect l="-2191" t="-16438" b="-1232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4" name="Google Shape;924;p140"/>
              <p:cNvSpPr txBox="1"/>
              <p:nvPr/>
            </p:nvSpPr>
            <p:spPr>
              <a:xfrm>
                <a:off x="831826" y="1384300"/>
                <a:ext cx="9520500" cy="4634690"/>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When composing an inverse trig function with a different trig function, use cofunction relationships.</a:t>
                </a:r>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Key Insight: In a right triangle with angles </a:t>
                </a:r>
                <a14:m>
                  <m:oMath xmlns:m="http://schemas.openxmlformats.org/officeDocument/2006/math">
                    <m:r>
                      <a:rPr lang="en-US" sz="2000" i="1" dirty="0" smtClean="0">
                        <a:solidFill>
                          <a:schemeClr val="dk1"/>
                        </a:solidFill>
                        <a:latin typeface="Cambria Math" panose="02040503050406030204" pitchFamily="18" charset="0"/>
                      </a:rPr>
                      <m:t>𝜃</m:t>
                    </m:r>
                  </m:oMath>
                </a14:m>
                <a:r>
                  <a:rPr lang="en-US" sz="2000" dirty="0">
                    <a:solidFill>
                      <a:schemeClr val="dk1"/>
                    </a:solidFill>
                  </a:rPr>
                  <a:t> and </a:t>
                </a:r>
                <a14:m>
                  <m:oMath xmlns:m="http://schemas.openxmlformats.org/officeDocument/2006/math">
                    <m:f>
                      <m:fPr>
                        <m:ctrlPr>
                          <a:rPr lang="en-US" sz="2000" i="1" dirty="0" smtClean="0">
                            <a:solidFill>
                              <a:schemeClr val="dk1"/>
                            </a:solidFill>
                            <a:latin typeface="Cambria Math" panose="02040503050406030204" pitchFamily="18" charset="0"/>
                          </a:rPr>
                        </m:ctrlPr>
                      </m:fPr>
                      <m:num>
                        <m:r>
                          <a:rPr lang="en-US" sz="2000" i="1" dirty="0" smtClean="0">
                            <a:solidFill>
                              <a:schemeClr val="dk1"/>
                            </a:solidFill>
                            <a:latin typeface="Cambria Math" panose="02040503050406030204" pitchFamily="18" charset="0"/>
                          </a:rPr>
                          <m:t>𝜋</m:t>
                        </m:r>
                      </m:num>
                      <m:den>
                        <m:r>
                          <a:rPr lang="en-US" sz="2000" i="1" dirty="0" smtClean="0">
                            <a:solidFill>
                              <a:schemeClr val="dk1"/>
                            </a:solidFill>
                            <a:latin typeface="Cambria Math" panose="02040503050406030204" pitchFamily="18" charset="0"/>
                          </a:rPr>
                          <m:t>2</m:t>
                        </m:r>
                      </m:den>
                    </m:f>
                    <m:r>
                      <a:rPr lang="en-US" sz="2000" i="1" dirty="0" smtClean="0">
                        <a:solidFill>
                          <a:schemeClr val="dk1"/>
                        </a:solidFill>
                        <a:latin typeface="Cambria Math" panose="02040503050406030204" pitchFamily="18" charset="0"/>
                      </a:rPr>
                      <m:t>−</m:t>
                    </m:r>
                    <m:r>
                      <a:rPr lang="en-US" sz="2000" i="1" dirty="0" smtClean="0">
                        <a:solidFill>
                          <a:schemeClr val="dk1"/>
                        </a:solidFill>
                        <a:latin typeface="Cambria Math" panose="02040503050406030204" pitchFamily="18" charset="0"/>
                      </a:rPr>
                      <m:t>𝜃</m:t>
                    </m:r>
                  </m:oMath>
                </a14:m>
                <a:r>
                  <a:rPr lang="en-US" sz="2000" dirty="0">
                    <a:solidFill>
                      <a:schemeClr val="dk1"/>
                    </a:solidFill>
                  </a:rPr>
                  <a:t>:</a:t>
                </a:r>
                <a:endParaRPr sz="2000" dirty="0">
                  <a:solidFill>
                    <a:schemeClr val="dk1"/>
                  </a:solidFill>
                </a:endParaRPr>
              </a:p>
              <a:p>
                <a:pPr marL="101600" marR="0" lvl="0" algn="l" rtl="0">
                  <a:lnSpc>
                    <a:spcPct val="113000"/>
                  </a:lnSpc>
                  <a:spcBef>
                    <a:spcPts val="1000"/>
                  </a:spcBef>
                  <a:spcAft>
                    <a:spcPts val="0"/>
                  </a:spcAft>
                  <a:buClr>
                    <a:schemeClr val="dk1"/>
                  </a:buClr>
                  <a:buSzPts val="2000"/>
                </a:pPr>
                <a:r>
                  <a:rPr lang="en-US" sz="2000" dirty="0">
                    <a:solidFill>
                      <a:schemeClr val="dk1"/>
                    </a:solidFill>
                  </a:rPr>
                  <a:t>	</a:t>
                </a:r>
                <a14:m>
                  <m:oMath xmlns:m="http://schemas.openxmlformats.org/officeDocument/2006/math">
                    <m:func>
                      <m:funcPr>
                        <m:ctrlPr>
                          <a:rPr lang="en-US" sz="2000" i="1" dirty="0" smtClean="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cos</m:t>
                        </m:r>
                      </m:fName>
                      <m:e>
                        <m:r>
                          <a:rPr lang="en-US" sz="2000" i="1" dirty="0">
                            <a:solidFill>
                              <a:schemeClr val="dk1"/>
                            </a:solidFill>
                            <a:latin typeface="Cambria Math" panose="02040503050406030204" pitchFamily="18" charset="0"/>
                          </a:rPr>
                          <m:t>𝜃</m:t>
                        </m:r>
                      </m:e>
                    </m:func>
                    <m:r>
                      <a:rPr lang="en-US" sz="2000" i="1" dirty="0">
                        <a:solidFill>
                          <a:schemeClr val="dk1"/>
                        </a:solidFill>
                        <a:latin typeface="Cambria Math" panose="02040503050406030204" pitchFamily="18" charset="0"/>
                      </a:rPr>
                      <m:t>=</m:t>
                    </m:r>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d>
                          <m:dPr>
                            <m:ctrlPr>
                              <a:rPr lang="en-US" sz="2000" i="1" dirty="0">
                                <a:solidFill>
                                  <a:schemeClr val="dk1"/>
                                </a:solidFill>
                                <a:latin typeface="Cambria Math" panose="02040503050406030204" pitchFamily="18" charset="0"/>
                              </a:rPr>
                            </m:ctrlPr>
                          </m:dPr>
                          <m:e>
                            <m:f>
                              <m:fPr>
                                <m:ctrlPr>
                                  <a:rPr lang="en-US" sz="2000" i="1" dirty="0">
                                    <a:solidFill>
                                      <a:schemeClr val="dk1"/>
                                    </a:solidFill>
                                    <a:latin typeface="Cambria Math" panose="02040503050406030204" pitchFamily="18" charset="0"/>
                                  </a:rPr>
                                </m:ctrlPr>
                              </m:fPr>
                              <m:num>
                                <m:r>
                                  <a:rPr lang="en-US" sz="2000" i="1" dirty="0">
                                    <a:solidFill>
                                      <a:schemeClr val="dk1"/>
                                    </a:solidFill>
                                    <a:latin typeface="Cambria Math" panose="02040503050406030204" pitchFamily="18" charset="0"/>
                                  </a:rPr>
                                  <m:t>𝜋</m:t>
                                </m:r>
                              </m:num>
                              <m:den>
                                <m:r>
                                  <a:rPr lang="en-US" sz="2000" i="1" dirty="0">
                                    <a:solidFill>
                                      <a:schemeClr val="dk1"/>
                                    </a:solidFill>
                                    <a:latin typeface="Cambria Math" panose="02040503050406030204" pitchFamily="18" charset="0"/>
                                  </a:rPr>
                                  <m:t>2</m:t>
                                </m:r>
                              </m:den>
                            </m:f>
                            <m:r>
                              <a:rPr lang="en-US" sz="2000" i="1" dirty="0">
                                <a:solidFill>
                                  <a:schemeClr val="dk1"/>
                                </a:solidFill>
                                <a:latin typeface="Cambria Math" panose="02040503050406030204" pitchFamily="18" charset="0"/>
                              </a:rPr>
                              <m:t>−</m:t>
                            </m:r>
                            <m:r>
                              <a:rPr lang="en-US" sz="2000" i="1" dirty="0">
                                <a:solidFill>
                                  <a:schemeClr val="dk1"/>
                                </a:solidFill>
                                <a:latin typeface="Cambria Math" panose="02040503050406030204" pitchFamily="18" charset="0"/>
                              </a:rPr>
                              <m:t>𝜃</m:t>
                            </m:r>
                          </m:e>
                        </m:d>
                      </m:e>
                    </m:func>
                  </m:oMath>
                </a14:m>
                <a:endParaRPr lang="en-US" sz="2000" dirty="0">
                  <a:solidFill>
                    <a:schemeClr val="dk1"/>
                  </a:solidFill>
                </a:endParaRPr>
              </a:p>
              <a:p>
                <a:pPr marL="101600" marR="0" lvl="0" algn="l" rtl="0">
                  <a:lnSpc>
                    <a:spcPct val="113000"/>
                  </a:lnSpc>
                  <a:spcBef>
                    <a:spcPts val="0"/>
                  </a:spcBef>
                  <a:spcAft>
                    <a:spcPts val="0"/>
                  </a:spcAft>
                  <a:buClr>
                    <a:schemeClr val="dk1"/>
                  </a:buClr>
                  <a:buSzPts val="2000"/>
                </a:pPr>
                <a:r>
                  <a:rPr lang="en-US" sz="2000" dirty="0">
                    <a:solidFill>
                      <a:schemeClr val="dk1"/>
                    </a:solidFill>
                  </a:rPr>
                  <a:t>	</a:t>
                </a:r>
                <a14:m>
                  <m:oMath xmlns:m="http://schemas.openxmlformats.org/officeDocument/2006/math">
                    <m:func>
                      <m:funcPr>
                        <m:ctrlPr>
                          <a:rPr lang="en-US" sz="2000" i="1" dirty="0" smtClean="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𝜃</m:t>
                        </m:r>
                      </m:e>
                    </m:func>
                    <m:r>
                      <a:rPr lang="en-US" sz="2000" i="1" dirty="0">
                        <a:solidFill>
                          <a:schemeClr val="dk1"/>
                        </a:solidFill>
                        <a:latin typeface="Cambria Math" panose="02040503050406030204" pitchFamily="18" charset="0"/>
                      </a:rPr>
                      <m:t>=</m:t>
                    </m:r>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cos</m:t>
                        </m:r>
                      </m:fName>
                      <m:e>
                        <m:d>
                          <m:dPr>
                            <m:ctrlPr>
                              <a:rPr lang="en-US" sz="2000" i="1" dirty="0">
                                <a:solidFill>
                                  <a:schemeClr val="dk1"/>
                                </a:solidFill>
                                <a:latin typeface="Cambria Math" panose="02040503050406030204" pitchFamily="18" charset="0"/>
                              </a:rPr>
                            </m:ctrlPr>
                          </m:dPr>
                          <m:e>
                            <m:f>
                              <m:fPr>
                                <m:ctrlPr>
                                  <a:rPr lang="en-US" sz="2000" i="1" dirty="0">
                                    <a:solidFill>
                                      <a:schemeClr val="dk1"/>
                                    </a:solidFill>
                                    <a:latin typeface="Cambria Math" panose="02040503050406030204" pitchFamily="18" charset="0"/>
                                  </a:rPr>
                                </m:ctrlPr>
                              </m:fPr>
                              <m:num>
                                <m:r>
                                  <a:rPr lang="en-US" sz="2000" i="1" dirty="0">
                                    <a:solidFill>
                                      <a:schemeClr val="dk1"/>
                                    </a:solidFill>
                                    <a:latin typeface="Cambria Math" panose="02040503050406030204" pitchFamily="18" charset="0"/>
                                  </a:rPr>
                                  <m:t>𝜋</m:t>
                                </m:r>
                              </m:num>
                              <m:den>
                                <m:r>
                                  <a:rPr lang="en-US" sz="2000" i="1" dirty="0">
                                    <a:solidFill>
                                      <a:schemeClr val="dk1"/>
                                    </a:solidFill>
                                    <a:latin typeface="Cambria Math" panose="02040503050406030204" pitchFamily="18" charset="0"/>
                                  </a:rPr>
                                  <m:t>2</m:t>
                                </m:r>
                              </m:den>
                            </m:f>
                            <m:r>
                              <a:rPr lang="en-US" sz="2000" i="1" dirty="0">
                                <a:solidFill>
                                  <a:schemeClr val="dk1"/>
                                </a:solidFill>
                                <a:latin typeface="Cambria Math" panose="02040503050406030204" pitchFamily="18" charset="0"/>
                              </a:rPr>
                              <m:t>−</m:t>
                            </m:r>
                            <m:r>
                              <a:rPr lang="en-US" sz="2000" i="1" dirty="0">
                                <a:solidFill>
                                  <a:schemeClr val="dk1"/>
                                </a:solidFill>
                                <a:latin typeface="Cambria Math" panose="02040503050406030204" pitchFamily="18" charset="0"/>
                              </a:rPr>
                              <m:t>𝜃</m:t>
                            </m:r>
                          </m:e>
                        </m:d>
                      </m:e>
                    </m:func>
                  </m:oMath>
                </a14:m>
                <a:endParaRPr lang="en-US"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Formulas:</a:t>
                </a:r>
                <a:endParaRPr sz="2000" dirty="0">
                  <a:solidFill>
                    <a:schemeClr val="dk1"/>
                  </a:solidFill>
                </a:endParaRPr>
              </a:p>
              <a:p>
                <a:pPr marL="101600" marR="0" lvl="0" algn="l" rtl="0">
                  <a:lnSpc>
                    <a:spcPct val="113000"/>
                  </a:lnSpc>
                  <a:spcBef>
                    <a:spcPts val="1000"/>
                  </a:spcBef>
                  <a:spcAft>
                    <a:spcPts val="0"/>
                  </a:spcAft>
                  <a:buClr>
                    <a:schemeClr val="dk1"/>
                  </a:buClr>
                  <a:buSzPts val="2000"/>
                </a:pPr>
                <a:r>
                  <a:rPr lang="en-US" sz="2000" dirty="0">
                    <a:solidFill>
                      <a:schemeClr val="dk1"/>
                    </a:solidFill>
                  </a:rPr>
                  <a:t>	</a:t>
                </a:r>
                <a14:m>
                  <m:oMath xmlns:m="http://schemas.openxmlformats.org/officeDocument/2006/math">
                    <m:func>
                      <m:funcPr>
                        <m:ctrlPr>
                          <a:rPr lang="en-US" sz="2000" i="1" dirty="0" smtClean="0">
                            <a:solidFill>
                              <a:schemeClr val="dk1"/>
                            </a:solidFill>
                            <a:latin typeface="Cambria Math" panose="02040503050406030204" pitchFamily="18" charset="0"/>
                          </a:rPr>
                        </m:ctrlPr>
                      </m:funcPr>
                      <m:fName>
                        <m:sSup>
                          <m:sSupPr>
                            <m:ctrlPr>
                              <a:rPr lang="en-US" sz="2000" i="1" dirty="0" smtClean="0">
                                <a:solidFill>
                                  <a:schemeClr val="dk1"/>
                                </a:solidFill>
                                <a:latin typeface="Cambria Math" panose="02040503050406030204" pitchFamily="18" charset="0"/>
                              </a:rPr>
                            </m:ctrlPr>
                          </m:sSupPr>
                          <m:e>
                            <m:r>
                              <m:rPr>
                                <m:sty m:val="p"/>
                              </m:rPr>
                              <a:rPr lang="en-US" sz="2000" i="0" dirty="0" smtClean="0">
                                <a:solidFill>
                                  <a:schemeClr val="dk1"/>
                                </a:solidFill>
                                <a:latin typeface="Cambria Math" panose="02040503050406030204" pitchFamily="18" charset="0"/>
                              </a:rPr>
                              <m:t>sin</m:t>
                            </m:r>
                          </m:e>
                          <m:sup>
                            <m:r>
                              <a:rPr lang="en-US" sz="2000" i="1" dirty="0" smtClean="0">
                                <a:solidFill>
                                  <a:schemeClr val="dk1"/>
                                </a:solidFill>
                                <a:latin typeface="Cambria Math" panose="02040503050406030204" pitchFamily="18" charset="0"/>
                              </a:rPr>
                              <m:t>−1</m:t>
                            </m:r>
                          </m:sup>
                        </m:sSup>
                      </m:fName>
                      <m:e>
                        <m:d>
                          <m:dPr>
                            <m:ctrlPr>
                              <a:rPr lang="en-US" sz="2000" i="1" dirty="0" smtClean="0">
                                <a:solidFill>
                                  <a:schemeClr val="dk1"/>
                                </a:solidFill>
                                <a:latin typeface="Cambria Math" panose="02040503050406030204" pitchFamily="18" charset="0"/>
                              </a:rPr>
                            </m:ctrlPr>
                          </m:dPr>
                          <m:e>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cos</m:t>
                                </m:r>
                              </m:fName>
                              <m:e>
                                <m:r>
                                  <a:rPr lang="en-US" sz="2000" i="1" dirty="0" smtClean="0">
                                    <a:solidFill>
                                      <a:schemeClr val="dk1"/>
                                    </a:solidFill>
                                    <a:latin typeface="Cambria Math" panose="02040503050406030204" pitchFamily="18" charset="0"/>
                                  </a:rPr>
                                  <m:t>𝜃</m:t>
                                </m:r>
                              </m:e>
                            </m:func>
                          </m:e>
                        </m:d>
                      </m:e>
                    </m:func>
                    <m:r>
                      <a:rPr lang="en-US" sz="2000" i="1" dirty="0" smtClean="0">
                        <a:solidFill>
                          <a:schemeClr val="dk1"/>
                        </a:solidFill>
                        <a:latin typeface="Cambria Math" panose="02040503050406030204" pitchFamily="18" charset="0"/>
                      </a:rPr>
                      <m:t>=</m:t>
                    </m:r>
                    <m:f>
                      <m:fPr>
                        <m:ctrlPr>
                          <a:rPr lang="en-US" sz="2000" i="1" dirty="0" smtClean="0">
                            <a:solidFill>
                              <a:schemeClr val="dk1"/>
                            </a:solidFill>
                            <a:latin typeface="Cambria Math" panose="02040503050406030204" pitchFamily="18" charset="0"/>
                          </a:rPr>
                        </m:ctrlPr>
                      </m:fPr>
                      <m:num>
                        <m:r>
                          <a:rPr lang="en-US" sz="2000" i="1" dirty="0" smtClean="0">
                            <a:solidFill>
                              <a:schemeClr val="dk1"/>
                            </a:solidFill>
                            <a:latin typeface="Cambria Math" panose="02040503050406030204" pitchFamily="18" charset="0"/>
                          </a:rPr>
                          <m:t>𝜋</m:t>
                        </m:r>
                      </m:num>
                      <m:den>
                        <m:r>
                          <a:rPr lang="en-US" sz="2000" i="1" dirty="0" smtClean="0">
                            <a:solidFill>
                              <a:schemeClr val="dk1"/>
                            </a:solidFill>
                            <a:latin typeface="Cambria Math" panose="02040503050406030204" pitchFamily="18" charset="0"/>
                          </a:rPr>
                          <m:t>2</m:t>
                        </m:r>
                      </m:den>
                    </m:f>
                    <m:r>
                      <a:rPr lang="en-US" sz="2000" i="1" dirty="0" smtClean="0">
                        <a:solidFill>
                          <a:schemeClr val="dk1"/>
                        </a:solidFill>
                        <a:latin typeface="Cambria Math" panose="02040503050406030204" pitchFamily="18" charset="0"/>
                      </a:rPr>
                      <m:t>−</m:t>
                    </m:r>
                    <m:r>
                      <a:rPr lang="en-US" sz="2000" i="1" dirty="0" smtClean="0">
                        <a:solidFill>
                          <a:schemeClr val="dk1"/>
                        </a:solidFill>
                        <a:latin typeface="Cambria Math" panose="02040503050406030204" pitchFamily="18" charset="0"/>
                      </a:rPr>
                      <m:t>𝜃</m:t>
                    </m:r>
                    <m:d>
                      <m:dPr>
                        <m:ctrlPr>
                          <a:rPr lang="en-US" sz="2000" i="1" dirty="0" smtClean="0">
                            <a:solidFill>
                              <a:schemeClr val="dk1"/>
                            </a:solidFill>
                            <a:latin typeface="Cambria Math" panose="02040503050406030204" pitchFamily="18" charset="0"/>
                          </a:rPr>
                        </m:ctrlPr>
                      </m:dPr>
                      <m:e>
                        <m:r>
                          <m:rPr>
                            <m:nor/>
                          </m:rPr>
                          <a:rPr lang="en-US" sz="2000" i="0" dirty="0" smtClean="0">
                            <a:solidFill>
                              <a:schemeClr val="dk1"/>
                            </a:solidFill>
                            <a:latin typeface="Cambria Math" panose="02040503050406030204" pitchFamily="18" charset="0"/>
                          </a:rPr>
                          <m:t>if</m:t>
                        </m:r>
                        <m:r>
                          <a:rPr lang="en-US" sz="2000" b="0" i="1" dirty="0" smtClean="0">
                            <a:solidFill>
                              <a:schemeClr val="dk1"/>
                            </a:solidFill>
                            <a:latin typeface="Cambria Math" panose="02040503050406030204" pitchFamily="18" charset="0"/>
                          </a:rPr>
                          <m:t> </m:t>
                        </m:r>
                        <m:r>
                          <a:rPr lang="en-US" sz="2000" i="1" dirty="0" smtClean="0">
                            <a:solidFill>
                              <a:schemeClr val="dk1"/>
                            </a:solidFill>
                            <a:latin typeface="Cambria Math" panose="02040503050406030204" pitchFamily="18" charset="0"/>
                          </a:rPr>
                          <m:t>𝜃</m:t>
                        </m:r>
                        <m:r>
                          <a:rPr lang="en-US" sz="2000" i="1" dirty="0" smtClean="0">
                            <a:solidFill>
                              <a:schemeClr val="dk1"/>
                            </a:solidFill>
                            <a:latin typeface="Cambria Math" panose="02040503050406030204" pitchFamily="18" charset="0"/>
                          </a:rPr>
                          <m:t>∈</m:t>
                        </m:r>
                        <m:d>
                          <m:dPr>
                            <m:begChr m:val="["/>
                            <m:endChr m:val="]"/>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0,</m:t>
                            </m:r>
                            <m:r>
                              <a:rPr lang="en-US" sz="2000" i="1" dirty="0" smtClean="0">
                                <a:solidFill>
                                  <a:schemeClr val="dk1"/>
                                </a:solidFill>
                                <a:latin typeface="Cambria Math" panose="02040503050406030204" pitchFamily="18" charset="0"/>
                              </a:rPr>
                              <m:t>𝜋</m:t>
                            </m:r>
                          </m:e>
                        </m:d>
                      </m:e>
                    </m:d>
                  </m:oMath>
                </a14:m>
                <a:endParaRPr sz="2000" dirty="0">
                  <a:solidFill>
                    <a:schemeClr val="dk1"/>
                  </a:solidFill>
                </a:endParaRPr>
              </a:p>
              <a:p>
                <a:pPr marL="101600" marR="0" lvl="0" algn="l" rtl="0">
                  <a:lnSpc>
                    <a:spcPct val="113000"/>
                  </a:lnSpc>
                  <a:spcBef>
                    <a:spcPts val="0"/>
                  </a:spcBef>
                  <a:spcAft>
                    <a:spcPts val="0"/>
                  </a:spcAft>
                  <a:buClr>
                    <a:schemeClr val="dk1"/>
                  </a:buClr>
                  <a:buSzPts val="2000"/>
                </a:pPr>
                <a:r>
                  <a:rPr lang="en-US" sz="2000" dirty="0">
                    <a:solidFill>
                      <a:schemeClr val="dk1"/>
                    </a:solidFill>
                  </a:rPr>
                  <a:t>	</a:t>
                </a:r>
                <a14:m>
                  <m:oMath xmlns:m="http://schemas.openxmlformats.org/officeDocument/2006/math">
                    <m:func>
                      <m:funcPr>
                        <m:ctrlPr>
                          <a:rPr lang="en-US" sz="2000" i="1" dirty="0" smtClean="0">
                            <a:solidFill>
                              <a:schemeClr val="dk1"/>
                            </a:solidFill>
                            <a:latin typeface="Cambria Math" panose="02040503050406030204" pitchFamily="18" charset="0"/>
                          </a:rPr>
                        </m:ctrlPr>
                      </m:funcPr>
                      <m:fName>
                        <m:sSup>
                          <m:sSupPr>
                            <m:ctrlPr>
                              <a:rPr lang="en-US" sz="2000" i="1" dirty="0" smtClean="0">
                                <a:solidFill>
                                  <a:schemeClr val="dk1"/>
                                </a:solidFill>
                                <a:latin typeface="Cambria Math" panose="02040503050406030204" pitchFamily="18" charset="0"/>
                              </a:rPr>
                            </m:ctrlPr>
                          </m:sSupPr>
                          <m:e>
                            <m:r>
                              <m:rPr>
                                <m:sty m:val="p"/>
                              </m:rPr>
                              <a:rPr lang="en-US" sz="2000" i="0" dirty="0" smtClean="0">
                                <a:solidFill>
                                  <a:schemeClr val="dk1"/>
                                </a:solidFill>
                                <a:latin typeface="Cambria Math" panose="02040503050406030204" pitchFamily="18" charset="0"/>
                              </a:rPr>
                              <m:t>cos</m:t>
                            </m:r>
                          </m:e>
                          <m:sup>
                            <m:r>
                              <a:rPr lang="en-US" sz="2000" i="1" dirty="0" smtClean="0">
                                <a:solidFill>
                                  <a:schemeClr val="dk1"/>
                                </a:solidFill>
                                <a:latin typeface="Cambria Math" panose="02040503050406030204" pitchFamily="18" charset="0"/>
                              </a:rPr>
                              <m:t>−1</m:t>
                            </m:r>
                          </m:sup>
                        </m:sSup>
                      </m:fName>
                      <m:e>
                        <m:d>
                          <m:dPr>
                            <m:ctrlPr>
                              <a:rPr lang="en-US" sz="2000" i="1" dirty="0" smtClean="0">
                                <a:solidFill>
                                  <a:schemeClr val="dk1"/>
                                </a:solidFill>
                                <a:latin typeface="Cambria Math" panose="02040503050406030204" pitchFamily="18" charset="0"/>
                              </a:rPr>
                            </m:ctrlPr>
                          </m:dPr>
                          <m:e>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sin</m:t>
                                </m:r>
                              </m:fName>
                              <m:e>
                                <m:r>
                                  <a:rPr lang="en-US" sz="2000" i="1" dirty="0" smtClean="0">
                                    <a:solidFill>
                                      <a:schemeClr val="dk1"/>
                                    </a:solidFill>
                                    <a:latin typeface="Cambria Math" panose="02040503050406030204" pitchFamily="18" charset="0"/>
                                  </a:rPr>
                                  <m:t>𝜃</m:t>
                                </m:r>
                              </m:e>
                            </m:func>
                          </m:e>
                        </m:d>
                      </m:e>
                    </m:func>
                    <m:r>
                      <a:rPr lang="en-US" sz="2000" i="1" dirty="0" smtClean="0">
                        <a:solidFill>
                          <a:schemeClr val="dk1"/>
                        </a:solidFill>
                        <a:latin typeface="Cambria Math" panose="02040503050406030204" pitchFamily="18" charset="0"/>
                      </a:rPr>
                      <m:t>=</m:t>
                    </m:r>
                    <m:f>
                      <m:fPr>
                        <m:ctrlPr>
                          <a:rPr lang="en-US" sz="2000" i="1" dirty="0" smtClean="0">
                            <a:solidFill>
                              <a:schemeClr val="dk1"/>
                            </a:solidFill>
                            <a:latin typeface="Cambria Math" panose="02040503050406030204" pitchFamily="18" charset="0"/>
                          </a:rPr>
                        </m:ctrlPr>
                      </m:fPr>
                      <m:num>
                        <m:r>
                          <a:rPr lang="en-US" sz="2000" i="1" dirty="0" smtClean="0">
                            <a:solidFill>
                              <a:schemeClr val="dk1"/>
                            </a:solidFill>
                            <a:latin typeface="Cambria Math" panose="02040503050406030204" pitchFamily="18" charset="0"/>
                          </a:rPr>
                          <m:t>𝜋</m:t>
                        </m:r>
                      </m:num>
                      <m:den>
                        <m:r>
                          <a:rPr lang="en-US" sz="2000" i="1" dirty="0" smtClean="0">
                            <a:solidFill>
                              <a:schemeClr val="dk1"/>
                            </a:solidFill>
                            <a:latin typeface="Cambria Math" panose="02040503050406030204" pitchFamily="18" charset="0"/>
                          </a:rPr>
                          <m:t>2</m:t>
                        </m:r>
                      </m:den>
                    </m:f>
                    <m:r>
                      <a:rPr lang="en-US" sz="2000" i="1" dirty="0" smtClean="0">
                        <a:solidFill>
                          <a:schemeClr val="dk1"/>
                        </a:solidFill>
                        <a:latin typeface="Cambria Math" panose="02040503050406030204" pitchFamily="18" charset="0"/>
                      </a:rPr>
                      <m:t>−</m:t>
                    </m:r>
                    <m:r>
                      <a:rPr lang="en-US" sz="2000" i="1" dirty="0" smtClean="0">
                        <a:solidFill>
                          <a:schemeClr val="dk1"/>
                        </a:solidFill>
                        <a:latin typeface="Cambria Math" panose="02040503050406030204" pitchFamily="18" charset="0"/>
                      </a:rPr>
                      <m:t>𝜃</m:t>
                    </m:r>
                    <m:d>
                      <m:dPr>
                        <m:ctrlPr>
                          <a:rPr lang="en-US" sz="2000" i="1" dirty="0" smtClean="0">
                            <a:solidFill>
                              <a:schemeClr val="dk1"/>
                            </a:solidFill>
                            <a:latin typeface="Cambria Math" panose="02040503050406030204" pitchFamily="18" charset="0"/>
                          </a:rPr>
                        </m:ctrlPr>
                      </m:dPr>
                      <m:e>
                        <m:r>
                          <m:rPr>
                            <m:nor/>
                          </m:rPr>
                          <a:rPr lang="en-US" sz="2000" i="0" dirty="0" smtClean="0">
                            <a:solidFill>
                              <a:schemeClr val="dk1"/>
                            </a:solidFill>
                            <a:latin typeface="Cambria Math" panose="02040503050406030204" pitchFamily="18" charset="0"/>
                          </a:rPr>
                          <m:t>if</m:t>
                        </m:r>
                        <m:r>
                          <a:rPr lang="en-US" sz="2000" b="0" i="1" dirty="0" smtClean="0">
                            <a:solidFill>
                              <a:schemeClr val="dk1"/>
                            </a:solidFill>
                            <a:latin typeface="Cambria Math" panose="02040503050406030204" pitchFamily="18" charset="0"/>
                          </a:rPr>
                          <m:t> </m:t>
                        </m:r>
                        <m:r>
                          <a:rPr lang="en-US" sz="2000" i="1" dirty="0" smtClean="0">
                            <a:solidFill>
                              <a:schemeClr val="dk1"/>
                            </a:solidFill>
                            <a:latin typeface="Cambria Math" panose="02040503050406030204" pitchFamily="18" charset="0"/>
                          </a:rPr>
                          <m:t>𝜃</m:t>
                        </m:r>
                        <m:r>
                          <a:rPr lang="en-US" sz="2000" i="1" dirty="0" smtClean="0">
                            <a:solidFill>
                              <a:schemeClr val="dk1"/>
                            </a:solidFill>
                            <a:latin typeface="Cambria Math" panose="02040503050406030204" pitchFamily="18" charset="0"/>
                          </a:rPr>
                          <m:t>∈</m:t>
                        </m:r>
                        <m:d>
                          <m:dPr>
                            <m:begChr m:val="["/>
                            <m:endChr m:val="]"/>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m:t>
                            </m:r>
                            <m:f>
                              <m:fPr>
                                <m:ctrlPr>
                                  <a:rPr lang="en-US" sz="2000" i="1" dirty="0" smtClean="0">
                                    <a:solidFill>
                                      <a:schemeClr val="dk1"/>
                                    </a:solidFill>
                                    <a:latin typeface="Cambria Math" panose="02040503050406030204" pitchFamily="18" charset="0"/>
                                  </a:rPr>
                                </m:ctrlPr>
                              </m:fPr>
                              <m:num>
                                <m:r>
                                  <a:rPr lang="en-US" sz="2000" i="1" dirty="0" smtClean="0">
                                    <a:solidFill>
                                      <a:schemeClr val="dk1"/>
                                    </a:solidFill>
                                    <a:latin typeface="Cambria Math" panose="02040503050406030204" pitchFamily="18" charset="0"/>
                                  </a:rPr>
                                  <m:t>𝜋</m:t>
                                </m:r>
                              </m:num>
                              <m:den>
                                <m:r>
                                  <a:rPr lang="en-US" sz="2000" i="1" dirty="0" smtClean="0">
                                    <a:solidFill>
                                      <a:schemeClr val="dk1"/>
                                    </a:solidFill>
                                    <a:latin typeface="Cambria Math" panose="02040503050406030204" pitchFamily="18" charset="0"/>
                                  </a:rPr>
                                  <m:t>2</m:t>
                                </m:r>
                              </m:den>
                            </m:f>
                            <m:r>
                              <a:rPr lang="en-US" sz="2000" i="1" dirty="0" smtClean="0">
                                <a:solidFill>
                                  <a:schemeClr val="dk1"/>
                                </a:solidFill>
                                <a:latin typeface="Cambria Math" panose="02040503050406030204" pitchFamily="18" charset="0"/>
                              </a:rPr>
                              <m:t>,</m:t>
                            </m:r>
                            <m:f>
                              <m:fPr>
                                <m:ctrlPr>
                                  <a:rPr lang="en-US" sz="2000" i="1" dirty="0" smtClean="0">
                                    <a:solidFill>
                                      <a:schemeClr val="dk1"/>
                                    </a:solidFill>
                                    <a:latin typeface="Cambria Math" panose="02040503050406030204" pitchFamily="18" charset="0"/>
                                  </a:rPr>
                                </m:ctrlPr>
                              </m:fPr>
                              <m:num>
                                <m:r>
                                  <a:rPr lang="en-US" sz="2000" i="1" dirty="0" smtClean="0">
                                    <a:solidFill>
                                      <a:schemeClr val="dk1"/>
                                    </a:solidFill>
                                    <a:latin typeface="Cambria Math" panose="02040503050406030204" pitchFamily="18" charset="0"/>
                                  </a:rPr>
                                  <m:t>𝜋</m:t>
                                </m:r>
                              </m:num>
                              <m:den>
                                <m:r>
                                  <a:rPr lang="en-US" sz="2000" i="1" dirty="0" smtClean="0">
                                    <a:solidFill>
                                      <a:schemeClr val="dk1"/>
                                    </a:solidFill>
                                    <a:latin typeface="Cambria Math" panose="02040503050406030204" pitchFamily="18" charset="0"/>
                                  </a:rPr>
                                  <m:t>2</m:t>
                                </m:r>
                              </m:den>
                            </m:f>
                          </m:e>
                        </m:d>
                      </m:e>
                    </m:d>
                  </m:oMath>
                </a14:m>
                <a:endParaRPr lang="en-US" sz="2000" dirty="0">
                  <a:solidFill>
                    <a:schemeClr val="dk1"/>
                  </a:solidFill>
                </a:endParaRPr>
              </a:p>
              <a:p>
                <a:pPr marL="101600" marR="0" lvl="0" algn="l" rtl="0">
                  <a:lnSpc>
                    <a:spcPct val="113000"/>
                  </a:lnSpc>
                  <a:spcBef>
                    <a:spcPts val="0"/>
                  </a:spcBef>
                  <a:spcAft>
                    <a:spcPts val="0"/>
                  </a:spcAft>
                  <a:buClr>
                    <a:schemeClr val="dk1"/>
                  </a:buClr>
                  <a:buSzPts val="2000"/>
                </a:pPr>
                <a:r>
                  <a:rPr lang="en-US" sz="2000" dirty="0">
                    <a:solidFill>
                      <a:schemeClr val="dk1"/>
                    </a:solidFill>
                  </a:rPr>
                  <a:t>If </a:t>
                </a:r>
                <a14:m>
                  <m:oMath xmlns:m="http://schemas.openxmlformats.org/officeDocument/2006/math">
                    <m:r>
                      <a:rPr lang="en-US" sz="2000" i="1" dirty="0" smtClean="0">
                        <a:solidFill>
                          <a:schemeClr val="dk1"/>
                        </a:solidFill>
                        <a:latin typeface="Cambria Math" panose="02040503050406030204" pitchFamily="18" charset="0"/>
                      </a:rPr>
                      <m:t>𝜃</m:t>
                    </m:r>
                  </m:oMath>
                </a14:m>
                <a:r>
                  <a:rPr lang="en-US" sz="2000" dirty="0">
                    <a:solidFill>
                      <a:schemeClr val="dk1"/>
                    </a:solidFill>
                  </a:rPr>
                  <a:t> is outside these intervals: Find equivalent angle in the correct range first!</a:t>
                </a:r>
                <a:endParaRPr sz="2000" dirty="0">
                  <a:solidFill>
                    <a:schemeClr val="dk1"/>
                  </a:solidFill>
                </a:endParaRPr>
              </a:p>
            </p:txBody>
          </p:sp>
        </mc:Choice>
        <mc:Fallback xmlns="">
          <p:sp>
            <p:nvSpPr>
              <p:cNvPr id="924" name="Google Shape;924;p140"/>
              <p:cNvSpPr txBox="1">
                <a:spLocks noRot="1" noChangeAspect="1" noMove="1" noResize="1" noEditPoints="1" noAdjustHandles="1" noChangeArrowheads="1" noChangeShapeType="1" noTextEdit="1"/>
              </p:cNvSpPr>
              <p:nvPr/>
            </p:nvSpPr>
            <p:spPr>
              <a:xfrm>
                <a:off x="831826" y="1384300"/>
                <a:ext cx="9520500" cy="4634690"/>
              </a:xfrm>
              <a:prstGeom prst="rect">
                <a:avLst/>
              </a:prstGeom>
              <a:blipFill>
                <a:blip r:embed="rId4"/>
                <a:stretch>
                  <a:fillRect l="-399"/>
                </a:stretch>
              </a:blipFill>
              <a:ln>
                <a:noFill/>
              </a:ln>
            </p:spPr>
            <p:txBody>
              <a:bodyPr/>
              <a:lstStyle/>
              <a:p>
                <a:r>
                  <a:rPr lang="en-US">
                    <a:noFill/>
                  </a:rPr>
                  <a:t> </a:t>
                </a:r>
              </a:p>
            </p:txBody>
          </p:sp>
        </mc:Fallback>
      </mc:AlternateContent>
      <p:sp>
        <p:nvSpPr>
          <p:cNvPr id="925" name="Google Shape;925;p140">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141"/>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accent5"/>
              </a:buClr>
              <a:buSzPct val="100000"/>
              <a:buFont typeface="Arial"/>
              <a:buNone/>
            </a:pPr>
            <a:r>
              <a:rPr lang="en-US"/>
              <a:t>How to: Evaluate Cofunction Compositions</a:t>
            </a:r>
            <a:endParaRPr/>
          </a:p>
        </p:txBody>
      </p:sp>
      <mc:AlternateContent xmlns:mc="http://schemas.openxmlformats.org/markup-compatibility/2006">
        <mc:Choice xmlns:a14="http://schemas.microsoft.com/office/drawing/2010/main" Requires="a14">
          <p:sp>
            <p:nvSpPr>
              <p:cNvPr id="931" name="Google Shape;931;p141"/>
              <p:cNvSpPr txBox="1"/>
              <p:nvPr/>
            </p:nvSpPr>
            <p:spPr>
              <a:xfrm>
                <a:off x="831825" y="1384300"/>
                <a:ext cx="9693600" cy="4080372"/>
              </a:xfrm>
              <a:prstGeom prst="rect">
                <a:avLst/>
              </a:prstGeom>
              <a:noFill/>
              <a:ln>
                <a:noFill/>
              </a:ln>
            </p:spPr>
            <p:txBody>
              <a:bodyPr spcFirstLastPara="1" wrap="square" lIns="121900" tIns="121900" rIns="121900" bIns="121900" anchor="t" anchorCtr="0">
                <a:spAutoFit/>
              </a:bodyPr>
              <a:lstStyle/>
              <a:p>
                <a:pPr marL="76200" marR="0" lvl="0" algn="l" rtl="0">
                  <a:lnSpc>
                    <a:spcPct val="113000"/>
                  </a:lnSpc>
                  <a:spcBef>
                    <a:spcPts val="0"/>
                  </a:spcBef>
                  <a:spcAft>
                    <a:spcPts val="0"/>
                  </a:spcAft>
                  <a:buClr>
                    <a:schemeClr val="dk1"/>
                  </a:buClr>
                  <a:buSzPts val="2400"/>
                </a:pPr>
                <a:r>
                  <a:rPr lang="en-US" sz="2400" dirty="0">
                    <a:solidFill>
                      <a:schemeClr val="dk1"/>
                    </a:solidFill>
                  </a:rPr>
                  <a:t>If </a:t>
                </a:r>
                <a14:m>
                  <m:oMath xmlns:m="http://schemas.openxmlformats.org/officeDocument/2006/math">
                    <m:r>
                      <a:rPr lang="en-US" sz="2400" i="1" dirty="0" smtClean="0">
                        <a:solidFill>
                          <a:schemeClr val="dk1"/>
                        </a:solidFill>
                        <a:latin typeface="Cambria Math" panose="02040503050406030204" pitchFamily="18" charset="0"/>
                      </a:rPr>
                      <m:t>𝑥</m:t>
                    </m:r>
                  </m:oMath>
                </a14:m>
                <a:r>
                  <a:rPr lang="en-US" sz="2400" dirty="0">
                    <a:solidFill>
                      <a:schemeClr val="dk1"/>
                    </a:solidFill>
                  </a:rPr>
                  <a:t> is in </a:t>
                </a:r>
                <a14:m>
                  <m:oMath xmlns:m="http://schemas.openxmlformats.org/officeDocument/2006/math">
                    <m:d>
                      <m:dPr>
                        <m:begChr m:val="["/>
                        <m:endChr m:val="]"/>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0,</m:t>
                        </m:r>
                        <m:r>
                          <a:rPr lang="en-US" sz="2400" i="1" dirty="0" smtClean="0">
                            <a:solidFill>
                              <a:schemeClr val="dk1"/>
                            </a:solidFill>
                            <a:latin typeface="Cambria Math" panose="02040503050406030204" pitchFamily="18" charset="0"/>
                          </a:rPr>
                          <m:t>𝜋</m:t>
                        </m:r>
                      </m:e>
                    </m:d>
                  </m:oMath>
                </a14:m>
                <a:r>
                  <a:rPr lang="en-US" sz="2400" dirty="0">
                    <a:solidFill>
                      <a:schemeClr val="dk1"/>
                    </a:solidFill>
                  </a:rPr>
                  <a:t>, then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sSup>
                          <m:sSupPr>
                            <m:ctrlPr>
                              <a:rPr lang="en-US" sz="2400" i="1" dirty="0" smtClean="0">
                                <a:solidFill>
                                  <a:schemeClr val="dk1"/>
                                </a:solidFill>
                                <a:latin typeface="Cambria Math" panose="02040503050406030204" pitchFamily="18" charset="0"/>
                              </a:rPr>
                            </m:ctrlPr>
                          </m:sSupPr>
                          <m:e>
                            <m:r>
                              <m:rPr>
                                <m:sty m:val="p"/>
                              </m:rPr>
                              <a:rPr lang="en-US" sz="2400" i="0" dirty="0" smtClean="0">
                                <a:solidFill>
                                  <a:schemeClr val="dk1"/>
                                </a:solidFill>
                                <a:latin typeface="Cambria Math" panose="02040503050406030204" pitchFamily="18" charset="0"/>
                              </a:rPr>
                              <m:t>sin</m:t>
                            </m:r>
                          </m:e>
                          <m:sup>
                            <m:r>
                              <a:rPr lang="en-US" sz="2400" i="1" dirty="0" smtClean="0">
                                <a:solidFill>
                                  <a:schemeClr val="dk1"/>
                                </a:solidFill>
                                <a:latin typeface="Cambria Math" panose="02040503050406030204" pitchFamily="18" charset="0"/>
                              </a:rPr>
                              <m:t>−1</m:t>
                            </m:r>
                          </m:sup>
                        </m:sSup>
                      </m:fName>
                      <m:e>
                        <m:d>
                          <m:dPr>
                            <m:ctrlPr>
                              <a:rPr lang="en-US" sz="2400" i="1" dirty="0" smtClean="0">
                                <a:solidFill>
                                  <a:schemeClr val="dk1"/>
                                </a:solidFill>
                                <a:latin typeface="Cambria Math" panose="02040503050406030204" pitchFamily="18" charset="0"/>
                              </a:rPr>
                            </m:ctrlPr>
                          </m:dPr>
                          <m:e>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cos</m:t>
                                </m:r>
                              </m:fName>
                              <m:e>
                                <m:r>
                                  <a:rPr lang="en-US" sz="2400" i="1" dirty="0" smtClean="0">
                                    <a:solidFill>
                                      <a:schemeClr val="dk1"/>
                                    </a:solidFill>
                                    <a:latin typeface="Cambria Math" panose="02040503050406030204" pitchFamily="18" charset="0"/>
                                  </a:rPr>
                                  <m:t>𝑥</m:t>
                                </m:r>
                              </m:e>
                            </m:func>
                          </m:e>
                        </m:d>
                      </m:e>
                    </m:func>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2</m:t>
                        </m:r>
                      </m:den>
                    </m:f>
                    <m:r>
                      <a:rPr lang="en-US" sz="2400" i="1" dirty="0" smtClean="0">
                        <a:solidFill>
                          <a:schemeClr val="dk1"/>
                        </a:solidFill>
                        <a:latin typeface="Cambria Math" panose="02040503050406030204" pitchFamily="18" charset="0"/>
                      </a:rPr>
                      <m:t>−</m:t>
                    </m:r>
                    <m:r>
                      <a:rPr lang="en-US" sz="2400" i="1" dirty="0" smtClean="0">
                        <a:solidFill>
                          <a:schemeClr val="dk1"/>
                        </a:solidFill>
                        <a:latin typeface="Cambria Math" panose="02040503050406030204" pitchFamily="18" charset="0"/>
                      </a:rPr>
                      <m:t>𝑥</m:t>
                    </m:r>
                  </m:oMath>
                </a14:m>
                <a:r>
                  <a:rPr lang="en-US" sz="2400" dirty="0">
                    <a:solidFill>
                      <a:schemeClr val="dk1"/>
                    </a:solidFill>
                  </a:rPr>
                  <a:t>.</a:t>
                </a:r>
                <a:endParaRPr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dirty="0">
                    <a:solidFill>
                      <a:schemeClr val="dk1"/>
                    </a:solidFill>
                  </a:rPr>
                  <a:t>If </a:t>
                </a:r>
                <a14:m>
                  <m:oMath xmlns:m="http://schemas.openxmlformats.org/officeDocument/2006/math">
                    <m:r>
                      <a:rPr lang="en-US" sz="2400" i="1" dirty="0" smtClean="0">
                        <a:solidFill>
                          <a:schemeClr val="dk1"/>
                        </a:solidFill>
                        <a:latin typeface="Cambria Math" panose="02040503050406030204" pitchFamily="18" charset="0"/>
                      </a:rPr>
                      <m:t>𝑥</m:t>
                    </m:r>
                  </m:oMath>
                </a14:m>
                <a:r>
                  <a:rPr lang="en-US" sz="2400" dirty="0">
                    <a:solidFill>
                      <a:schemeClr val="dk1"/>
                    </a:solidFill>
                  </a:rPr>
                  <a:t> is not in </a:t>
                </a:r>
                <a14:m>
                  <m:oMath xmlns:m="http://schemas.openxmlformats.org/officeDocument/2006/math">
                    <m:d>
                      <m:dPr>
                        <m:begChr m:val="["/>
                        <m:endChr m:val="]"/>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0,</m:t>
                        </m:r>
                        <m:r>
                          <a:rPr lang="en-US" sz="2400" i="1" dirty="0" smtClean="0">
                            <a:solidFill>
                              <a:schemeClr val="dk1"/>
                            </a:solidFill>
                            <a:latin typeface="Cambria Math" panose="02040503050406030204" pitchFamily="18" charset="0"/>
                          </a:rPr>
                          <m:t>𝜋</m:t>
                        </m:r>
                      </m:e>
                    </m:d>
                  </m:oMath>
                </a14:m>
                <a:r>
                  <a:rPr lang="en-US" sz="2400" dirty="0">
                    <a:solidFill>
                      <a:schemeClr val="dk1"/>
                    </a:solidFill>
                  </a:rPr>
                  <a:t>, then find another angle </a:t>
                </a:r>
                <a14:m>
                  <m:oMath xmlns:m="http://schemas.openxmlformats.org/officeDocument/2006/math">
                    <m:r>
                      <a:rPr lang="en-US" sz="2400" i="1" dirty="0" smtClean="0">
                        <a:solidFill>
                          <a:schemeClr val="dk1"/>
                        </a:solidFill>
                        <a:latin typeface="Cambria Math" panose="02040503050406030204" pitchFamily="18" charset="0"/>
                      </a:rPr>
                      <m:t>𝑦</m:t>
                    </m:r>
                  </m:oMath>
                </a14:m>
                <a:r>
                  <a:rPr lang="en-US" sz="2400" dirty="0">
                    <a:solidFill>
                      <a:schemeClr val="dk1"/>
                    </a:solidFill>
                  </a:rPr>
                  <a:t> in </a:t>
                </a:r>
                <a14:m>
                  <m:oMath xmlns:m="http://schemas.openxmlformats.org/officeDocument/2006/math">
                    <m:d>
                      <m:dPr>
                        <m:begChr m:val="["/>
                        <m:endChr m:val="]"/>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0,</m:t>
                        </m:r>
                        <m:r>
                          <a:rPr lang="en-US" sz="2400" i="1" dirty="0" smtClean="0">
                            <a:solidFill>
                              <a:schemeClr val="dk1"/>
                            </a:solidFill>
                            <a:latin typeface="Cambria Math" panose="02040503050406030204" pitchFamily="18" charset="0"/>
                          </a:rPr>
                          <m:t>𝜋</m:t>
                        </m:r>
                      </m:e>
                    </m:d>
                  </m:oMath>
                </a14:m>
                <a:r>
                  <a:rPr lang="en-US" sz="2400" dirty="0">
                    <a:solidFill>
                      <a:schemeClr val="dk1"/>
                    </a:solidFill>
                  </a:rPr>
                  <a:t> such that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cos</m:t>
                        </m:r>
                      </m:fName>
                      <m:e>
                        <m:r>
                          <a:rPr lang="en-US" sz="2400" i="1" dirty="0" smtClean="0">
                            <a:solidFill>
                              <a:schemeClr val="dk1"/>
                            </a:solidFill>
                            <a:latin typeface="Cambria Math" panose="02040503050406030204" pitchFamily="18" charset="0"/>
                          </a:rPr>
                          <m:t>𝑦</m:t>
                        </m:r>
                      </m:e>
                    </m:func>
                    <m:r>
                      <a:rPr lang="en-US" sz="2400" i="1" dirty="0" smtClean="0">
                        <a:solidFill>
                          <a:schemeClr val="dk1"/>
                        </a:solidFill>
                        <a:latin typeface="Cambria Math" panose="02040503050406030204" pitchFamily="18" charset="0"/>
                      </a:rPr>
                      <m:t>=</m:t>
                    </m:r>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cos</m:t>
                        </m:r>
                      </m:fName>
                      <m:e>
                        <m:r>
                          <a:rPr lang="en-US" sz="2400" i="1" dirty="0" smtClean="0">
                            <a:solidFill>
                              <a:schemeClr val="dk1"/>
                            </a:solidFill>
                            <a:latin typeface="Cambria Math" panose="02040503050406030204" pitchFamily="18" charset="0"/>
                          </a:rPr>
                          <m:t>𝑥</m:t>
                        </m:r>
                      </m:e>
                    </m:func>
                  </m:oMath>
                </a14:m>
                <a:r>
                  <a:rPr lang="en-US" sz="2400" dirty="0">
                    <a:solidFill>
                      <a:schemeClr val="dk1"/>
                    </a:solidFill>
                  </a:rPr>
                  <a:t>.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sSup>
                          <m:sSupPr>
                            <m:ctrlPr>
                              <a:rPr lang="en-US" sz="2400" i="1" dirty="0" smtClean="0">
                                <a:solidFill>
                                  <a:schemeClr val="dk1"/>
                                </a:solidFill>
                                <a:latin typeface="Cambria Math" panose="02040503050406030204" pitchFamily="18" charset="0"/>
                              </a:rPr>
                            </m:ctrlPr>
                          </m:sSupPr>
                          <m:e>
                            <m:r>
                              <m:rPr>
                                <m:sty m:val="p"/>
                              </m:rPr>
                              <a:rPr lang="en-US" sz="2400" i="0" dirty="0" smtClean="0">
                                <a:solidFill>
                                  <a:schemeClr val="dk1"/>
                                </a:solidFill>
                                <a:latin typeface="Cambria Math" panose="02040503050406030204" pitchFamily="18" charset="0"/>
                              </a:rPr>
                              <m:t>sin</m:t>
                            </m:r>
                          </m:e>
                          <m:sup>
                            <m:r>
                              <a:rPr lang="en-US" sz="2400" i="1" dirty="0" smtClean="0">
                                <a:solidFill>
                                  <a:schemeClr val="dk1"/>
                                </a:solidFill>
                                <a:latin typeface="Cambria Math" panose="02040503050406030204" pitchFamily="18" charset="0"/>
                              </a:rPr>
                              <m:t>−1</m:t>
                            </m:r>
                          </m:sup>
                        </m:sSup>
                      </m:fName>
                      <m:e>
                        <m:d>
                          <m:dPr>
                            <m:ctrlPr>
                              <a:rPr lang="en-US" sz="2400" i="1" dirty="0" smtClean="0">
                                <a:solidFill>
                                  <a:schemeClr val="dk1"/>
                                </a:solidFill>
                                <a:latin typeface="Cambria Math" panose="02040503050406030204" pitchFamily="18" charset="0"/>
                              </a:rPr>
                            </m:ctrlPr>
                          </m:dPr>
                          <m:e>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cos</m:t>
                                </m:r>
                              </m:fName>
                              <m:e>
                                <m:r>
                                  <a:rPr lang="en-US" sz="2400" i="1" dirty="0" smtClean="0">
                                    <a:solidFill>
                                      <a:schemeClr val="dk1"/>
                                    </a:solidFill>
                                    <a:latin typeface="Cambria Math" panose="02040503050406030204" pitchFamily="18" charset="0"/>
                                  </a:rPr>
                                  <m:t>𝑥</m:t>
                                </m:r>
                              </m:e>
                            </m:func>
                          </m:e>
                        </m:d>
                      </m:e>
                    </m:func>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2</m:t>
                        </m:r>
                      </m:den>
                    </m:f>
                    <m:r>
                      <a:rPr lang="en-US" sz="2400" i="1" dirty="0" smtClean="0">
                        <a:solidFill>
                          <a:schemeClr val="dk1"/>
                        </a:solidFill>
                        <a:latin typeface="Cambria Math" panose="02040503050406030204" pitchFamily="18" charset="0"/>
                      </a:rPr>
                      <m:t>−</m:t>
                    </m:r>
                    <m:r>
                      <a:rPr lang="en-US" sz="2400" i="1" dirty="0" smtClean="0">
                        <a:solidFill>
                          <a:schemeClr val="dk1"/>
                        </a:solidFill>
                        <a:latin typeface="Cambria Math" panose="02040503050406030204" pitchFamily="18" charset="0"/>
                      </a:rPr>
                      <m:t>𝑦</m:t>
                    </m:r>
                  </m:oMath>
                </a14:m>
              </a:p>
              <a:p>
                <a:pPr marL="76200" marR="0" lvl="0" algn="l" rtl="0">
                  <a:lnSpc>
                    <a:spcPct val="113000"/>
                  </a:lnSpc>
                  <a:spcBef>
                    <a:spcPts val="1000"/>
                  </a:spcBef>
                  <a:spcAft>
                    <a:spcPts val="0"/>
                  </a:spcAft>
                  <a:buClr>
                    <a:schemeClr val="dk1"/>
                  </a:buClr>
                  <a:buSzPts val="2400"/>
                </a:pPr>
                <a:r>
                  <a:rPr lang="en-US" sz="2400" dirty="0">
                    <a:solidFill>
                      <a:schemeClr val="dk1"/>
                    </a:solidFill>
                  </a:rPr>
                  <a:t>If </a:t>
                </a:r>
                <a14:m>
                  <m:oMath xmlns:m="http://schemas.openxmlformats.org/officeDocument/2006/math">
                    <m:r>
                      <a:rPr lang="en-US" sz="2400" i="1" dirty="0" smtClean="0">
                        <a:solidFill>
                          <a:schemeClr val="dk1"/>
                        </a:solidFill>
                        <a:latin typeface="Cambria Math" panose="02040503050406030204" pitchFamily="18" charset="0"/>
                      </a:rPr>
                      <m:t>𝑥</m:t>
                    </m:r>
                  </m:oMath>
                </a14:m>
                <a:r>
                  <a:rPr lang="en-US" sz="2400" dirty="0">
                    <a:solidFill>
                      <a:schemeClr val="dk1"/>
                    </a:solidFill>
                  </a:rPr>
                  <a:t> is in </a:t>
                </a:r>
                <a14:m>
                  <m:oMath xmlns:m="http://schemas.openxmlformats.org/officeDocument/2006/math">
                    <m:d>
                      <m:dPr>
                        <m:begChr m:val="["/>
                        <m:endChr m:val="]"/>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2</m:t>
                            </m:r>
                          </m:den>
                        </m:f>
                        <m:r>
                          <a:rPr lang="en-US" sz="2400" i="1" dirty="0" smtClean="0">
                            <a:solidFill>
                              <a:schemeClr val="dk1"/>
                            </a:solidFill>
                            <a:latin typeface="Cambria Math" panose="02040503050406030204" pitchFamily="18" charset="0"/>
                          </a:rPr>
                          <m:t>,</m:t>
                        </m:r>
                        <m:f>
                          <m:fPr>
                            <m:ctrlPr>
                              <a:rPr lang="en-US" sz="2400" i="1" dirty="0">
                                <a:solidFill>
                                  <a:schemeClr val="dk1"/>
                                </a:solidFill>
                                <a:latin typeface="Cambria Math" panose="02040503050406030204" pitchFamily="18" charset="0"/>
                              </a:rPr>
                            </m:ctrlPr>
                          </m:fPr>
                          <m:num>
                            <m:r>
                              <a:rPr lang="en-US" sz="2400" i="1" dirty="0">
                                <a:solidFill>
                                  <a:schemeClr val="dk1"/>
                                </a:solidFill>
                                <a:latin typeface="Cambria Math" panose="02040503050406030204" pitchFamily="18" charset="0"/>
                              </a:rPr>
                              <m:t>𝜋</m:t>
                            </m:r>
                          </m:num>
                          <m:den>
                            <m:r>
                              <a:rPr lang="en-US" sz="2400" i="1" dirty="0">
                                <a:solidFill>
                                  <a:schemeClr val="dk1"/>
                                </a:solidFill>
                                <a:latin typeface="Cambria Math" panose="02040503050406030204" pitchFamily="18" charset="0"/>
                              </a:rPr>
                              <m:t>2</m:t>
                            </m:r>
                          </m:den>
                        </m:f>
                      </m:e>
                    </m:d>
                  </m:oMath>
                </a14:m>
                <a:r>
                  <a:rPr lang="en-US" sz="2400" dirty="0">
                    <a:solidFill>
                      <a:schemeClr val="dk1"/>
                    </a:solidFill>
                  </a:rPr>
                  <a:t>, then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sSup>
                          <m:sSupPr>
                            <m:ctrlPr>
                              <a:rPr lang="en-US" sz="2400" i="1" dirty="0" smtClean="0">
                                <a:solidFill>
                                  <a:schemeClr val="dk1"/>
                                </a:solidFill>
                                <a:latin typeface="Cambria Math" panose="02040503050406030204" pitchFamily="18" charset="0"/>
                              </a:rPr>
                            </m:ctrlPr>
                          </m:sSupPr>
                          <m:e>
                            <m:r>
                              <m:rPr>
                                <m:sty m:val="p"/>
                              </m:rPr>
                              <a:rPr lang="en-US" sz="2400" i="0" dirty="0" smtClean="0">
                                <a:solidFill>
                                  <a:schemeClr val="dk1"/>
                                </a:solidFill>
                                <a:latin typeface="Cambria Math" panose="02040503050406030204" pitchFamily="18" charset="0"/>
                              </a:rPr>
                              <m:t>cos</m:t>
                            </m:r>
                          </m:e>
                          <m:sup>
                            <m:r>
                              <a:rPr lang="en-US" sz="2400" i="1" dirty="0" smtClean="0">
                                <a:solidFill>
                                  <a:schemeClr val="dk1"/>
                                </a:solidFill>
                                <a:latin typeface="Cambria Math" panose="02040503050406030204" pitchFamily="18" charset="0"/>
                              </a:rPr>
                              <m:t>−1</m:t>
                            </m:r>
                          </m:sup>
                        </m:sSup>
                      </m:fName>
                      <m:e>
                        <m:d>
                          <m:dPr>
                            <m:ctrlPr>
                              <a:rPr lang="en-US" sz="2400" i="1" dirty="0" smtClean="0">
                                <a:solidFill>
                                  <a:schemeClr val="dk1"/>
                                </a:solidFill>
                                <a:latin typeface="Cambria Math" panose="02040503050406030204" pitchFamily="18" charset="0"/>
                              </a:rPr>
                            </m:ctrlPr>
                          </m:dPr>
                          <m:e>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sin</m:t>
                                </m:r>
                              </m:fName>
                              <m:e>
                                <m:r>
                                  <a:rPr lang="en-US" sz="2400" i="1" dirty="0" smtClean="0">
                                    <a:solidFill>
                                      <a:schemeClr val="dk1"/>
                                    </a:solidFill>
                                    <a:latin typeface="Cambria Math" panose="02040503050406030204" pitchFamily="18" charset="0"/>
                                  </a:rPr>
                                  <m:t>𝑥</m:t>
                                </m:r>
                              </m:e>
                            </m:func>
                          </m:e>
                        </m:d>
                      </m:e>
                    </m:func>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2</m:t>
                        </m:r>
                      </m:den>
                    </m:f>
                    <m:r>
                      <a:rPr lang="en-US" sz="2400" i="1" dirty="0" smtClean="0">
                        <a:solidFill>
                          <a:schemeClr val="dk1"/>
                        </a:solidFill>
                        <a:latin typeface="Cambria Math" panose="02040503050406030204" pitchFamily="18" charset="0"/>
                      </a:rPr>
                      <m:t>−</m:t>
                    </m:r>
                    <m:r>
                      <a:rPr lang="en-US" sz="2400" i="1" dirty="0" smtClean="0">
                        <a:solidFill>
                          <a:schemeClr val="dk1"/>
                        </a:solidFill>
                        <a:latin typeface="Cambria Math" panose="02040503050406030204" pitchFamily="18" charset="0"/>
                      </a:rPr>
                      <m:t>𝑥</m:t>
                    </m:r>
                  </m:oMath>
                </a14:m>
                <a:r>
                  <a:rPr lang="en-US" sz="2400" dirty="0">
                    <a:solidFill>
                      <a:schemeClr val="dk1"/>
                    </a:solidFill>
                  </a:rPr>
                  <a:t>.</a:t>
                </a:r>
                <a:endParaRPr sz="2400" dirty="0">
                  <a:solidFill>
                    <a:schemeClr val="dk1"/>
                  </a:solidFill>
                </a:endParaRPr>
              </a:p>
              <a:p>
                <a:pPr marL="76200" marR="0" lvl="0" algn="l" rtl="0">
                  <a:lnSpc>
                    <a:spcPct val="113000"/>
                  </a:lnSpc>
                  <a:spcBef>
                    <a:spcPts val="1000"/>
                  </a:spcBef>
                  <a:spcAft>
                    <a:spcPts val="1000"/>
                  </a:spcAft>
                  <a:buClr>
                    <a:schemeClr val="dk1"/>
                  </a:buClr>
                  <a:buSzPts val="2400"/>
                </a:pPr>
                <a:r>
                  <a:rPr lang="en-US" sz="2400" dirty="0">
                    <a:solidFill>
                      <a:schemeClr val="dk1"/>
                    </a:solidFill>
                  </a:rPr>
                  <a:t>If </a:t>
                </a:r>
                <a14:m>
                  <m:oMath xmlns:m="http://schemas.openxmlformats.org/officeDocument/2006/math">
                    <m:r>
                      <a:rPr lang="en-US" sz="2400" i="1" dirty="0" smtClean="0">
                        <a:solidFill>
                          <a:schemeClr val="dk1"/>
                        </a:solidFill>
                        <a:latin typeface="Cambria Math" panose="02040503050406030204" pitchFamily="18" charset="0"/>
                      </a:rPr>
                      <m:t>𝑥</m:t>
                    </m:r>
                  </m:oMath>
                </a14:m>
                <a:r>
                  <a:rPr lang="en-US" sz="2400" dirty="0">
                    <a:solidFill>
                      <a:schemeClr val="dk1"/>
                    </a:solidFill>
                  </a:rPr>
                  <a:t> is not in </a:t>
                </a:r>
                <a14:m>
                  <m:oMath xmlns:m="http://schemas.openxmlformats.org/officeDocument/2006/math">
                    <m:d>
                      <m:dPr>
                        <m:begChr m:val="["/>
                        <m:endChr m:val="]"/>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2</m:t>
                            </m:r>
                          </m:den>
                        </m:f>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2</m:t>
                            </m:r>
                          </m:den>
                        </m:f>
                      </m:e>
                    </m:d>
                  </m:oMath>
                </a14:m>
                <a:r>
                  <a:rPr lang="en-US" sz="2400" dirty="0">
                    <a:solidFill>
                      <a:schemeClr val="dk1"/>
                    </a:solidFill>
                  </a:rPr>
                  <a:t>, then find another angle </a:t>
                </a:r>
                <a14:m>
                  <m:oMath xmlns:m="http://schemas.openxmlformats.org/officeDocument/2006/math">
                    <m:r>
                      <a:rPr lang="en-US" sz="2400" i="1" dirty="0" smtClean="0">
                        <a:solidFill>
                          <a:schemeClr val="dk1"/>
                        </a:solidFill>
                        <a:latin typeface="Cambria Math" panose="02040503050406030204" pitchFamily="18" charset="0"/>
                      </a:rPr>
                      <m:t>𝑦</m:t>
                    </m:r>
                  </m:oMath>
                </a14:m>
                <a:r>
                  <a:rPr lang="en-US" sz="2400" dirty="0">
                    <a:solidFill>
                      <a:schemeClr val="dk1"/>
                    </a:solidFill>
                  </a:rPr>
                  <a:t> in </a:t>
                </a:r>
                <a14:m>
                  <m:oMath xmlns:m="http://schemas.openxmlformats.org/officeDocument/2006/math">
                    <m:d>
                      <m:dPr>
                        <m:begChr m:val="["/>
                        <m:endChr m:val="]"/>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2</m:t>
                            </m:r>
                          </m:den>
                        </m:f>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2</m:t>
                            </m:r>
                          </m:den>
                        </m:f>
                      </m:e>
                    </m:d>
                  </m:oMath>
                </a14:m>
                <a:r>
                  <a:rPr lang="en-US" sz="2400" dirty="0">
                    <a:solidFill>
                      <a:schemeClr val="dk1"/>
                    </a:solidFill>
                  </a:rPr>
                  <a:t> such that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sin</m:t>
                        </m:r>
                      </m:fName>
                      <m:e>
                        <m:r>
                          <a:rPr lang="en-US" sz="2400" i="1" dirty="0" smtClean="0">
                            <a:solidFill>
                              <a:schemeClr val="dk1"/>
                            </a:solidFill>
                            <a:latin typeface="Cambria Math" panose="02040503050406030204" pitchFamily="18" charset="0"/>
                          </a:rPr>
                          <m:t>𝑦</m:t>
                        </m:r>
                      </m:e>
                    </m:func>
                    <m:r>
                      <a:rPr lang="en-US" sz="2400" i="1" dirty="0" smtClean="0">
                        <a:solidFill>
                          <a:schemeClr val="dk1"/>
                        </a:solidFill>
                        <a:latin typeface="Cambria Math" panose="02040503050406030204" pitchFamily="18" charset="0"/>
                      </a:rPr>
                      <m:t>=</m:t>
                    </m:r>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sin</m:t>
                        </m:r>
                      </m:fName>
                      <m:e>
                        <m:r>
                          <a:rPr lang="en-US" sz="2400" i="1" dirty="0" smtClean="0">
                            <a:solidFill>
                              <a:schemeClr val="dk1"/>
                            </a:solidFill>
                            <a:latin typeface="Cambria Math" panose="02040503050406030204" pitchFamily="18" charset="0"/>
                          </a:rPr>
                          <m:t>𝑥</m:t>
                        </m:r>
                      </m:e>
                    </m:func>
                  </m:oMath>
                </a14:m>
                <a:r>
                  <a:rPr lang="en-US" sz="2400" dirty="0">
                    <a:solidFill>
                      <a:schemeClr val="dk1"/>
                    </a:solidFill>
                  </a:rPr>
                  <a:t>.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sSup>
                          <m:sSupPr>
                            <m:ctrlPr>
                              <a:rPr lang="en-US" sz="2400" i="1" dirty="0" smtClean="0">
                                <a:solidFill>
                                  <a:schemeClr val="dk1"/>
                                </a:solidFill>
                                <a:latin typeface="Cambria Math" panose="02040503050406030204" pitchFamily="18" charset="0"/>
                              </a:rPr>
                            </m:ctrlPr>
                          </m:sSupPr>
                          <m:e>
                            <m:r>
                              <m:rPr>
                                <m:sty m:val="p"/>
                              </m:rPr>
                              <a:rPr lang="en-US" sz="2400" i="0" dirty="0" smtClean="0">
                                <a:solidFill>
                                  <a:schemeClr val="dk1"/>
                                </a:solidFill>
                                <a:latin typeface="Cambria Math" panose="02040503050406030204" pitchFamily="18" charset="0"/>
                              </a:rPr>
                              <m:t>cos</m:t>
                            </m:r>
                          </m:e>
                          <m:sup>
                            <m:r>
                              <a:rPr lang="en-US" sz="2400" i="1" dirty="0" smtClean="0">
                                <a:solidFill>
                                  <a:schemeClr val="dk1"/>
                                </a:solidFill>
                                <a:latin typeface="Cambria Math" panose="02040503050406030204" pitchFamily="18" charset="0"/>
                              </a:rPr>
                              <m:t>−1</m:t>
                            </m:r>
                          </m:sup>
                        </m:sSup>
                      </m:fName>
                      <m:e>
                        <m:d>
                          <m:dPr>
                            <m:ctrlPr>
                              <a:rPr lang="en-US" sz="2400" i="1" dirty="0" smtClean="0">
                                <a:solidFill>
                                  <a:schemeClr val="dk1"/>
                                </a:solidFill>
                                <a:latin typeface="Cambria Math" panose="02040503050406030204" pitchFamily="18" charset="0"/>
                              </a:rPr>
                            </m:ctrlPr>
                          </m:dPr>
                          <m:e>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sin</m:t>
                                </m:r>
                              </m:fName>
                              <m:e>
                                <m:r>
                                  <a:rPr lang="en-US" sz="2400" i="1" dirty="0" smtClean="0">
                                    <a:solidFill>
                                      <a:schemeClr val="dk1"/>
                                    </a:solidFill>
                                    <a:latin typeface="Cambria Math" panose="02040503050406030204" pitchFamily="18" charset="0"/>
                                  </a:rPr>
                                  <m:t>𝑥</m:t>
                                </m:r>
                              </m:e>
                            </m:func>
                          </m:e>
                        </m:d>
                      </m:e>
                    </m:func>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2</m:t>
                        </m:r>
                      </m:den>
                    </m:f>
                    <m:r>
                      <a:rPr lang="en-US" sz="2400" i="1" dirty="0" smtClean="0">
                        <a:solidFill>
                          <a:schemeClr val="dk1"/>
                        </a:solidFill>
                        <a:latin typeface="Cambria Math" panose="02040503050406030204" pitchFamily="18" charset="0"/>
                      </a:rPr>
                      <m:t>−</m:t>
                    </m:r>
                    <m:r>
                      <a:rPr lang="en-US" sz="2400" i="1" dirty="0" smtClean="0">
                        <a:solidFill>
                          <a:schemeClr val="dk1"/>
                        </a:solidFill>
                        <a:latin typeface="Cambria Math" panose="02040503050406030204" pitchFamily="18" charset="0"/>
                      </a:rPr>
                      <m:t>𝑦</m:t>
                    </m:r>
                  </m:oMath>
                </a14:m>
                <a:endParaRPr sz="2400" dirty="0">
                  <a:solidFill>
                    <a:schemeClr val="dk1"/>
                  </a:solidFill>
                </a:endParaRPr>
              </a:p>
            </p:txBody>
          </p:sp>
        </mc:Choice>
        <mc:Fallback>
          <p:sp>
            <p:nvSpPr>
              <p:cNvPr id="931" name="Google Shape;931;p141"/>
              <p:cNvSpPr txBox="1">
                <a:spLocks noRot="1" noChangeAspect="1" noMove="1" noResize="1" noEditPoints="1" noAdjustHandles="1" noChangeArrowheads="1" noChangeShapeType="1" noTextEdit="1"/>
              </p:cNvSpPr>
              <p:nvPr/>
            </p:nvSpPr>
            <p:spPr>
              <a:xfrm>
                <a:off x="831825" y="1384300"/>
                <a:ext cx="9693600" cy="4080372"/>
              </a:xfrm>
              <a:prstGeom prst="rect">
                <a:avLst/>
              </a:prstGeom>
              <a:blipFill>
                <a:blip r:embed="rId3"/>
                <a:stretch>
                  <a:fillRect/>
                </a:stretch>
              </a:blipFill>
              <a:ln>
                <a:noFill/>
              </a:ln>
            </p:spPr>
            <p:txBody>
              <a:bodyPr/>
              <a:lstStyle/>
              <a:p>
                <a:r>
                  <a:rPr lang="en-US">
                    <a:noFill/>
                  </a:rPr>
                  <a:t> </a:t>
                </a:r>
              </a:p>
            </p:txBody>
          </p:sp>
        </mc:Fallback>
      </mc:AlternateContent>
      <p:sp>
        <p:nvSpPr>
          <p:cNvPr id="932" name="Google Shape;932;p141">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37" name="Google Shape;937;p142"/>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dirty="0"/>
                  <a:t>Compositions of the Form </a:t>
                </a:r>
                <a14:m>
                  <m:oMath xmlns:m="http://schemas.openxmlformats.org/officeDocument/2006/math">
                    <m:r>
                      <a:rPr lang="en-US" i="1" dirty="0" smtClean="0">
                        <a:latin typeface="Cambria Math" panose="02040503050406030204" pitchFamily="18" charset="0"/>
                      </a:rPr>
                      <m:t>𝑓</m:t>
                    </m:r>
                    <m:d>
                      <m:dPr>
                        <m:ctrlPr>
                          <a:rPr lang="en-US" i="1" dirty="0" smtClean="0">
                            <a:latin typeface="Cambria Math" panose="02040503050406030204" pitchFamily="18" charset="0"/>
                          </a:rPr>
                        </m:ctrlPr>
                      </m:dPr>
                      <m:e>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𝑔</m:t>
                            </m:r>
                          </m:e>
                          <m:sup>
                            <m:r>
                              <a:rPr lang="en-US" i="1" dirty="0" smtClean="0">
                                <a:latin typeface="Cambria Math" panose="02040503050406030204" pitchFamily="18" charset="0"/>
                              </a:rPr>
                              <m:t>−1</m:t>
                            </m:r>
                          </m:sup>
                        </m:sSup>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e>
                    </m:d>
                  </m:oMath>
                </a14:m>
                <a:endParaRPr dirty="0"/>
              </a:p>
            </p:txBody>
          </p:sp>
        </mc:Choice>
        <mc:Fallback>
          <p:sp>
            <p:nvSpPr>
              <p:cNvPr id="937" name="Google Shape;937;p142"/>
              <p:cNvSpPr txBox="1">
                <a:spLocks noGrp="1" noRot="1" noChangeAspect="1" noMove="1" noResize="1" noEditPoints="1" noAdjustHandles="1" noChangeArrowheads="1" noChangeShapeType="1" noTextEdit="1"/>
              </p:cNvSpPr>
              <p:nvPr>
                <p:ph type="title"/>
              </p:nvPr>
            </p:nvSpPr>
            <p:spPr>
              <a:xfrm>
                <a:off x="831833" y="468300"/>
                <a:ext cx="10993200" cy="915900"/>
              </a:xfrm>
              <a:prstGeom prst="rect">
                <a:avLst/>
              </a:prstGeom>
              <a:blipFill>
                <a:blip r:embed="rId3"/>
                <a:stretch>
                  <a:fillRect l="-2191" t="-16438" b="-12329"/>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38" name="Google Shape;938;p142"/>
              <p:cNvSpPr txBox="1"/>
              <p:nvPr/>
            </p:nvSpPr>
            <p:spPr>
              <a:xfrm>
                <a:off x="831825" y="1384300"/>
                <a:ext cx="10663500" cy="4349805"/>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100" dirty="0">
                    <a:solidFill>
                      <a:schemeClr val="dk1"/>
                    </a:solidFill>
                  </a:rPr>
                  <a:t>For compositions like </a:t>
                </a:r>
                <a14:m>
                  <m:oMath xmlns:m="http://schemas.openxmlformats.org/officeDocument/2006/math">
                    <m:func>
                      <m:funcPr>
                        <m:ctrlPr>
                          <a:rPr lang="en-US" sz="2100" i="1" dirty="0" smtClean="0">
                            <a:solidFill>
                              <a:schemeClr val="dk1"/>
                            </a:solidFill>
                            <a:latin typeface="Cambria Math" panose="02040503050406030204" pitchFamily="18" charset="0"/>
                          </a:rPr>
                        </m:ctrlPr>
                      </m:funcPr>
                      <m:fName>
                        <m:r>
                          <m:rPr>
                            <m:sty m:val="p"/>
                          </m:rPr>
                          <a:rPr lang="en-US" sz="2100" i="0" dirty="0" smtClean="0">
                            <a:solidFill>
                              <a:schemeClr val="dk1"/>
                            </a:solidFill>
                            <a:latin typeface="Cambria Math" panose="02040503050406030204" pitchFamily="18" charset="0"/>
                          </a:rPr>
                          <m:t>sin</m:t>
                        </m:r>
                      </m:fName>
                      <m:e>
                        <m:d>
                          <m:dPr>
                            <m:ctrlPr>
                              <a:rPr lang="en-US" sz="2100" i="1" dirty="0" smtClean="0">
                                <a:solidFill>
                                  <a:schemeClr val="dk1"/>
                                </a:solidFill>
                                <a:latin typeface="Cambria Math" panose="02040503050406030204" pitchFamily="18" charset="0"/>
                              </a:rPr>
                            </m:ctrlPr>
                          </m:dPr>
                          <m:e>
                            <m:func>
                              <m:funcPr>
                                <m:ctrlPr>
                                  <a:rPr lang="en-US" sz="2100" i="1" dirty="0" smtClean="0">
                                    <a:solidFill>
                                      <a:schemeClr val="dk1"/>
                                    </a:solidFill>
                                    <a:latin typeface="Cambria Math" panose="02040503050406030204" pitchFamily="18" charset="0"/>
                                  </a:rPr>
                                </m:ctrlPr>
                              </m:funcPr>
                              <m:fName>
                                <m:sSup>
                                  <m:sSupPr>
                                    <m:ctrlPr>
                                      <a:rPr lang="en-US" sz="2100" i="1" dirty="0" smtClean="0">
                                        <a:solidFill>
                                          <a:schemeClr val="dk1"/>
                                        </a:solidFill>
                                        <a:latin typeface="Cambria Math" panose="02040503050406030204" pitchFamily="18" charset="0"/>
                                      </a:rPr>
                                    </m:ctrlPr>
                                  </m:sSupPr>
                                  <m:e>
                                    <m:r>
                                      <m:rPr>
                                        <m:sty m:val="p"/>
                                      </m:rPr>
                                      <a:rPr lang="en-US" sz="2100" i="0" dirty="0" smtClean="0">
                                        <a:solidFill>
                                          <a:schemeClr val="dk1"/>
                                        </a:solidFill>
                                        <a:latin typeface="Cambria Math" panose="02040503050406030204" pitchFamily="18" charset="0"/>
                                      </a:rPr>
                                      <m:t>cos</m:t>
                                    </m:r>
                                  </m:e>
                                  <m:sup>
                                    <m:r>
                                      <a:rPr lang="en-US" sz="2100" i="1" dirty="0" smtClean="0">
                                        <a:solidFill>
                                          <a:schemeClr val="dk1"/>
                                        </a:solidFill>
                                        <a:latin typeface="Cambria Math" panose="02040503050406030204" pitchFamily="18" charset="0"/>
                                      </a:rPr>
                                      <m:t>−1</m:t>
                                    </m:r>
                                  </m:sup>
                                </m:sSup>
                              </m:fName>
                              <m:e>
                                <m:r>
                                  <a:rPr lang="en-US" sz="2100" i="1" dirty="0" smtClean="0">
                                    <a:solidFill>
                                      <a:schemeClr val="dk1"/>
                                    </a:solidFill>
                                    <a:latin typeface="Cambria Math" panose="02040503050406030204" pitchFamily="18" charset="0"/>
                                  </a:rPr>
                                  <m:t>𝑥</m:t>
                                </m:r>
                              </m:e>
                            </m:func>
                          </m:e>
                        </m:d>
                      </m:e>
                    </m:func>
                  </m:oMath>
                </a14:m>
                <a:r>
                  <a:rPr lang="en-US" sz="2100" dirty="0">
                    <a:solidFill>
                      <a:schemeClr val="dk1"/>
                    </a:solidFill>
                  </a:rPr>
                  <a:t> or </a:t>
                </a:r>
                <a14:m>
                  <m:oMath xmlns:m="http://schemas.openxmlformats.org/officeDocument/2006/math">
                    <m:func>
                      <m:funcPr>
                        <m:ctrlPr>
                          <a:rPr lang="en-US" sz="2100" i="1" dirty="0" smtClean="0">
                            <a:solidFill>
                              <a:schemeClr val="dk1"/>
                            </a:solidFill>
                            <a:latin typeface="Cambria Math" panose="02040503050406030204" pitchFamily="18" charset="0"/>
                          </a:rPr>
                        </m:ctrlPr>
                      </m:funcPr>
                      <m:fName>
                        <m:r>
                          <m:rPr>
                            <m:sty m:val="p"/>
                          </m:rPr>
                          <a:rPr lang="en-US" sz="2100" i="0" dirty="0" smtClean="0">
                            <a:solidFill>
                              <a:schemeClr val="dk1"/>
                            </a:solidFill>
                            <a:latin typeface="Cambria Math" panose="02040503050406030204" pitchFamily="18" charset="0"/>
                          </a:rPr>
                          <m:t>tan</m:t>
                        </m:r>
                      </m:fName>
                      <m:e>
                        <m:d>
                          <m:dPr>
                            <m:ctrlPr>
                              <a:rPr lang="en-US" sz="2100" i="1" dirty="0" smtClean="0">
                                <a:solidFill>
                                  <a:schemeClr val="dk1"/>
                                </a:solidFill>
                                <a:latin typeface="Cambria Math" panose="02040503050406030204" pitchFamily="18" charset="0"/>
                              </a:rPr>
                            </m:ctrlPr>
                          </m:dPr>
                          <m:e>
                            <m:func>
                              <m:funcPr>
                                <m:ctrlPr>
                                  <a:rPr lang="en-US" sz="2100" i="1" dirty="0" smtClean="0">
                                    <a:solidFill>
                                      <a:schemeClr val="dk1"/>
                                    </a:solidFill>
                                    <a:latin typeface="Cambria Math" panose="02040503050406030204" pitchFamily="18" charset="0"/>
                                  </a:rPr>
                                </m:ctrlPr>
                              </m:funcPr>
                              <m:fName>
                                <m:sSup>
                                  <m:sSupPr>
                                    <m:ctrlPr>
                                      <a:rPr lang="en-US" sz="2100" i="1" dirty="0" smtClean="0">
                                        <a:solidFill>
                                          <a:schemeClr val="dk1"/>
                                        </a:solidFill>
                                        <a:latin typeface="Cambria Math" panose="02040503050406030204" pitchFamily="18" charset="0"/>
                                      </a:rPr>
                                    </m:ctrlPr>
                                  </m:sSupPr>
                                  <m:e>
                                    <m:r>
                                      <m:rPr>
                                        <m:sty m:val="p"/>
                                      </m:rPr>
                                      <a:rPr lang="en-US" sz="2100" i="0" dirty="0" smtClean="0">
                                        <a:solidFill>
                                          <a:schemeClr val="dk1"/>
                                        </a:solidFill>
                                        <a:latin typeface="Cambria Math" panose="02040503050406030204" pitchFamily="18" charset="0"/>
                                      </a:rPr>
                                      <m:t>sin</m:t>
                                    </m:r>
                                  </m:e>
                                  <m:sup>
                                    <m:r>
                                      <a:rPr lang="en-US" sz="2100" i="1" dirty="0" smtClean="0">
                                        <a:solidFill>
                                          <a:schemeClr val="dk1"/>
                                        </a:solidFill>
                                        <a:latin typeface="Cambria Math" panose="02040503050406030204" pitchFamily="18" charset="0"/>
                                      </a:rPr>
                                      <m:t>−1</m:t>
                                    </m:r>
                                  </m:sup>
                                </m:sSup>
                              </m:fName>
                              <m:e>
                                <m:r>
                                  <a:rPr lang="en-US" sz="2100" i="1" dirty="0" smtClean="0">
                                    <a:solidFill>
                                      <a:schemeClr val="dk1"/>
                                    </a:solidFill>
                                    <a:latin typeface="Cambria Math" panose="02040503050406030204" pitchFamily="18" charset="0"/>
                                  </a:rPr>
                                  <m:t>𝑥</m:t>
                                </m:r>
                              </m:e>
                            </m:func>
                          </m:e>
                        </m:d>
                      </m:e>
                    </m:func>
                  </m:oMath>
                </a14:m>
                <a:r>
                  <a:rPr lang="en-US" sz="2100" dirty="0">
                    <a:solidFill>
                      <a:schemeClr val="dk1"/>
                    </a:solidFill>
                  </a:rPr>
                  <a:t>, use the right triangle approach.</a:t>
                </a:r>
                <a:endParaRPr sz="21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100" dirty="0">
                    <a:solidFill>
                      <a:schemeClr val="dk1"/>
                    </a:solidFill>
                  </a:rPr>
                  <a:t>Strategy:</a:t>
                </a:r>
                <a:endParaRPr sz="2100" dirty="0">
                  <a:solidFill>
                    <a:schemeClr val="dk1"/>
                  </a:solidFill>
                </a:endParaRPr>
              </a:p>
              <a:p>
                <a:pPr marL="95250" marR="0" lvl="0" algn="l" rtl="0">
                  <a:lnSpc>
                    <a:spcPct val="113000"/>
                  </a:lnSpc>
                  <a:spcBef>
                    <a:spcPts val="1000"/>
                  </a:spcBef>
                  <a:spcAft>
                    <a:spcPts val="0"/>
                  </a:spcAft>
                  <a:buClr>
                    <a:schemeClr val="dk1"/>
                  </a:buClr>
                  <a:buSzPts val="2100"/>
                </a:pPr>
                <a:r>
                  <a:rPr lang="en-US" sz="2100" dirty="0">
                    <a:solidFill>
                      <a:schemeClr val="dk1"/>
                    </a:solidFill>
                  </a:rPr>
                  <a:t>	1. Let </a:t>
                </a:r>
                <a14:m>
                  <m:oMath xmlns:m="http://schemas.openxmlformats.org/officeDocument/2006/math">
                    <m:r>
                      <a:rPr lang="en-US" sz="2100" i="1" dirty="0" smtClean="0">
                        <a:solidFill>
                          <a:schemeClr val="dk1"/>
                        </a:solidFill>
                        <a:latin typeface="Cambria Math" panose="02040503050406030204" pitchFamily="18" charset="0"/>
                      </a:rPr>
                      <m:t>𝜃</m:t>
                    </m:r>
                    <m:r>
                      <a:rPr lang="en-US" sz="2100" i="1" dirty="0" smtClean="0">
                        <a:solidFill>
                          <a:schemeClr val="dk1"/>
                        </a:solidFill>
                        <a:latin typeface="Cambria Math" panose="02040503050406030204" pitchFamily="18" charset="0"/>
                      </a:rPr>
                      <m:t>=</m:t>
                    </m:r>
                    <m:sSup>
                      <m:sSupPr>
                        <m:ctrlPr>
                          <a:rPr lang="en-US" sz="2100" i="1" dirty="0" smtClean="0">
                            <a:solidFill>
                              <a:schemeClr val="dk1"/>
                            </a:solidFill>
                            <a:latin typeface="Cambria Math" panose="02040503050406030204" pitchFamily="18" charset="0"/>
                          </a:rPr>
                        </m:ctrlPr>
                      </m:sSupPr>
                      <m:e>
                        <m:r>
                          <a:rPr lang="en-US" sz="2100" i="1" dirty="0" smtClean="0">
                            <a:solidFill>
                              <a:schemeClr val="dk1"/>
                            </a:solidFill>
                            <a:latin typeface="Cambria Math" panose="02040503050406030204" pitchFamily="18" charset="0"/>
                          </a:rPr>
                          <m:t>𝑔</m:t>
                        </m:r>
                      </m:e>
                      <m:sup>
                        <m:r>
                          <a:rPr lang="en-US" sz="2100" i="1" dirty="0" smtClean="0">
                            <a:solidFill>
                              <a:schemeClr val="dk1"/>
                            </a:solidFill>
                            <a:latin typeface="Cambria Math" panose="02040503050406030204" pitchFamily="18" charset="0"/>
                          </a:rPr>
                          <m:t>−1</m:t>
                        </m:r>
                      </m:sup>
                    </m:sSup>
                    <m:d>
                      <m:dPr>
                        <m:ctrlPr>
                          <a:rPr lang="en-US" sz="2100" i="1" dirty="0" smtClean="0">
                            <a:solidFill>
                              <a:schemeClr val="dk1"/>
                            </a:solidFill>
                            <a:latin typeface="Cambria Math" panose="02040503050406030204" pitchFamily="18" charset="0"/>
                          </a:rPr>
                        </m:ctrlPr>
                      </m:dPr>
                      <m:e>
                        <m:r>
                          <a:rPr lang="en-US" sz="2100" i="1" dirty="0" smtClean="0">
                            <a:solidFill>
                              <a:schemeClr val="dk1"/>
                            </a:solidFill>
                            <a:latin typeface="Cambria Math" panose="02040503050406030204" pitchFamily="18" charset="0"/>
                          </a:rPr>
                          <m:t>𝑥</m:t>
                        </m:r>
                      </m:e>
                    </m:d>
                  </m:oMath>
                </a14:m>
                <a:r>
                  <a:rPr lang="en-US" sz="2100" dirty="0">
                    <a:solidFill>
                      <a:schemeClr val="dk1"/>
                    </a:solidFill>
                  </a:rPr>
                  <a:t>, so </a:t>
                </a:r>
                <a14:m>
                  <m:oMath xmlns:m="http://schemas.openxmlformats.org/officeDocument/2006/math">
                    <m:r>
                      <a:rPr lang="en-US" sz="2100" i="1" dirty="0" smtClean="0">
                        <a:solidFill>
                          <a:schemeClr val="dk1"/>
                        </a:solidFill>
                        <a:latin typeface="Cambria Math" panose="02040503050406030204" pitchFamily="18" charset="0"/>
                      </a:rPr>
                      <m:t>𝑔</m:t>
                    </m:r>
                    <m:d>
                      <m:dPr>
                        <m:ctrlPr>
                          <a:rPr lang="en-US" sz="2100" i="1" dirty="0" smtClean="0">
                            <a:solidFill>
                              <a:schemeClr val="dk1"/>
                            </a:solidFill>
                            <a:latin typeface="Cambria Math" panose="02040503050406030204" pitchFamily="18" charset="0"/>
                          </a:rPr>
                        </m:ctrlPr>
                      </m:dPr>
                      <m:e>
                        <m:r>
                          <a:rPr lang="en-US" sz="2100" i="1" dirty="0" smtClean="0">
                            <a:solidFill>
                              <a:schemeClr val="dk1"/>
                            </a:solidFill>
                            <a:latin typeface="Cambria Math" panose="02040503050406030204" pitchFamily="18" charset="0"/>
                          </a:rPr>
                          <m:t>𝜃</m:t>
                        </m:r>
                      </m:e>
                    </m:d>
                    <m:r>
                      <a:rPr lang="en-US" sz="2100" i="1" dirty="0" smtClean="0">
                        <a:solidFill>
                          <a:schemeClr val="dk1"/>
                        </a:solidFill>
                        <a:latin typeface="Cambria Math" panose="02040503050406030204" pitchFamily="18" charset="0"/>
                      </a:rPr>
                      <m:t>=</m:t>
                    </m:r>
                    <m:r>
                      <a:rPr lang="en-US" sz="2100" i="1" dirty="0" smtClean="0">
                        <a:solidFill>
                          <a:schemeClr val="dk1"/>
                        </a:solidFill>
                        <a:latin typeface="Cambria Math" panose="02040503050406030204" pitchFamily="18" charset="0"/>
                      </a:rPr>
                      <m:t>𝑥</m:t>
                    </m:r>
                  </m:oMath>
                </a14:m>
                <a:endParaRPr lang="en-US" sz="2100" dirty="0">
                  <a:solidFill>
                    <a:schemeClr val="dk1"/>
                  </a:solidFill>
                </a:endParaRPr>
              </a:p>
              <a:p>
                <a:pPr marL="95250" marR="0" lvl="0" algn="l" rtl="0">
                  <a:lnSpc>
                    <a:spcPct val="113000"/>
                  </a:lnSpc>
                  <a:spcBef>
                    <a:spcPts val="0"/>
                  </a:spcBef>
                  <a:spcAft>
                    <a:spcPts val="0"/>
                  </a:spcAft>
                  <a:buClr>
                    <a:schemeClr val="dk1"/>
                  </a:buClr>
                  <a:buSzPts val="2100"/>
                </a:pPr>
                <a:r>
                  <a:rPr lang="en-US" sz="2100" dirty="0">
                    <a:solidFill>
                      <a:schemeClr val="dk1"/>
                    </a:solidFill>
                  </a:rPr>
                  <a:t>	2. Draw a right triangle where the ratio defining </a:t>
                </a:r>
                <a14:m>
                  <m:oMath xmlns:m="http://schemas.openxmlformats.org/officeDocument/2006/math">
                    <m:r>
                      <a:rPr lang="en-US" sz="2100" i="1" dirty="0" smtClean="0">
                        <a:solidFill>
                          <a:schemeClr val="dk1"/>
                        </a:solidFill>
                        <a:latin typeface="Cambria Math" panose="02040503050406030204" pitchFamily="18" charset="0"/>
                      </a:rPr>
                      <m:t>𝑔</m:t>
                    </m:r>
                  </m:oMath>
                </a14:m>
                <a:r>
                  <a:rPr lang="en-US" sz="2100" dirty="0">
                    <a:solidFill>
                      <a:schemeClr val="dk1"/>
                    </a:solidFill>
                  </a:rPr>
                  <a:t> equals </a:t>
                </a:r>
                <a14:m>
                  <m:oMath xmlns:m="http://schemas.openxmlformats.org/officeDocument/2006/math">
                    <m:r>
                      <a:rPr lang="en-US" sz="2100" i="1" dirty="0" smtClean="0">
                        <a:solidFill>
                          <a:schemeClr val="dk1"/>
                        </a:solidFill>
                        <a:latin typeface="Cambria Math" panose="02040503050406030204" pitchFamily="18" charset="0"/>
                      </a:rPr>
                      <m:t>𝑥</m:t>
                    </m:r>
                  </m:oMath>
                </a14:m>
                <a:endParaRPr sz="2100" dirty="0">
                  <a:solidFill>
                    <a:schemeClr val="dk1"/>
                  </a:solidFill>
                </a:endParaRPr>
              </a:p>
              <a:p>
                <a:pPr marL="95250" marR="0" lvl="0" algn="l" rtl="0">
                  <a:lnSpc>
                    <a:spcPct val="113000"/>
                  </a:lnSpc>
                  <a:spcBef>
                    <a:spcPts val="0"/>
                  </a:spcBef>
                  <a:spcAft>
                    <a:spcPts val="0"/>
                  </a:spcAft>
                  <a:buClr>
                    <a:schemeClr val="dk1"/>
                  </a:buClr>
                  <a:buSzPts val="2100"/>
                </a:pPr>
                <a:r>
                  <a:rPr lang="en-US" sz="2100" dirty="0">
                    <a:solidFill>
                      <a:schemeClr val="dk1"/>
                    </a:solidFill>
                  </a:rPr>
                  <a:t>	3. Use Pythagorean theorem to find the missing side</a:t>
                </a:r>
                <a:endParaRPr sz="2100" dirty="0">
                  <a:solidFill>
                    <a:schemeClr val="dk1"/>
                  </a:solidFill>
                </a:endParaRPr>
              </a:p>
              <a:p>
                <a:pPr marL="95250" marR="0" lvl="0" algn="l" rtl="0">
                  <a:lnSpc>
                    <a:spcPct val="113000"/>
                  </a:lnSpc>
                  <a:spcBef>
                    <a:spcPts val="0"/>
                  </a:spcBef>
                  <a:spcAft>
                    <a:spcPts val="0"/>
                  </a:spcAft>
                  <a:buClr>
                    <a:schemeClr val="dk1"/>
                  </a:buClr>
                  <a:buSzPts val="2100"/>
                </a:pPr>
                <a:r>
                  <a:rPr lang="en-US" sz="2100" dirty="0">
                    <a:solidFill>
                      <a:schemeClr val="dk1"/>
                    </a:solidFill>
                  </a:rPr>
                  <a:t>	4. Read off </a:t>
                </a:r>
                <a14:m>
                  <m:oMath xmlns:m="http://schemas.openxmlformats.org/officeDocument/2006/math">
                    <m:r>
                      <a:rPr lang="en-US" sz="2100" i="1" dirty="0" smtClean="0">
                        <a:solidFill>
                          <a:schemeClr val="dk1"/>
                        </a:solidFill>
                        <a:latin typeface="Cambria Math" panose="02040503050406030204" pitchFamily="18" charset="0"/>
                      </a:rPr>
                      <m:t>𝑓</m:t>
                    </m:r>
                    <m:d>
                      <m:dPr>
                        <m:ctrlPr>
                          <a:rPr lang="en-US" sz="2100" i="1" dirty="0" smtClean="0">
                            <a:solidFill>
                              <a:schemeClr val="dk1"/>
                            </a:solidFill>
                            <a:latin typeface="Cambria Math" panose="02040503050406030204" pitchFamily="18" charset="0"/>
                          </a:rPr>
                        </m:ctrlPr>
                      </m:dPr>
                      <m:e>
                        <m:r>
                          <a:rPr lang="en-US" sz="2100" i="1" dirty="0" smtClean="0">
                            <a:solidFill>
                              <a:schemeClr val="dk1"/>
                            </a:solidFill>
                            <a:latin typeface="Cambria Math" panose="02040503050406030204" pitchFamily="18" charset="0"/>
                          </a:rPr>
                          <m:t>𝜃</m:t>
                        </m:r>
                      </m:e>
                    </m:d>
                  </m:oMath>
                </a14:m>
                <a:r>
                  <a:rPr lang="en-US" sz="2100" dirty="0">
                    <a:solidFill>
                      <a:schemeClr val="dk1"/>
                    </a:solidFill>
                  </a:rPr>
                  <a:t> from the triangle</a:t>
                </a:r>
                <a:endParaRPr sz="21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100" dirty="0">
                    <a:solidFill>
                      <a:schemeClr val="dk1"/>
                    </a:solidFill>
                  </a:rPr>
                  <a:t>Example Formula: </a:t>
                </a:r>
                <a14:m>
                  <m:oMath xmlns:m="http://schemas.openxmlformats.org/officeDocument/2006/math">
                    <m:func>
                      <m:funcPr>
                        <m:ctrlPr>
                          <a:rPr lang="en-US" sz="2100" i="1" dirty="0" smtClean="0">
                            <a:solidFill>
                              <a:schemeClr val="dk1"/>
                            </a:solidFill>
                            <a:latin typeface="Cambria Math" panose="02040503050406030204" pitchFamily="18" charset="0"/>
                          </a:rPr>
                        </m:ctrlPr>
                      </m:funcPr>
                      <m:fName>
                        <m:r>
                          <m:rPr>
                            <m:sty m:val="p"/>
                          </m:rPr>
                          <a:rPr lang="en-US" sz="2100" i="0" dirty="0" smtClean="0">
                            <a:solidFill>
                              <a:schemeClr val="dk1"/>
                            </a:solidFill>
                            <a:latin typeface="Cambria Math" panose="02040503050406030204" pitchFamily="18" charset="0"/>
                          </a:rPr>
                          <m:t>sin</m:t>
                        </m:r>
                      </m:fName>
                      <m:e>
                        <m:d>
                          <m:dPr>
                            <m:ctrlPr>
                              <a:rPr lang="en-US" sz="2100" i="1" dirty="0" smtClean="0">
                                <a:solidFill>
                                  <a:schemeClr val="dk1"/>
                                </a:solidFill>
                                <a:latin typeface="Cambria Math" panose="02040503050406030204" pitchFamily="18" charset="0"/>
                              </a:rPr>
                            </m:ctrlPr>
                          </m:dPr>
                          <m:e>
                            <m:func>
                              <m:funcPr>
                                <m:ctrlPr>
                                  <a:rPr lang="en-US" sz="2100" i="1" dirty="0" smtClean="0">
                                    <a:solidFill>
                                      <a:schemeClr val="dk1"/>
                                    </a:solidFill>
                                    <a:latin typeface="Cambria Math" panose="02040503050406030204" pitchFamily="18" charset="0"/>
                                  </a:rPr>
                                </m:ctrlPr>
                              </m:funcPr>
                              <m:fName>
                                <m:sSup>
                                  <m:sSupPr>
                                    <m:ctrlPr>
                                      <a:rPr lang="en-US" sz="2100" i="1" dirty="0" smtClean="0">
                                        <a:solidFill>
                                          <a:schemeClr val="dk1"/>
                                        </a:solidFill>
                                        <a:latin typeface="Cambria Math" panose="02040503050406030204" pitchFamily="18" charset="0"/>
                                      </a:rPr>
                                    </m:ctrlPr>
                                  </m:sSupPr>
                                  <m:e>
                                    <m:r>
                                      <m:rPr>
                                        <m:sty m:val="p"/>
                                      </m:rPr>
                                      <a:rPr lang="en-US" sz="2100" i="0" dirty="0" smtClean="0">
                                        <a:solidFill>
                                          <a:schemeClr val="dk1"/>
                                        </a:solidFill>
                                        <a:latin typeface="Cambria Math" panose="02040503050406030204" pitchFamily="18" charset="0"/>
                                      </a:rPr>
                                      <m:t>cos</m:t>
                                    </m:r>
                                  </m:e>
                                  <m:sup>
                                    <m:r>
                                      <a:rPr lang="en-US" sz="2100" i="1" dirty="0" smtClean="0">
                                        <a:solidFill>
                                          <a:schemeClr val="dk1"/>
                                        </a:solidFill>
                                        <a:latin typeface="Cambria Math" panose="02040503050406030204" pitchFamily="18" charset="0"/>
                                      </a:rPr>
                                      <m:t>−1</m:t>
                                    </m:r>
                                  </m:sup>
                                </m:sSup>
                              </m:fName>
                              <m:e>
                                <m:r>
                                  <a:rPr lang="en-US" sz="2100" i="1" dirty="0" smtClean="0">
                                    <a:solidFill>
                                      <a:schemeClr val="dk1"/>
                                    </a:solidFill>
                                    <a:latin typeface="Cambria Math" panose="02040503050406030204" pitchFamily="18" charset="0"/>
                                  </a:rPr>
                                  <m:t>𝑥</m:t>
                                </m:r>
                              </m:e>
                            </m:func>
                          </m:e>
                        </m:d>
                      </m:e>
                    </m:func>
                    <m:r>
                      <a:rPr lang="en-US" sz="2100" i="1" dirty="0" smtClean="0">
                        <a:solidFill>
                          <a:schemeClr val="dk1"/>
                        </a:solidFill>
                        <a:latin typeface="Cambria Math" panose="02040503050406030204" pitchFamily="18" charset="0"/>
                      </a:rPr>
                      <m:t>=</m:t>
                    </m:r>
                    <m:rad>
                      <m:radPr>
                        <m:degHide m:val="on"/>
                        <m:ctrlPr>
                          <a:rPr lang="en-US" sz="2100" i="1" dirty="0" smtClean="0">
                            <a:solidFill>
                              <a:schemeClr val="dk1"/>
                            </a:solidFill>
                            <a:latin typeface="Cambria Math" panose="02040503050406030204" pitchFamily="18" charset="0"/>
                          </a:rPr>
                        </m:ctrlPr>
                      </m:radPr>
                      <m:deg/>
                      <m:e>
                        <m:r>
                          <a:rPr lang="en-US" sz="2100" i="1" dirty="0" smtClean="0">
                            <a:solidFill>
                              <a:schemeClr val="dk1"/>
                            </a:solidFill>
                            <a:latin typeface="Cambria Math" panose="02040503050406030204" pitchFamily="18" charset="0"/>
                          </a:rPr>
                          <m:t>1−</m:t>
                        </m:r>
                        <m:sSup>
                          <m:sSupPr>
                            <m:ctrlPr>
                              <a:rPr lang="en-US" sz="2100" i="1" dirty="0" smtClean="0">
                                <a:solidFill>
                                  <a:schemeClr val="dk1"/>
                                </a:solidFill>
                                <a:latin typeface="Cambria Math" panose="02040503050406030204" pitchFamily="18" charset="0"/>
                              </a:rPr>
                            </m:ctrlPr>
                          </m:sSupPr>
                          <m:e>
                            <m:r>
                              <a:rPr lang="en-US" sz="2100" i="1" dirty="0" smtClean="0">
                                <a:solidFill>
                                  <a:schemeClr val="dk1"/>
                                </a:solidFill>
                                <a:latin typeface="Cambria Math" panose="02040503050406030204" pitchFamily="18" charset="0"/>
                              </a:rPr>
                              <m:t>𝑥</m:t>
                            </m:r>
                          </m:e>
                          <m:sup>
                            <m:r>
                              <a:rPr lang="en-US" sz="2100" i="1" dirty="0" smtClean="0">
                                <a:solidFill>
                                  <a:schemeClr val="dk1"/>
                                </a:solidFill>
                                <a:latin typeface="Cambria Math" panose="02040503050406030204" pitchFamily="18" charset="0"/>
                              </a:rPr>
                              <m:t>2</m:t>
                            </m:r>
                          </m:sup>
                        </m:sSup>
                      </m:e>
                    </m:rad>
                  </m:oMath>
                </a14:m>
                <a:endParaRPr lang="en-US" sz="21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100" dirty="0">
                    <a:solidFill>
                      <a:schemeClr val="dk1"/>
                    </a:solidFill>
                  </a:rPr>
                  <a:t>Key Tool: Pythagorean identity </a:t>
                </a:r>
                <a14:m>
                  <m:oMath xmlns:m="http://schemas.openxmlformats.org/officeDocument/2006/math">
                    <m:func>
                      <m:funcPr>
                        <m:ctrlPr>
                          <a:rPr lang="en-US" sz="2100" i="1" dirty="0" smtClean="0">
                            <a:solidFill>
                              <a:schemeClr val="dk1"/>
                            </a:solidFill>
                            <a:latin typeface="Cambria Math" panose="02040503050406030204" pitchFamily="18" charset="0"/>
                          </a:rPr>
                        </m:ctrlPr>
                      </m:funcPr>
                      <m:fName>
                        <m:sSup>
                          <m:sSupPr>
                            <m:ctrlPr>
                              <a:rPr lang="en-US" sz="2100" i="1" dirty="0" smtClean="0">
                                <a:solidFill>
                                  <a:schemeClr val="dk1"/>
                                </a:solidFill>
                                <a:latin typeface="Cambria Math" panose="02040503050406030204" pitchFamily="18" charset="0"/>
                              </a:rPr>
                            </m:ctrlPr>
                          </m:sSupPr>
                          <m:e>
                            <m:r>
                              <m:rPr>
                                <m:sty m:val="p"/>
                              </m:rPr>
                              <a:rPr lang="en-US" sz="2100" i="0" dirty="0" smtClean="0">
                                <a:solidFill>
                                  <a:schemeClr val="dk1"/>
                                </a:solidFill>
                                <a:latin typeface="Cambria Math" panose="02040503050406030204" pitchFamily="18" charset="0"/>
                              </a:rPr>
                              <m:t>sin</m:t>
                            </m:r>
                          </m:e>
                          <m:sup>
                            <m:r>
                              <a:rPr lang="en-US" sz="2100" i="1" dirty="0" smtClean="0">
                                <a:solidFill>
                                  <a:schemeClr val="dk1"/>
                                </a:solidFill>
                                <a:latin typeface="Cambria Math" panose="02040503050406030204" pitchFamily="18" charset="0"/>
                              </a:rPr>
                              <m:t>2</m:t>
                            </m:r>
                          </m:sup>
                        </m:sSup>
                      </m:fName>
                      <m:e>
                        <m:r>
                          <a:rPr lang="en-US" sz="2100" i="1" dirty="0" smtClean="0">
                            <a:solidFill>
                              <a:schemeClr val="dk1"/>
                            </a:solidFill>
                            <a:latin typeface="Cambria Math" panose="02040503050406030204" pitchFamily="18" charset="0"/>
                          </a:rPr>
                          <m:t>𝑥</m:t>
                        </m:r>
                      </m:e>
                    </m:func>
                    <m:r>
                      <a:rPr lang="en-US" sz="2100" i="1" dirty="0" smtClean="0">
                        <a:solidFill>
                          <a:schemeClr val="dk1"/>
                        </a:solidFill>
                        <a:latin typeface="Cambria Math" panose="02040503050406030204" pitchFamily="18" charset="0"/>
                      </a:rPr>
                      <m:t>+</m:t>
                    </m:r>
                    <m:func>
                      <m:funcPr>
                        <m:ctrlPr>
                          <a:rPr lang="en-US" sz="2100" i="1" dirty="0" smtClean="0">
                            <a:solidFill>
                              <a:schemeClr val="dk1"/>
                            </a:solidFill>
                            <a:latin typeface="Cambria Math" panose="02040503050406030204" pitchFamily="18" charset="0"/>
                          </a:rPr>
                        </m:ctrlPr>
                      </m:funcPr>
                      <m:fName>
                        <m:sSup>
                          <m:sSupPr>
                            <m:ctrlPr>
                              <a:rPr lang="en-US" sz="2100" i="1" dirty="0" smtClean="0">
                                <a:solidFill>
                                  <a:schemeClr val="dk1"/>
                                </a:solidFill>
                                <a:latin typeface="Cambria Math" panose="02040503050406030204" pitchFamily="18" charset="0"/>
                              </a:rPr>
                            </m:ctrlPr>
                          </m:sSupPr>
                          <m:e>
                            <m:r>
                              <m:rPr>
                                <m:sty m:val="p"/>
                              </m:rPr>
                              <a:rPr lang="en-US" sz="2100" i="0" dirty="0" smtClean="0">
                                <a:solidFill>
                                  <a:schemeClr val="dk1"/>
                                </a:solidFill>
                                <a:latin typeface="Cambria Math" panose="02040503050406030204" pitchFamily="18" charset="0"/>
                              </a:rPr>
                              <m:t>cos</m:t>
                            </m:r>
                          </m:e>
                          <m:sup>
                            <m:r>
                              <a:rPr lang="en-US" sz="2100" i="1" dirty="0" smtClean="0">
                                <a:solidFill>
                                  <a:schemeClr val="dk1"/>
                                </a:solidFill>
                                <a:latin typeface="Cambria Math" panose="02040503050406030204" pitchFamily="18" charset="0"/>
                              </a:rPr>
                              <m:t>2</m:t>
                            </m:r>
                          </m:sup>
                        </m:sSup>
                      </m:fName>
                      <m:e>
                        <m:r>
                          <a:rPr lang="en-US" sz="2100" i="1" dirty="0" smtClean="0">
                            <a:solidFill>
                              <a:schemeClr val="dk1"/>
                            </a:solidFill>
                            <a:latin typeface="Cambria Math" panose="02040503050406030204" pitchFamily="18" charset="0"/>
                          </a:rPr>
                          <m:t>𝑥</m:t>
                        </m:r>
                      </m:e>
                    </m:func>
                    <m:r>
                      <a:rPr lang="en-US" sz="2100" i="1" dirty="0" smtClean="0">
                        <a:solidFill>
                          <a:schemeClr val="dk1"/>
                        </a:solidFill>
                        <a:latin typeface="Cambria Math" panose="02040503050406030204" pitchFamily="18" charset="0"/>
                      </a:rPr>
                      <m:t>=1</m:t>
                    </m:r>
                  </m:oMath>
                </a14:m>
                <a:endParaRPr lang="en-US" sz="21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100" dirty="0">
                    <a:solidFill>
                      <a:schemeClr val="dk1"/>
                    </a:solidFill>
                  </a:rPr>
                  <a:t>Why it works: The triangle gives us all six trig ratios for angle \theta!</a:t>
                </a:r>
                <a:endParaRPr sz="2100" dirty="0">
                  <a:solidFill>
                    <a:schemeClr val="dk1"/>
                  </a:solidFill>
                </a:endParaRPr>
              </a:p>
            </p:txBody>
          </p:sp>
        </mc:Choice>
        <mc:Fallback>
          <p:sp>
            <p:nvSpPr>
              <p:cNvPr id="938" name="Google Shape;938;p142"/>
              <p:cNvSpPr txBox="1">
                <a:spLocks noRot="1" noChangeAspect="1" noMove="1" noResize="1" noEditPoints="1" noAdjustHandles="1" noChangeArrowheads="1" noChangeShapeType="1" noTextEdit="1"/>
              </p:cNvSpPr>
              <p:nvPr/>
            </p:nvSpPr>
            <p:spPr>
              <a:xfrm>
                <a:off x="831825" y="1384300"/>
                <a:ext cx="10663500" cy="4349805"/>
              </a:xfrm>
              <a:prstGeom prst="rect">
                <a:avLst/>
              </a:prstGeom>
              <a:blipFill>
                <a:blip r:embed="rId4"/>
                <a:stretch>
                  <a:fillRect l="-357"/>
                </a:stretch>
              </a:blipFill>
              <a:ln>
                <a:noFill/>
              </a:ln>
            </p:spPr>
            <p:txBody>
              <a:bodyPr/>
              <a:lstStyle/>
              <a:p>
                <a:r>
                  <a:rPr lang="en-US">
                    <a:noFill/>
                  </a:rPr>
                  <a:t> </a:t>
                </a:r>
              </a:p>
            </p:txBody>
          </p:sp>
        </mc:Fallback>
      </mc:AlternateContent>
      <p:sp>
        <p:nvSpPr>
          <p:cNvPr id="939" name="Google Shape;939;p142">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143"/>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accent5"/>
              </a:buClr>
              <a:buSzPct val="100000"/>
              <a:buFont typeface="Arial"/>
              <a:buNone/>
            </a:pPr>
            <a:r>
              <a:rPr lang="en-US">
                <a:solidFill>
                  <a:schemeClr val="accent5"/>
                </a:solidFill>
              </a:rPr>
              <a:t>Try It: Cofunction and Triangle Compositions</a:t>
            </a:r>
            <a:endParaRPr>
              <a:solidFill>
                <a:schemeClr val="accent5"/>
              </a:solidFill>
            </a:endParaRPr>
          </a:p>
        </p:txBody>
      </p:sp>
      <mc:AlternateContent xmlns:mc="http://schemas.openxmlformats.org/markup-compatibility/2006">
        <mc:Choice xmlns:a14="http://schemas.microsoft.com/office/drawing/2010/main" Requires="a14">
          <p:sp>
            <p:nvSpPr>
              <p:cNvPr id="945" name="Google Shape;945;p143"/>
              <p:cNvSpPr txBox="1"/>
              <p:nvPr/>
            </p:nvSpPr>
            <p:spPr>
              <a:xfrm>
                <a:off x="831833" y="1817086"/>
                <a:ext cx="10560692" cy="3260404"/>
              </a:xfrm>
              <a:prstGeom prst="rect">
                <a:avLst/>
              </a:prstGeom>
              <a:noFill/>
              <a:ln>
                <a:noFill/>
              </a:ln>
            </p:spPr>
            <p:txBody>
              <a:bodyPr spcFirstLastPara="1" wrap="square" lIns="121900" tIns="121900" rIns="121900" bIns="121900" anchor="t" anchorCtr="0">
                <a:spAutoFit/>
              </a:bodyPr>
              <a:lstStyle/>
              <a:p>
                <a:pPr marL="76200" marR="0" lvl="0" algn="l" rtl="0">
                  <a:lnSpc>
                    <a:spcPct val="113000"/>
                  </a:lnSpc>
                  <a:spcBef>
                    <a:spcPts val="0"/>
                  </a:spcBef>
                  <a:spcAft>
                    <a:spcPts val="0"/>
                  </a:spcAft>
                  <a:buClr>
                    <a:schemeClr val="dk1"/>
                  </a:buClr>
                  <a:buSzPts val="2400"/>
                </a:pPr>
                <a:r>
                  <a:rPr lang="en-US" sz="2400" dirty="0">
                    <a:solidFill>
                      <a:schemeClr val="dk1"/>
                    </a:solidFill>
                  </a:rPr>
                  <a:t>Evaluate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sSup>
                          <m:sSupPr>
                            <m:ctrlPr>
                              <a:rPr lang="en-US" sz="2400" i="1" dirty="0" smtClean="0">
                                <a:solidFill>
                                  <a:schemeClr val="dk1"/>
                                </a:solidFill>
                                <a:latin typeface="Cambria Math" panose="02040503050406030204" pitchFamily="18" charset="0"/>
                              </a:rPr>
                            </m:ctrlPr>
                          </m:sSupPr>
                          <m:e>
                            <m:r>
                              <m:rPr>
                                <m:sty m:val="p"/>
                              </m:rPr>
                              <a:rPr lang="en-US" sz="2400" i="0" dirty="0" smtClean="0">
                                <a:solidFill>
                                  <a:schemeClr val="dk1"/>
                                </a:solidFill>
                                <a:latin typeface="Cambria Math" panose="02040503050406030204" pitchFamily="18" charset="0"/>
                              </a:rPr>
                              <m:t>sin</m:t>
                            </m:r>
                          </m:e>
                          <m:sup>
                            <m:r>
                              <a:rPr lang="en-US" sz="2400" i="1" dirty="0" smtClean="0">
                                <a:solidFill>
                                  <a:schemeClr val="dk1"/>
                                </a:solidFill>
                                <a:latin typeface="Cambria Math" panose="02040503050406030204" pitchFamily="18" charset="0"/>
                              </a:rPr>
                              <m:t>−1</m:t>
                            </m:r>
                          </m:sup>
                        </m:sSup>
                      </m:fName>
                      <m:e>
                        <m:d>
                          <m:dPr>
                            <m:ctrlPr>
                              <a:rPr lang="en-US" sz="2400" i="1" dirty="0" smtClean="0">
                                <a:solidFill>
                                  <a:schemeClr val="dk1"/>
                                </a:solidFill>
                                <a:latin typeface="Cambria Math" panose="02040503050406030204" pitchFamily="18" charset="0"/>
                              </a:rPr>
                            </m:ctrlPr>
                          </m:dPr>
                          <m:e>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cos</m:t>
                                </m:r>
                              </m:fName>
                              <m:e>
                                <m:d>
                                  <m:dPr>
                                    <m:ctrlPr>
                                      <a:rPr lang="en-US" sz="2400" i="1" dirty="0" smtClean="0">
                                        <a:solidFill>
                                          <a:schemeClr val="dk1"/>
                                        </a:solidFill>
                                        <a:latin typeface="Cambria Math" panose="02040503050406030204" pitchFamily="18" charset="0"/>
                                      </a:rPr>
                                    </m:ctrlPr>
                                  </m:dPr>
                                  <m:e>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4</m:t>
                                        </m:r>
                                      </m:den>
                                    </m:f>
                                  </m:e>
                                </m:d>
                              </m:e>
                            </m:func>
                          </m:e>
                        </m:d>
                      </m:e>
                    </m:func>
                  </m:oMath>
                </a14:m>
                <a:r>
                  <a:rPr lang="en-US" sz="2400" dirty="0">
                    <a:solidFill>
                      <a:schemeClr val="dk1"/>
                    </a:solidFill>
                  </a:rPr>
                  <a:t> using the cofunction formula.</a:t>
                </a:r>
              </a:p>
              <a:p>
                <a:pPr marL="76200" marR="0" lvl="0" algn="l" rtl="0">
                  <a:lnSpc>
                    <a:spcPct val="113000"/>
                  </a:lnSpc>
                  <a:spcBef>
                    <a:spcPts val="0"/>
                  </a:spcBef>
                  <a:spcAft>
                    <a:spcPts val="0"/>
                  </a:spcAft>
                  <a:buClr>
                    <a:schemeClr val="dk1"/>
                  </a:buClr>
                  <a:buSzPts val="2400"/>
                </a:pPr>
                <a:endParaRPr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dirty="0">
                    <a:solidFill>
                      <a:schemeClr val="dk1"/>
                    </a:solidFill>
                  </a:rPr>
                  <a:t>Evaluate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sSup>
                          <m:sSupPr>
                            <m:ctrlPr>
                              <a:rPr lang="en-US" sz="2400" i="1" dirty="0" smtClean="0">
                                <a:solidFill>
                                  <a:schemeClr val="dk1"/>
                                </a:solidFill>
                                <a:latin typeface="Cambria Math" panose="02040503050406030204" pitchFamily="18" charset="0"/>
                              </a:rPr>
                            </m:ctrlPr>
                          </m:sSupPr>
                          <m:e>
                            <m:r>
                              <m:rPr>
                                <m:sty m:val="p"/>
                              </m:rPr>
                              <a:rPr lang="en-US" sz="2400" i="0" dirty="0" smtClean="0">
                                <a:solidFill>
                                  <a:schemeClr val="dk1"/>
                                </a:solidFill>
                                <a:latin typeface="Cambria Math" panose="02040503050406030204" pitchFamily="18" charset="0"/>
                              </a:rPr>
                              <m:t>cos</m:t>
                            </m:r>
                          </m:e>
                          <m:sup>
                            <m:r>
                              <a:rPr lang="en-US" sz="2400" i="1" dirty="0" smtClean="0">
                                <a:solidFill>
                                  <a:schemeClr val="dk1"/>
                                </a:solidFill>
                                <a:latin typeface="Cambria Math" panose="02040503050406030204" pitchFamily="18" charset="0"/>
                              </a:rPr>
                              <m:t>−1</m:t>
                            </m:r>
                          </m:sup>
                        </m:sSup>
                      </m:fName>
                      <m:e>
                        <m:d>
                          <m:dPr>
                            <m:ctrlPr>
                              <a:rPr lang="en-US" sz="2400" i="1" dirty="0" smtClean="0">
                                <a:solidFill>
                                  <a:schemeClr val="dk1"/>
                                </a:solidFill>
                                <a:latin typeface="Cambria Math" panose="02040503050406030204" pitchFamily="18" charset="0"/>
                              </a:rPr>
                            </m:ctrlPr>
                          </m:dPr>
                          <m:e>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sin</m:t>
                                </m:r>
                              </m:fName>
                              <m:e>
                                <m:d>
                                  <m:dPr>
                                    <m:ctrlPr>
                                      <a:rPr lang="en-US" sz="2400" i="1" dirty="0" smtClean="0">
                                        <a:solidFill>
                                          <a:schemeClr val="dk1"/>
                                        </a:solidFill>
                                        <a:latin typeface="Cambria Math" panose="02040503050406030204" pitchFamily="18" charset="0"/>
                                      </a:rPr>
                                    </m:ctrlPr>
                                  </m:dPr>
                                  <m:e>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2</m:t>
                                        </m:r>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3</m:t>
                                        </m:r>
                                      </m:den>
                                    </m:f>
                                  </m:e>
                                </m:d>
                              </m:e>
                            </m:func>
                          </m:e>
                        </m:d>
                      </m:e>
                    </m:func>
                  </m:oMath>
                </a14:m>
                <a:r>
                  <a:rPr lang="en-US" sz="2400" dirty="0">
                    <a:solidFill>
                      <a:schemeClr val="dk1"/>
                    </a:solidFill>
                  </a:rPr>
                  <a:t>. (Hint: Is </a:t>
                </a:r>
                <a14:m>
                  <m:oMath xmlns:m="http://schemas.openxmlformats.org/officeDocument/2006/math">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2</m:t>
                        </m:r>
                        <m:r>
                          <a:rPr lang="en-US" sz="2400" i="1" dirty="0" smtClean="0">
                            <a:solidFill>
                              <a:schemeClr val="dk1"/>
                            </a:solidFill>
                            <a:latin typeface="Cambria Math" panose="02040503050406030204" pitchFamily="18" charset="0"/>
                          </a:rPr>
                          <m:t>𝜋</m:t>
                        </m:r>
                      </m:num>
                      <m:den>
                        <m:r>
                          <a:rPr lang="en-US" sz="2400" i="1" dirty="0" smtClean="0">
                            <a:solidFill>
                              <a:schemeClr val="dk1"/>
                            </a:solidFill>
                            <a:latin typeface="Cambria Math" panose="02040503050406030204" pitchFamily="18" charset="0"/>
                          </a:rPr>
                          <m:t>3</m:t>
                        </m:r>
                      </m:den>
                    </m:f>
                  </m:oMath>
                </a14:m>
                <a:r>
                  <a:rPr lang="en-US" sz="2400" dirty="0">
                    <a:solidFill>
                      <a:schemeClr val="dk1"/>
                    </a:solidFill>
                  </a:rPr>
                  <a:t> in the correct interval?)</a:t>
                </a:r>
              </a:p>
              <a:p>
                <a:pPr marL="76200" marR="0" lvl="0" algn="l" rtl="0">
                  <a:lnSpc>
                    <a:spcPct val="113000"/>
                  </a:lnSpc>
                  <a:spcBef>
                    <a:spcPts val="1000"/>
                  </a:spcBef>
                  <a:spcAft>
                    <a:spcPts val="0"/>
                  </a:spcAft>
                  <a:buClr>
                    <a:schemeClr val="dk1"/>
                  </a:buClr>
                  <a:buSzPts val="2400"/>
                </a:pPr>
                <a:endParaRPr sz="2400" dirty="0">
                  <a:solidFill>
                    <a:schemeClr val="dk1"/>
                  </a:solidFill>
                </a:endParaRPr>
              </a:p>
              <a:p>
                <a:pPr marL="76200" marR="0" lvl="0" algn="l" rtl="0">
                  <a:lnSpc>
                    <a:spcPct val="113000"/>
                  </a:lnSpc>
                  <a:spcBef>
                    <a:spcPts val="1000"/>
                  </a:spcBef>
                  <a:spcAft>
                    <a:spcPts val="1000"/>
                  </a:spcAft>
                  <a:buClr>
                    <a:schemeClr val="dk1"/>
                  </a:buClr>
                  <a:buSzPts val="2400"/>
                </a:pPr>
                <a:r>
                  <a:rPr lang="en-US" sz="2400" dirty="0">
                    <a:solidFill>
                      <a:schemeClr val="dk1"/>
                    </a:solidFill>
                  </a:rPr>
                  <a:t>Use the right triangle method to find an exact expression for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cos</m:t>
                        </m:r>
                      </m:fName>
                      <m:e>
                        <m:d>
                          <m:dPr>
                            <m:ctrlPr>
                              <a:rPr lang="en-US" sz="2400" i="1" dirty="0" smtClean="0">
                                <a:solidFill>
                                  <a:schemeClr val="dk1"/>
                                </a:solidFill>
                                <a:latin typeface="Cambria Math" panose="02040503050406030204" pitchFamily="18" charset="0"/>
                              </a:rPr>
                            </m:ctrlPr>
                          </m:dPr>
                          <m:e>
                            <m:func>
                              <m:funcPr>
                                <m:ctrlPr>
                                  <a:rPr lang="en-US" sz="2400" i="1" dirty="0" smtClean="0">
                                    <a:solidFill>
                                      <a:schemeClr val="dk1"/>
                                    </a:solidFill>
                                    <a:latin typeface="Cambria Math" panose="02040503050406030204" pitchFamily="18" charset="0"/>
                                  </a:rPr>
                                </m:ctrlPr>
                              </m:funcPr>
                              <m:fName>
                                <m:sSup>
                                  <m:sSupPr>
                                    <m:ctrlPr>
                                      <a:rPr lang="en-US" sz="2400" i="1" dirty="0" smtClean="0">
                                        <a:solidFill>
                                          <a:schemeClr val="dk1"/>
                                        </a:solidFill>
                                        <a:latin typeface="Cambria Math" panose="02040503050406030204" pitchFamily="18" charset="0"/>
                                      </a:rPr>
                                    </m:ctrlPr>
                                  </m:sSupPr>
                                  <m:e>
                                    <m:r>
                                      <m:rPr>
                                        <m:sty m:val="p"/>
                                      </m:rPr>
                                      <a:rPr lang="en-US" sz="2400" i="0" dirty="0" smtClean="0">
                                        <a:solidFill>
                                          <a:schemeClr val="dk1"/>
                                        </a:solidFill>
                                        <a:latin typeface="Cambria Math" panose="02040503050406030204" pitchFamily="18" charset="0"/>
                                      </a:rPr>
                                      <m:t>tan</m:t>
                                    </m:r>
                                  </m:e>
                                  <m:sup>
                                    <m:r>
                                      <a:rPr lang="en-US" sz="2400" i="1" dirty="0" smtClean="0">
                                        <a:solidFill>
                                          <a:schemeClr val="dk1"/>
                                        </a:solidFill>
                                        <a:latin typeface="Cambria Math" panose="02040503050406030204" pitchFamily="18" charset="0"/>
                                      </a:rPr>
                                      <m:t>−1</m:t>
                                    </m:r>
                                  </m:sup>
                                </m:sSup>
                              </m:fName>
                              <m:e>
                                <m:r>
                                  <a:rPr lang="en-US" sz="2400" i="1" dirty="0" smtClean="0">
                                    <a:solidFill>
                                      <a:schemeClr val="dk1"/>
                                    </a:solidFill>
                                    <a:latin typeface="Cambria Math" panose="02040503050406030204" pitchFamily="18" charset="0"/>
                                  </a:rPr>
                                  <m:t>𝑥</m:t>
                                </m:r>
                              </m:e>
                            </m:func>
                          </m:e>
                        </m:d>
                      </m:e>
                    </m:func>
                  </m:oMath>
                </a14:m>
                <a:r>
                  <a:rPr lang="en-US" sz="2400" dirty="0">
                    <a:solidFill>
                      <a:schemeClr val="dk1"/>
                    </a:solidFill>
                  </a:rPr>
                  <a:t>.</a:t>
                </a:r>
                <a:endParaRPr sz="2400" dirty="0">
                  <a:solidFill>
                    <a:schemeClr val="dk1"/>
                  </a:solidFill>
                </a:endParaRPr>
              </a:p>
            </p:txBody>
          </p:sp>
        </mc:Choice>
        <mc:Fallback>
          <p:sp>
            <p:nvSpPr>
              <p:cNvPr id="945" name="Google Shape;945;p143"/>
              <p:cNvSpPr txBox="1">
                <a:spLocks noRot="1" noChangeAspect="1" noMove="1" noResize="1" noEditPoints="1" noAdjustHandles="1" noChangeArrowheads="1" noChangeShapeType="1" noTextEdit="1"/>
              </p:cNvSpPr>
              <p:nvPr/>
            </p:nvSpPr>
            <p:spPr>
              <a:xfrm>
                <a:off x="831833" y="1817086"/>
                <a:ext cx="10560692" cy="3260404"/>
              </a:xfrm>
              <a:prstGeom prst="rect">
                <a:avLst/>
              </a:prstGeom>
              <a:blipFill>
                <a:blip r:embed="rId3"/>
                <a:stretch>
                  <a:fillRect/>
                </a:stretch>
              </a:blipFill>
              <a:ln>
                <a:noFill/>
              </a:ln>
            </p:spPr>
            <p:txBody>
              <a:bodyPr/>
              <a:lstStyle/>
              <a:p>
                <a:r>
                  <a:rPr lang="en-US">
                    <a:noFill/>
                  </a:rPr>
                  <a:t> </a:t>
                </a:r>
              </a:p>
            </p:txBody>
          </p:sp>
        </mc:Fallback>
      </mc:AlternateContent>
      <p:sp>
        <p:nvSpPr>
          <p:cNvPr id="946" name="Google Shape;946;p143">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44">
            <a:extLst>
              <a:ext uri="{C183D7F6-B498-43B3-948B-1728B52AA6E4}">
                <adec:decorative xmlns:adec="http://schemas.microsoft.com/office/drawing/2017/decorative" val="1"/>
              </a:ext>
            </a:extLst>
          </p:cNvPr>
          <p:cNvSpPr/>
          <p:nvPr/>
        </p:nvSpPr>
        <p:spPr>
          <a:xfrm>
            <a:off x="-100" y="2860633"/>
            <a:ext cx="12192000" cy="39975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1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a:solidFill>
                  <a:schemeClr val="accent5"/>
                </a:solidFill>
              </a:rPr>
              <a:t>Learning Goals: Non-right Triangles with Law of Sines </a:t>
            </a:r>
            <a:endParaRPr>
              <a:solidFill>
                <a:schemeClr val="accent5"/>
              </a:solidFill>
            </a:endParaRPr>
          </a:p>
        </p:txBody>
      </p:sp>
      <p:sp>
        <p:nvSpPr>
          <p:cNvPr id="954" name="Google Shape;954;p144"/>
          <p:cNvSpPr txBox="1">
            <a:spLocks noGrp="1"/>
          </p:cNvSpPr>
          <p:nvPr>
            <p:ph type="body" idx="2"/>
          </p:nvPr>
        </p:nvSpPr>
        <p:spPr>
          <a:xfrm>
            <a:off x="838200" y="1973725"/>
            <a:ext cx="10622100" cy="1161600"/>
          </a:xfrm>
          <a:prstGeom prst="rect">
            <a:avLst/>
          </a:prstGeom>
          <a:noFill/>
          <a:ln>
            <a:noFill/>
          </a:ln>
        </p:spPr>
        <p:txBody>
          <a:bodyPr spcFirstLastPara="1" wrap="square" lIns="91425" tIns="45700" rIns="91425" bIns="45700" anchor="t" anchorCtr="0">
            <a:normAutofit/>
          </a:bodyPr>
          <a:lstStyle/>
          <a:p>
            <a:pPr marL="0" lvl="0" indent="0" algn="l" rtl="0">
              <a:lnSpc>
                <a:spcPct val="113000"/>
              </a:lnSpc>
              <a:spcBef>
                <a:spcPts val="0"/>
              </a:spcBef>
              <a:spcAft>
                <a:spcPts val="0"/>
              </a:spcAft>
              <a:buClr>
                <a:schemeClr val="dk1"/>
              </a:buClr>
              <a:buSzPts val="2800"/>
              <a:buNone/>
            </a:pPr>
            <a:r>
              <a:rPr lang="en-US" sz="2400"/>
              <a:t>Deepen your understanding and form connections within these skills:</a:t>
            </a:r>
            <a:endParaRPr sz="2400"/>
          </a:p>
        </p:txBody>
      </p:sp>
      <p:sp>
        <p:nvSpPr>
          <p:cNvPr id="952" name="Google Shape;952;p144"/>
          <p:cNvSpPr txBox="1">
            <a:spLocks noGrp="1"/>
          </p:cNvSpPr>
          <p:nvPr>
            <p:ph type="body" idx="2"/>
          </p:nvPr>
        </p:nvSpPr>
        <p:spPr>
          <a:xfrm>
            <a:off x="727367" y="3226400"/>
            <a:ext cx="10832700" cy="3314100"/>
          </a:xfrm>
          <a:prstGeom prst="rect">
            <a:avLst/>
          </a:prstGeom>
          <a:noFill/>
          <a:ln>
            <a:noFill/>
          </a:ln>
        </p:spPr>
        <p:txBody>
          <a:bodyPr spcFirstLastPara="1" wrap="square" lIns="91425" tIns="45700" rIns="91425" bIns="45700" anchor="t" anchorCtr="0">
            <a:normAutofit/>
          </a:bodyPr>
          <a:lstStyle/>
          <a:p>
            <a:pPr marL="241300" lvl="0" indent="0" algn="l" rtl="0">
              <a:lnSpc>
                <a:spcPct val="113000"/>
              </a:lnSpc>
              <a:spcBef>
                <a:spcPts val="0"/>
              </a:spcBef>
              <a:spcAft>
                <a:spcPts val="0"/>
              </a:spcAft>
              <a:buSzPts val="2714"/>
              <a:buNone/>
            </a:pPr>
            <a:r>
              <a:rPr lang="en-US" sz="4400" b="1">
                <a:solidFill>
                  <a:schemeClr val="accent6"/>
                </a:solidFill>
                <a:latin typeface="Arial Black"/>
                <a:ea typeface="Arial Black"/>
                <a:cs typeface="Arial Black"/>
                <a:sym typeface="Arial Black"/>
              </a:rPr>
              <a:t>1</a:t>
            </a:r>
            <a:r>
              <a:rPr lang="en-US">
                <a:solidFill>
                  <a:schemeClr val="lt1"/>
                </a:solidFill>
              </a:rPr>
              <a:t> Use the Law of Sines to solve oblique triangles</a:t>
            </a:r>
            <a:endParaRPr>
              <a:solidFill>
                <a:schemeClr val="lt1"/>
              </a:solidFill>
            </a:endParaRPr>
          </a:p>
          <a:p>
            <a:pPr marL="241300" lvl="0" indent="0" algn="l" rtl="0">
              <a:lnSpc>
                <a:spcPct val="113000"/>
              </a:lnSpc>
              <a:spcBef>
                <a:spcPts val="0"/>
              </a:spcBef>
              <a:spcAft>
                <a:spcPts val="0"/>
              </a:spcAft>
              <a:buSzPts val="2714"/>
              <a:buNone/>
            </a:pPr>
            <a:r>
              <a:rPr lang="en-US" sz="4400" b="1">
                <a:solidFill>
                  <a:schemeClr val="accent6"/>
                </a:solidFill>
                <a:latin typeface="Arial Black"/>
                <a:ea typeface="Arial Black"/>
                <a:cs typeface="Arial Black"/>
                <a:sym typeface="Arial Black"/>
              </a:rPr>
              <a:t>2</a:t>
            </a:r>
            <a:r>
              <a:rPr lang="en-US">
                <a:solidFill>
                  <a:schemeClr val="lt1"/>
                </a:solidFill>
              </a:rPr>
              <a:t> Find the area of an oblique triangle using the sine function</a:t>
            </a:r>
            <a:endParaRPr>
              <a:solidFill>
                <a:schemeClr val="lt1"/>
              </a:solidFill>
            </a:endParaRPr>
          </a:p>
          <a:p>
            <a:pPr marL="241300" lvl="0" indent="0" algn="l" rtl="0">
              <a:lnSpc>
                <a:spcPct val="113000"/>
              </a:lnSpc>
              <a:spcBef>
                <a:spcPts val="0"/>
              </a:spcBef>
              <a:spcAft>
                <a:spcPts val="0"/>
              </a:spcAft>
              <a:buSzPts val="2714"/>
              <a:buNone/>
            </a:pPr>
            <a:r>
              <a:rPr lang="en-US" sz="4400" b="1">
                <a:solidFill>
                  <a:schemeClr val="accent6"/>
                </a:solidFill>
                <a:latin typeface="Arial Black"/>
                <a:ea typeface="Arial Black"/>
                <a:cs typeface="Arial Black"/>
                <a:sym typeface="Arial Black"/>
              </a:rPr>
              <a:t>3</a:t>
            </a:r>
            <a:r>
              <a:rPr lang="en-US">
                <a:solidFill>
                  <a:schemeClr val="lt1"/>
                </a:solidFill>
              </a:rPr>
              <a:t> Solve applied problems using the Law of Sines</a:t>
            </a:r>
            <a:endParaRPr>
              <a:solidFill>
                <a:schemeClr val="lt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145"/>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What is an Oblique Triangle?</a:t>
            </a:r>
            <a:endParaRPr sz="4000" dirty="0"/>
          </a:p>
        </p:txBody>
      </p:sp>
      <p:sp>
        <p:nvSpPr>
          <p:cNvPr id="960" name="Google Shape;960;p145"/>
          <p:cNvSpPr txBox="1"/>
          <p:nvPr/>
        </p:nvSpPr>
        <p:spPr>
          <a:xfrm>
            <a:off x="831825" y="1384300"/>
            <a:ext cx="5452200" cy="3922500"/>
          </a:xfrm>
          <a:prstGeom prst="rect">
            <a:avLst/>
          </a:prstGeom>
          <a:noFill/>
          <a:ln>
            <a:noFill/>
          </a:ln>
        </p:spPr>
        <p:txBody>
          <a:bodyPr spcFirstLastPara="1" wrap="square" lIns="121900" tIns="121900" rIns="121900" bIns="121900" anchor="t" anchorCtr="0">
            <a:spAutoFit/>
          </a:bodyPr>
          <a:lstStyle/>
          <a:p>
            <a:pPr marL="457200" marR="0" lvl="0" indent="-381000" algn="l" rtl="0">
              <a:lnSpc>
                <a:spcPct val="113000"/>
              </a:lnSpc>
              <a:spcBef>
                <a:spcPts val="0"/>
              </a:spcBef>
              <a:spcAft>
                <a:spcPts val="0"/>
              </a:spcAft>
              <a:buClr>
                <a:schemeClr val="dk1"/>
              </a:buClr>
              <a:buSzPts val="2400"/>
              <a:buChar char="●"/>
            </a:pPr>
            <a:r>
              <a:rPr lang="en-US" sz="2400" b="1">
                <a:solidFill>
                  <a:schemeClr val="dk1"/>
                </a:solidFill>
              </a:rPr>
              <a:t>Oblique triangle: </a:t>
            </a:r>
            <a:r>
              <a:rPr lang="en-US" sz="2400">
                <a:solidFill>
                  <a:schemeClr val="dk1"/>
                </a:solidFill>
              </a:rPr>
              <a:t>Any triangle that is NOT a right triangle</a:t>
            </a:r>
            <a:endParaRPr sz="2400">
              <a:solidFill>
                <a:schemeClr val="dk1"/>
              </a:solidFill>
            </a:endParaRPr>
          </a:p>
          <a:p>
            <a:pPr marL="457200" marR="0" lvl="0" indent="-381000" algn="l" rtl="0">
              <a:lnSpc>
                <a:spcPct val="113000"/>
              </a:lnSpc>
              <a:spcBef>
                <a:spcPts val="1000"/>
              </a:spcBef>
              <a:spcAft>
                <a:spcPts val="0"/>
              </a:spcAft>
              <a:buClr>
                <a:schemeClr val="dk1"/>
              </a:buClr>
              <a:buSzPts val="2400"/>
              <a:buChar char="●"/>
            </a:pPr>
            <a:r>
              <a:rPr lang="en-US" sz="2400">
                <a:solidFill>
                  <a:schemeClr val="dk1"/>
                </a:solidFill>
              </a:rPr>
              <a:t>Solving means finding all 3 angles AND all 3 sides</a:t>
            </a:r>
            <a:endParaRPr sz="2400">
              <a:solidFill>
                <a:schemeClr val="dk1"/>
              </a:solidFill>
            </a:endParaRPr>
          </a:p>
          <a:p>
            <a:pPr marL="457200" marR="0" lvl="0" indent="-381000" algn="l" rtl="0">
              <a:lnSpc>
                <a:spcPct val="113000"/>
              </a:lnSpc>
              <a:spcBef>
                <a:spcPts val="1000"/>
              </a:spcBef>
              <a:spcAft>
                <a:spcPts val="0"/>
              </a:spcAft>
              <a:buClr>
                <a:schemeClr val="dk1"/>
              </a:buClr>
              <a:buSzPts val="2400"/>
              <a:buChar char="●"/>
            </a:pPr>
            <a:r>
              <a:rPr lang="en-US" sz="2400">
                <a:solidFill>
                  <a:schemeClr val="dk1"/>
                </a:solidFill>
              </a:rPr>
              <a:t>We need at least 3 values to start (including at least one side)</a:t>
            </a:r>
            <a:endParaRPr sz="2400">
              <a:solidFill>
                <a:schemeClr val="dk1"/>
              </a:solidFill>
            </a:endParaRPr>
          </a:p>
          <a:p>
            <a:pPr marL="457200" marR="0" lvl="0" indent="-381000" algn="l" rtl="0">
              <a:lnSpc>
                <a:spcPct val="113000"/>
              </a:lnSpc>
              <a:spcBef>
                <a:spcPts val="1000"/>
              </a:spcBef>
              <a:spcAft>
                <a:spcPts val="1000"/>
              </a:spcAft>
              <a:buClr>
                <a:schemeClr val="dk1"/>
              </a:buClr>
              <a:buSzPts val="2400"/>
              <a:buChar char="●"/>
            </a:pPr>
            <a:r>
              <a:rPr lang="en-US" sz="2400">
                <a:solidFill>
                  <a:schemeClr val="dk1"/>
                </a:solidFill>
              </a:rPr>
              <a:t>No dropping perpendiculars! We'll use proportions instead</a:t>
            </a:r>
            <a:endParaRPr sz="2400">
              <a:solidFill>
                <a:schemeClr val="dk1"/>
              </a:solidFill>
            </a:endParaRPr>
          </a:p>
        </p:txBody>
      </p:sp>
      <p:sp>
        <p:nvSpPr>
          <p:cNvPr id="961" name="Google Shape;961;p145">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2" name="Google Shape;962;p14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43275" y="1118925"/>
            <a:ext cx="6081750" cy="60817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146"/>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Three Main Cases for Law of Sines</a:t>
            </a:r>
            <a:endParaRPr sz="4000" dirty="0"/>
          </a:p>
        </p:txBody>
      </p:sp>
      <mc:AlternateContent xmlns:mc="http://schemas.openxmlformats.org/markup-compatibility/2006">
        <mc:Choice xmlns:a14="http://schemas.microsoft.com/office/drawing/2010/main" Requires="a14">
          <p:sp>
            <p:nvSpPr>
              <p:cNvPr id="968" name="Google Shape;968;p146"/>
              <p:cNvSpPr txBox="1"/>
              <p:nvPr/>
            </p:nvSpPr>
            <p:spPr>
              <a:xfrm>
                <a:off x="831828" y="1384300"/>
                <a:ext cx="7047000" cy="4419759"/>
              </a:xfrm>
              <a:prstGeom prst="rect">
                <a:avLst/>
              </a:prstGeom>
              <a:noFill/>
              <a:ln>
                <a:noFill/>
              </a:ln>
            </p:spPr>
            <p:txBody>
              <a:bodyPr spcFirstLastPara="1" wrap="square" lIns="121900" tIns="121900" rIns="121900" bIns="121900" anchor="t" anchorCtr="0">
                <a:spAutoFit/>
              </a:bodyPr>
              <a:lstStyle/>
              <a:p>
                <a:pPr marL="76200" marR="0" lvl="0" algn="l" rtl="0">
                  <a:lnSpc>
                    <a:spcPct val="113000"/>
                  </a:lnSpc>
                  <a:spcBef>
                    <a:spcPts val="0"/>
                  </a:spcBef>
                  <a:spcAft>
                    <a:spcPts val="0"/>
                  </a:spcAft>
                  <a:buClr>
                    <a:schemeClr val="dk1"/>
                  </a:buClr>
                  <a:buSzPts val="2400"/>
                </a:pPr>
                <a:r>
                  <a:rPr lang="en-US" sz="2400" b="1" dirty="0">
                    <a:solidFill>
                      <a:schemeClr val="dk1"/>
                    </a:solidFill>
                  </a:rPr>
                  <a:t>ASA (Angle-Side-Angle)</a:t>
                </a:r>
                <a:endParaRPr sz="2400" b="1" dirty="0">
                  <a:solidFill>
                    <a:schemeClr val="dk1"/>
                  </a:solidFill>
                </a:endParaRPr>
              </a:p>
              <a:p>
                <a:pPr marL="533400" marR="0" lvl="1" algn="l" rtl="0">
                  <a:lnSpc>
                    <a:spcPct val="113000"/>
                  </a:lnSpc>
                  <a:spcBef>
                    <a:spcPts val="0"/>
                  </a:spcBef>
                  <a:spcAft>
                    <a:spcPts val="0"/>
                  </a:spcAft>
                  <a:buClr>
                    <a:schemeClr val="dk1"/>
                  </a:buClr>
                  <a:buSzPts val="2400"/>
                </a:pPr>
                <a:r>
                  <a:rPr lang="en-US" sz="2400" dirty="0">
                    <a:solidFill>
                      <a:schemeClr val="dk1"/>
                    </a:solidFill>
                  </a:rPr>
                  <a:t>Two angles + included side</a:t>
                </a:r>
                <a:endParaRPr sz="2400" dirty="0">
                  <a:solidFill>
                    <a:schemeClr val="dk1"/>
                  </a:solidFill>
                </a:endParaRPr>
              </a:p>
              <a:p>
                <a:pPr marL="533400" marR="0" lvl="1" algn="l" rtl="0">
                  <a:lnSpc>
                    <a:spcPct val="113000"/>
                  </a:lnSpc>
                  <a:spcBef>
                    <a:spcPts val="0"/>
                  </a:spcBef>
                  <a:spcAft>
                    <a:spcPts val="0"/>
                  </a:spcAft>
                  <a:buClr>
                    <a:schemeClr val="dk1"/>
                  </a:buClr>
                  <a:buSzPts val="2400"/>
                </a:pPr>
                <a:r>
                  <a:rPr lang="en-US" sz="2400" dirty="0">
                    <a:solidFill>
                      <a:schemeClr val="dk1"/>
                    </a:solidFill>
                  </a:rPr>
                  <a:t>Example: </a:t>
                </a:r>
                <a14:m>
                  <m:oMath xmlns:m="http://schemas.openxmlformats.org/officeDocument/2006/math">
                    <m:r>
                      <a:rPr lang="en-US" sz="2400" i="1" dirty="0" smtClean="0">
                        <a:solidFill>
                          <a:schemeClr val="dk1"/>
                        </a:solidFill>
                        <a:latin typeface="Cambria Math" panose="02040503050406030204" pitchFamily="18" charset="0"/>
                      </a:rPr>
                      <m:t>𝛼</m:t>
                    </m:r>
                    <m:r>
                      <a:rPr lang="en-US" sz="2400" i="1" dirty="0" smtClean="0">
                        <a:solidFill>
                          <a:schemeClr val="dk1"/>
                        </a:solidFill>
                        <a:latin typeface="Cambria Math" panose="02040503050406030204" pitchFamily="18" charset="0"/>
                      </a:rPr>
                      <m:t>= </m:t>
                    </m:r>
                  </m:oMath>
                </a14:m>
                <a:r>
                  <a:rPr lang="en-US" sz="2400" dirty="0">
                    <a:solidFill>
                      <a:schemeClr val="dk1"/>
                    </a:solidFill>
                  </a:rPr>
                  <a:t>40°, </a:t>
                </a:r>
                <a14:m>
                  <m:oMath xmlns:m="http://schemas.openxmlformats.org/officeDocument/2006/math">
                    <m:r>
                      <a:rPr lang="en-US" sz="2400" i="1" dirty="0" smtClean="0">
                        <a:solidFill>
                          <a:schemeClr val="dk1"/>
                        </a:solidFill>
                        <a:latin typeface="Cambria Math" panose="02040503050406030204" pitchFamily="18" charset="0"/>
                      </a:rPr>
                      <m:t>𝑐</m:t>
                    </m:r>
                    <m:r>
                      <a:rPr lang="en-US" sz="2400" i="1" dirty="0" smtClean="0">
                        <a:solidFill>
                          <a:schemeClr val="dk1"/>
                        </a:solidFill>
                        <a:latin typeface="Cambria Math" panose="02040503050406030204" pitchFamily="18" charset="0"/>
                      </a:rPr>
                      <m:t>=10</m:t>
                    </m:r>
                  </m:oMath>
                </a14:m>
                <a:r>
                  <a:rPr lang="en-US" sz="2400" dirty="0">
                    <a:solidFill>
                      <a:schemeClr val="dk1"/>
                    </a:solidFill>
                  </a:rPr>
                  <a:t>, </a:t>
                </a:r>
                <a14:m>
                  <m:oMath xmlns:m="http://schemas.openxmlformats.org/officeDocument/2006/math">
                    <m:r>
                      <a:rPr lang="en-US" sz="2400" i="1" dirty="0" smtClean="0">
                        <a:solidFill>
                          <a:schemeClr val="dk1"/>
                        </a:solidFill>
                        <a:latin typeface="Cambria Math" panose="02040503050406030204" pitchFamily="18" charset="0"/>
                      </a:rPr>
                      <m:t>𝛽</m:t>
                    </m:r>
                    <m:r>
                      <a:rPr lang="en-US" sz="2400" i="1" dirty="0" smtClean="0">
                        <a:solidFill>
                          <a:schemeClr val="dk1"/>
                        </a:solidFill>
                        <a:latin typeface="Cambria Math" panose="02040503050406030204" pitchFamily="18" charset="0"/>
                      </a:rPr>
                      <m:t>= </m:t>
                    </m:r>
                  </m:oMath>
                </a14:m>
                <a:r>
                  <a:rPr lang="en-US" sz="2400" dirty="0">
                    <a:solidFill>
                      <a:schemeClr val="dk1"/>
                    </a:solidFill>
                  </a:rPr>
                  <a:t>60°</a:t>
                </a:r>
                <a:endParaRPr sz="2400" dirty="0">
                  <a:solidFill>
                    <a:schemeClr val="dk1"/>
                  </a:solidFill>
                </a:endParaRPr>
              </a:p>
              <a:p>
                <a:pPr marL="76200" marR="0" lvl="0" algn="l" rtl="0">
                  <a:lnSpc>
                    <a:spcPct val="113000"/>
                  </a:lnSpc>
                  <a:spcBef>
                    <a:spcPts val="0"/>
                  </a:spcBef>
                  <a:spcAft>
                    <a:spcPts val="0"/>
                  </a:spcAft>
                  <a:buClr>
                    <a:schemeClr val="dk1"/>
                  </a:buClr>
                  <a:buSzPts val="2400"/>
                </a:pPr>
                <a:r>
                  <a:rPr lang="en-US" sz="2400" b="1" dirty="0">
                    <a:solidFill>
                      <a:schemeClr val="dk1"/>
                    </a:solidFill>
                  </a:rPr>
                  <a:t>AAS (Angle-Angle-Side)</a:t>
                </a:r>
                <a:endParaRPr sz="2400" b="1" dirty="0">
                  <a:solidFill>
                    <a:schemeClr val="dk1"/>
                  </a:solidFill>
                </a:endParaRPr>
              </a:p>
              <a:p>
                <a:pPr marL="533400" marR="0" lvl="1" algn="l" rtl="0">
                  <a:lnSpc>
                    <a:spcPct val="113000"/>
                  </a:lnSpc>
                  <a:spcBef>
                    <a:spcPts val="0"/>
                  </a:spcBef>
                  <a:spcAft>
                    <a:spcPts val="0"/>
                  </a:spcAft>
                  <a:buClr>
                    <a:schemeClr val="dk1"/>
                  </a:buClr>
                  <a:buSzPts val="2400"/>
                </a:pPr>
                <a:r>
                  <a:rPr lang="en-US" sz="2400" dirty="0">
                    <a:solidFill>
                      <a:schemeClr val="dk1"/>
                    </a:solidFill>
                  </a:rPr>
                  <a:t>Two angles + non-included side</a:t>
                </a:r>
                <a:endParaRPr sz="2400" dirty="0">
                  <a:solidFill>
                    <a:schemeClr val="dk1"/>
                  </a:solidFill>
                </a:endParaRPr>
              </a:p>
              <a:p>
                <a:pPr marL="533400" marR="0" lvl="1" algn="l" rtl="0">
                  <a:lnSpc>
                    <a:spcPct val="113000"/>
                  </a:lnSpc>
                  <a:spcBef>
                    <a:spcPts val="0"/>
                  </a:spcBef>
                  <a:spcAft>
                    <a:spcPts val="0"/>
                  </a:spcAft>
                  <a:buClr>
                    <a:schemeClr val="dk1"/>
                  </a:buClr>
                  <a:buSzPts val="2400"/>
                </a:pPr>
                <a:r>
                  <a:rPr lang="en-US" sz="2400" dirty="0">
                    <a:solidFill>
                      <a:schemeClr val="dk1"/>
                    </a:solidFill>
                  </a:rPr>
                  <a:t>Example: </a:t>
                </a:r>
                <a14:m>
                  <m:oMath xmlns:m="http://schemas.openxmlformats.org/officeDocument/2006/math">
                    <m:r>
                      <a:rPr lang="en-US" sz="2400" i="1" dirty="0" smtClean="0">
                        <a:solidFill>
                          <a:schemeClr val="dk1"/>
                        </a:solidFill>
                        <a:latin typeface="Cambria Math" panose="02040503050406030204" pitchFamily="18" charset="0"/>
                      </a:rPr>
                      <m:t>𝛼</m:t>
                    </m:r>
                    <m:r>
                      <a:rPr lang="en-US" sz="2400" i="1" dirty="0" smtClean="0">
                        <a:solidFill>
                          <a:schemeClr val="dk1"/>
                        </a:solidFill>
                        <a:latin typeface="Cambria Math" panose="02040503050406030204" pitchFamily="18" charset="0"/>
                      </a:rPr>
                      <m:t>=</m:t>
                    </m:r>
                  </m:oMath>
                </a14:m>
                <a:r>
                  <a:rPr lang="en-US" sz="2400" dirty="0">
                    <a:solidFill>
                      <a:schemeClr val="dk1"/>
                    </a:solidFill>
                  </a:rPr>
                  <a:t> 40°, </a:t>
                </a:r>
                <a14:m>
                  <m:oMath xmlns:m="http://schemas.openxmlformats.org/officeDocument/2006/math">
                    <m:r>
                      <a:rPr lang="en-US" sz="2400" i="1" dirty="0" smtClean="0">
                        <a:solidFill>
                          <a:schemeClr val="dk1"/>
                        </a:solidFill>
                        <a:latin typeface="Cambria Math" panose="02040503050406030204" pitchFamily="18" charset="0"/>
                      </a:rPr>
                      <m:t>𝛽</m:t>
                    </m:r>
                    <m:r>
                      <a:rPr lang="en-US" sz="2400" i="1" dirty="0" smtClean="0">
                        <a:solidFill>
                          <a:schemeClr val="dk1"/>
                        </a:solidFill>
                        <a:latin typeface="Cambria Math" panose="02040503050406030204" pitchFamily="18" charset="0"/>
                      </a:rPr>
                      <m:t>= </m:t>
                    </m:r>
                  </m:oMath>
                </a14:m>
                <a:r>
                  <a:rPr lang="en-US" sz="2400" dirty="0">
                    <a:solidFill>
                      <a:schemeClr val="dk1"/>
                    </a:solidFill>
                  </a:rPr>
                  <a:t>60°, </a:t>
                </a:r>
                <a14:m>
                  <m:oMath xmlns:m="http://schemas.openxmlformats.org/officeDocument/2006/math">
                    <m:r>
                      <a:rPr lang="en-US" sz="2400" i="1" dirty="0" smtClean="0">
                        <a:solidFill>
                          <a:schemeClr val="dk1"/>
                        </a:solidFill>
                        <a:latin typeface="Cambria Math" panose="02040503050406030204" pitchFamily="18" charset="0"/>
                      </a:rPr>
                      <m:t>𝑎</m:t>
                    </m:r>
                    <m:r>
                      <a:rPr lang="en-US" sz="2400" i="1" dirty="0" smtClean="0">
                        <a:solidFill>
                          <a:schemeClr val="dk1"/>
                        </a:solidFill>
                        <a:latin typeface="Cambria Math" panose="02040503050406030204" pitchFamily="18" charset="0"/>
                      </a:rPr>
                      <m:t>=7</m:t>
                    </m:r>
                  </m:oMath>
                </a14:m>
              </a:p>
              <a:p>
                <a:pPr marL="76200" marR="0" lvl="0" algn="l" rtl="0">
                  <a:lnSpc>
                    <a:spcPct val="113000"/>
                  </a:lnSpc>
                  <a:spcBef>
                    <a:spcPts val="0"/>
                  </a:spcBef>
                  <a:spcAft>
                    <a:spcPts val="0"/>
                  </a:spcAft>
                  <a:buClr>
                    <a:schemeClr val="dk1"/>
                  </a:buClr>
                  <a:buSzPts val="2400"/>
                </a:pPr>
                <a:r>
                  <a:rPr lang="en-US" sz="2400" b="1" dirty="0">
                    <a:solidFill>
                      <a:schemeClr val="dk1"/>
                    </a:solidFill>
                  </a:rPr>
                  <a:t>SSA (Side-Side-Angle) </a:t>
                </a:r>
                <a:endParaRPr sz="2400" b="1" dirty="0">
                  <a:solidFill>
                    <a:schemeClr val="dk1"/>
                  </a:solidFill>
                </a:endParaRPr>
              </a:p>
              <a:p>
                <a:pPr marL="533400" marR="0" lvl="1" algn="l" rtl="0">
                  <a:lnSpc>
                    <a:spcPct val="113000"/>
                  </a:lnSpc>
                  <a:spcBef>
                    <a:spcPts val="0"/>
                  </a:spcBef>
                  <a:spcAft>
                    <a:spcPts val="0"/>
                  </a:spcAft>
                  <a:buClr>
                    <a:schemeClr val="dk1"/>
                  </a:buClr>
                  <a:buSzPts val="2400"/>
                </a:pPr>
                <a:r>
                  <a:rPr lang="en-US" sz="2400" dirty="0">
                    <a:solidFill>
                      <a:schemeClr val="dk1"/>
                    </a:solidFill>
                  </a:rPr>
                  <a:t>Two sides + non-included angle</a:t>
                </a:r>
                <a:endParaRPr sz="2400" dirty="0">
                  <a:solidFill>
                    <a:schemeClr val="dk1"/>
                  </a:solidFill>
                </a:endParaRPr>
              </a:p>
              <a:p>
                <a:pPr marL="533400" marR="0" lvl="1" algn="l" rtl="0">
                  <a:lnSpc>
                    <a:spcPct val="113000"/>
                  </a:lnSpc>
                  <a:spcBef>
                    <a:spcPts val="0"/>
                  </a:spcBef>
                  <a:spcAft>
                    <a:spcPts val="0"/>
                  </a:spcAft>
                  <a:buClr>
                    <a:schemeClr val="dk1"/>
                  </a:buClr>
                  <a:buSzPts val="2400"/>
                </a:pPr>
                <a:r>
                  <a:rPr lang="en-US" sz="2400" dirty="0">
                    <a:solidFill>
                      <a:schemeClr val="dk1"/>
                    </a:solidFill>
                  </a:rPr>
                  <a:t>Example: </a:t>
                </a:r>
                <a14:m>
                  <m:oMath xmlns:m="http://schemas.openxmlformats.org/officeDocument/2006/math">
                    <m:r>
                      <a:rPr lang="en-US" sz="2400" i="1" dirty="0" smtClean="0">
                        <a:solidFill>
                          <a:schemeClr val="dk1"/>
                        </a:solidFill>
                        <a:latin typeface="Cambria Math" panose="02040503050406030204" pitchFamily="18" charset="0"/>
                      </a:rPr>
                      <m:t>𝑎</m:t>
                    </m:r>
                    <m:r>
                      <a:rPr lang="en-US" sz="2400" i="1" dirty="0" smtClean="0">
                        <a:solidFill>
                          <a:schemeClr val="dk1"/>
                        </a:solidFill>
                        <a:latin typeface="Cambria Math" panose="02040503050406030204" pitchFamily="18" charset="0"/>
                      </a:rPr>
                      <m:t>=7,  </m:t>
                    </m:r>
                    <m:r>
                      <a:rPr lang="en-US" sz="2400" i="1" dirty="0" smtClean="0">
                        <a:solidFill>
                          <a:schemeClr val="dk1"/>
                        </a:solidFill>
                        <a:latin typeface="Cambria Math" panose="02040503050406030204" pitchFamily="18" charset="0"/>
                      </a:rPr>
                      <m:t>𝑏</m:t>
                    </m:r>
                    <m:r>
                      <a:rPr lang="en-US" sz="2400" i="1" dirty="0" smtClean="0">
                        <a:solidFill>
                          <a:schemeClr val="dk1"/>
                        </a:solidFill>
                        <a:latin typeface="Cambria Math" panose="02040503050406030204" pitchFamily="18" charset="0"/>
                      </a:rPr>
                      <m:t>=9,  </m:t>
                    </m:r>
                    <m:r>
                      <a:rPr lang="en-US" sz="2400" i="1" dirty="0" smtClean="0">
                        <a:solidFill>
                          <a:schemeClr val="dk1"/>
                        </a:solidFill>
                        <a:latin typeface="Cambria Math" panose="02040503050406030204" pitchFamily="18" charset="0"/>
                      </a:rPr>
                      <m:t>𝛼</m:t>
                    </m:r>
                    <m:r>
                      <a:rPr lang="en-US" sz="2400" i="1" dirty="0" smtClean="0">
                        <a:solidFill>
                          <a:schemeClr val="dk1"/>
                        </a:solidFill>
                        <a:latin typeface="Cambria Math" panose="02040503050406030204" pitchFamily="18" charset="0"/>
                      </a:rPr>
                      <m:t>=40° </m:t>
                    </m:r>
                  </m:oMath>
                </a14:m>
                <a:r>
                  <a:rPr lang="en-US" sz="2400" dirty="0">
                    <a:solidFill>
                      <a:schemeClr val="dk1"/>
                    </a:solidFill>
                  </a:rPr>
                  <a:t> (Watch out—ambiguous case!)</a:t>
                </a:r>
                <a:endParaRPr sz="2400" dirty="0">
                  <a:solidFill>
                    <a:schemeClr val="dk1"/>
                  </a:solidFill>
                </a:endParaRPr>
              </a:p>
            </p:txBody>
          </p:sp>
        </mc:Choice>
        <mc:Fallback>
          <p:sp>
            <p:nvSpPr>
              <p:cNvPr id="968" name="Google Shape;968;p146"/>
              <p:cNvSpPr txBox="1">
                <a:spLocks noRot="1" noChangeAspect="1" noMove="1" noResize="1" noEditPoints="1" noAdjustHandles="1" noChangeArrowheads="1" noChangeShapeType="1" noTextEdit="1"/>
              </p:cNvSpPr>
              <p:nvPr/>
            </p:nvSpPr>
            <p:spPr>
              <a:xfrm>
                <a:off x="831828" y="1384300"/>
                <a:ext cx="7047000" cy="4419759"/>
              </a:xfrm>
              <a:prstGeom prst="rect">
                <a:avLst/>
              </a:prstGeom>
              <a:blipFill>
                <a:blip r:embed="rId3"/>
                <a:stretch>
                  <a:fillRect r="-360"/>
                </a:stretch>
              </a:blipFill>
              <a:ln>
                <a:noFill/>
              </a:ln>
            </p:spPr>
            <p:txBody>
              <a:bodyPr/>
              <a:lstStyle/>
              <a:p>
                <a:r>
                  <a:rPr lang="en-US">
                    <a:noFill/>
                  </a:rPr>
                  <a:t> </a:t>
                </a:r>
              </a:p>
            </p:txBody>
          </p:sp>
        </mc:Fallback>
      </mc:AlternateContent>
      <p:pic>
        <p:nvPicPr>
          <p:cNvPr id="970" name="Google Shape;970;p146" descr="An oblique triangle consisting of angles alpha, beta, and gamma. Alpha and gamma's values are known, as is the side opposite beta, between alpha and gamma." title="CNX_Precalc_Figure_08_01_0022.jpg"/>
          <p:cNvPicPr preferRelativeResize="0"/>
          <p:nvPr/>
        </p:nvPicPr>
        <p:blipFill rotWithShape="1">
          <a:blip r:embed="rId4">
            <a:alphaModFix/>
          </a:blip>
          <a:srcRect l="14102" r="18452"/>
          <a:stretch/>
        </p:blipFill>
        <p:spPr>
          <a:xfrm>
            <a:off x="8216250" y="1384300"/>
            <a:ext cx="3128500" cy="1343025"/>
          </a:xfrm>
          <a:prstGeom prst="rect">
            <a:avLst/>
          </a:prstGeom>
          <a:noFill/>
          <a:ln>
            <a:noFill/>
          </a:ln>
        </p:spPr>
      </p:pic>
      <p:pic>
        <p:nvPicPr>
          <p:cNvPr id="971" name="Google Shape;971;p146" descr="An oblique triangle consisting of angles alpha, beta, and gamma. Alpha and gamma are known, as is the side opposite alpha, between beta and gamma." title="CNX_Precalc_Figure_08_01_0032.jpg"/>
          <p:cNvPicPr preferRelativeResize="0"/>
          <p:nvPr/>
        </p:nvPicPr>
        <p:blipFill rotWithShape="1">
          <a:blip r:embed="rId5">
            <a:alphaModFix/>
          </a:blip>
          <a:srcRect l="16935" r="15620"/>
          <a:stretch/>
        </p:blipFill>
        <p:spPr>
          <a:xfrm>
            <a:off x="8323575" y="2920200"/>
            <a:ext cx="3128500" cy="1343025"/>
          </a:xfrm>
          <a:prstGeom prst="rect">
            <a:avLst/>
          </a:prstGeom>
          <a:noFill/>
          <a:ln>
            <a:noFill/>
          </a:ln>
        </p:spPr>
      </p:pic>
      <p:pic>
        <p:nvPicPr>
          <p:cNvPr id="972" name="Google Shape;972;p146" descr="An oblique triangle consisting of angles alpha, beta, and gamma. Alpha is the only angle known. Two sides are known. The first is opposite alpha, between beta and gamma, and the second is opposite gamma, between alpha and beta." title="CNX_Precalc_Figure_08_01_0042.jpg"/>
          <p:cNvPicPr preferRelativeResize="0"/>
          <p:nvPr/>
        </p:nvPicPr>
        <p:blipFill rotWithShape="1">
          <a:blip r:embed="rId6">
            <a:alphaModFix/>
          </a:blip>
          <a:srcRect l="17265" r="15289"/>
          <a:stretch/>
        </p:blipFill>
        <p:spPr>
          <a:xfrm>
            <a:off x="8216250" y="4456088"/>
            <a:ext cx="3128500" cy="1343025"/>
          </a:xfrm>
          <a:prstGeom prst="rect">
            <a:avLst/>
          </a:prstGeom>
          <a:noFill/>
          <a:ln>
            <a:noFill/>
          </a:ln>
        </p:spPr>
      </p:pic>
      <p:sp>
        <p:nvSpPr>
          <p:cNvPr id="969" name="Google Shape;969;p146">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11"/>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t>From Unit Circle to Right Triangle</a:t>
            </a:r>
            <a:endParaRPr/>
          </a:p>
        </p:txBody>
      </p:sp>
      <mc:AlternateContent xmlns:mc="http://schemas.openxmlformats.org/markup-compatibility/2006">
        <mc:Choice xmlns:a14="http://schemas.microsoft.com/office/drawing/2010/main" Requires="a14">
          <p:sp>
            <p:nvSpPr>
              <p:cNvPr id="709" name="Google Shape;709;p111"/>
              <p:cNvSpPr txBox="1"/>
              <p:nvPr/>
            </p:nvSpPr>
            <p:spPr>
              <a:xfrm>
                <a:off x="584852" y="1384200"/>
                <a:ext cx="8547600" cy="5120400"/>
              </a:xfrm>
              <a:prstGeom prst="rect">
                <a:avLst/>
              </a:prstGeom>
              <a:noFill/>
              <a:ln>
                <a:noFill/>
              </a:ln>
            </p:spPr>
            <p:txBody>
              <a:bodyPr spcFirstLastPara="1" wrap="square" lIns="121900" tIns="121900" rIns="121900" bIns="121900" anchor="t" anchorCtr="0">
                <a:spAutoFit/>
              </a:bodyPr>
              <a:lstStyle/>
              <a:p>
                <a:pPr marL="88900" marR="0" lvl="0" algn="l" rtl="0">
                  <a:lnSpc>
                    <a:spcPct val="113000"/>
                  </a:lnSpc>
                  <a:spcBef>
                    <a:spcPts val="0"/>
                  </a:spcBef>
                  <a:spcAft>
                    <a:spcPts val="0"/>
                  </a:spcAft>
                  <a:buClr>
                    <a:schemeClr val="dk1"/>
                  </a:buClr>
                  <a:buSzPts val="2200"/>
                </a:pPr>
                <a:r>
                  <a:rPr lang="en-US" sz="2200" dirty="0">
                    <a:solidFill>
                      <a:schemeClr val="dk1"/>
                    </a:solidFill>
                  </a:rPr>
                  <a:t>Remember: On the unit circle,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cos</m:t>
                        </m:r>
                      </m:fName>
                      <m:e>
                        <m:r>
                          <a:rPr lang="en-US" sz="2200" i="1" dirty="0" smtClean="0">
                            <a:solidFill>
                              <a:schemeClr val="dk1"/>
                            </a:solidFill>
                            <a:latin typeface="Cambria Math" panose="02040503050406030204" pitchFamily="18" charset="0"/>
                          </a:rPr>
                          <m:t>𝑡</m:t>
                        </m:r>
                      </m:e>
                    </m:func>
                    <m:r>
                      <a:rPr lang="en-US" sz="2200" i="1" dirty="0" smtClean="0">
                        <a:solidFill>
                          <a:schemeClr val="dk1"/>
                        </a:solidFill>
                        <a:latin typeface="Cambria Math" panose="02040503050406030204" pitchFamily="18" charset="0"/>
                      </a:rPr>
                      <m:t>=</m:t>
                    </m:r>
                    <m:r>
                      <a:rPr lang="en-US" sz="2200" i="1" dirty="0" smtClean="0">
                        <a:solidFill>
                          <a:schemeClr val="dk1"/>
                        </a:solidFill>
                        <a:latin typeface="Cambria Math" panose="02040503050406030204" pitchFamily="18" charset="0"/>
                      </a:rPr>
                      <m:t>𝑥</m:t>
                    </m:r>
                  </m:oMath>
                </a14:m>
                <a:r>
                  <a:rPr lang="en-US" sz="2200" dirty="0">
                    <a:solidFill>
                      <a:schemeClr val="dk1"/>
                    </a:solidFill>
                  </a:rPr>
                  <a:t> and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sin</m:t>
                        </m:r>
                      </m:fName>
                      <m:e>
                        <m:r>
                          <a:rPr lang="en-US" sz="2200" i="1" dirty="0" smtClean="0">
                            <a:solidFill>
                              <a:schemeClr val="dk1"/>
                            </a:solidFill>
                            <a:latin typeface="Cambria Math" panose="02040503050406030204" pitchFamily="18" charset="0"/>
                          </a:rPr>
                          <m:t>𝑡</m:t>
                        </m:r>
                      </m:e>
                    </m:func>
                    <m:r>
                      <a:rPr lang="en-US" sz="2200" i="1" dirty="0" smtClean="0">
                        <a:solidFill>
                          <a:schemeClr val="dk1"/>
                        </a:solidFill>
                        <a:latin typeface="Cambria Math" panose="02040503050406030204" pitchFamily="18" charset="0"/>
                      </a:rPr>
                      <m:t>=</m:t>
                    </m:r>
                    <m:r>
                      <a:rPr lang="en-US" sz="2200" i="1" dirty="0" smtClean="0">
                        <a:solidFill>
                          <a:schemeClr val="dk1"/>
                        </a:solidFill>
                        <a:latin typeface="Cambria Math" panose="02040503050406030204" pitchFamily="18" charset="0"/>
                      </a:rPr>
                      <m:t>𝑦</m:t>
                    </m:r>
                  </m:oMath>
                </a14:m>
                <a:endParaRPr lang="en-US" sz="2200" dirty="0">
                  <a:solidFill>
                    <a:schemeClr val="dk1"/>
                  </a:solidFill>
                </a:endParaRPr>
              </a:p>
              <a:p>
                <a:pPr marL="88900" marR="0" lvl="0" algn="l" rtl="0">
                  <a:lnSpc>
                    <a:spcPct val="113000"/>
                  </a:lnSpc>
                  <a:spcBef>
                    <a:spcPts val="1000"/>
                  </a:spcBef>
                  <a:spcAft>
                    <a:spcPts val="0"/>
                  </a:spcAft>
                  <a:buClr>
                    <a:schemeClr val="dk1"/>
                  </a:buClr>
                  <a:buSzPts val="2200"/>
                </a:pPr>
                <a:r>
                  <a:rPr lang="en-US" sz="2200" dirty="0">
                    <a:solidFill>
                      <a:schemeClr val="dk1"/>
                    </a:solidFill>
                  </a:rPr>
                  <a:t>Drop a vertical line from point </a:t>
                </a:r>
                <a14:m>
                  <m:oMath xmlns:m="http://schemas.openxmlformats.org/officeDocument/2006/math">
                    <m:r>
                      <a:rPr lang="en-US" sz="2200" i="1" dirty="0" smtClean="0">
                        <a:solidFill>
                          <a:schemeClr val="dk1"/>
                        </a:solidFill>
                        <a:latin typeface="Cambria Math" panose="02040503050406030204" pitchFamily="18" charset="0"/>
                      </a:rPr>
                      <m:t>(</m:t>
                    </m:r>
                    <m:r>
                      <a:rPr lang="en-US" sz="2200" i="1" dirty="0" smtClean="0">
                        <a:solidFill>
                          <a:schemeClr val="dk1"/>
                        </a:solidFill>
                        <a:latin typeface="Cambria Math" panose="02040503050406030204" pitchFamily="18" charset="0"/>
                      </a:rPr>
                      <m:t>𝑥</m:t>
                    </m:r>
                    <m:r>
                      <a:rPr lang="en-US" sz="2200" i="1" dirty="0" smtClean="0">
                        <a:solidFill>
                          <a:schemeClr val="dk1"/>
                        </a:solidFill>
                        <a:latin typeface="Cambria Math" panose="02040503050406030204" pitchFamily="18" charset="0"/>
                      </a:rPr>
                      <m:t>, </m:t>
                    </m:r>
                    <m:r>
                      <a:rPr lang="en-US" sz="2200" i="1" dirty="0" smtClean="0">
                        <a:solidFill>
                          <a:schemeClr val="dk1"/>
                        </a:solidFill>
                        <a:latin typeface="Cambria Math" panose="02040503050406030204" pitchFamily="18" charset="0"/>
                      </a:rPr>
                      <m:t>𝑦</m:t>
                    </m:r>
                    <m:r>
                      <a:rPr lang="en-US" sz="2200" i="1" dirty="0" smtClean="0">
                        <a:solidFill>
                          <a:schemeClr val="dk1"/>
                        </a:solidFill>
                        <a:latin typeface="Cambria Math" panose="02040503050406030204" pitchFamily="18" charset="0"/>
                      </a:rPr>
                      <m:t>)</m:t>
                    </m:r>
                  </m:oMath>
                </a14:m>
                <a:r>
                  <a:rPr lang="en-US" sz="2200" dirty="0">
                    <a:solidFill>
                      <a:schemeClr val="dk1"/>
                    </a:solidFill>
                  </a:rPr>
                  <a:t> to the x-axis</a:t>
                </a:r>
                <a:endParaRPr sz="2200" dirty="0">
                  <a:solidFill>
                    <a:schemeClr val="dk1"/>
                  </a:solidFill>
                </a:endParaRPr>
              </a:p>
              <a:p>
                <a:pPr marL="88900" marR="0" lvl="0" algn="l" rtl="0">
                  <a:lnSpc>
                    <a:spcPct val="113000"/>
                  </a:lnSpc>
                  <a:spcBef>
                    <a:spcPts val="1000"/>
                  </a:spcBef>
                  <a:spcAft>
                    <a:spcPts val="0"/>
                  </a:spcAft>
                  <a:buClr>
                    <a:schemeClr val="dk1"/>
                  </a:buClr>
                  <a:buSzPts val="2200"/>
                </a:pPr>
                <a:r>
                  <a:rPr lang="en-US" sz="2200" dirty="0">
                    <a:solidFill>
                      <a:schemeClr val="dk1"/>
                    </a:solidFill>
                  </a:rPr>
                  <a:t>Creates a right triangle with legs </a:t>
                </a:r>
                <a14:m>
                  <m:oMath xmlns:m="http://schemas.openxmlformats.org/officeDocument/2006/math">
                    <m:r>
                      <a:rPr lang="en-US" sz="2200" i="1" dirty="0" smtClean="0">
                        <a:solidFill>
                          <a:schemeClr val="dk1"/>
                        </a:solidFill>
                        <a:latin typeface="Cambria Math" panose="02040503050406030204" pitchFamily="18" charset="0"/>
                      </a:rPr>
                      <m:t>𝑥</m:t>
                    </m:r>
                  </m:oMath>
                </a14:m>
                <a:r>
                  <a:rPr lang="en-US" sz="2200" dirty="0">
                    <a:solidFill>
                      <a:schemeClr val="dk1"/>
                    </a:solidFill>
                  </a:rPr>
                  <a:t> and </a:t>
                </a:r>
                <a14:m>
                  <m:oMath xmlns:m="http://schemas.openxmlformats.org/officeDocument/2006/math">
                    <m:r>
                      <a:rPr lang="en-US" sz="2200" i="1" dirty="0" smtClean="0">
                        <a:solidFill>
                          <a:schemeClr val="dk1"/>
                        </a:solidFill>
                        <a:latin typeface="Cambria Math" panose="02040503050406030204" pitchFamily="18" charset="0"/>
                      </a:rPr>
                      <m:t>𝑦</m:t>
                    </m:r>
                  </m:oMath>
                </a14:m>
                <a:r>
                  <a:rPr lang="en-US" sz="2200" dirty="0">
                    <a:solidFill>
                      <a:schemeClr val="dk1"/>
                    </a:solidFill>
                  </a:rPr>
                  <a:t>, hypotenuse = 1</a:t>
                </a:r>
                <a:endParaRPr sz="2200" dirty="0">
                  <a:solidFill>
                    <a:schemeClr val="dk1"/>
                  </a:solidFill>
                </a:endParaRPr>
              </a:p>
              <a:p>
                <a:pPr marL="88900" marR="0" lvl="0" algn="l" rtl="0">
                  <a:lnSpc>
                    <a:spcPct val="113000"/>
                  </a:lnSpc>
                  <a:spcBef>
                    <a:spcPts val="1000"/>
                  </a:spcBef>
                  <a:spcAft>
                    <a:spcPts val="0"/>
                  </a:spcAft>
                  <a:buClr>
                    <a:schemeClr val="dk1"/>
                  </a:buClr>
                  <a:buSzPts val="2200"/>
                </a:pPr>
                <a:r>
                  <a:rPr lang="en-US" sz="2200" dirty="0">
                    <a:solidFill>
                      <a:schemeClr val="dk1"/>
                    </a:solidFill>
                  </a:rPr>
                  <a:t>Key insight: These same ratios work for ANY right triangle!</a:t>
                </a:r>
                <a:endParaRPr sz="2200" dirty="0">
                  <a:solidFill>
                    <a:schemeClr val="dk1"/>
                  </a:solidFill>
                </a:endParaRPr>
              </a:p>
              <a:p>
                <a:pPr marL="88900" marR="0" lvl="0" algn="l" rtl="0">
                  <a:lnSpc>
                    <a:spcPct val="113000"/>
                  </a:lnSpc>
                  <a:spcBef>
                    <a:spcPts val="1000"/>
                  </a:spcBef>
                  <a:spcAft>
                    <a:spcPts val="0"/>
                  </a:spcAft>
                  <a:buClr>
                    <a:schemeClr val="dk1"/>
                  </a:buClr>
                  <a:buSzPts val="2200"/>
                </a:pPr>
                <a:r>
                  <a:rPr lang="en-US" sz="2200" dirty="0">
                    <a:solidFill>
                      <a:schemeClr val="dk1"/>
                    </a:solidFill>
                  </a:rPr>
                  <a:t>For an acute angle t in a right triangle:</a:t>
                </a:r>
                <a:endParaRPr sz="2200" dirty="0">
                  <a:solidFill>
                    <a:schemeClr val="dk1"/>
                  </a:solidFill>
                </a:endParaRPr>
              </a:p>
              <a:p>
                <a:pPr marL="546100" marR="0" lvl="1" algn="l" rtl="0">
                  <a:lnSpc>
                    <a:spcPct val="113000"/>
                  </a:lnSpc>
                  <a:spcBef>
                    <a:spcPts val="1000"/>
                  </a:spcBef>
                  <a:spcAft>
                    <a:spcPts val="0"/>
                  </a:spcAft>
                  <a:buClr>
                    <a:schemeClr val="dk1"/>
                  </a:buClr>
                  <a:buSzPts val="2200"/>
                </a:pPr>
                <a:r>
                  <a:rPr lang="en-US" sz="2200" dirty="0">
                    <a:solidFill>
                      <a:schemeClr val="dk1"/>
                    </a:solidFill>
                  </a:rPr>
                  <a:t>Adjacent side: The leg next to angle t (touching it)</a:t>
                </a:r>
                <a:endParaRPr sz="2200" dirty="0">
                  <a:solidFill>
                    <a:schemeClr val="dk1"/>
                  </a:solidFill>
                </a:endParaRPr>
              </a:p>
              <a:p>
                <a:pPr marL="546100" marR="0" lvl="1" algn="l" rtl="0">
                  <a:lnSpc>
                    <a:spcPct val="113000"/>
                  </a:lnSpc>
                  <a:spcBef>
                    <a:spcPts val="1000"/>
                  </a:spcBef>
                  <a:spcAft>
                    <a:spcPts val="0"/>
                  </a:spcAft>
                  <a:buClr>
                    <a:schemeClr val="dk1"/>
                  </a:buClr>
                  <a:buSzPts val="2200"/>
                </a:pPr>
                <a:r>
                  <a:rPr lang="en-US" sz="2200" dirty="0">
                    <a:solidFill>
                      <a:schemeClr val="dk1"/>
                    </a:solidFill>
                  </a:rPr>
                  <a:t>Opposite side: The leg across from angle t (not touching)</a:t>
                </a:r>
                <a:endParaRPr sz="2200" dirty="0">
                  <a:solidFill>
                    <a:schemeClr val="dk1"/>
                  </a:solidFill>
                </a:endParaRPr>
              </a:p>
              <a:p>
                <a:pPr marL="546100" marR="0" lvl="1" algn="l" rtl="0">
                  <a:lnSpc>
                    <a:spcPct val="113000"/>
                  </a:lnSpc>
                  <a:spcBef>
                    <a:spcPts val="1000"/>
                  </a:spcBef>
                  <a:spcAft>
                    <a:spcPts val="0"/>
                  </a:spcAft>
                  <a:buClr>
                    <a:schemeClr val="dk1"/>
                  </a:buClr>
                  <a:buSzPts val="2200"/>
                </a:pPr>
                <a:r>
                  <a:rPr lang="en-US" sz="2200" dirty="0">
                    <a:solidFill>
                      <a:schemeClr val="dk1"/>
                    </a:solidFill>
                  </a:rPr>
                  <a:t>Hypotenuse: Side opposite the right angle (always longest)</a:t>
                </a:r>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endParaRPr sz="2400" dirty="0">
                  <a:solidFill>
                    <a:schemeClr val="dk1"/>
                  </a:solidFill>
                </a:endParaRPr>
              </a:p>
              <a:p>
                <a:pPr marL="0" marR="0" lvl="0" indent="0" algn="l" rtl="0">
                  <a:lnSpc>
                    <a:spcPct val="113000"/>
                  </a:lnSpc>
                  <a:spcBef>
                    <a:spcPts val="0"/>
                  </a:spcBef>
                  <a:spcAft>
                    <a:spcPts val="0"/>
                  </a:spcAft>
                  <a:buClr>
                    <a:srgbClr val="000000"/>
                  </a:buClr>
                  <a:buSzPts val="2800"/>
                  <a:buFont typeface="Arial"/>
                  <a:buNone/>
                </a:pPr>
                <a:endParaRPr sz="2400" dirty="0">
                  <a:solidFill>
                    <a:schemeClr val="dk1"/>
                  </a:solidFill>
                </a:endParaRPr>
              </a:p>
            </p:txBody>
          </p:sp>
        </mc:Choice>
        <mc:Fallback>
          <p:sp>
            <p:nvSpPr>
              <p:cNvPr id="709" name="Google Shape;709;p111"/>
              <p:cNvSpPr txBox="1">
                <a:spLocks noRot="1" noChangeAspect="1" noMove="1" noResize="1" noEditPoints="1" noAdjustHandles="1" noChangeArrowheads="1" noChangeShapeType="1" noTextEdit="1"/>
              </p:cNvSpPr>
              <p:nvPr/>
            </p:nvSpPr>
            <p:spPr>
              <a:xfrm>
                <a:off x="584852" y="1384200"/>
                <a:ext cx="8547600" cy="5120400"/>
              </a:xfrm>
              <a:prstGeom prst="rect">
                <a:avLst/>
              </a:prstGeom>
              <a:blipFill>
                <a:blip r:embed="rId3"/>
                <a:stretch>
                  <a:fillRect/>
                </a:stretch>
              </a:blipFill>
              <a:ln>
                <a:noFill/>
              </a:ln>
            </p:spPr>
            <p:txBody>
              <a:bodyPr/>
              <a:lstStyle/>
              <a:p>
                <a:r>
                  <a:rPr lang="en-US">
                    <a:noFill/>
                  </a:rPr>
                  <a:t> </a:t>
                </a:r>
              </a:p>
            </p:txBody>
          </p:sp>
        </mc:Fallback>
      </mc:AlternateContent>
      <p:pic>
        <p:nvPicPr>
          <p:cNvPr id="712" name="Google Shape;712;p111" descr="Graph of quarter circle with radius of 1 and angle of t. Point of (x,y) is at intersection of terminal side of angle and edge of circle." title="CNX_Precalc_Figure_05_04_0012.jpg"/>
          <p:cNvPicPr preferRelativeResize="0"/>
          <p:nvPr/>
        </p:nvPicPr>
        <p:blipFill rotWithShape="1">
          <a:blip r:embed="rId4">
            <a:alphaModFix/>
          </a:blip>
          <a:srcRect l="27378" r="27374"/>
          <a:stretch/>
        </p:blipFill>
        <p:spPr>
          <a:xfrm>
            <a:off x="9009011" y="1384200"/>
            <a:ext cx="2098901" cy="1981200"/>
          </a:xfrm>
          <a:prstGeom prst="rect">
            <a:avLst/>
          </a:prstGeom>
          <a:noFill/>
          <a:ln>
            <a:noFill/>
          </a:ln>
        </p:spPr>
      </p:pic>
      <p:pic>
        <p:nvPicPr>
          <p:cNvPr id="711" name="Google Shape;711;p111" descr="A right triangle with hypotenuse, opposite, and adjacent sides labeled." title="CNX_Precalc_Figure_05_04_0022.jpg"/>
          <p:cNvPicPr preferRelativeResize="0"/>
          <p:nvPr/>
        </p:nvPicPr>
        <p:blipFill rotWithShape="1">
          <a:blip r:embed="rId5">
            <a:alphaModFix/>
          </a:blip>
          <a:srcRect l="17059" r="17730"/>
          <a:stretch/>
        </p:blipFill>
        <p:spPr>
          <a:xfrm>
            <a:off x="8916400" y="3700550"/>
            <a:ext cx="3024875" cy="1304925"/>
          </a:xfrm>
          <a:prstGeom prst="rect">
            <a:avLst/>
          </a:prstGeom>
          <a:noFill/>
          <a:ln>
            <a:noFill/>
          </a:ln>
        </p:spPr>
      </p:pic>
      <p:sp>
        <p:nvSpPr>
          <p:cNvPr id="710" name="Google Shape;710;p111">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147"/>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ct val="100000"/>
              <a:buFont typeface="Arial"/>
              <a:buNone/>
            </a:pPr>
            <a:r>
              <a:rPr lang="en-US" sz="4000" dirty="0"/>
              <a:t>Where Does the Law of Sines Come From?</a:t>
            </a:r>
            <a:endParaRPr sz="4000" dirty="0"/>
          </a:p>
        </p:txBody>
      </p:sp>
      <mc:AlternateContent xmlns:mc="http://schemas.openxmlformats.org/markup-compatibility/2006">
        <mc:Choice xmlns:a14="http://schemas.microsoft.com/office/drawing/2010/main" Requires="a14">
          <p:sp>
            <p:nvSpPr>
              <p:cNvPr id="978" name="Google Shape;978;p147"/>
              <p:cNvSpPr txBox="1"/>
              <p:nvPr/>
            </p:nvSpPr>
            <p:spPr>
              <a:xfrm>
                <a:off x="831825" y="1384300"/>
                <a:ext cx="7392600" cy="4395778"/>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The Setup: Draw altitude h from vertex to opposite side, creating two right triangles</a:t>
                </a:r>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Using right triangle relationships:</a:t>
                </a:r>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From left triangle: </a:t>
                </a:r>
                <a14:m>
                  <m:oMath xmlns:m="http://schemas.openxmlformats.org/officeDocument/2006/math">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sin</m:t>
                        </m:r>
                      </m:fName>
                      <m:e>
                        <m:r>
                          <a:rPr lang="en-US" sz="2000" i="1" dirty="0" smtClean="0">
                            <a:solidFill>
                              <a:schemeClr val="dk1"/>
                            </a:solidFill>
                            <a:latin typeface="Cambria Math" panose="02040503050406030204" pitchFamily="18" charset="0"/>
                          </a:rPr>
                          <m:t>𝛼</m:t>
                        </m:r>
                      </m:e>
                    </m:func>
                    <m:r>
                      <a:rPr lang="en-US" sz="2000" i="1" dirty="0" smtClean="0">
                        <a:solidFill>
                          <a:schemeClr val="dk1"/>
                        </a:solidFill>
                        <a:latin typeface="Cambria Math" panose="02040503050406030204" pitchFamily="18" charset="0"/>
                      </a:rPr>
                      <m:t>=</m:t>
                    </m:r>
                    <m:f>
                      <m:fPr>
                        <m:ctrlPr>
                          <a:rPr lang="en-US" sz="2000" i="1" dirty="0" smtClean="0">
                            <a:solidFill>
                              <a:schemeClr val="dk1"/>
                            </a:solidFill>
                            <a:latin typeface="Cambria Math" panose="02040503050406030204" pitchFamily="18" charset="0"/>
                          </a:rPr>
                        </m:ctrlPr>
                      </m:fPr>
                      <m:num>
                        <m:r>
                          <a:rPr lang="en-US" sz="2000" i="1" dirty="0" smtClean="0">
                            <a:solidFill>
                              <a:schemeClr val="dk1"/>
                            </a:solidFill>
                            <a:latin typeface="Cambria Math" panose="02040503050406030204" pitchFamily="18" charset="0"/>
                          </a:rPr>
                          <m:t>h</m:t>
                        </m:r>
                      </m:num>
                      <m:den>
                        <m:r>
                          <a:rPr lang="en-US" sz="2000" i="1" dirty="0" smtClean="0">
                            <a:solidFill>
                              <a:schemeClr val="dk1"/>
                            </a:solidFill>
                            <a:latin typeface="Cambria Math" panose="02040503050406030204" pitchFamily="18" charset="0"/>
                          </a:rPr>
                          <m:t>𝑏</m:t>
                        </m:r>
                      </m:den>
                    </m:f>
                    <m:r>
                      <a:rPr lang="en-US" sz="2000" b="0" i="1" dirty="0" smtClean="0">
                        <a:solidFill>
                          <a:schemeClr val="dk1"/>
                        </a:solidFill>
                        <a:latin typeface="Cambria Math" panose="02040503050406030204" pitchFamily="18" charset="0"/>
                      </a:rPr>
                      <m:t>  </m:t>
                    </m:r>
                    <m:r>
                      <a:rPr lang="en-US" sz="2000" i="1" dirty="0" smtClean="0">
                        <a:solidFill>
                          <a:schemeClr val="dk1"/>
                        </a:solidFill>
                        <a:latin typeface="Cambria Math" panose="02040503050406030204" pitchFamily="18" charset="0"/>
                      </a:rPr>
                      <m:t>→</m:t>
                    </m:r>
                    <m:r>
                      <a:rPr lang="en-US" sz="2000" b="0" i="1" dirty="0" smtClean="0">
                        <a:solidFill>
                          <a:schemeClr val="dk1"/>
                        </a:solidFill>
                        <a:latin typeface="Cambria Math" panose="02040503050406030204" pitchFamily="18" charset="0"/>
                      </a:rPr>
                      <m:t>  </m:t>
                    </m:r>
                    <m:r>
                      <a:rPr lang="en-US" sz="2000" i="1" dirty="0" smtClean="0">
                        <a:solidFill>
                          <a:schemeClr val="dk1"/>
                        </a:solidFill>
                        <a:latin typeface="Cambria Math" panose="02040503050406030204" pitchFamily="18" charset="0"/>
                      </a:rPr>
                      <m:t>h</m:t>
                    </m:r>
                    <m:r>
                      <a:rPr lang="en-US" sz="2000" i="1" dirty="0" smtClean="0">
                        <a:solidFill>
                          <a:schemeClr val="dk1"/>
                        </a:solidFill>
                        <a:latin typeface="Cambria Math" panose="02040503050406030204" pitchFamily="18" charset="0"/>
                      </a:rPr>
                      <m:t>=</m:t>
                    </m:r>
                    <m:r>
                      <a:rPr lang="en-US" sz="2000" i="1" dirty="0" smtClean="0">
                        <a:solidFill>
                          <a:schemeClr val="dk1"/>
                        </a:solidFill>
                        <a:latin typeface="Cambria Math" panose="02040503050406030204" pitchFamily="18" charset="0"/>
                      </a:rPr>
                      <m:t>𝑏</m:t>
                    </m:r>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sin</m:t>
                        </m:r>
                      </m:fName>
                      <m:e>
                        <m:r>
                          <a:rPr lang="en-US" sz="2000" i="1" dirty="0" smtClean="0">
                            <a:solidFill>
                              <a:schemeClr val="dk1"/>
                            </a:solidFill>
                            <a:latin typeface="Cambria Math" panose="02040503050406030204" pitchFamily="18" charset="0"/>
                          </a:rPr>
                          <m:t>𝛼</m:t>
                        </m:r>
                      </m:e>
                    </m:func>
                  </m:oMath>
                </a14:m>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From right triangle: </a:t>
                </a:r>
                <a14:m>
                  <m:oMath xmlns:m="http://schemas.openxmlformats.org/officeDocument/2006/math">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sin</m:t>
                        </m:r>
                      </m:fName>
                      <m:e>
                        <m:r>
                          <a:rPr lang="en-US" sz="2000" i="1" dirty="0" smtClean="0">
                            <a:solidFill>
                              <a:schemeClr val="dk1"/>
                            </a:solidFill>
                            <a:latin typeface="Cambria Math" panose="02040503050406030204" pitchFamily="18" charset="0"/>
                          </a:rPr>
                          <m:t>𝛽</m:t>
                        </m:r>
                      </m:e>
                    </m:func>
                    <m:r>
                      <a:rPr lang="en-US" sz="2000" i="1" dirty="0" smtClean="0">
                        <a:solidFill>
                          <a:schemeClr val="dk1"/>
                        </a:solidFill>
                        <a:latin typeface="Cambria Math" panose="02040503050406030204" pitchFamily="18" charset="0"/>
                      </a:rPr>
                      <m:t>=</m:t>
                    </m:r>
                    <m:f>
                      <m:fPr>
                        <m:ctrlPr>
                          <a:rPr lang="en-US" sz="2000" i="1" dirty="0" smtClean="0">
                            <a:solidFill>
                              <a:schemeClr val="dk1"/>
                            </a:solidFill>
                            <a:latin typeface="Cambria Math" panose="02040503050406030204" pitchFamily="18" charset="0"/>
                          </a:rPr>
                        </m:ctrlPr>
                      </m:fPr>
                      <m:num>
                        <m:r>
                          <a:rPr lang="en-US" sz="2000" i="1" dirty="0" smtClean="0">
                            <a:solidFill>
                              <a:schemeClr val="dk1"/>
                            </a:solidFill>
                            <a:latin typeface="Cambria Math" panose="02040503050406030204" pitchFamily="18" charset="0"/>
                          </a:rPr>
                          <m:t>h</m:t>
                        </m:r>
                      </m:num>
                      <m:den>
                        <m:r>
                          <a:rPr lang="en-US" sz="2000" i="1" dirty="0" smtClean="0">
                            <a:solidFill>
                              <a:schemeClr val="dk1"/>
                            </a:solidFill>
                            <a:latin typeface="Cambria Math" panose="02040503050406030204" pitchFamily="18" charset="0"/>
                          </a:rPr>
                          <m:t>𝑎</m:t>
                        </m:r>
                      </m:den>
                    </m:f>
                    <m:r>
                      <a:rPr lang="en-US" sz="2000" b="0" i="1" dirty="0" smtClean="0">
                        <a:solidFill>
                          <a:schemeClr val="dk1"/>
                        </a:solidFill>
                        <a:latin typeface="Cambria Math" panose="02040503050406030204" pitchFamily="18" charset="0"/>
                      </a:rPr>
                      <m:t>  </m:t>
                    </m:r>
                    <m:r>
                      <a:rPr lang="en-US" sz="2000" i="1" dirty="0" smtClean="0">
                        <a:solidFill>
                          <a:schemeClr val="dk1"/>
                        </a:solidFill>
                        <a:latin typeface="Cambria Math" panose="02040503050406030204" pitchFamily="18" charset="0"/>
                      </a:rPr>
                      <m:t>→</m:t>
                    </m:r>
                    <m:r>
                      <a:rPr lang="en-US" sz="2000" b="0" i="1" dirty="0" smtClean="0">
                        <a:solidFill>
                          <a:schemeClr val="dk1"/>
                        </a:solidFill>
                        <a:latin typeface="Cambria Math" panose="02040503050406030204" pitchFamily="18" charset="0"/>
                      </a:rPr>
                      <m:t>  </m:t>
                    </m:r>
                    <m:r>
                      <a:rPr lang="en-US" sz="2000" i="1" dirty="0" smtClean="0">
                        <a:solidFill>
                          <a:schemeClr val="dk1"/>
                        </a:solidFill>
                        <a:latin typeface="Cambria Math" panose="02040503050406030204" pitchFamily="18" charset="0"/>
                      </a:rPr>
                      <m:t>h</m:t>
                    </m:r>
                    <m:r>
                      <a:rPr lang="en-US" sz="2000" i="1" dirty="0" smtClean="0">
                        <a:solidFill>
                          <a:schemeClr val="dk1"/>
                        </a:solidFill>
                        <a:latin typeface="Cambria Math" panose="02040503050406030204" pitchFamily="18" charset="0"/>
                      </a:rPr>
                      <m:t>=</m:t>
                    </m:r>
                    <m:r>
                      <a:rPr lang="en-US" sz="2000" i="1" dirty="0" smtClean="0">
                        <a:solidFill>
                          <a:schemeClr val="dk1"/>
                        </a:solidFill>
                        <a:latin typeface="Cambria Math" panose="02040503050406030204" pitchFamily="18" charset="0"/>
                      </a:rPr>
                      <m:t>𝑎</m:t>
                    </m:r>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sin</m:t>
                        </m:r>
                      </m:fName>
                      <m:e>
                        <m:r>
                          <a:rPr lang="en-US" sz="2000" i="1" dirty="0" smtClean="0">
                            <a:solidFill>
                              <a:schemeClr val="dk1"/>
                            </a:solidFill>
                            <a:latin typeface="Cambria Math" panose="02040503050406030204" pitchFamily="18" charset="0"/>
                          </a:rPr>
                          <m:t>𝛽</m:t>
                        </m:r>
                      </m:e>
                    </m:func>
                  </m:oMath>
                </a14:m>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Set them equal: </a:t>
                </a:r>
                <a14:m>
                  <m:oMath xmlns:m="http://schemas.openxmlformats.org/officeDocument/2006/math">
                    <m:r>
                      <a:rPr lang="en-US" sz="2000" i="1" dirty="0" smtClean="0">
                        <a:solidFill>
                          <a:schemeClr val="dk1"/>
                        </a:solidFill>
                        <a:latin typeface="Cambria Math" panose="02040503050406030204" pitchFamily="18" charset="0"/>
                      </a:rPr>
                      <m:t>𝑏</m:t>
                    </m:r>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sin</m:t>
                        </m:r>
                      </m:fName>
                      <m:e>
                        <m:r>
                          <a:rPr lang="en-US" sz="2000" i="1" dirty="0" smtClean="0">
                            <a:solidFill>
                              <a:schemeClr val="dk1"/>
                            </a:solidFill>
                            <a:latin typeface="Cambria Math" panose="02040503050406030204" pitchFamily="18" charset="0"/>
                          </a:rPr>
                          <m:t>𝛼</m:t>
                        </m:r>
                      </m:e>
                    </m:func>
                    <m:r>
                      <a:rPr lang="en-US" sz="2000" i="1" dirty="0" smtClean="0">
                        <a:solidFill>
                          <a:schemeClr val="dk1"/>
                        </a:solidFill>
                        <a:latin typeface="Cambria Math" panose="02040503050406030204" pitchFamily="18" charset="0"/>
                      </a:rPr>
                      <m:t>=</m:t>
                    </m:r>
                    <m:r>
                      <a:rPr lang="en-US" sz="2000" i="1" dirty="0" smtClean="0">
                        <a:solidFill>
                          <a:schemeClr val="dk1"/>
                        </a:solidFill>
                        <a:latin typeface="Cambria Math" panose="02040503050406030204" pitchFamily="18" charset="0"/>
                      </a:rPr>
                      <m:t>𝑎</m:t>
                    </m:r>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sin</m:t>
                        </m:r>
                      </m:fName>
                      <m:e>
                        <m:r>
                          <a:rPr lang="en-US" sz="2000" i="1" dirty="0" smtClean="0">
                            <a:solidFill>
                              <a:schemeClr val="dk1"/>
                            </a:solidFill>
                            <a:latin typeface="Cambria Math" panose="02040503050406030204" pitchFamily="18" charset="0"/>
                          </a:rPr>
                          <m:t>𝛽</m:t>
                        </m:r>
                      </m:e>
                    </m:func>
                  </m:oMath>
                </a14:m>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Divide both sides by </a:t>
                </a:r>
                <a14:m>
                  <m:oMath xmlns:m="http://schemas.openxmlformats.org/officeDocument/2006/math">
                    <m:r>
                      <a:rPr lang="en-US" sz="2000" i="1" dirty="0" smtClean="0">
                        <a:solidFill>
                          <a:schemeClr val="dk1"/>
                        </a:solidFill>
                        <a:latin typeface="Cambria Math" panose="02040503050406030204" pitchFamily="18" charset="0"/>
                      </a:rPr>
                      <m:t>𝑎𝑏</m:t>
                    </m:r>
                  </m:oMath>
                </a14:m>
                <a:r>
                  <a:rPr lang="en-US" sz="2000" dirty="0">
                    <a:solidFill>
                      <a:schemeClr val="dk1"/>
                    </a:solidFill>
                  </a:rPr>
                  <a:t>: </a:t>
                </a:r>
                <a14:m>
                  <m:oMath xmlns:m="http://schemas.openxmlformats.org/officeDocument/2006/math">
                    <m:f>
                      <m:fPr>
                        <m:ctrlPr>
                          <a:rPr lang="en-US" sz="2000" i="1" dirty="0" smtClean="0">
                            <a:solidFill>
                              <a:schemeClr val="dk1"/>
                            </a:solidFill>
                            <a:latin typeface="Cambria Math" panose="02040503050406030204" pitchFamily="18" charset="0"/>
                          </a:rPr>
                        </m:ctrlPr>
                      </m:fPr>
                      <m:num>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sin</m:t>
                            </m:r>
                          </m:fName>
                          <m:e>
                            <m:r>
                              <a:rPr lang="en-US" sz="2000" i="1" dirty="0" smtClean="0">
                                <a:solidFill>
                                  <a:schemeClr val="dk1"/>
                                </a:solidFill>
                                <a:latin typeface="Cambria Math" panose="02040503050406030204" pitchFamily="18" charset="0"/>
                              </a:rPr>
                              <m:t>𝛼</m:t>
                            </m:r>
                          </m:e>
                        </m:func>
                      </m:num>
                      <m:den>
                        <m:r>
                          <a:rPr lang="en-US" sz="2000" i="1" dirty="0" smtClean="0">
                            <a:solidFill>
                              <a:schemeClr val="dk1"/>
                            </a:solidFill>
                            <a:latin typeface="Cambria Math" panose="02040503050406030204" pitchFamily="18" charset="0"/>
                          </a:rPr>
                          <m:t>𝑎</m:t>
                        </m:r>
                      </m:den>
                    </m:f>
                    <m:r>
                      <a:rPr lang="en-US" sz="2000" i="1" dirty="0" smtClean="0">
                        <a:solidFill>
                          <a:schemeClr val="dk1"/>
                        </a:solidFill>
                        <a:latin typeface="Cambria Math" panose="02040503050406030204" pitchFamily="18" charset="0"/>
                      </a:rPr>
                      <m:t>=</m:t>
                    </m:r>
                    <m:f>
                      <m:fPr>
                        <m:ctrlPr>
                          <a:rPr lang="en-US" sz="2000" i="1" dirty="0" smtClean="0">
                            <a:solidFill>
                              <a:schemeClr val="dk1"/>
                            </a:solidFill>
                            <a:latin typeface="Cambria Math" panose="02040503050406030204" pitchFamily="18" charset="0"/>
                          </a:rPr>
                        </m:ctrlPr>
                      </m:fPr>
                      <m:num>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sin</m:t>
                            </m:r>
                          </m:fName>
                          <m:e>
                            <m:r>
                              <a:rPr lang="en-US" sz="2000" i="1" dirty="0" smtClean="0">
                                <a:solidFill>
                                  <a:schemeClr val="dk1"/>
                                </a:solidFill>
                                <a:latin typeface="Cambria Math" panose="02040503050406030204" pitchFamily="18" charset="0"/>
                              </a:rPr>
                              <m:t>𝛽</m:t>
                            </m:r>
                          </m:e>
                        </m:func>
                      </m:num>
                      <m:den>
                        <m:r>
                          <a:rPr lang="en-US" sz="2000" i="1" dirty="0" smtClean="0">
                            <a:solidFill>
                              <a:schemeClr val="dk1"/>
                            </a:solidFill>
                            <a:latin typeface="Cambria Math" panose="02040503050406030204" pitchFamily="18" charset="0"/>
                          </a:rPr>
                          <m:t>𝑏</m:t>
                        </m:r>
                      </m:den>
                    </m:f>
                  </m:oMath>
                </a14:m>
                <a:endParaRPr sz="20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000" dirty="0">
                    <a:solidFill>
                      <a:schemeClr val="dk1"/>
                    </a:solidFill>
                  </a:rPr>
                  <a:t>The pattern continues for all three sides!</a:t>
                </a:r>
                <a:endParaRPr sz="2000" dirty="0">
                  <a:solidFill>
                    <a:schemeClr val="dk1"/>
                  </a:solidFill>
                </a:endParaRPr>
              </a:p>
            </p:txBody>
          </p:sp>
        </mc:Choice>
        <mc:Fallback>
          <p:sp>
            <p:nvSpPr>
              <p:cNvPr id="978" name="Google Shape;978;p147"/>
              <p:cNvSpPr txBox="1">
                <a:spLocks noRot="1" noChangeAspect="1" noMove="1" noResize="1" noEditPoints="1" noAdjustHandles="1" noChangeArrowheads="1" noChangeShapeType="1" noTextEdit="1"/>
              </p:cNvSpPr>
              <p:nvPr/>
            </p:nvSpPr>
            <p:spPr>
              <a:xfrm>
                <a:off x="831825" y="1384300"/>
                <a:ext cx="7392600" cy="4395778"/>
              </a:xfrm>
              <a:prstGeom prst="rect">
                <a:avLst/>
              </a:prstGeom>
              <a:blipFill>
                <a:blip r:embed="rId3"/>
                <a:stretch>
                  <a:fillRect l="-515"/>
                </a:stretch>
              </a:blipFill>
              <a:ln>
                <a:noFill/>
              </a:ln>
            </p:spPr>
            <p:txBody>
              <a:bodyPr/>
              <a:lstStyle/>
              <a:p>
                <a:r>
                  <a:rPr lang="en-US">
                    <a:noFill/>
                  </a:rPr>
                  <a:t> </a:t>
                </a:r>
              </a:p>
            </p:txBody>
          </p:sp>
        </mc:Fallback>
      </mc:AlternateContent>
      <p:pic>
        <p:nvPicPr>
          <p:cNvPr id="980" name="Google Shape;980;p147" descr="A triangle with base labeled c, left side labeled b, and right side labeled a. The base angles are labeled alpha on the left and beta on the right. A dashed vertical line from the top vertex to the base is labeled h, forming a right angle with the base."/>
          <p:cNvPicPr preferRelativeResize="0"/>
          <p:nvPr/>
        </p:nvPicPr>
        <p:blipFill rotWithShape="1">
          <a:blip r:embed="rId4">
            <a:alphaModFix/>
          </a:blip>
          <a:srcRect l="17547" r="17534"/>
          <a:stretch/>
        </p:blipFill>
        <p:spPr>
          <a:xfrm>
            <a:off x="8224450" y="2614652"/>
            <a:ext cx="3600575" cy="1628700"/>
          </a:xfrm>
          <a:prstGeom prst="rect">
            <a:avLst/>
          </a:prstGeom>
          <a:noFill/>
          <a:ln>
            <a:noFill/>
          </a:ln>
        </p:spPr>
      </p:pic>
      <p:sp>
        <p:nvSpPr>
          <p:cNvPr id="979" name="Google Shape;979;p147">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148"/>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The Law of Sines</a:t>
            </a:r>
            <a:endParaRPr sz="4000" dirty="0"/>
          </a:p>
        </p:txBody>
      </p:sp>
      <mc:AlternateContent xmlns:mc="http://schemas.openxmlformats.org/markup-compatibility/2006">
        <mc:Choice xmlns:a14="http://schemas.microsoft.com/office/drawing/2010/main" Requires="a14">
          <p:sp>
            <p:nvSpPr>
              <p:cNvPr id="986" name="Google Shape;986;p148"/>
              <p:cNvSpPr txBox="1"/>
              <p:nvPr/>
            </p:nvSpPr>
            <p:spPr>
              <a:xfrm>
                <a:off x="831833" y="1131706"/>
                <a:ext cx="8858400" cy="4701439"/>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Two equivalent forms:</a:t>
                </a:r>
                <a:endParaRPr sz="2000" dirty="0">
                  <a:solidFill>
                    <a:schemeClr val="dk1"/>
                  </a:solidFill>
                </a:endParaRPr>
              </a:p>
              <a:p>
                <a:pPr marL="88900" marR="0" lvl="0" algn="l" rtl="0">
                  <a:lnSpc>
                    <a:spcPct val="113000"/>
                  </a:lnSpc>
                  <a:spcBef>
                    <a:spcPts val="1000"/>
                  </a:spcBef>
                  <a:spcAft>
                    <a:spcPts val="0"/>
                  </a:spcAft>
                  <a:buClr>
                    <a:schemeClr val="dk1"/>
                  </a:buClr>
                  <a:buSzPts val="2200"/>
                </a:pPr>
                <a:r>
                  <a:rPr lang="en-US" sz="2000" b="1" dirty="0">
                    <a:solidFill>
                      <a:schemeClr val="dk1"/>
                    </a:solidFill>
                  </a:rPr>
                  <a:t>Form 1 </a:t>
                </a:r>
                <a:r>
                  <a:rPr lang="en-US" sz="2000" dirty="0">
                    <a:solidFill>
                      <a:schemeClr val="dk1"/>
                    </a:solidFill>
                  </a:rPr>
                  <a:t>(ratios of sine to opposite side):</a:t>
                </a:r>
                <a:endParaRPr sz="2000" dirty="0">
                  <a:solidFill>
                    <a:schemeClr val="dk1"/>
                  </a:solidFill>
                </a:endParaRPr>
              </a:p>
              <a:p>
                <a:pPr marL="457200" marR="0" lvl="0" indent="0" algn="l" rtl="0">
                  <a:lnSpc>
                    <a:spcPct val="113000"/>
                  </a:lnSpc>
                  <a:spcBef>
                    <a:spcPts val="1000"/>
                  </a:spcBef>
                  <a:spcAft>
                    <a:spcPts val="0"/>
                  </a:spcAft>
                  <a:buNone/>
                </a:pPr>
                <a14:m>
                  <m:oMathPara xmlns:m="http://schemas.openxmlformats.org/officeDocument/2006/math">
                    <m:oMathParaPr>
                      <m:jc m:val="centerGroup"/>
                    </m:oMathParaPr>
                    <m:oMath xmlns:m="http://schemas.openxmlformats.org/officeDocument/2006/math">
                      <m:f>
                        <m:fPr>
                          <m:ctrlPr>
                            <a:rPr lang="en-US" sz="2000" i="1" dirty="0" smtClean="0">
                              <a:solidFill>
                                <a:schemeClr val="dk1"/>
                              </a:solidFill>
                              <a:latin typeface="Cambria Math" panose="02040503050406030204" pitchFamily="18" charset="0"/>
                            </a:rPr>
                          </m:ctrlPr>
                        </m:fPr>
                        <m:num>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sin</m:t>
                              </m:r>
                            </m:fName>
                            <m:e>
                              <m:r>
                                <a:rPr lang="en-US" sz="2000" i="1" dirty="0" smtClean="0">
                                  <a:solidFill>
                                    <a:schemeClr val="dk1"/>
                                  </a:solidFill>
                                  <a:latin typeface="Cambria Math" panose="02040503050406030204" pitchFamily="18" charset="0"/>
                                </a:rPr>
                                <m:t>𝛼</m:t>
                              </m:r>
                            </m:e>
                          </m:func>
                        </m:num>
                        <m:den>
                          <m:r>
                            <a:rPr lang="en-US" sz="2000" i="1" dirty="0" smtClean="0">
                              <a:solidFill>
                                <a:schemeClr val="dk1"/>
                              </a:solidFill>
                              <a:latin typeface="Cambria Math" panose="02040503050406030204" pitchFamily="18" charset="0"/>
                            </a:rPr>
                            <m:t>𝑎</m:t>
                          </m:r>
                        </m:den>
                      </m:f>
                      <m:r>
                        <a:rPr lang="en-US" sz="2000" i="1" dirty="0" smtClean="0">
                          <a:solidFill>
                            <a:schemeClr val="dk1"/>
                          </a:solidFill>
                          <a:latin typeface="Cambria Math" panose="02040503050406030204" pitchFamily="18" charset="0"/>
                        </a:rPr>
                        <m:t>=</m:t>
                      </m:r>
                      <m:f>
                        <m:fPr>
                          <m:ctrlPr>
                            <a:rPr lang="en-US" sz="2000" i="1" dirty="0" smtClean="0">
                              <a:solidFill>
                                <a:schemeClr val="dk1"/>
                              </a:solidFill>
                              <a:latin typeface="Cambria Math" panose="02040503050406030204" pitchFamily="18" charset="0"/>
                            </a:rPr>
                          </m:ctrlPr>
                        </m:fPr>
                        <m:num>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sin</m:t>
                              </m:r>
                            </m:fName>
                            <m:e>
                              <m:r>
                                <a:rPr lang="en-US" sz="2000" i="1" dirty="0" smtClean="0">
                                  <a:solidFill>
                                    <a:schemeClr val="dk1"/>
                                  </a:solidFill>
                                  <a:latin typeface="Cambria Math" panose="02040503050406030204" pitchFamily="18" charset="0"/>
                                </a:rPr>
                                <m:t>𝛽</m:t>
                              </m:r>
                            </m:e>
                          </m:func>
                        </m:num>
                        <m:den>
                          <m:r>
                            <a:rPr lang="en-US" sz="2000" i="1" dirty="0" smtClean="0">
                              <a:solidFill>
                                <a:schemeClr val="dk1"/>
                              </a:solidFill>
                              <a:latin typeface="Cambria Math" panose="02040503050406030204" pitchFamily="18" charset="0"/>
                            </a:rPr>
                            <m:t>𝑏</m:t>
                          </m:r>
                        </m:den>
                      </m:f>
                      <m:r>
                        <a:rPr lang="en-US" sz="2000" i="1" dirty="0" smtClean="0">
                          <a:solidFill>
                            <a:schemeClr val="dk1"/>
                          </a:solidFill>
                          <a:latin typeface="Cambria Math" panose="02040503050406030204" pitchFamily="18" charset="0"/>
                        </a:rPr>
                        <m:t>=</m:t>
                      </m:r>
                      <m:f>
                        <m:fPr>
                          <m:ctrlPr>
                            <a:rPr lang="en-US" sz="2000" i="1" dirty="0" smtClean="0">
                              <a:solidFill>
                                <a:schemeClr val="dk1"/>
                              </a:solidFill>
                              <a:latin typeface="Cambria Math" panose="02040503050406030204" pitchFamily="18" charset="0"/>
                            </a:rPr>
                          </m:ctrlPr>
                        </m:fPr>
                        <m:num>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sin</m:t>
                              </m:r>
                            </m:fName>
                            <m:e>
                              <m:r>
                                <a:rPr lang="en-US" sz="2000" i="1" dirty="0" smtClean="0">
                                  <a:solidFill>
                                    <a:schemeClr val="dk1"/>
                                  </a:solidFill>
                                  <a:latin typeface="Cambria Math" panose="02040503050406030204" pitchFamily="18" charset="0"/>
                                </a:rPr>
                                <m:t>𝛾</m:t>
                              </m:r>
                            </m:e>
                          </m:func>
                        </m:num>
                        <m:den>
                          <m:r>
                            <a:rPr lang="en-US" sz="2000" i="1" dirty="0" smtClean="0">
                              <a:solidFill>
                                <a:schemeClr val="dk1"/>
                              </a:solidFill>
                              <a:latin typeface="Cambria Math" panose="02040503050406030204" pitchFamily="18" charset="0"/>
                            </a:rPr>
                            <m:t>𝑐</m:t>
                          </m:r>
                        </m:den>
                      </m:f>
                    </m:oMath>
                  </m:oMathPara>
                </a14:m>
                <a:endParaRPr sz="2000" dirty="0">
                  <a:solidFill>
                    <a:schemeClr val="dk1"/>
                  </a:solidFill>
                </a:endParaRPr>
              </a:p>
              <a:p>
                <a:pPr marL="88900" marR="0" lvl="0" algn="l" rtl="0">
                  <a:lnSpc>
                    <a:spcPct val="113000"/>
                  </a:lnSpc>
                  <a:spcBef>
                    <a:spcPts val="1000"/>
                  </a:spcBef>
                  <a:spcAft>
                    <a:spcPts val="0"/>
                  </a:spcAft>
                  <a:buClr>
                    <a:schemeClr val="dk1"/>
                  </a:buClr>
                  <a:buSzPts val="2200"/>
                </a:pPr>
                <a:r>
                  <a:rPr lang="en-US" sz="2000" b="1" dirty="0">
                    <a:solidFill>
                      <a:schemeClr val="dk1"/>
                    </a:solidFill>
                  </a:rPr>
                  <a:t>Form 2 </a:t>
                </a:r>
                <a:r>
                  <a:rPr lang="en-US" sz="2000" dirty="0">
                    <a:solidFill>
                      <a:schemeClr val="dk1"/>
                    </a:solidFill>
                  </a:rPr>
                  <a:t>(ratios of side to sine):</a:t>
                </a:r>
                <a:endParaRPr sz="2000" dirty="0">
                  <a:solidFill>
                    <a:schemeClr val="dk1"/>
                  </a:solidFill>
                </a:endParaRPr>
              </a:p>
              <a:p>
                <a:pPr marL="457200" marR="0" lvl="0" indent="0" algn="l" rtl="0">
                  <a:lnSpc>
                    <a:spcPct val="113000"/>
                  </a:lnSpc>
                  <a:spcBef>
                    <a:spcPts val="1000"/>
                  </a:spcBef>
                  <a:spcAft>
                    <a:spcPts val="0"/>
                  </a:spcAft>
                  <a:buNone/>
                </a:pPr>
                <a14:m>
                  <m:oMathPara xmlns:m="http://schemas.openxmlformats.org/officeDocument/2006/math">
                    <m:oMathParaPr>
                      <m:jc m:val="centerGroup"/>
                    </m:oMathParaPr>
                    <m:oMath xmlns:m="http://schemas.openxmlformats.org/officeDocument/2006/math">
                      <m:f>
                        <m:fPr>
                          <m:ctrlPr>
                            <a:rPr lang="en-US" sz="2000" i="1" dirty="0" smtClean="0">
                              <a:solidFill>
                                <a:schemeClr val="dk1"/>
                              </a:solidFill>
                              <a:latin typeface="Cambria Math" panose="02040503050406030204" pitchFamily="18" charset="0"/>
                            </a:rPr>
                          </m:ctrlPr>
                        </m:fPr>
                        <m:num>
                          <m:r>
                            <a:rPr lang="en-US" sz="2000" i="1" dirty="0" smtClean="0">
                              <a:solidFill>
                                <a:schemeClr val="dk1"/>
                              </a:solidFill>
                              <a:latin typeface="Cambria Math" panose="02040503050406030204" pitchFamily="18" charset="0"/>
                            </a:rPr>
                            <m:t>𝑎</m:t>
                          </m:r>
                        </m:num>
                        <m:den>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sin</m:t>
                              </m:r>
                            </m:fName>
                            <m:e>
                              <m:r>
                                <a:rPr lang="en-US" sz="2000" i="1" dirty="0" smtClean="0">
                                  <a:solidFill>
                                    <a:schemeClr val="dk1"/>
                                  </a:solidFill>
                                  <a:latin typeface="Cambria Math" panose="02040503050406030204" pitchFamily="18" charset="0"/>
                                </a:rPr>
                                <m:t>𝛼</m:t>
                              </m:r>
                            </m:e>
                          </m:func>
                        </m:den>
                      </m:f>
                      <m:r>
                        <a:rPr lang="en-US" sz="2000" i="1" dirty="0" smtClean="0">
                          <a:solidFill>
                            <a:schemeClr val="dk1"/>
                          </a:solidFill>
                          <a:latin typeface="Cambria Math" panose="02040503050406030204" pitchFamily="18" charset="0"/>
                        </a:rPr>
                        <m:t>=</m:t>
                      </m:r>
                      <m:f>
                        <m:fPr>
                          <m:ctrlPr>
                            <a:rPr lang="en-US" sz="2000" i="1" dirty="0" smtClean="0">
                              <a:solidFill>
                                <a:schemeClr val="dk1"/>
                              </a:solidFill>
                              <a:latin typeface="Cambria Math" panose="02040503050406030204" pitchFamily="18" charset="0"/>
                            </a:rPr>
                          </m:ctrlPr>
                        </m:fPr>
                        <m:num>
                          <m:r>
                            <a:rPr lang="en-US" sz="2000" i="1" dirty="0" smtClean="0">
                              <a:solidFill>
                                <a:schemeClr val="dk1"/>
                              </a:solidFill>
                              <a:latin typeface="Cambria Math" panose="02040503050406030204" pitchFamily="18" charset="0"/>
                            </a:rPr>
                            <m:t>𝑏</m:t>
                          </m:r>
                        </m:num>
                        <m:den>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sin</m:t>
                              </m:r>
                            </m:fName>
                            <m:e>
                              <m:r>
                                <a:rPr lang="en-US" sz="2000" i="1" dirty="0" smtClean="0">
                                  <a:solidFill>
                                    <a:schemeClr val="dk1"/>
                                  </a:solidFill>
                                  <a:latin typeface="Cambria Math" panose="02040503050406030204" pitchFamily="18" charset="0"/>
                                </a:rPr>
                                <m:t>𝛽</m:t>
                              </m:r>
                            </m:e>
                          </m:func>
                        </m:den>
                      </m:f>
                      <m:r>
                        <a:rPr lang="en-US" sz="2000" i="1" dirty="0" smtClean="0">
                          <a:solidFill>
                            <a:schemeClr val="dk1"/>
                          </a:solidFill>
                          <a:latin typeface="Cambria Math" panose="02040503050406030204" pitchFamily="18" charset="0"/>
                        </a:rPr>
                        <m:t>=</m:t>
                      </m:r>
                      <m:f>
                        <m:fPr>
                          <m:ctrlPr>
                            <a:rPr lang="en-US" sz="2000" i="1" dirty="0" smtClean="0">
                              <a:solidFill>
                                <a:schemeClr val="dk1"/>
                              </a:solidFill>
                              <a:latin typeface="Cambria Math" panose="02040503050406030204" pitchFamily="18" charset="0"/>
                            </a:rPr>
                          </m:ctrlPr>
                        </m:fPr>
                        <m:num>
                          <m:r>
                            <a:rPr lang="en-US" sz="2000" i="1" dirty="0" smtClean="0">
                              <a:solidFill>
                                <a:schemeClr val="dk1"/>
                              </a:solidFill>
                              <a:latin typeface="Cambria Math" panose="02040503050406030204" pitchFamily="18" charset="0"/>
                            </a:rPr>
                            <m:t>𝑐</m:t>
                          </m:r>
                        </m:num>
                        <m:den>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sin</m:t>
                              </m:r>
                            </m:fName>
                            <m:e>
                              <m:r>
                                <a:rPr lang="en-US" sz="2000" i="1" dirty="0" smtClean="0">
                                  <a:solidFill>
                                    <a:schemeClr val="dk1"/>
                                  </a:solidFill>
                                  <a:latin typeface="Cambria Math" panose="02040503050406030204" pitchFamily="18" charset="0"/>
                                </a:rPr>
                                <m:t>𝛾</m:t>
                              </m:r>
                            </m:e>
                          </m:func>
                        </m:den>
                      </m:f>
                    </m:oMath>
                  </m:oMathPara>
                </a14:m>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Key Idea: The ratio of any angle's sine to its opposite side is constant across the triangle</a:t>
                </a:r>
                <a:endParaRPr sz="20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000" dirty="0">
                    <a:solidFill>
                      <a:schemeClr val="dk1"/>
                    </a:solidFill>
                  </a:rPr>
                  <a:t>Standard Labeling: Angle </a:t>
                </a:r>
                <a14:m>
                  <m:oMath xmlns:m="http://schemas.openxmlformats.org/officeDocument/2006/math">
                    <m:r>
                      <a:rPr lang="en-US" sz="2000" i="1" dirty="0" smtClean="0">
                        <a:solidFill>
                          <a:schemeClr val="dk1"/>
                        </a:solidFill>
                        <a:latin typeface="Cambria Math" panose="02040503050406030204" pitchFamily="18" charset="0"/>
                      </a:rPr>
                      <m:t>𝛼</m:t>
                    </m:r>
                  </m:oMath>
                </a14:m>
                <a:r>
                  <a:rPr lang="en-US" sz="2000" dirty="0">
                    <a:solidFill>
                      <a:schemeClr val="dk1"/>
                    </a:solidFill>
                  </a:rPr>
                  <a:t> is opposite side </a:t>
                </a:r>
                <a14:m>
                  <m:oMath xmlns:m="http://schemas.openxmlformats.org/officeDocument/2006/math">
                    <m:r>
                      <a:rPr lang="en-US" sz="2000" i="1" dirty="0" smtClean="0">
                        <a:solidFill>
                          <a:schemeClr val="dk1"/>
                        </a:solidFill>
                        <a:latin typeface="Cambria Math" panose="02040503050406030204" pitchFamily="18" charset="0"/>
                      </a:rPr>
                      <m:t>𝑎</m:t>
                    </m:r>
                  </m:oMath>
                </a14:m>
                <a:r>
                  <a:rPr lang="en-US" sz="2000" dirty="0">
                    <a:solidFill>
                      <a:schemeClr val="dk1"/>
                    </a:solidFill>
                  </a:rPr>
                  <a:t>, angle </a:t>
                </a:r>
                <a14:m>
                  <m:oMath xmlns:m="http://schemas.openxmlformats.org/officeDocument/2006/math">
                    <m:r>
                      <a:rPr lang="en-US" sz="2000" i="1" dirty="0" smtClean="0">
                        <a:solidFill>
                          <a:schemeClr val="dk1"/>
                        </a:solidFill>
                        <a:latin typeface="Cambria Math" panose="02040503050406030204" pitchFamily="18" charset="0"/>
                      </a:rPr>
                      <m:t>𝛽</m:t>
                    </m:r>
                  </m:oMath>
                </a14:m>
                <a:r>
                  <a:rPr lang="en-US" sz="2000" dirty="0">
                    <a:solidFill>
                      <a:schemeClr val="dk1"/>
                    </a:solidFill>
                  </a:rPr>
                  <a:t> opposite </a:t>
                </a:r>
                <a14:m>
                  <m:oMath xmlns:m="http://schemas.openxmlformats.org/officeDocument/2006/math">
                    <m:r>
                      <a:rPr lang="en-US" sz="2000" i="1" dirty="0" smtClean="0">
                        <a:solidFill>
                          <a:schemeClr val="dk1"/>
                        </a:solidFill>
                        <a:latin typeface="Cambria Math" panose="02040503050406030204" pitchFamily="18" charset="0"/>
                      </a:rPr>
                      <m:t>𝑏</m:t>
                    </m:r>
                  </m:oMath>
                </a14:m>
                <a:r>
                  <a:rPr lang="en-US" sz="2000" dirty="0">
                    <a:solidFill>
                      <a:schemeClr val="dk1"/>
                    </a:solidFill>
                  </a:rPr>
                  <a:t>, angle </a:t>
                </a:r>
                <a14:m>
                  <m:oMath xmlns:m="http://schemas.openxmlformats.org/officeDocument/2006/math">
                    <m:r>
                      <a:rPr lang="en-US" sz="2000" i="1" dirty="0" smtClean="0">
                        <a:solidFill>
                          <a:schemeClr val="dk1"/>
                        </a:solidFill>
                        <a:latin typeface="Cambria Math" panose="02040503050406030204" pitchFamily="18" charset="0"/>
                      </a:rPr>
                      <m:t>𝛾</m:t>
                    </m:r>
                  </m:oMath>
                </a14:m>
                <a:r>
                  <a:rPr lang="en-US" sz="2000" dirty="0">
                    <a:solidFill>
                      <a:schemeClr val="dk1"/>
                    </a:solidFill>
                  </a:rPr>
                  <a:t> opposite </a:t>
                </a:r>
                <a14:m>
                  <m:oMath xmlns:m="http://schemas.openxmlformats.org/officeDocument/2006/math">
                    <m:r>
                      <a:rPr lang="en-US" sz="2000" i="1" dirty="0" smtClean="0">
                        <a:solidFill>
                          <a:schemeClr val="dk1"/>
                        </a:solidFill>
                        <a:latin typeface="Cambria Math" panose="02040503050406030204" pitchFamily="18" charset="0"/>
                      </a:rPr>
                      <m:t>𝑐</m:t>
                    </m:r>
                  </m:oMath>
                </a14:m>
                <a:endParaRPr sz="2000" dirty="0">
                  <a:solidFill>
                    <a:schemeClr val="dk1"/>
                  </a:solidFill>
                </a:endParaRPr>
              </a:p>
            </p:txBody>
          </p:sp>
        </mc:Choice>
        <mc:Fallback>
          <p:sp>
            <p:nvSpPr>
              <p:cNvPr id="986" name="Google Shape;986;p148"/>
              <p:cNvSpPr txBox="1">
                <a:spLocks noRot="1" noChangeAspect="1" noMove="1" noResize="1" noEditPoints="1" noAdjustHandles="1" noChangeArrowheads="1" noChangeShapeType="1" noTextEdit="1"/>
              </p:cNvSpPr>
              <p:nvPr/>
            </p:nvSpPr>
            <p:spPr>
              <a:xfrm>
                <a:off x="831833" y="1131706"/>
                <a:ext cx="8858400" cy="4701439"/>
              </a:xfrm>
              <a:prstGeom prst="rect">
                <a:avLst/>
              </a:prstGeom>
              <a:blipFill>
                <a:blip r:embed="rId3"/>
                <a:stretch>
                  <a:fillRect l="-429" r="-715"/>
                </a:stretch>
              </a:blipFill>
              <a:ln>
                <a:noFill/>
              </a:ln>
            </p:spPr>
            <p:txBody>
              <a:bodyPr/>
              <a:lstStyle/>
              <a:p>
                <a:r>
                  <a:rPr lang="en-US">
                    <a:noFill/>
                  </a:rPr>
                  <a:t> </a:t>
                </a:r>
              </a:p>
            </p:txBody>
          </p:sp>
        </mc:Fallback>
      </mc:AlternateContent>
      <p:sp>
        <p:nvSpPr>
          <p:cNvPr id="987" name="Google Shape;987;p148">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8" name="Google Shape;988;p148">
            <a:extLst>
              <a:ext uri="{C183D7F6-B498-43B3-948B-1728B52AA6E4}">
                <adec:decorative xmlns:adec="http://schemas.microsoft.com/office/drawing/2017/decorative" val="1"/>
              </a:ext>
            </a:extLst>
          </p:cNvPr>
          <p:cNvPicPr preferRelativeResize="0"/>
          <p:nvPr/>
        </p:nvPicPr>
        <p:blipFill rotWithShape="1">
          <a:blip r:embed="rId4">
            <a:alphaModFix/>
          </a:blip>
          <a:srcRect t="22075" r="65821" b="12026"/>
          <a:stretch/>
        </p:blipFill>
        <p:spPr>
          <a:xfrm>
            <a:off x="9036000" y="993300"/>
            <a:ext cx="3041875" cy="58647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149"/>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Identify the Case</a:t>
            </a:r>
            <a:endParaRPr>
              <a:solidFill>
                <a:schemeClr val="accent5"/>
              </a:solidFill>
            </a:endParaRPr>
          </a:p>
        </p:txBody>
      </p:sp>
      <mc:AlternateContent xmlns:mc="http://schemas.openxmlformats.org/markup-compatibility/2006">
        <mc:Choice xmlns:a14="http://schemas.microsoft.com/office/drawing/2010/main" Requires="a14">
          <p:sp>
            <p:nvSpPr>
              <p:cNvPr id="994" name="Google Shape;994;p149"/>
              <p:cNvSpPr txBox="1"/>
              <p:nvPr/>
            </p:nvSpPr>
            <p:spPr>
              <a:xfrm>
                <a:off x="831833" y="1384200"/>
                <a:ext cx="9334500" cy="4308640"/>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4400"/>
                  <a:buFont typeface="Arial"/>
                  <a:buNone/>
                </a:pPr>
                <a:r>
                  <a:rPr lang="en-US" sz="2600" dirty="0">
                    <a:solidFill>
                      <a:schemeClr val="dk1"/>
                    </a:solidFill>
                  </a:rPr>
                  <a:t>Identify whether each triangle scenario is ASA, AAS, or SSA:</a:t>
                </a:r>
                <a:endParaRPr sz="2600" dirty="0">
                  <a:solidFill>
                    <a:schemeClr val="dk1"/>
                  </a:solidFill>
                </a:endParaRPr>
              </a:p>
              <a:p>
                <a:pPr marL="63500" marR="0" lvl="0" algn="l" rtl="0">
                  <a:lnSpc>
                    <a:spcPct val="113000"/>
                  </a:lnSpc>
                  <a:spcBef>
                    <a:spcPts val="1000"/>
                  </a:spcBef>
                  <a:spcAft>
                    <a:spcPts val="0"/>
                  </a:spcAft>
                  <a:buClr>
                    <a:schemeClr val="dk1"/>
                  </a:buClr>
                  <a:buSzPts val="2600"/>
                </a:pPr>
                <a:r>
                  <a:rPr lang="en-US" sz="2600" dirty="0">
                    <a:solidFill>
                      <a:schemeClr val="dk1"/>
                    </a:solidFill>
                  </a:rPr>
                  <a:t>	</a:t>
                </a:r>
                <a:br>
                  <a:rPr lang="en-US" sz="2600" dirty="0">
                    <a:solidFill>
                      <a:schemeClr val="dk1"/>
                    </a:solidFill>
                  </a:rPr>
                </a:br>
                <a:r>
                  <a:rPr lang="en-US" sz="2600" dirty="0">
                    <a:solidFill>
                      <a:schemeClr val="dk1"/>
                    </a:solidFill>
                  </a:rPr>
                  <a:t>	Given </a:t>
                </a:r>
                <a14:m>
                  <m:oMath xmlns:m="http://schemas.openxmlformats.org/officeDocument/2006/math">
                    <m:r>
                      <a:rPr lang="en-US" sz="2600" i="1" dirty="0" smtClean="0">
                        <a:solidFill>
                          <a:schemeClr val="dk1"/>
                        </a:solidFill>
                        <a:latin typeface="Cambria Math" panose="02040503050406030204" pitchFamily="18" charset="0"/>
                      </a:rPr>
                      <m:t>𝛼</m:t>
                    </m:r>
                    <m:r>
                      <a:rPr lang="en-US" sz="2600" i="1" dirty="0" smtClean="0">
                        <a:solidFill>
                          <a:schemeClr val="dk1"/>
                        </a:solidFill>
                        <a:latin typeface="Cambria Math" panose="02040503050406030204" pitchFamily="18" charset="0"/>
                      </a:rPr>
                      <m:t>= 35°</m:t>
                    </m:r>
                  </m:oMath>
                </a14:m>
                <a:r>
                  <a:rPr lang="en-US" sz="2600" dirty="0">
                    <a:solidFill>
                      <a:schemeClr val="dk1"/>
                    </a:solidFill>
                  </a:rPr>
                  <a:t>, </a:t>
                </a:r>
                <a14:m>
                  <m:oMath xmlns:m="http://schemas.openxmlformats.org/officeDocument/2006/math">
                    <m:r>
                      <a:rPr lang="en-US" sz="2600" i="1" dirty="0" smtClean="0">
                        <a:solidFill>
                          <a:schemeClr val="dk1"/>
                        </a:solidFill>
                        <a:latin typeface="Cambria Math" panose="02040503050406030204" pitchFamily="18" charset="0"/>
                      </a:rPr>
                      <m:t>𝛽</m:t>
                    </m:r>
                    <m:r>
                      <a:rPr lang="en-US" sz="2600" i="1" dirty="0" smtClean="0">
                        <a:solidFill>
                          <a:schemeClr val="dk1"/>
                        </a:solidFill>
                        <a:latin typeface="Cambria Math" panose="02040503050406030204" pitchFamily="18" charset="0"/>
                      </a:rPr>
                      <m:t>= 72°</m:t>
                    </m:r>
                  </m:oMath>
                </a14:m>
                <a:r>
                  <a:rPr lang="en-US" sz="2600" dirty="0">
                    <a:solidFill>
                      <a:schemeClr val="dk1"/>
                    </a:solidFill>
                  </a:rPr>
                  <a:t>, </a:t>
                </a:r>
                <a14:m>
                  <m:oMath xmlns:m="http://schemas.openxmlformats.org/officeDocument/2006/math">
                    <m:r>
                      <a:rPr lang="en-US" sz="2600" i="1" dirty="0" smtClean="0">
                        <a:solidFill>
                          <a:schemeClr val="dk1"/>
                        </a:solidFill>
                        <a:latin typeface="Cambria Math" panose="02040503050406030204" pitchFamily="18" charset="0"/>
                      </a:rPr>
                      <m:t>𝑐</m:t>
                    </m:r>
                    <m:r>
                      <a:rPr lang="en-US" sz="2600" i="1" dirty="0" smtClean="0">
                        <a:solidFill>
                          <a:schemeClr val="dk1"/>
                        </a:solidFill>
                        <a:latin typeface="Cambria Math" panose="02040503050406030204" pitchFamily="18" charset="0"/>
                      </a:rPr>
                      <m:t>=15</m:t>
                    </m:r>
                  </m:oMath>
                </a14:m>
                <a:endParaRPr sz="2600" dirty="0">
                  <a:solidFill>
                    <a:schemeClr val="dk1"/>
                  </a:solidFill>
                </a:endParaRPr>
              </a:p>
              <a:p>
                <a:pPr marL="63500" marR="0" lvl="0" algn="l" rtl="0">
                  <a:lnSpc>
                    <a:spcPct val="113000"/>
                  </a:lnSpc>
                  <a:spcBef>
                    <a:spcPts val="1000"/>
                  </a:spcBef>
                  <a:spcAft>
                    <a:spcPts val="0"/>
                  </a:spcAft>
                  <a:buClr>
                    <a:schemeClr val="dk1"/>
                  </a:buClr>
                  <a:buSzPts val="2600"/>
                </a:pPr>
                <a:r>
                  <a:rPr lang="en-US" sz="2600" dirty="0">
                    <a:solidFill>
                      <a:schemeClr val="dk1"/>
                    </a:solidFill>
                  </a:rPr>
                  <a:t>	Given </a:t>
                </a:r>
                <a14:m>
                  <m:oMath xmlns:m="http://schemas.openxmlformats.org/officeDocument/2006/math">
                    <m:r>
                      <a:rPr lang="en-US" sz="2600" i="1" dirty="0" smtClean="0">
                        <a:solidFill>
                          <a:schemeClr val="dk1"/>
                        </a:solidFill>
                        <a:latin typeface="Cambria Math" panose="02040503050406030204" pitchFamily="18" charset="0"/>
                      </a:rPr>
                      <m:t>𝑎</m:t>
                    </m:r>
                    <m:r>
                      <a:rPr lang="en-US" sz="2600" i="1" dirty="0" smtClean="0">
                        <a:solidFill>
                          <a:schemeClr val="dk1"/>
                        </a:solidFill>
                        <a:latin typeface="Cambria Math" panose="02040503050406030204" pitchFamily="18" charset="0"/>
                      </a:rPr>
                      <m:t>=12</m:t>
                    </m:r>
                  </m:oMath>
                </a14:m>
                <a:r>
                  <a:rPr lang="en-US" sz="2600" dirty="0">
                    <a:solidFill>
                      <a:schemeClr val="dk1"/>
                    </a:solidFill>
                  </a:rPr>
                  <a:t>, </a:t>
                </a:r>
                <a14:m>
                  <m:oMath xmlns:m="http://schemas.openxmlformats.org/officeDocument/2006/math">
                    <m:r>
                      <a:rPr lang="en-US" sz="2600" i="1" dirty="0" smtClean="0">
                        <a:solidFill>
                          <a:schemeClr val="dk1"/>
                        </a:solidFill>
                        <a:latin typeface="Cambria Math" panose="02040503050406030204" pitchFamily="18" charset="0"/>
                      </a:rPr>
                      <m:t>𝑏</m:t>
                    </m:r>
                    <m:r>
                      <a:rPr lang="en-US" sz="2600" i="1" dirty="0" smtClean="0">
                        <a:solidFill>
                          <a:schemeClr val="dk1"/>
                        </a:solidFill>
                        <a:latin typeface="Cambria Math" panose="02040503050406030204" pitchFamily="18" charset="0"/>
                      </a:rPr>
                      <m:t>=18</m:t>
                    </m:r>
                  </m:oMath>
                </a14:m>
                <a:r>
                  <a:rPr lang="en-US" sz="2600" dirty="0">
                    <a:solidFill>
                      <a:schemeClr val="dk1"/>
                    </a:solidFill>
                  </a:rPr>
                  <a:t>, </a:t>
                </a:r>
                <a14:m>
                  <m:oMath xmlns:m="http://schemas.openxmlformats.org/officeDocument/2006/math">
                    <m:r>
                      <a:rPr lang="en-US" sz="2600" i="1" dirty="0" smtClean="0">
                        <a:solidFill>
                          <a:schemeClr val="dk1"/>
                        </a:solidFill>
                        <a:latin typeface="Cambria Math" panose="02040503050406030204" pitchFamily="18" charset="0"/>
                      </a:rPr>
                      <m:t>𝛼</m:t>
                    </m:r>
                    <m:r>
                      <a:rPr lang="en-US" sz="2600" i="1" dirty="0" smtClean="0">
                        <a:solidFill>
                          <a:schemeClr val="dk1"/>
                        </a:solidFill>
                        <a:latin typeface="Cambria Math" panose="02040503050406030204" pitchFamily="18" charset="0"/>
                      </a:rPr>
                      <m:t>=28°</m:t>
                    </m:r>
                  </m:oMath>
                </a14:m>
              </a:p>
              <a:p>
                <a:pPr marL="63500" marR="0" lvl="0" algn="l" rtl="0">
                  <a:lnSpc>
                    <a:spcPct val="113000"/>
                  </a:lnSpc>
                  <a:spcBef>
                    <a:spcPts val="1000"/>
                  </a:spcBef>
                  <a:spcAft>
                    <a:spcPts val="0"/>
                  </a:spcAft>
                  <a:buClr>
                    <a:schemeClr val="dk1"/>
                  </a:buClr>
                  <a:buSzPts val="2600"/>
                </a:pPr>
                <a:r>
                  <a:rPr lang="en-US" sz="2600" dirty="0">
                    <a:solidFill>
                      <a:schemeClr val="dk1"/>
                    </a:solidFill>
                  </a:rPr>
                  <a:t>	Given </a:t>
                </a:r>
                <a14:m>
                  <m:oMath xmlns:m="http://schemas.openxmlformats.org/officeDocument/2006/math">
                    <m:r>
                      <a:rPr lang="en-US" sz="2600" i="1" dirty="0" smtClean="0">
                        <a:solidFill>
                          <a:schemeClr val="dk1"/>
                        </a:solidFill>
                        <a:latin typeface="Cambria Math" panose="02040503050406030204" pitchFamily="18" charset="0"/>
                      </a:rPr>
                      <m:t>𝛼</m:t>
                    </m:r>
                    <m:r>
                      <a:rPr lang="en-US" sz="2600" i="1" dirty="0" smtClean="0">
                        <a:solidFill>
                          <a:schemeClr val="dk1"/>
                        </a:solidFill>
                        <a:latin typeface="Cambria Math" panose="02040503050406030204" pitchFamily="18" charset="0"/>
                      </a:rPr>
                      <m:t>=45°</m:t>
                    </m:r>
                  </m:oMath>
                </a14:m>
                <a:r>
                  <a:rPr lang="en-US" sz="2600" dirty="0">
                    <a:solidFill>
                      <a:schemeClr val="dk1"/>
                    </a:solidFill>
                  </a:rPr>
                  <a:t>, </a:t>
                </a:r>
                <a14:m>
                  <m:oMath xmlns:m="http://schemas.openxmlformats.org/officeDocument/2006/math">
                    <m:r>
                      <a:rPr lang="en-US" sz="2600" i="1" dirty="0" smtClean="0">
                        <a:solidFill>
                          <a:schemeClr val="dk1"/>
                        </a:solidFill>
                        <a:latin typeface="Cambria Math" panose="02040503050406030204" pitchFamily="18" charset="0"/>
                      </a:rPr>
                      <m:t>𝑐</m:t>
                    </m:r>
                    <m:r>
                      <a:rPr lang="en-US" sz="2600" i="1" dirty="0" smtClean="0">
                        <a:solidFill>
                          <a:schemeClr val="dk1"/>
                        </a:solidFill>
                        <a:latin typeface="Cambria Math" panose="02040503050406030204" pitchFamily="18" charset="0"/>
                      </a:rPr>
                      <m:t>=20</m:t>
                    </m:r>
                  </m:oMath>
                </a14:m>
                <a:r>
                  <a:rPr lang="en-US" sz="2600" dirty="0">
                    <a:solidFill>
                      <a:schemeClr val="dk1"/>
                    </a:solidFill>
                  </a:rPr>
                  <a:t>, </a:t>
                </a:r>
                <a14:m>
                  <m:oMath xmlns:m="http://schemas.openxmlformats.org/officeDocument/2006/math">
                    <m:r>
                      <a:rPr lang="en-US" sz="2600" i="1" dirty="0" smtClean="0">
                        <a:solidFill>
                          <a:schemeClr val="dk1"/>
                        </a:solidFill>
                        <a:latin typeface="Cambria Math" panose="02040503050406030204" pitchFamily="18" charset="0"/>
                      </a:rPr>
                      <m:t>𝛽</m:t>
                    </m:r>
                    <m:r>
                      <a:rPr lang="en-US" sz="2600" i="1" dirty="0" smtClean="0">
                        <a:solidFill>
                          <a:schemeClr val="dk1"/>
                        </a:solidFill>
                        <a:latin typeface="Cambria Math" panose="02040503050406030204" pitchFamily="18" charset="0"/>
                      </a:rPr>
                      <m:t>=60°</m:t>
                    </m:r>
                  </m:oMath>
                </a14:m>
              </a:p>
              <a:p>
                <a:pPr marL="0" marR="0" lvl="0" indent="0" algn="l" rtl="0">
                  <a:lnSpc>
                    <a:spcPct val="113000"/>
                  </a:lnSpc>
                  <a:spcBef>
                    <a:spcPts val="1000"/>
                  </a:spcBef>
                  <a:spcAft>
                    <a:spcPts val="1000"/>
                  </a:spcAft>
                  <a:buClr>
                    <a:srgbClr val="000000"/>
                  </a:buClr>
                  <a:buSzPts val="4400"/>
                  <a:buFont typeface="Arial"/>
                  <a:buNone/>
                </a:pPr>
                <a:endParaRPr lang="en-US" sz="2600" dirty="0">
                  <a:solidFill>
                    <a:schemeClr val="dk1"/>
                  </a:solidFill>
                </a:endParaRPr>
              </a:p>
              <a:p>
                <a:pPr marL="0" marR="0" lvl="0" indent="0" algn="l" rtl="0">
                  <a:lnSpc>
                    <a:spcPct val="113000"/>
                  </a:lnSpc>
                  <a:spcBef>
                    <a:spcPts val="1000"/>
                  </a:spcBef>
                  <a:spcAft>
                    <a:spcPts val="1000"/>
                  </a:spcAft>
                  <a:buClr>
                    <a:srgbClr val="000000"/>
                  </a:buClr>
                  <a:buSzPts val="4400"/>
                  <a:buFont typeface="Arial"/>
                  <a:buNone/>
                </a:pPr>
                <a:r>
                  <a:rPr lang="en-US" sz="2600" dirty="0">
                    <a:solidFill>
                      <a:schemeClr val="dk1"/>
                    </a:solidFill>
                  </a:rPr>
                  <a:t>Take 2 minutes to decide—don't solve yet!</a:t>
                </a:r>
                <a:endParaRPr sz="2600" dirty="0">
                  <a:solidFill>
                    <a:schemeClr val="dk1"/>
                  </a:solidFill>
                </a:endParaRPr>
              </a:p>
            </p:txBody>
          </p:sp>
        </mc:Choice>
        <mc:Fallback>
          <p:sp>
            <p:nvSpPr>
              <p:cNvPr id="994" name="Google Shape;994;p149"/>
              <p:cNvSpPr txBox="1">
                <a:spLocks noRot="1" noChangeAspect="1" noMove="1" noResize="1" noEditPoints="1" noAdjustHandles="1" noChangeArrowheads="1" noChangeShapeType="1" noTextEdit="1"/>
              </p:cNvSpPr>
              <p:nvPr/>
            </p:nvSpPr>
            <p:spPr>
              <a:xfrm>
                <a:off x="831833" y="1384200"/>
                <a:ext cx="9334500" cy="4308640"/>
              </a:xfrm>
              <a:prstGeom prst="rect">
                <a:avLst/>
              </a:prstGeom>
              <a:blipFill>
                <a:blip r:embed="rId3"/>
                <a:stretch>
                  <a:fillRect l="-815"/>
                </a:stretch>
              </a:blipFill>
              <a:ln>
                <a:noFill/>
              </a:ln>
            </p:spPr>
            <p:txBody>
              <a:bodyPr/>
              <a:lstStyle/>
              <a:p>
                <a:r>
                  <a:rPr lang="en-US">
                    <a:noFill/>
                  </a:rPr>
                  <a:t> </a:t>
                </a:r>
              </a:p>
            </p:txBody>
          </p:sp>
        </mc:Fallback>
      </mc:AlternateContent>
      <p:sp>
        <p:nvSpPr>
          <p:cNvPr id="995" name="Google Shape;995;p149">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150"/>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Example: AAS Case</a:t>
            </a:r>
            <a:endParaRPr sz="4000" dirty="0"/>
          </a:p>
        </p:txBody>
      </p:sp>
      <mc:AlternateContent xmlns:mc="http://schemas.openxmlformats.org/markup-compatibility/2006">
        <mc:Choice xmlns:a14="http://schemas.microsoft.com/office/drawing/2010/main" Requires="a14">
          <p:sp>
            <p:nvSpPr>
              <p:cNvPr id="1001" name="Google Shape;1001;p150"/>
              <p:cNvSpPr txBox="1"/>
              <p:nvPr/>
            </p:nvSpPr>
            <p:spPr>
              <a:xfrm>
                <a:off x="831833" y="1344467"/>
                <a:ext cx="10559700" cy="4583266"/>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Problem: Given </a:t>
                </a:r>
                <a14:m>
                  <m:oMath xmlns:m="http://schemas.openxmlformats.org/officeDocument/2006/math">
                    <m:r>
                      <a:rPr lang="en-US" sz="2000" i="1" dirty="0" smtClean="0">
                        <a:solidFill>
                          <a:schemeClr val="dk1"/>
                        </a:solidFill>
                        <a:latin typeface="Cambria Math" panose="02040503050406030204" pitchFamily="18" charset="0"/>
                      </a:rPr>
                      <m:t>𝛼</m:t>
                    </m:r>
                    <m:r>
                      <a:rPr lang="en-US" sz="2000" i="1" dirty="0" smtClean="0">
                        <a:solidFill>
                          <a:schemeClr val="dk1"/>
                        </a:solidFill>
                        <a:latin typeface="Cambria Math" panose="02040503050406030204" pitchFamily="18" charset="0"/>
                      </a:rPr>
                      <m:t>= 50°</m:t>
                    </m:r>
                  </m:oMath>
                </a14:m>
                <a:r>
                  <a:rPr lang="en-US" sz="2000" dirty="0">
                    <a:solidFill>
                      <a:schemeClr val="dk1"/>
                    </a:solidFill>
                  </a:rPr>
                  <a:t>, </a:t>
                </a:r>
                <a14:m>
                  <m:oMath xmlns:m="http://schemas.openxmlformats.org/officeDocument/2006/math">
                    <m:r>
                      <a:rPr lang="en-US" sz="2000" i="1" dirty="0" smtClean="0">
                        <a:solidFill>
                          <a:schemeClr val="dk1"/>
                        </a:solidFill>
                        <a:latin typeface="Cambria Math" panose="02040503050406030204" pitchFamily="18" charset="0"/>
                      </a:rPr>
                      <m:t>𝛾</m:t>
                    </m:r>
                    <m:r>
                      <a:rPr lang="en-US" sz="2000" i="1" dirty="0" smtClean="0">
                        <a:solidFill>
                          <a:schemeClr val="dk1"/>
                        </a:solidFill>
                        <a:latin typeface="Cambria Math" panose="02040503050406030204" pitchFamily="18" charset="0"/>
                      </a:rPr>
                      <m:t>= 30°</m:t>
                    </m:r>
                  </m:oMath>
                </a14:m>
                <a:r>
                  <a:rPr lang="en-US" sz="2000" dirty="0">
                    <a:solidFill>
                      <a:schemeClr val="dk1"/>
                    </a:solidFill>
                  </a:rPr>
                  <a:t>, </a:t>
                </a:r>
                <a14:m>
                  <m:oMath xmlns:m="http://schemas.openxmlformats.org/officeDocument/2006/math">
                    <m:r>
                      <a:rPr lang="en-US" sz="2000" i="1" dirty="0" smtClean="0">
                        <a:solidFill>
                          <a:schemeClr val="dk1"/>
                        </a:solidFill>
                        <a:latin typeface="Cambria Math" panose="02040503050406030204" pitchFamily="18" charset="0"/>
                      </a:rPr>
                      <m:t>𝑎</m:t>
                    </m:r>
                    <m:r>
                      <a:rPr lang="en-US" sz="2000" i="1" dirty="0" smtClean="0">
                        <a:solidFill>
                          <a:schemeClr val="dk1"/>
                        </a:solidFill>
                        <a:latin typeface="Cambria Math" panose="02040503050406030204" pitchFamily="18" charset="0"/>
                      </a:rPr>
                      <m:t>=10</m:t>
                    </m:r>
                  </m:oMath>
                </a14:m>
                <a:r>
                  <a:rPr lang="en-US" sz="2000" dirty="0">
                    <a:solidFill>
                      <a:schemeClr val="dk1"/>
                    </a:solidFill>
                  </a:rPr>
                  <a:t>, find all remaining parts.</a:t>
                </a:r>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Step 1 - Find the missing angle: </a:t>
                </a:r>
                <a14:m>
                  <m:oMath xmlns:m="http://schemas.openxmlformats.org/officeDocument/2006/math">
                    <m:r>
                      <a:rPr lang="en-US" sz="2000" i="1" dirty="0" smtClean="0">
                        <a:solidFill>
                          <a:schemeClr val="dk1"/>
                        </a:solidFill>
                        <a:latin typeface="Cambria Math" panose="02040503050406030204" pitchFamily="18" charset="0"/>
                      </a:rPr>
                      <m:t>𝛽</m:t>
                    </m:r>
                    <m:r>
                      <a:rPr lang="en-US" sz="2000" i="1" dirty="0" smtClean="0">
                        <a:solidFill>
                          <a:schemeClr val="dk1"/>
                        </a:solidFill>
                        <a:latin typeface="Cambria Math" panose="02040503050406030204" pitchFamily="18" charset="0"/>
                      </a:rPr>
                      <m:t>= 180° − 50° − 30° = 100°</m:t>
                    </m:r>
                  </m:oMath>
                </a14:m>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Step 2 - Use Law of Sines to find side </a:t>
                </a:r>
                <a14:m>
                  <m:oMath xmlns:m="http://schemas.openxmlformats.org/officeDocument/2006/math">
                    <m:r>
                      <a:rPr lang="en-US" sz="2000" i="1" dirty="0" smtClean="0">
                        <a:solidFill>
                          <a:schemeClr val="dk1"/>
                        </a:solidFill>
                        <a:latin typeface="Cambria Math" panose="02040503050406030204" pitchFamily="18" charset="0"/>
                      </a:rPr>
                      <m:t>𝑏</m:t>
                    </m:r>
                  </m:oMath>
                </a14:m>
                <a:r>
                  <a:rPr lang="en-US" sz="2000" dirty="0">
                    <a:solidFill>
                      <a:schemeClr val="dk1"/>
                    </a:solidFill>
                  </a:rPr>
                  <a:t>:</a:t>
                </a:r>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f>
                      <m:fPr>
                        <m:ctrlPr>
                          <a:rPr lang="en-US" sz="2000" i="1" dirty="0" smtClean="0">
                            <a:solidFill>
                              <a:schemeClr val="dk1"/>
                            </a:solidFill>
                            <a:latin typeface="Cambria Math" panose="02040503050406030204" pitchFamily="18" charset="0"/>
                          </a:rPr>
                        </m:ctrlPr>
                      </m:fPr>
                      <m:num>
                        <m:r>
                          <a:rPr lang="en-US" sz="2000" i="1" dirty="0">
                            <a:solidFill>
                              <a:schemeClr val="dk1"/>
                            </a:solidFill>
                            <a:latin typeface="Cambria Math" panose="02040503050406030204" pitchFamily="18" charset="0"/>
                          </a:rPr>
                          <m:t>𝑎</m:t>
                        </m:r>
                      </m:num>
                      <m:den>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𝛼</m:t>
                            </m:r>
                          </m:e>
                        </m:func>
                      </m:den>
                    </m:f>
                    <m:r>
                      <a:rPr lang="en-US" sz="2000" i="1" dirty="0">
                        <a:solidFill>
                          <a:schemeClr val="dk1"/>
                        </a:solidFill>
                        <a:latin typeface="Cambria Math" panose="02040503050406030204" pitchFamily="18" charset="0"/>
                      </a:rPr>
                      <m:t>=</m:t>
                    </m:r>
                    <m:f>
                      <m:fPr>
                        <m:ctrlPr>
                          <a:rPr lang="en-US" sz="2000" i="1" dirty="0">
                            <a:solidFill>
                              <a:schemeClr val="dk1"/>
                            </a:solidFill>
                            <a:latin typeface="Cambria Math" panose="02040503050406030204" pitchFamily="18" charset="0"/>
                          </a:rPr>
                        </m:ctrlPr>
                      </m:fPr>
                      <m:num>
                        <m:r>
                          <a:rPr lang="en-US" sz="2000" i="1" dirty="0">
                            <a:solidFill>
                              <a:schemeClr val="dk1"/>
                            </a:solidFill>
                            <a:latin typeface="Cambria Math" panose="02040503050406030204" pitchFamily="18" charset="0"/>
                          </a:rPr>
                          <m:t>𝑏</m:t>
                        </m:r>
                      </m:num>
                      <m:den>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𝛽</m:t>
                            </m:r>
                          </m:e>
                        </m:func>
                      </m:den>
                    </m:f>
                  </m:oMath>
                </a14:m>
                <a:r>
                  <a:rPr lang="en-US" sz="2000" dirty="0">
                    <a:solidFill>
                      <a:schemeClr val="dk1"/>
                    </a:solidFill>
                  </a:rPr>
                  <a:t>   ,   </a:t>
                </a:r>
                <a14:m>
                  <m:oMath xmlns:m="http://schemas.openxmlformats.org/officeDocument/2006/math">
                    <m:f>
                      <m:fPr>
                        <m:ctrlPr>
                          <a:rPr lang="en-US" sz="2000" i="1" dirty="0" smtClean="0">
                            <a:solidFill>
                              <a:schemeClr val="dk1"/>
                            </a:solidFill>
                            <a:latin typeface="Cambria Math" panose="02040503050406030204" pitchFamily="18" charset="0"/>
                          </a:rPr>
                        </m:ctrlPr>
                      </m:fPr>
                      <m:num>
                        <m:r>
                          <a:rPr lang="en-US" sz="2000" i="1" dirty="0">
                            <a:solidFill>
                              <a:schemeClr val="dk1"/>
                            </a:solidFill>
                            <a:latin typeface="Cambria Math" panose="02040503050406030204" pitchFamily="18" charset="0"/>
                          </a:rPr>
                          <m:t>10</m:t>
                        </m:r>
                      </m:num>
                      <m:den>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5</m:t>
                            </m:r>
                          </m:e>
                        </m:func>
                        <m:r>
                          <a:rPr lang="en-US" sz="2000" i="1" dirty="0">
                            <a:solidFill>
                              <a:schemeClr val="dk1"/>
                            </a:solidFill>
                            <a:latin typeface="Cambria Math" panose="02040503050406030204" pitchFamily="18" charset="0"/>
                          </a:rPr>
                          <m:t>0°</m:t>
                        </m:r>
                      </m:den>
                    </m:f>
                    <m:r>
                      <a:rPr lang="en-US" sz="2000" i="1" dirty="0">
                        <a:solidFill>
                          <a:schemeClr val="dk1"/>
                        </a:solidFill>
                        <a:latin typeface="Cambria Math" panose="02040503050406030204" pitchFamily="18" charset="0"/>
                      </a:rPr>
                      <m:t>=</m:t>
                    </m:r>
                    <m:f>
                      <m:fPr>
                        <m:ctrlPr>
                          <a:rPr lang="en-US" sz="2000" i="1" dirty="0">
                            <a:solidFill>
                              <a:schemeClr val="dk1"/>
                            </a:solidFill>
                            <a:latin typeface="Cambria Math" panose="02040503050406030204" pitchFamily="18" charset="0"/>
                          </a:rPr>
                        </m:ctrlPr>
                      </m:fPr>
                      <m:num>
                        <m:r>
                          <a:rPr lang="en-US" sz="2000" i="1" dirty="0">
                            <a:solidFill>
                              <a:schemeClr val="dk1"/>
                            </a:solidFill>
                            <a:latin typeface="Cambria Math" panose="02040503050406030204" pitchFamily="18" charset="0"/>
                          </a:rPr>
                          <m:t>𝑏</m:t>
                        </m:r>
                      </m:num>
                      <m:den>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1</m:t>
                            </m:r>
                          </m:e>
                        </m:func>
                        <m:r>
                          <a:rPr lang="en-US" sz="2000" i="1" dirty="0">
                            <a:solidFill>
                              <a:schemeClr val="dk1"/>
                            </a:solidFill>
                            <a:latin typeface="Cambria Math" panose="02040503050406030204" pitchFamily="18" charset="0"/>
                          </a:rPr>
                          <m:t>00°</m:t>
                        </m:r>
                      </m:den>
                    </m:f>
                  </m:oMath>
                </a14:m>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r>
                      <a:rPr lang="en-US" sz="2000" i="1" dirty="0" smtClean="0">
                        <a:solidFill>
                          <a:schemeClr val="dk1"/>
                        </a:solidFill>
                        <a:latin typeface="Cambria Math" panose="02040503050406030204" pitchFamily="18" charset="0"/>
                      </a:rPr>
                      <m:t>𝑏</m:t>
                    </m:r>
                    <m:r>
                      <a:rPr lang="en-US" sz="2000" i="1" dirty="0">
                        <a:solidFill>
                          <a:schemeClr val="dk1"/>
                        </a:solidFill>
                        <a:latin typeface="Cambria Math" panose="02040503050406030204" pitchFamily="18" charset="0"/>
                      </a:rPr>
                      <m:t>=</m:t>
                    </m:r>
                    <m:f>
                      <m:fPr>
                        <m:ctrlPr>
                          <a:rPr lang="en-US" sz="2000" i="1" dirty="0">
                            <a:solidFill>
                              <a:schemeClr val="dk1"/>
                            </a:solidFill>
                            <a:latin typeface="Cambria Math" panose="02040503050406030204" pitchFamily="18" charset="0"/>
                          </a:rPr>
                        </m:ctrlPr>
                      </m:fPr>
                      <m:num>
                        <m:r>
                          <a:rPr lang="en-US" sz="2000" i="1" dirty="0">
                            <a:solidFill>
                              <a:schemeClr val="dk1"/>
                            </a:solidFill>
                            <a:latin typeface="Cambria Math" panose="02040503050406030204" pitchFamily="18" charset="0"/>
                          </a:rPr>
                          <m:t>10</m:t>
                        </m:r>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1</m:t>
                            </m:r>
                          </m:e>
                        </m:func>
                        <m:r>
                          <a:rPr lang="en-US" sz="2000" i="1" dirty="0">
                            <a:solidFill>
                              <a:schemeClr val="dk1"/>
                            </a:solidFill>
                            <a:latin typeface="Cambria Math" panose="02040503050406030204" pitchFamily="18" charset="0"/>
                          </a:rPr>
                          <m:t>00°</m:t>
                        </m:r>
                      </m:num>
                      <m:den>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5</m:t>
                            </m:r>
                          </m:e>
                        </m:func>
                        <m:r>
                          <a:rPr lang="en-US" sz="2000" i="1" dirty="0">
                            <a:solidFill>
                              <a:schemeClr val="dk1"/>
                            </a:solidFill>
                            <a:latin typeface="Cambria Math" panose="02040503050406030204" pitchFamily="18" charset="0"/>
                          </a:rPr>
                          <m:t>0°</m:t>
                        </m:r>
                      </m:den>
                    </m:f>
                    <m:r>
                      <a:rPr lang="en-US" sz="2000" i="1" dirty="0">
                        <a:solidFill>
                          <a:schemeClr val="dk1"/>
                        </a:solidFill>
                        <a:latin typeface="Cambria Math" panose="02040503050406030204" pitchFamily="18" charset="0"/>
                      </a:rPr>
                      <m:t>=</m:t>
                    </m:r>
                    <m:f>
                      <m:fPr>
                        <m:ctrlPr>
                          <a:rPr lang="en-US" sz="2000" i="1" dirty="0">
                            <a:solidFill>
                              <a:schemeClr val="dk1"/>
                            </a:solidFill>
                            <a:latin typeface="Cambria Math" panose="02040503050406030204" pitchFamily="18" charset="0"/>
                          </a:rPr>
                        </m:ctrlPr>
                      </m:fPr>
                      <m:num>
                        <m:r>
                          <a:rPr lang="en-US" sz="2000" i="1" dirty="0">
                            <a:solidFill>
                              <a:schemeClr val="dk1"/>
                            </a:solidFill>
                            <a:latin typeface="Cambria Math" panose="02040503050406030204" pitchFamily="18" charset="0"/>
                          </a:rPr>
                          <m:t>10</m:t>
                        </m:r>
                        <m:d>
                          <m:dPr>
                            <m:ctrlPr>
                              <a:rPr lang="en-US" sz="2000" i="1" dirty="0">
                                <a:solidFill>
                                  <a:schemeClr val="dk1"/>
                                </a:solidFill>
                                <a:latin typeface="Cambria Math" panose="02040503050406030204" pitchFamily="18" charset="0"/>
                              </a:rPr>
                            </m:ctrlPr>
                          </m:dPr>
                          <m:e>
                            <m:r>
                              <a:rPr lang="en-US" sz="2000" i="1" dirty="0">
                                <a:solidFill>
                                  <a:schemeClr val="dk1"/>
                                </a:solidFill>
                                <a:latin typeface="Cambria Math" panose="02040503050406030204" pitchFamily="18" charset="0"/>
                              </a:rPr>
                              <m:t>0.9848</m:t>
                            </m:r>
                          </m:e>
                        </m:d>
                      </m:num>
                      <m:den>
                        <m:r>
                          <a:rPr lang="en-US" sz="2000" i="1" dirty="0">
                            <a:solidFill>
                              <a:schemeClr val="dk1"/>
                            </a:solidFill>
                            <a:latin typeface="Cambria Math" panose="02040503050406030204" pitchFamily="18" charset="0"/>
                          </a:rPr>
                          <m:t>0.7660</m:t>
                        </m:r>
                      </m:den>
                    </m:f>
                    <m:r>
                      <a:rPr lang="en-US" sz="2000" i="1" dirty="0">
                        <a:solidFill>
                          <a:schemeClr val="dk1"/>
                        </a:solidFill>
                        <a:latin typeface="Cambria Math" panose="02040503050406030204" pitchFamily="18" charset="0"/>
                      </a:rPr>
                      <m:t>≈12.9</m:t>
                    </m:r>
                  </m:oMath>
                </a14:m>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Step 3 - Find side </a:t>
                </a:r>
                <a14:m>
                  <m:oMath xmlns:m="http://schemas.openxmlformats.org/officeDocument/2006/math">
                    <m:r>
                      <a:rPr lang="en-US" sz="2000" i="1" dirty="0" smtClean="0">
                        <a:solidFill>
                          <a:schemeClr val="dk1"/>
                        </a:solidFill>
                        <a:latin typeface="Cambria Math" panose="02040503050406030204" pitchFamily="18" charset="0"/>
                      </a:rPr>
                      <m:t>𝑐</m:t>
                    </m:r>
                  </m:oMath>
                </a14:m>
                <a:r>
                  <a:rPr lang="en-US" sz="2000" dirty="0">
                    <a:solidFill>
                      <a:schemeClr val="dk1"/>
                    </a:solidFill>
                  </a:rPr>
                  <a:t>:</a:t>
                </a:r>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f>
                      <m:fPr>
                        <m:ctrlPr>
                          <a:rPr lang="en-US" sz="2000" i="1" dirty="0" smtClean="0">
                            <a:solidFill>
                              <a:schemeClr val="dk1"/>
                            </a:solidFill>
                            <a:latin typeface="Cambria Math" panose="02040503050406030204" pitchFamily="18" charset="0"/>
                          </a:rPr>
                        </m:ctrlPr>
                      </m:fPr>
                      <m:num>
                        <m:r>
                          <a:rPr lang="en-US" sz="2000" i="1" dirty="0">
                            <a:solidFill>
                              <a:schemeClr val="dk1"/>
                            </a:solidFill>
                            <a:latin typeface="Cambria Math" panose="02040503050406030204" pitchFamily="18" charset="0"/>
                          </a:rPr>
                          <m:t>𝑎</m:t>
                        </m:r>
                      </m:num>
                      <m:den>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𝛼</m:t>
                            </m:r>
                          </m:e>
                        </m:func>
                      </m:den>
                    </m:f>
                    <m:r>
                      <a:rPr lang="en-US" sz="2000" i="1" dirty="0">
                        <a:solidFill>
                          <a:schemeClr val="dk1"/>
                        </a:solidFill>
                        <a:latin typeface="Cambria Math" panose="02040503050406030204" pitchFamily="18" charset="0"/>
                      </a:rPr>
                      <m:t>=</m:t>
                    </m:r>
                    <m:f>
                      <m:fPr>
                        <m:ctrlPr>
                          <a:rPr lang="en-US" sz="2000" i="1" dirty="0">
                            <a:solidFill>
                              <a:schemeClr val="dk1"/>
                            </a:solidFill>
                            <a:latin typeface="Cambria Math" panose="02040503050406030204" pitchFamily="18" charset="0"/>
                          </a:rPr>
                        </m:ctrlPr>
                      </m:fPr>
                      <m:num>
                        <m:r>
                          <a:rPr lang="en-US" sz="2000" i="1" dirty="0">
                            <a:solidFill>
                              <a:schemeClr val="dk1"/>
                            </a:solidFill>
                            <a:latin typeface="Cambria Math" panose="02040503050406030204" pitchFamily="18" charset="0"/>
                          </a:rPr>
                          <m:t>𝑐</m:t>
                        </m:r>
                      </m:num>
                      <m:den>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𝛾</m:t>
                            </m:r>
                          </m:e>
                        </m:func>
                      </m:den>
                    </m:f>
                  </m:oMath>
                </a14:m>
                <a:r>
                  <a:rPr lang="en-US" sz="2000" dirty="0">
                    <a:solidFill>
                      <a:schemeClr val="dk1"/>
                    </a:solidFill>
                  </a:rPr>
                  <a:t>  ,   </a:t>
                </a:r>
                <a14:m>
                  <m:oMath xmlns:m="http://schemas.openxmlformats.org/officeDocument/2006/math">
                    <m:f>
                      <m:fPr>
                        <m:ctrlPr>
                          <a:rPr lang="en-US" sz="2000" i="1" dirty="0" smtClean="0">
                            <a:solidFill>
                              <a:schemeClr val="dk1"/>
                            </a:solidFill>
                            <a:latin typeface="Cambria Math" panose="02040503050406030204" pitchFamily="18" charset="0"/>
                          </a:rPr>
                        </m:ctrlPr>
                      </m:fPr>
                      <m:num>
                        <m:r>
                          <a:rPr lang="en-US" sz="2000" i="1" dirty="0">
                            <a:solidFill>
                              <a:schemeClr val="dk1"/>
                            </a:solidFill>
                            <a:latin typeface="Cambria Math" panose="02040503050406030204" pitchFamily="18" charset="0"/>
                          </a:rPr>
                          <m:t>10</m:t>
                        </m:r>
                      </m:num>
                      <m:den>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5</m:t>
                            </m:r>
                          </m:e>
                        </m:func>
                        <m:r>
                          <a:rPr lang="en-US" sz="2000" i="1" dirty="0">
                            <a:solidFill>
                              <a:schemeClr val="dk1"/>
                            </a:solidFill>
                            <a:latin typeface="Cambria Math" panose="02040503050406030204" pitchFamily="18" charset="0"/>
                          </a:rPr>
                          <m:t>0°</m:t>
                        </m:r>
                      </m:den>
                    </m:f>
                    <m:r>
                      <a:rPr lang="en-US" sz="2000" i="1" dirty="0">
                        <a:solidFill>
                          <a:schemeClr val="dk1"/>
                        </a:solidFill>
                        <a:latin typeface="Cambria Math" panose="02040503050406030204" pitchFamily="18" charset="0"/>
                      </a:rPr>
                      <m:t>=</m:t>
                    </m:r>
                    <m:f>
                      <m:fPr>
                        <m:ctrlPr>
                          <a:rPr lang="en-US" sz="2000" i="1" dirty="0">
                            <a:solidFill>
                              <a:schemeClr val="dk1"/>
                            </a:solidFill>
                            <a:latin typeface="Cambria Math" panose="02040503050406030204" pitchFamily="18" charset="0"/>
                          </a:rPr>
                        </m:ctrlPr>
                      </m:fPr>
                      <m:num>
                        <m:r>
                          <a:rPr lang="en-US" sz="2000" i="1" dirty="0">
                            <a:solidFill>
                              <a:schemeClr val="dk1"/>
                            </a:solidFill>
                            <a:latin typeface="Cambria Math" panose="02040503050406030204" pitchFamily="18" charset="0"/>
                          </a:rPr>
                          <m:t>𝑐</m:t>
                        </m:r>
                      </m:num>
                      <m:den>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3</m:t>
                            </m:r>
                          </m:e>
                        </m:func>
                        <m:r>
                          <a:rPr lang="en-US" sz="2000" i="1" dirty="0">
                            <a:solidFill>
                              <a:schemeClr val="dk1"/>
                            </a:solidFill>
                            <a:latin typeface="Cambria Math" panose="02040503050406030204" pitchFamily="18" charset="0"/>
                          </a:rPr>
                          <m:t>0°</m:t>
                        </m:r>
                      </m:den>
                    </m:f>
                  </m:oMath>
                </a14:m>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r>
                      <a:rPr lang="en-US" sz="2000" i="1" dirty="0" smtClean="0">
                        <a:solidFill>
                          <a:schemeClr val="dk1"/>
                        </a:solidFill>
                        <a:latin typeface="Cambria Math" panose="02040503050406030204" pitchFamily="18" charset="0"/>
                      </a:rPr>
                      <m:t>𝑐</m:t>
                    </m:r>
                    <m:r>
                      <a:rPr lang="en-US" sz="2000" i="1" dirty="0">
                        <a:solidFill>
                          <a:schemeClr val="dk1"/>
                        </a:solidFill>
                        <a:latin typeface="Cambria Math" panose="02040503050406030204" pitchFamily="18" charset="0"/>
                      </a:rPr>
                      <m:t>=</m:t>
                    </m:r>
                    <m:f>
                      <m:fPr>
                        <m:ctrlPr>
                          <a:rPr lang="en-US" sz="2000" i="1" dirty="0">
                            <a:solidFill>
                              <a:schemeClr val="dk1"/>
                            </a:solidFill>
                            <a:latin typeface="Cambria Math" panose="02040503050406030204" pitchFamily="18" charset="0"/>
                          </a:rPr>
                        </m:ctrlPr>
                      </m:fPr>
                      <m:num>
                        <m:r>
                          <a:rPr lang="en-US" sz="2000" i="1" dirty="0">
                            <a:solidFill>
                              <a:schemeClr val="dk1"/>
                            </a:solidFill>
                            <a:latin typeface="Cambria Math" panose="02040503050406030204" pitchFamily="18" charset="0"/>
                          </a:rPr>
                          <m:t>10</m:t>
                        </m:r>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3</m:t>
                            </m:r>
                          </m:e>
                        </m:func>
                        <m:r>
                          <a:rPr lang="en-US" sz="2000" i="1" dirty="0">
                            <a:solidFill>
                              <a:schemeClr val="dk1"/>
                            </a:solidFill>
                            <a:latin typeface="Cambria Math" panose="02040503050406030204" pitchFamily="18" charset="0"/>
                          </a:rPr>
                          <m:t>0°</m:t>
                        </m:r>
                      </m:num>
                      <m:den>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5</m:t>
                            </m:r>
                          </m:e>
                        </m:func>
                        <m:r>
                          <a:rPr lang="en-US" sz="2000" i="1" dirty="0">
                            <a:solidFill>
                              <a:schemeClr val="dk1"/>
                            </a:solidFill>
                            <a:latin typeface="Cambria Math" panose="02040503050406030204" pitchFamily="18" charset="0"/>
                          </a:rPr>
                          <m:t>0°</m:t>
                        </m:r>
                      </m:den>
                    </m:f>
                    <m:r>
                      <a:rPr lang="en-US" sz="2000" i="1" dirty="0">
                        <a:solidFill>
                          <a:schemeClr val="dk1"/>
                        </a:solidFill>
                        <a:latin typeface="Cambria Math" panose="02040503050406030204" pitchFamily="18" charset="0"/>
                      </a:rPr>
                      <m:t>=</m:t>
                    </m:r>
                    <m:f>
                      <m:fPr>
                        <m:ctrlPr>
                          <a:rPr lang="en-US" sz="2000" i="1" dirty="0">
                            <a:solidFill>
                              <a:schemeClr val="dk1"/>
                            </a:solidFill>
                            <a:latin typeface="Cambria Math" panose="02040503050406030204" pitchFamily="18" charset="0"/>
                          </a:rPr>
                        </m:ctrlPr>
                      </m:fPr>
                      <m:num>
                        <m:r>
                          <a:rPr lang="en-US" sz="2000" i="1" dirty="0">
                            <a:solidFill>
                              <a:schemeClr val="dk1"/>
                            </a:solidFill>
                            <a:latin typeface="Cambria Math" panose="02040503050406030204" pitchFamily="18" charset="0"/>
                          </a:rPr>
                          <m:t>10</m:t>
                        </m:r>
                        <m:d>
                          <m:dPr>
                            <m:ctrlPr>
                              <a:rPr lang="en-US" sz="2000" i="1" dirty="0">
                                <a:solidFill>
                                  <a:schemeClr val="dk1"/>
                                </a:solidFill>
                                <a:latin typeface="Cambria Math" panose="02040503050406030204" pitchFamily="18" charset="0"/>
                              </a:rPr>
                            </m:ctrlPr>
                          </m:dPr>
                          <m:e>
                            <m:r>
                              <a:rPr lang="en-US" sz="2000" i="1" dirty="0">
                                <a:solidFill>
                                  <a:schemeClr val="dk1"/>
                                </a:solidFill>
                                <a:latin typeface="Cambria Math" panose="02040503050406030204" pitchFamily="18" charset="0"/>
                              </a:rPr>
                              <m:t>0.5</m:t>
                            </m:r>
                          </m:e>
                        </m:d>
                      </m:num>
                      <m:den>
                        <m:r>
                          <a:rPr lang="en-US" sz="2000" i="1" dirty="0">
                            <a:solidFill>
                              <a:schemeClr val="dk1"/>
                            </a:solidFill>
                            <a:latin typeface="Cambria Math" panose="02040503050406030204" pitchFamily="18" charset="0"/>
                          </a:rPr>
                          <m:t>0.7660</m:t>
                        </m:r>
                      </m:den>
                    </m:f>
                    <m:r>
                      <a:rPr lang="en-US" sz="2000" i="1" dirty="0">
                        <a:solidFill>
                          <a:schemeClr val="dk1"/>
                        </a:solidFill>
                        <a:latin typeface="Cambria Math" panose="02040503050406030204" pitchFamily="18" charset="0"/>
                      </a:rPr>
                      <m:t>≈6.5</m:t>
                    </m:r>
                  </m:oMath>
                </a14:m>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Solution: </a:t>
                </a:r>
                <a14:m>
                  <m:oMath xmlns:m="http://schemas.openxmlformats.org/officeDocument/2006/math">
                    <m:r>
                      <a:rPr lang="en-US" sz="2000" i="1" dirty="0" smtClean="0">
                        <a:solidFill>
                          <a:schemeClr val="dk1"/>
                        </a:solidFill>
                        <a:latin typeface="Cambria Math" panose="02040503050406030204" pitchFamily="18" charset="0"/>
                      </a:rPr>
                      <m:t>𝛽</m:t>
                    </m:r>
                    <m:r>
                      <a:rPr lang="en-US" sz="2000" i="1" dirty="0" smtClean="0">
                        <a:solidFill>
                          <a:schemeClr val="dk1"/>
                        </a:solidFill>
                        <a:latin typeface="Cambria Math" panose="02040503050406030204" pitchFamily="18" charset="0"/>
                      </a:rPr>
                      <m:t>= 100°, </m:t>
                    </m:r>
                    <m:r>
                      <a:rPr lang="en-US" sz="2000" i="1" dirty="0" smtClean="0">
                        <a:solidFill>
                          <a:schemeClr val="dk1"/>
                        </a:solidFill>
                        <a:latin typeface="Cambria Math" panose="02040503050406030204" pitchFamily="18" charset="0"/>
                      </a:rPr>
                      <m:t>𝑏</m:t>
                    </m:r>
                    <m:r>
                      <a:rPr lang="en-US" sz="2000" i="1" dirty="0" smtClean="0">
                        <a:solidFill>
                          <a:schemeClr val="dk1"/>
                        </a:solidFill>
                        <a:latin typeface="Cambria Math" panose="02040503050406030204" pitchFamily="18" charset="0"/>
                      </a:rPr>
                      <m:t> ≈12.9, </m:t>
                    </m:r>
                    <m:r>
                      <a:rPr lang="en-US" sz="2000" i="1" dirty="0">
                        <a:solidFill>
                          <a:schemeClr val="dk1"/>
                        </a:solidFill>
                        <a:latin typeface="Cambria Math" panose="02040503050406030204" pitchFamily="18" charset="0"/>
                      </a:rPr>
                      <m:t>𝑐</m:t>
                    </m:r>
                    <m:r>
                      <a:rPr lang="en-US" sz="2000" i="1" dirty="0">
                        <a:solidFill>
                          <a:schemeClr val="dk1"/>
                        </a:solidFill>
                        <a:latin typeface="Cambria Math" panose="02040503050406030204" pitchFamily="18" charset="0"/>
                      </a:rPr>
                      <m:t> ≈6.5</m:t>
                    </m:r>
                  </m:oMath>
                </a14:m>
                <a:endParaRPr sz="2000" dirty="0">
                  <a:solidFill>
                    <a:schemeClr val="dk1"/>
                  </a:solidFill>
                </a:endParaRPr>
              </a:p>
            </p:txBody>
          </p:sp>
        </mc:Choice>
        <mc:Fallback>
          <p:sp>
            <p:nvSpPr>
              <p:cNvPr id="1001" name="Google Shape;1001;p150"/>
              <p:cNvSpPr txBox="1">
                <a:spLocks noRot="1" noChangeAspect="1" noMove="1" noResize="1" noEditPoints="1" noAdjustHandles="1" noChangeArrowheads="1" noChangeShapeType="1" noTextEdit="1"/>
              </p:cNvSpPr>
              <p:nvPr/>
            </p:nvSpPr>
            <p:spPr>
              <a:xfrm>
                <a:off x="831833" y="1344467"/>
                <a:ext cx="10559700" cy="4583266"/>
              </a:xfrm>
              <a:prstGeom prst="rect">
                <a:avLst/>
              </a:prstGeom>
              <a:blipFill>
                <a:blip r:embed="rId3"/>
                <a:stretch>
                  <a:fillRect l="-360"/>
                </a:stretch>
              </a:blipFill>
              <a:ln>
                <a:noFill/>
              </a:ln>
            </p:spPr>
            <p:txBody>
              <a:bodyPr/>
              <a:lstStyle/>
              <a:p>
                <a:r>
                  <a:rPr lang="en-US">
                    <a:noFill/>
                  </a:rPr>
                  <a:t> </a:t>
                </a:r>
              </a:p>
            </p:txBody>
          </p:sp>
        </mc:Fallback>
      </mc:AlternateContent>
      <p:sp>
        <p:nvSpPr>
          <p:cNvPr id="1002" name="Google Shape;1002;p150">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151"/>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Example: ASA Case</a:t>
            </a:r>
            <a:endParaRPr sz="4000" dirty="0"/>
          </a:p>
        </p:txBody>
      </p:sp>
      <mc:AlternateContent xmlns:mc="http://schemas.openxmlformats.org/markup-compatibility/2006">
        <mc:Choice xmlns:a14="http://schemas.microsoft.com/office/drawing/2010/main" Requires="a14">
          <p:sp>
            <p:nvSpPr>
              <p:cNvPr id="1008" name="Google Shape;1008;p151"/>
              <p:cNvSpPr txBox="1"/>
              <p:nvPr/>
            </p:nvSpPr>
            <p:spPr>
              <a:xfrm>
                <a:off x="831825" y="1276775"/>
                <a:ext cx="10118100" cy="4445023"/>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A surveyor stands 50 m from a building. The angle of elevation to the top is 32°, and the angle from the building to a flagpole is 48°. Find the distance from the surveyor to the flagpole.</a:t>
                </a:r>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Step 1 - Identify the triangle: </a:t>
                </a:r>
                <a:endParaRPr sz="2000" dirty="0">
                  <a:solidFill>
                    <a:schemeClr val="dk1"/>
                  </a:solidFill>
                </a:endParaRPr>
              </a:p>
              <a:p>
                <a:pPr marL="0" marR="0" lvl="0" indent="457200" algn="l" rtl="0">
                  <a:lnSpc>
                    <a:spcPct val="113000"/>
                  </a:lnSpc>
                  <a:spcBef>
                    <a:spcPts val="1000"/>
                  </a:spcBef>
                  <a:spcAft>
                    <a:spcPts val="0"/>
                  </a:spcAft>
                  <a:buClr>
                    <a:srgbClr val="000000"/>
                  </a:buClr>
                  <a:buSzPts val="2800"/>
                  <a:buFont typeface="Arial"/>
                  <a:buNone/>
                </a:pPr>
                <a:r>
                  <a:rPr lang="en-US" sz="2000" dirty="0">
                    <a:solidFill>
                      <a:schemeClr val="dk1"/>
                    </a:solidFill>
                  </a:rPr>
                  <a:t>Known: Side between two angles = 50m, </a:t>
                </a:r>
                <a14:m>
                  <m:oMath xmlns:m="http://schemas.openxmlformats.org/officeDocument/2006/math">
                    <m:r>
                      <a:rPr lang="en-US" sz="2000" i="1" dirty="0" smtClean="0">
                        <a:solidFill>
                          <a:schemeClr val="dk1"/>
                        </a:solidFill>
                        <a:latin typeface="Cambria Math" panose="02040503050406030204" pitchFamily="18" charset="0"/>
                      </a:rPr>
                      <m:t>𝛼</m:t>
                    </m:r>
                    <m:r>
                      <a:rPr lang="en-US" sz="2000" i="1" dirty="0" smtClean="0">
                        <a:solidFill>
                          <a:schemeClr val="dk1"/>
                        </a:solidFill>
                        <a:latin typeface="Cambria Math" panose="02040503050406030204" pitchFamily="18" charset="0"/>
                      </a:rPr>
                      <m:t>=32°,  </m:t>
                    </m:r>
                    <m:r>
                      <a:rPr lang="en-US" sz="2000" i="1" dirty="0" smtClean="0">
                        <a:solidFill>
                          <a:schemeClr val="dk1"/>
                        </a:solidFill>
                        <a:latin typeface="Cambria Math" panose="02040503050406030204" pitchFamily="18" charset="0"/>
                      </a:rPr>
                      <m:t>𝛽</m:t>
                    </m:r>
                    <m:r>
                      <a:rPr lang="en-US" sz="2000" i="1" dirty="0" smtClean="0">
                        <a:solidFill>
                          <a:schemeClr val="dk1"/>
                        </a:solidFill>
                        <a:latin typeface="Cambria Math" panose="02040503050406030204" pitchFamily="18" charset="0"/>
                      </a:rPr>
                      <m:t>=48°</m:t>
                    </m:r>
                  </m:oMath>
                </a14:m>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Step 2 - Find third angle: </a:t>
                </a:r>
                <a14:m>
                  <m:oMath xmlns:m="http://schemas.openxmlformats.org/officeDocument/2006/math">
                    <m:r>
                      <a:rPr lang="en-US" sz="2000" i="1" dirty="0" smtClean="0">
                        <a:solidFill>
                          <a:schemeClr val="dk1"/>
                        </a:solidFill>
                        <a:latin typeface="Cambria Math" panose="02040503050406030204" pitchFamily="18" charset="0"/>
                      </a:rPr>
                      <m:t>𝛾</m:t>
                    </m:r>
                    <m:r>
                      <a:rPr lang="en-US" sz="2000" i="1" dirty="0" smtClean="0">
                        <a:solidFill>
                          <a:schemeClr val="dk1"/>
                        </a:solidFill>
                        <a:latin typeface="Cambria Math" panose="02040503050406030204" pitchFamily="18" charset="0"/>
                      </a:rPr>
                      <m:t>= 180° − 32° − 48° = 100°</m:t>
                    </m:r>
                  </m:oMath>
                </a14:m>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Step 3 - Use Law of Sines:</a:t>
                </a:r>
                <a:endParaRPr sz="2000" dirty="0">
                  <a:solidFill>
                    <a:schemeClr val="dk1"/>
                  </a:solidFill>
                </a:endParaRPr>
              </a:p>
              <a:p>
                <a:pPr marL="45720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 </a:t>
                </a:r>
                <a14:m>
                  <m:oMath xmlns:m="http://schemas.openxmlformats.org/officeDocument/2006/math">
                    <m:f>
                      <m:fPr>
                        <m:ctrlPr>
                          <a:rPr lang="en-US" sz="2000" i="1" dirty="0" smtClean="0">
                            <a:solidFill>
                              <a:schemeClr val="dk1"/>
                            </a:solidFill>
                            <a:latin typeface="Cambria Math" panose="02040503050406030204" pitchFamily="18" charset="0"/>
                          </a:rPr>
                        </m:ctrlPr>
                      </m:fPr>
                      <m:num>
                        <m:r>
                          <a:rPr lang="en-US" sz="2000" i="1" dirty="0">
                            <a:solidFill>
                              <a:schemeClr val="dk1"/>
                            </a:solidFill>
                            <a:latin typeface="Cambria Math" panose="02040503050406030204" pitchFamily="18" charset="0"/>
                          </a:rPr>
                          <m:t>50</m:t>
                        </m:r>
                      </m:num>
                      <m:den>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1</m:t>
                            </m:r>
                          </m:e>
                        </m:func>
                        <m:r>
                          <a:rPr lang="en-US" sz="2000" i="1" dirty="0">
                            <a:solidFill>
                              <a:schemeClr val="dk1"/>
                            </a:solidFill>
                            <a:latin typeface="Cambria Math" panose="02040503050406030204" pitchFamily="18" charset="0"/>
                          </a:rPr>
                          <m:t>00°</m:t>
                        </m:r>
                      </m:den>
                    </m:f>
                    <m:r>
                      <a:rPr lang="en-US" sz="2000" i="1" dirty="0">
                        <a:solidFill>
                          <a:schemeClr val="dk1"/>
                        </a:solidFill>
                        <a:latin typeface="Cambria Math" panose="02040503050406030204" pitchFamily="18" charset="0"/>
                      </a:rPr>
                      <m:t>=</m:t>
                    </m:r>
                    <m:f>
                      <m:fPr>
                        <m:ctrlPr>
                          <a:rPr lang="en-US" sz="2000" i="1" dirty="0">
                            <a:solidFill>
                              <a:schemeClr val="dk1"/>
                            </a:solidFill>
                            <a:latin typeface="Cambria Math" panose="02040503050406030204" pitchFamily="18" charset="0"/>
                          </a:rPr>
                        </m:ctrlPr>
                      </m:fPr>
                      <m:num>
                        <m:r>
                          <a:rPr lang="en-US" sz="2000" i="1" dirty="0">
                            <a:solidFill>
                              <a:schemeClr val="dk1"/>
                            </a:solidFill>
                            <a:latin typeface="Cambria Math" panose="02040503050406030204" pitchFamily="18" charset="0"/>
                          </a:rPr>
                          <m:t>𝑑</m:t>
                        </m:r>
                      </m:num>
                      <m:den>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3</m:t>
                            </m:r>
                          </m:e>
                        </m:func>
                        <m:r>
                          <a:rPr lang="en-US" sz="2000" i="1" dirty="0">
                            <a:solidFill>
                              <a:schemeClr val="dk1"/>
                            </a:solidFill>
                            <a:latin typeface="Cambria Math" panose="02040503050406030204" pitchFamily="18" charset="0"/>
                          </a:rPr>
                          <m:t>2°</m:t>
                        </m:r>
                      </m:den>
                    </m:f>
                  </m:oMath>
                </a14:m>
                <a:r>
                  <a:rPr lang="en-US" sz="2000" dirty="0">
                    <a:solidFill>
                      <a:schemeClr val="dk1"/>
                    </a:solidFill>
                  </a:rPr>
                  <a:t>   ,   </a:t>
                </a:r>
                <a14:m>
                  <m:oMath xmlns:m="http://schemas.openxmlformats.org/officeDocument/2006/math">
                    <m:r>
                      <a:rPr lang="en-US" sz="2000" i="1" dirty="0" smtClean="0">
                        <a:solidFill>
                          <a:schemeClr val="dk1"/>
                        </a:solidFill>
                        <a:latin typeface="Cambria Math" panose="02040503050406030204" pitchFamily="18" charset="0"/>
                      </a:rPr>
                      <m:t>𝑑</m:t>
                    </m:r>
                    <m:r>
                      <a:rPr lang="en-US" sz="2000" i="1" dirty="0">
                        <a:solidFill>
                          <a:schemeClr val="dk1"/>
                        </a:solidFill>
                        <a:latin typeface="Cambria Math" panose="02040503050406030204" pitchFamily="18" charset="0"/>
                      </a:rPr>
                      <m:t>=</m:t>
                    </m:r>
                    <m:f>
                      <m:fPr>
                        <m:ctrlPr>
                          <a:rPr lang="en-US" sz="2000" i="1" dirty="0">
                            <a:solidFill>
                              <a:schemeClr val="dk1"/>
                            </a:solidFill>
                            <a:latin typeface="Cambria Math" panose="02040503050406030204" pitchFamily="18" charset="0"/>
                          </a:rPr>
                        </m:ctrlPr>
                      </m:fPr>
                      <m:num>
                        <m:r>
                          <a:rPr lang="en-US" sz="2000" i="1" dirty="0">
                            <a:solidFill>
                              <a:schemeClr val="dk1"/>
                            </a:solidFill>
                            <a:latin typeface="Cambria Math" panose="02040503050406030204" pitchFamily="18" charset="0"/>
                          </a:rPr>
                          <m:t>50</m:t>
                        </m:r>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3</m:t>
                            </m:r>
                          </m:e>
                        </m:func>
                        <m:r>
                          <a:rPr lang="en-US" sz="2000" i="1" dirty="0">
                            <a:solidFill>
                              <a:schemeClr val="dk1"/>
                            </a:solidFill>
                            <a:latin typeface="Cambria Math" panose="02040503050406030204" pitchFamily="18" charset="0"/>
                          </a:rPr>
                          <m:t>2°</m:t>
                        </m:r>
                      </m:num>
                      <m:den>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1</m:t>
                            </m:r>
                          </m:e>
                        </m:func>
                        <m:r>
                          <a:rPr lang="en-US" sz="2000" i="1" dirty="0">
                            <a:solidFill>
                              <a:schemeClr val="dk1"/>
                            </a:solidFill>
                            <a:latin typeface="Cambria Math" panose="02040503050406030204" pitchFamily="18" charset="0"/>
                          </a:rPr>
                          <m:t>00°</m:t>
                        </m:r>
                      </m:den>
                    </m:f>
                    <m:r>
                      <a:rPr lang="en-US" sz="2000" i="1" dirty="0">
                        <a:solidFill>
                          <a:schemeClr val="dk1"/>
                        </a:solidFill>
                        <a:latin typeface="Cambria Math" panose="02040503050406030204" pitchFamily="18" charset="0"/>
                      </a:rPr>
                      <m:t>=</m:t>
                    </m:r>
                    <m:f>
                      <m:fPr>
                        <m:ctrlPr>
                          <a:rPr lang="en-US" sz="2000" i="1" dirty="0">
                            <a:solidFill>
                              <a:schemeClr val="dk1"/>
                            </a:solidFill>
                            <a:latin typeface="Cambria Math" panose="02040503050406030204" pitchFamily="18" charset="0"/>
                          </a:rPr>
                        </m:ctrlPr>
                      </m:fPr>
                      <m:num>
                        <m:r>
                          <a:rPr lang="en-US" sz="2000" i="1" dirty="0">
                            <a:solidFill>
                              <a:schemeClr val="dk1"/>
                            </a:solidFill>
                            <a:latin typeface="Cambria Math" panose="02040503050406030204" pitchFamily="18" charset="0"/>
                          </a:rPr>
                          <m:t>50</m:t>
                        </m:r>
                        <m:d>
                          <m:dPr>
                            <m:ctrlPr>
                              <a:rPr lang="en-US" sz="2000" i="1" dirty="0">
                                <a:solidFill>
                                  <a:schemeClr val="dk1"/>
                                </a:solidFill>
                                <a:latin typeface="Cambria Math" panose="02040503050406030204" pitchFamily="18" charset="0"/>
                              </a:rPr>
                            </m:ctrlPr>
                          </m:dPr>
                          <m:e>
                            <m:r>
                              <a:rPr lang="en-US" sz="2000" i="1" dirty="0">
                                <a:solidFill>
                                  <a:schemeClr val="dk1"/>
                                </a:solidFill>
                                <a:latin typeface="Cambria Math" panose="02040503050406030204" pitchFamily="18" charset="0"/>
                              </a:rPr>
                              <m:t>0.5299</m:t>
                            </m:r>
                          </m:e>
                        </m:d>
                      </m:num>
                      <m:den>
                        <m:r>
                          <a:rPr lang="en-US" sz="2000" i="1" dirty="0">
                            <a:solidFill>
                              <a:schemeClr val="dk1"/>
                            </a:solidFill>
                            <a:latin typeface="Cambria Math" panose="02040503050406030204" pitchFamily="18" charset="0"/>
                          </a:rPr>
                          <m:t>0.9848</m:t>
                        </m:r>
                      </m:den>
                    </m:f>
                    <m:r>
                      <a:rPr lang="en-US" sz="2000" i="1" dirty="0">
                        <a:solidFill>
                          <a:schemeClr val="dk1"/>
                        </a:solidFill>
                        <a:latin typeface="Cambria Math" panose="02040503050406030204" pitchFamily="18" charset="0"/>
                      </a:rPr>
                      <m:t>≈26.9</m:t>
                    </m:r>
                    <m:r>
                      <m:rPr>
                        <m:nor/>
                      </m:rPr>
                      <a:rPr lang="en-US" sz="2000" i="0" dirty="0">
                        <a:solidFill>
                          <a:schemeClr val="dk1"/>
                        </a:solidFill>
                        <a:latin typeface="Cambria Math" panose="02040503050406030204" pitchFamily="18" charset="0"/>
                      </a:rPr>
                      <m:t> </m:t>
                    </m:r>
                    <m:r>
                      <m:rPr>
                        <m:nor/>
                      </m:rPr>
                      <a:rPr lang="en-US" sz="2000" i="0" dirty="0">
                        <a:solidFill>
                          <a:schemeClr val="dk1"/>
                        </a:solidFill>
                        <a:latin typeface="Cambria Math" panose="02040503050406030204" pitchFamily="18" charset="0"/>
                      </a:rPr>
                      <m:t>m</m:t>
                    </m:r>
                  </m:oMath>
                </a14:m>
                <a:endParaRPr sz="20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000" dirty="0">
                    <a:solidFill>
                      <a:schemeClr val="dk1"/>
                    </a:solidFill>
                  </a:rPr>
                  <a:t>Answer: The flagpole is approximately 26.9 m from the surveyor.</a:t>
                </a:r>
                <a:endParaRPr sz="2000" dirty="0">
                  <a:solidFill>
                    <a:schemeClr val="dk1"/>
                  </a:solidFill>
                </a:endParaRPr>
              </a:p>
            </p:txBody>
          </p:sp>
        </mc:Choice>
        <mc:Fallback>
          <p:sp>
            <p:nvSpPr>
              <p:cNvPr id="1008" name="Google Shape;1008;p151"/>
              <p:cNvSpPr txBox="1">
                <a:spLocks noRot="1" noChangeAspect="1" noMove="1" noResize="1" noEditPoints="1" noAdjustHandles="1" noChangeArrowheads="1" noChangeShapeType="1" noTextEdit="1"/>
              </p:cNvSpPr>
              <p:nvPr/>
            </p:nvSpPr>
            <p:spPr>
              <a:xfrm>
                <a:off x="831825" y="1276775"/>
                <a:ext cx="10118100" cy="4445023"/>
              </a:xfrm>
              <a:prstGeom prst="rect">
                <a:avLst/>
              </a:prstGeom>
              <a:blipFill>
                <a:blip r:embed="rId3"/>
                <a:stretch>
                  <a:fillRect l="-376" r="-752"/>
                </a:stretch>
              </a:blipFill>
              <a:ln>
                <a:noFill/>
              </a:ln>
            </p:spPr>
            <p:txBody>
              <a:bodyPr/>
              <a:lstStyle/>
              <a:p>
                <a:r>
                  <a:rPr lang="en-US">
                    <a:noFill/>
                  </a:rPr>
                  <a:t> </a:t>
                </a:r>
              </a:p>
            </p:txBody>
          </p:sp>
        </mc:Fallback>
      </mc:AlternateContent>
      <p:sp>
        <p:nvSpPr>
          <p:cNvPr id="1009" name="Google Shape;1009;p151">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152"/>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Solve the Triangle</a:t>
            </a:r>
            <a:endParaRPr>
              <a:solidFill>
                <a:schemeClr val="accent5"/>
              </a:solidFill>
            </a:endParaRPr>
          </a:p>
        </p:txBody>
      </p:sp>
      <mc:AlternateContent xmlns:mc="http://schemas.openxmlformats.org/markup-compatibility/2006">
        <mc:Choice xmlns:a14="http://schemas.microsoft.com/office/drawing/2010/main" Requires="a14">
          <p:sp>
            <p:nvSpPr>
              <p:cNvPr id="1015" name="Google Shape;1015;p152"/>
              <p:cNvSpPr txBox="1"/>
              <p:nvPr/>
            </p:nvSpPr>
            <p:spPr>
              <a:xfrm>
                <a:off x="831824" y="3090450"/>
                <a:ext cx="9611100" cy="698292"/>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4400"/>
                  <a:buFont typeface="Arial"/>
                  <a:buNone/>
                </a:pPr>
                <a:r>
                  <a:rPr lang="en-US" sz="2600" dirty="0">
                    <a:solidFill>
                      <a:schemeClr val="dk1"/>
                    </a:solidFill>
                  </a:rPr>
                  <a:t>Given </a:t>
                </a:r>
                <a14:m>
                  <m:oMath xmlns:m="http://schemas.openxmlformats.org/officeDocument/2006/math">
                    <m:r>
                      <a:rPr lang="en-US" sz="2600" i="1" dirty="0" smtClean="0">
                        <a:solidFill>
                          <a:schemeClr val="dk1"/>
                        </a:solidFill>
                        <a:latin typeface="Cambria Math" panose="02040503050406030204" pitchFamily="18" charset="0"/>
                      </a:rPr>
                      <m:t>𝛽</m:t>
                    </m:r>
                    <m:r>
                      <a:rPr lang="en-US" sz="2600" i="1" dirty="0" smtClean="0">
                        <a:solidFill>
                          <a:schemeClr val="dk1"/>
                        </a:solidFill>
                        <a:latin typeface="Cambria Math" panose="02040503050406030204" pitchFamily="18" charset="0"/>
                      </a:rPr>
                      <m:t>=42°, </m:t>
                    </m:r>
                    <m:r>
                      <a:rPr lang="en-US" sz="2600" i="1" dirty="0">
                        <a:solidFill>
                          <a:schemeClr val="dk1"/>
                        </a:solidFill>
                        <a:latin typeface="Cambria Math" panose="02040503050406030204" pitchFamily="18" charset="0"/>
                      </a:rPr>
                      <m:t>𝛾</m:t>
                    </m:r>
                    <m:r>
                      <a:rPr lang="en-US" sz="2600" i="1" dirty="0" smtClean="0">
                        <a:solidFill>
                          <a:schemeClr val="dk1"/>
                        </a:solidFill>
                        <a:latin typeface="Cambria Math" panose="02040503050406030204" pitchFamily="18" charset="0"/>
                      </a:rPr>
                      <m:t>=78</m:t>
                    </m:r>
                    <m:r>
                      <a:rPr lang="en-US" sz="2600" i="1" dirty="0">
                        <a:solidFill>
                          <a:schemeClr val="dk1"/>
                        </a:solidFill>
                        <a:latin typeface="Cambria Math" panose="02040503050406030204" pitchFamily="18" charset="0"/>
                      </a:rPr>
                      <m:t>°, </m:t>
                    </m:r>
                    <m:r>
                      <a:rPr lang="en-US" sz="2600" i="1" dirty="0" smtClean="0">
                        <a:solidFill>
                          <a:schemeClr val="dk1"/>
                        </a:solidFill>
                        <a:latin typeface="Cambria Math" panose="02040503050406030204" pitchFamily="18" charset="0"/>
                      </a:rPr>
                      <m:t>𝑏</m:t>
                    </m:r>
                    <m:r>
                      <a:rPr lang="en-US" sz="2600" i="1" dirty="0" smtClean="0">
                        <a:solidFill>
                          <a:schemeClr val="dk1"/>
                        </a:solidFill>
                        <a:latin typeface="Cambria Math" panose="02040503050406030204" pitchFamily="18" charset="0"/>
                      </a:rPr>
                      <m:t>=20</m:t>
                    </m:r>
                  </m:oMath>
                </a14:m>
                <a:r>
                  <a:rPr lang="en-US" sz="2600" dirty="0">
                    <a:solidFill>
                      <a:schemeClr val="dk1"/>
                    </a:solidFill>
                  </a:rPr>
                  <a:t>, find </a:t>
                </a:r>
                <a14:m>
                  <m:oMath xmlns:m="http://schemas.openxmlformats.org/officeDocument/2006/math">
                    <m:r>
                      <a:rPr lang="en-US" sz="2600" i="1" dirty="0" smtClean="0">
                        <a:solidFill>
                          <a:schemeClr val="dk1"/>
                        </a:solidFill>
                        <a:latin typeface="Cambria Math" panose="02040503050406030204" pitchFamily="18" charset="0"/>
                      </a:rPr>
                      <m:t>𝛼</m:t>
                    </m:r>
                  </m:oMath>
                </a14:m>
                <a:r>
                  <a:rPr lang="en-US" sz="2600" dirty="0">
                    <a:solidFill>
                      <a:schemeClr val="dk1"/>
                    </a:solidFill>
                  </a:rPr>
                  <a:t>, </a:t>
                </a:r>
                <a14:m>
                  <m:oMath xmlns:m="http://schemas.openxmlformats.org/officeDocument/2006/math">
                    <m:r>
                      <a:rPr lang="en-US" sz="2600" i="1" dirty="0" smtClean="0">
                        <a:solidFill>
                          <a:schemeClr val="dk1"/>
                        </a:solidFill>
                        <a:latin typeface="Cambria Math" panose="02040503050406030204" pitchFamily="18" charset="0"/>
                      </a:rPr>
                      <m:t>𝑎</m:t>
                    </m:r>
                  </m:oMath>
                </a14:m>
                <a:r>
                  <a:rPr lang="en-US" sz="2600" dirty="0">
                    <a:solidFill>
                      <a:schemeClr val="dk1"/>
                    </a:solidFill>
                  </a:rPr>
                  <a:t>, and </a:t>
                </a:r>
                <a14:m>
                  <m:oMath xmlns:m="http://schemas.openxmlformats.org/officeDocument/2006/math">
                    <m:r>
                      <a:rPr lang="en-US" sz="2600" i="1" dirty="0" smtClean="0">
                        <a:solidFill>
                          <a:schemeClr val="dk1"/>
                        </a:solidFill>
                        <a:latin typeface="Cambria Math" panose="02040503050406030204" pitchFamily="18" charset="0"/>
                      </a:rPr>
                      <m:t>𝑐</m:t>
                    </m:r>
                  </m:oMath>
                </a14:m>
                <a:r>
                  <a:rPr lang="en-US" sz="2600" dirty="0">
                    <a:solidFill>
                      <a:schemeClr val="dk1"/>
                    </a:solidFill>
                  </a:rPr>
                  <a:t>.</a:t>
                </a:r>
                <a:endParaRPr sz="2600" dirty="0">
                  <a:solidFill>
                    <a:schemeClr val="dk1"/>
                  </a:solidFill>
                </a:endParaRPr>
              </a:p>
            </p:txBody>
          </p:sp>
        </mc:Choice>
        <mc:Fallback>
          <p:sp>
            <p:nvSpPr>
              <p:cNvPr id="1015" name="Google Shape;1015;p152"/>
              <p:cNvSpPr txBox="1">
                <a:spLocks noRot="1" noChangeAspect="1" noMove="1" noResize="1" noEditPoints="1" noAdjustHandles="1" noChangeArrowheads="1" noChangeShapeType="1" noTextEdit="1"/>
              </p:cNvSpPr>
              <p:nvPr/>
            </p:nvSpPr>
            <p:spPr>
              <a:xfrm>
                <a:off x="831824" y="3090450"/>
                <a:ext cx="9611100" cy="698292"/>
              </a:xfrm>
              <a:prstGeom prst="rect">
                <a:avLst/>
              </a:prstGeom>
              <a:blipFill>
                <a:blip r:embed="rId3"/>
                <a:stretch>
                  <a:fillRect l="-792" b="-3571"/>
                </a:stretch>
              </a:blipFill>
              <a:ln>
                <a:noFill/>
              </a:ln>
            </p:spPr>
            <p:txBody>
              <a:bodyPr/>
              <a:lstStyle/>
              <a:p>
                <a:r>
                  <a:rPr lang="en-US">
                    <a:noFill/>
                  </a:rPr>
                  <a:t> </a:t>
                </a:r>
              </a:p>
            </p:txBody>
          </p:sp>
        </mc:Fallback>
      </mc:AlternateContent>
      <p:sp>
        <p:nvSpPr>
          <p:cNvPr id="1016" name="Google Shape;1016;p152">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153"/>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The Ambiguous Case (SSA)</a:t>
            </a:r>
            <a:endParaRPr sz="4000" dirty="0"/>
          </a:p>
        </p:txBody>
      </p:sp>
      <mc:AlternateContent xmlns:mc="http://schemas.openxmlformats.org/markup-compatibility/2006">
        <mc:Choice xmlns:a14="http://schemas.microsoft.com/office/drawing/2010/main" Requires="a14">
          <p:sp>
            <p:nvSpPr>
              <p:cNvPr id="1022" name="Google Shape;1022;p153"/>
              <p:cNvSpPr txBox="1"/>
              <p:nvPr/>
            </p:nvSpPr>
            <p:spPr>
              <a:xfrm>
                <a:off x="831828" y="1384300"/>
                <a:ext cx="6938100" cy="4354485"/>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400" dirty="0">
                    <a:solidFill>
                      <a:schemeClr val="dk1"/>
                    </a:solidFill>
                  </a:rPr>
                  <a:t>The Problem: When we know two sides and a non-included angle, we might get:</a:t>
                </a:r>
                <a:endParaRPr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dirty="0">
                    <a:solidFill>
                      <a:schemeClr val="dk1"/>
                    </a:solidFill>
                  </a:rPr>
                  <a:t>	No triangle (impossible configuration)</a:t>
                </a:r>
                <a:endParaRPr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dirty="0">
                    <a:solidFill>
                      <a:schemeClr val="dk1"/>
                    </a:solidFill>
                  </a:rPr>
                  <a:t>	One triangle (unique solution)</a:t>
                </a:r>
                <a:endParaRPr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dirty="0">
                    <a:solidFill>
                      <a:schemeClr val="dk1"/>
                    </a:solidFill>
                  </a:rPr>
                  <a:t>	Two triangles (two valid solutions!)</a:t>
                </a:r>
                <a:endParaRPr sz="24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400" dirty="0">
                    <a:solidFill>
                      <a:schemeClr val="dk1"/>
                    </a:solidFill>
                  </a:rPr>
                  <a:t>Why? The given angle isn't "locked in" between the two sides—the configuration can swing!</a:t>
                </a:r>
                <a:endParaRPr sz="24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400" dirty="0">
                    <a:solidFill>
                      <a:schemeClr val="dk1"/>
                    </a:solidFill>
                  </a:rPr>
                  <a:t>Watch out when: </a:t>
                </a:r>
                <a14:m>
                  <m:oMath xmlns:m="http://schemas.openxmlformats.org/officeDocument/2006/math">
                    <m:r>
                      <a:rPr lang="en-US" sz="2400" i="1" dirty="0" smtClean="0">
                        <a:solidFill>
                          <a:schemeClr val="dk1"/>
                        </a:solidFill>
                        <a:latin typeface="Cambria Math" panose="02040503050406030204" pitchFamily="18" charset="0"/>
                      </a:rPr>
                      <m:t>𝑎</m:t>
                    </m:r>
                    <m:r>
                      <a:rPr lang="en-US" sz="2400" i="1" dirty="0" smtClean="0">
                        <a:solidFill>
                          <a:schemeClr val="dk1"/>
                        </a:solidFill>
                        <a:latin typeface="Cambria Math" panose="02040503050406030204" pitchFamily="18" charset="0"/>
                      </a:rPr>
                      <m:t>&lt;</m:t>
                    </m:r>
                    <m:r>
                      <a:rPr lang="en-US" sz="2400" i="1" dirty="0" smtClean="0">
                        <a:solidFill>
                          <a:schemeClr val="dk1"/>
                        </a:solidFill>
                        <a:latin typeface="Cambria Math" panose="02040503050406030204" pitchFamily="18" charset="0"/>
                      </a:rPr>
                      <m:t>𝑏</m:t>
                    </m:r>
                    <m:r>
                      <a:rPr lang="en-US" sz="2400" i="1" dirty="0" smtClean="0">
                        <a:solidFill>
                          <a:schemeClr val="dk1"/>
                        </a:solidFill>
                        <a:latin typeface="Cambria Math" panose="02040503050406030204" pitchFamily="18" charset="0"/>
                      </a:rPr>
                      <m:t> </m:t>
                    </m:r>
                  </m:oMath>
                </a14:m>
                <a:r>
                  <a:rPr lang="en-US" sz="2400" dirty="0">
                    <a:solidFill>
                      <a:schemeClr val="dk1"/>
                    </a:solidFill>
                  </a:rPr>
                  <a:t>and </a:t>
                </a:r>
                <a14:m>
                  <m:oMath xmlns:m="http://schemas.openxmlformats.org/officeDocument/2006/math">
                    <m:r>
                      <a:rPr lang="en-US" sz="2400" i="1" dirty="0" smtClean="0">
                        <a:solidFill>
                          <a:schemeClr val="dk1"/>
                        </a:solidFill>
                        <a:latin typeface="Cambria Math" panose="02040503050406030204" pitchFamily="18" charset="0"/>
                      </a:rPr>
                      <m:t>𝛼</m:t>
                    </m:r>
                  </m:oMath>
                </a14:m>
                <a:r>
                  <a:rPr lang="en-US" sz="2400" dirty="0">
                    <a:solidFill>
                      <a:schemeClr val="dk1"/>
                    </a:solidFill>
                  </a:rPr>
                  <a:t> is acute</a:t>
                </a:r>
                <a:endParaRPr sz="2400" dirty="0">
                  <a:solidFill>
                    <a:schemeClr val="dk1"/>
                  </a:solidFill>
                </a:endParaRPr>
              </a:p>
            </p:txBody>
          </p:sp>
        </mc:Choice>
        <mc:Fallback>
          <p:sp>
            <p:nvSpPr>
              <p:cNvPr id="1022" name="Google Shape;1022;p153"/>
              <p:cNvSpPr txBox="1">
                <a:spLocks noRot="1" noChangeAspect="1" noMove="1" noResize="1" noEditPoints="1" noAdjustHandles="1" noChangeArrowheads="1" noChangeShapeType="1" noTextEdit="1"/>
              </p:cNvSpPr>
              <p:nvPr/>
            </p:nvSpPr>
            <p:spPr>
              <a:xfrm>
                <a:off x="831828" y="1384300"/>
                <a:ext cx="6938100" cy="4354485"/>
              </a:xfrm>
              <a:prstGeom prst="rect">
                <a:avLst/>
              </a:prstGeom>
              <a:blipFill>
                <a:blip r:embed="rId3"/>
                <a:stretch>
                  <a:fillRect l="-914"/>
                </a:stretch>
              </a:blipFill>
              <a:ln>
                <a:noFill/>
              </a:ln>
            </p:spPr>
            <p:txBody>
              <a:bodyPr/>
              <a:lstStyle/>
              <a:p>
                <a:r>
                  <a:rPr lang="en-US">
                    <a:noFill/>
                  </a:rPr>
                  <a:t> </a:t>
                </a:r>
              </a:p>
            </p:txBody>
          </p:sp>
        </mc:Fallback>
      </mc:AlternateContent>
      <p:sp>
        <p:nvSpPr>
          <p:cNvPr id="1023" name="Google Shape;1023;p153">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4" name="Google Shape;1024;p153">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4">
            <a:alphaModFix/>
          </a:blip>
          <a:srcRect/>
          <a:stretch/>
        </p:blipFill>
        <p:spPr>
          <a:xfrm>
            <a:off x="6878325" y="1491750"/>
            <a:ext cx="4946700" cy="49467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154"/>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Four Possible SSA Outcomes</a:t>
            </a:r>
            <a:endParaRPr sz="4000" dirty="0"/>
          </a:p>
        </p:txBody>
      </p:sp>
      <mc:AlternateContent xmlns:mc="http://schemas.openxmlformats.org/markup-compatibility/2006">
        <mc:Choice xmlns:a14="http://schemas.microsoft.com/office/drawing/2010/main" Requires="a14">
          <p:sp>
            <p:nvSpPr>
              <p:cNvPr id="1030" name="Google Shape;1030;p154"/>
              <p:cNvSpPr txBox="1"/>
              <p:nvPr/>
            </p:nvSpPr>
            <p:spPr>
              <a:xfrm>
                <a:off x="831833" y="1384300"/>
                <a:ext cx="10559700" cy="4017470"/>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When solving SSA with sides </a:t>
                </a:r>
                <a14:m>
                  <m:oMath xmlns:m="http://schemas.openxmlformats.org/officeDocument/2006/math">
                    <m:r>
                      <a:rPr lang="en-US" sz="2000" i="1" dirty="0" smtClean="0">
                        <a:solidFill>
                          <a:schemeClr val="dk1"/>
                        </a:solidFill>
                        <a:latin typeface="Cambria Math" panose="02040503050406030204" pitchFamily="18" charset="0"/>
                      </a:rPr>
                      <m:t>𝑎</m:t>
                    </m:r>
                  </m:oMath>
                </a14:m>
                <a:r>
                  <a:rPr lang="en-US" sz="2000" dirty="0">
                    <a:solidFill>
                      <a:schemeClr val="dk1"/>
                    </a:solidFill>
                  </a:rPr>
                  <a:t>, </a:t>
                </a:r>
                <a14:m>
                  <m:oMath xmlns:m="http://schemas.openxmlformats.org/officeDocument/2006/math">
                    <m:r>
                      <a:rPr lang="en-US" sz="2000" i="1" dirty="0" smtClean="0">
                        <a:solidFill>
                          <a:schemeClr val="dk1"/>
                        </a:solidFill>
                        <a:latin typeface="Cambria Math" panose="02040503050406030204" pitchFamily="18" charset="0"/>
                      </a:rPr>
                      <m:t>𝑏</m:t>
                    </m:r>
                  </m:oMath>
                </a14:m>
                <a:r>
                  <a:rPr lang="en-US" sz="2000" dirty="0">
                    <a:solidFill>
                      <a:schemeClr val="dk1"/>
                    </a:solidFill>
                  </a:rPr>
                  <a:t> and angle </a:t>
                </a:r>
                <a14:m>
                  <m:oMath xmlns:m="http://schemas.openxmlformats.org/officeDocument/2006/math">
                    <m:r>
                      <a:rPr lang="en-US" sz="2000" i="1" dirty="0" smtClean="0">
                        <a:solidFill>
                          <a:schemeClr val="dk1"/>
                        </a:solidFill>
                        <a:latin typeface="Cambria Math" panose="02040503050406030204" pitchFamily="18" charset="0"/>
                      </a:rPr>
                      <m:t>𝛼</m:t>
                    </m:r>
                  </m:oMath>
                </a14:m>
                <a:r>
                  <a:rPr lang="en-US" sz="2000" dirty="0">
                    <a:solidFill>
                      <a:schemeClr val="dk1"/>
                    </a:solidFill>
                  </a:rPr>
                  <a:t>:</a:t>
                </a:r>
                <a:endParaRPr sz="2000" dirty="0">
                  <a:solidFill>
                    <a:schemeClr val="dk1"/>
                  </a:solidFill>
                </a:endParaRPr>
              </a:p>
              <a:p>
                <a:pPr marL="101600" marR="0" lvl="0" algn="l" rtl="0">
                  <a:lnSpc>
                    <a:spcPct val="113000"/>
                  </a:lnSpc>
                  <a:spcBef>
                    <a:spcPts val="1000"/>
                  </a:spcBef>
                  <a:spcAft>
                    <a:spcPts val="0"/>
                  </a:spcAft>
                  <a:buClr>
                    <a:schemeClr val="dk1"/>
                  </a:buClr>
                  <a:buSzPts val="2000"/>
                </a:pPr>
                <a:r>
                  <a:rPr lang="en-US" sz="2000" dirty="0">
                    <a:solidFill>
                      <a:schemeClr val="dk1"/>
                    </a:solidFill>
                  </a:rPr>
                  <a:t>1. No triangle: </a:t>
                </a:r>
                <a14:m>
                  <m:oMath xmlns:m="http://schemas.openxmlformats.org/officeDocument/2006/math">
                    <m:r>
                      <a:rPr lang="en-US" sz="2000" i="1" dirty="0" smtClean="0">
                        <a:solidFill>
                          <a:schemeClr val="dk1"/>
                        </a:solidFill>
                        <a:latin typeface="Cambria Math" panose="02040503050406030204" pitchFamily="18" charset="0"/>
                      </a:rPr>
                      <m:t>𝑎</m:t>
                    </m:r>
                    <m:r>
                      <a:rPr lang="en-US" sz="2000" i="1" dirty="0" smtClean="0">
                        <a:solidFill>
                          <a:schemeClr val="dk1"/>
                        </a:solidFill>
                        <a:latin typeface="Cambria Math" panose="02040503050406030204" pitchFamily="18" charset="0"/>
                      </a:rPr>
                      <m:t> &lt; </m:t>
                    </m:r>
                    <m:r>
                      <a:rPr lang="en-US" sz="2000" i="1" dirty="0" smtClean="0">
                        <a:solidFill>
                          <a:schemeClr val="dk1"/>
                        </a:solidFill>
                        <a:latin typeface="Cambria Math" panose="02040503050406030204" pitchFamily="18" charset="0"/>
                      </a:rPr>
                      <m:t>h</m:t>
                    </m:r>
                  </m:oMath>
                </a14:m>
                <a:r>
                  <a:rPr lang="en-US" sz="2000" dirty="0">
                    <a:solidFill>
                      <a:schemeClr val="dk1"/>
                    </a:solidFill>
                  </a:rPr>
                  <a:t> (where </a:t>
                </a:r>
                <a14:m>
                  <m:oMath xmlns:m="http://schemas.openxmlformats.org/officeDocument/2006/math">
                    <m:r>
                      <a:rPr lang="en-US" sz="2000" i="1" dirty="0" smtClean="0">
                        <a:solidFill>
                          <a:schemeClr val="dk1"/>
                        </a:solidFill>
                        <a:latin typeface="Cambria Math" panose="02040503050406030204" pitchFamily="18" charset="0"/>
                      </a:rPr>
                      <m:t>h</m:t>
                    </m:r>
                    <m:r>
                      <a:rPr lang="en-US" sz="2000" i="1" dirty="0" smtClean="0">
                        <a:solidFill>
                          <a:schemeClr val="dk1"/>
                        </a:solidFill>
                        <a:latin typeface="Cambria Math" panose="02040503050406030204" pitchFamily="18" charset="0"/>
                      </a:rPr>
                      <m:t>=</m:t>
                    </m:r>
                    <m:r>
                      <a:rPr lang="en-US" sz="2000" i="1" dirty="0" smtClean="0">
                        <a:solidFill>
                          <a:schemeClr val="dk1"/>
                        </a:solidFill>
                        <a:latin typeface="Cambria Math" panose="02040503050406030204" pitchFamily="18" charset="0"/>
                      </a:rPr>
                      <m:t>𝑏</m:t>
                    </m:r>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sin</m:t>
                        </m:r>
                      </m:fName>
                      <m:e>
                        <m:r>
                          <a:rPr lang="en-US" sz="2000" i="1" dirty="0" smtClean="0">
                            <a:solidFill>
                              <a:schemeClr val="dk1"/>
                            </a:solidFill>
                            <a:latin typeface="Cambria Math" panose="02040503050406030204" pitchFamily="18" charset="0"/>
                          </a:rPr>
                          <m:t>𝛼</m:t>
                        </m:r>
                      </m:e>
                    </m:func>
                  </m:oMath>
                </a14:m>
                <a:r>
                  <a:rPr lang="en-US" sz="2000" dirty="0">
                    <a:solidFill>
                      <a:schemeClr val="dk1"/>
                    </a:solidFill>
                  </a:rPr>
                  <a:t>)</a:t>
                </a:r>
                <a:br>
                  <a:rPr lang="en-US" sz="2000" dirty="0">
                    <a:solidFill>
                      <a:schemeClr val="dk1"/>
                    </a:solidFill>
                  </a:rPr>
                </a:br>
                <a:r>
                  <a:rPr lang="en-US" sz="2000" dirty="0">
                    <a:solidFill>
                      <a:schemeClr val="dk1"/>
                    </a:solidFill>
                  </a:rPr>
                  <a:t>The side is too short to reach!</a:t>
                </a:r>
                <a:endParaRPr sz="2000" dirty="0">
                  <a:solidFill>
                    <a:schemeClr val="dk1"/>
                  </a:solidFill>
                </a:endParaRPr>
              </a:p>
              <a:p>
                <a:pPr marL="101600" marR="0" lvl="0" algn="l" rtl="0">
                  <a:lnSpc>
                    <a:spcPct val="113000"/>
                  </a:lnSpc>
                  <a:spcBef>
                    <a:spcPts val="1000"/>
                  </a:spcBef>
                  <a:spcAft>
                    <a:spcPts val="0"/>
                  </a:spcAft>
                  <a:buClr>
                    <a:schemeClr val="dk1"/>
                  </a:buClr>
                  <a:buSzPts val="2000"/>
                </a:pPr>
                <a:r>
                  <a:rPr lang="en-US" sz="2000" dirty="0">
                    <a:solidFill>
                      <a:schemeClr val="dk1"/>
                    </a:solidFill>
                  </a:rPr>
                  <a:t>2. One right triangle: </a:t>
                </a:r>
                <a14:m>
                  <m:oMath xmlns:m="http://schemas.openxmlformats.org/officeDocument/2006/math">
                    <m:r>
                      <a:rPr lang="en-US" sz="2000" i="1" dirty="0" smtClean="0">
                        <a:solidFill>
                          <a:schemeClr val="dk1"/>
                        </a:solidFill>
                        <a:latin typeface="Cambria Math" panose="02040503050406030204" pitchFamily="18" charset="0"/>
                      </a:rPr>
                      <m:t>𝑎</m:t>
                    </m:r>
                    <m:r>
                      <a:rPr lang="en-US" sz="2000" i="1" dirty="0" smtClean="0">
                        <a:solidFill>
                          <a:schemeClr val="dk1"/>
                        </a:solidFill>
                        <a:latin typeface="Cambria Math" panose="02040503050406030204" pitchFamily="18" charset="0"/>
                      </a:rPr>
                      <m:t> = </m:t>
                    </m:r>
                    <m:r>
                      <a:rPr lang="en-US" sz="2000" i="1" dirty="0" smtClean="0">
                        <a:solidFill>
                          <a:schemeClr val="dk1"/>
                        </a:solidFill>
                        <a:latin typeface="Cambria Math" panose="02040503050406030204" pitchFamily="18" charset="0"/>
                      </a:rPr>
                      <m:t>h</m:t>
                    </m:r>
                  </m:oMath>
                </a14:m>
                <a:br>
                  <a:rPr lang="en-US" sz="2000" dirty="0">
                    <a:solidFill>
                      <a:schemeClr val="dk1"/>
                    </a:solidFill>
                  </a:rPr>
                </a:br>
                <a:r>
                  <a:rPr lang="en-US" sz="2000" dirty="0">
                    <a:solidFill>
                      <a:schemeClr val="dk1"/>
                    </a:solidFill>
                  </a:rPr>
                  <a:t>Forms exactly 90° at the opposite angle</a:t>
                </a:r>
                <a:endParaRPr sz="2000" dirty="0">
                  <a:solidFill>
                    <a:schemeClr val="dk1"/>
                  </a:solidFill>
                </a:endParaRPr>
              </a:p>
              <a:p>
                <a:pPr marL="101600" marR="0" lvl="0" algn="l" rtl="0">
                  <a:lnSpc>
                    <a:spcPct val="113000"/>
                  </a:lnSpc>
                  <a:spcBef>
                    <a:spcPts val="1000"/>
                  </a:spcBef>
                  <a:spcAft>
                    <a:spcPts val="0"/>
                  </a:spcAft>
                  <a:buClr>
                    <a:schemeClr val="dk1"/>
                  </a:buClr>
                  <a:buSzPts val="2000"/>
                </a:pPr>
                <a:r>
                  <a:rPr lang="en-US" sz="2000" dirty="0">
                    <a:solidFill>
                      <a:schemeClr val="dk1"/>
                    </a:solidFill>
                  </a:rPr>
                  <a:t>3. Two triangles: </a:t>
                </a:r>
                <a14:m>
                  <m:oMath xmlns:m="http://schemas.openxmlformats.org/officeDocument/2006/math">
                    <m:r>
                      <a:rPr lang="en-US" sz="2000" i="1" dirty="0" smtClean="0">
                        <a:solidFill>
                          <a:schemeClr val="dk1"/>
                        </a:solidFill>
                        <a:latin typeface="Cambria Math" panose="02040503050406030204" pitchFamily="18" charset="0"/>
                      </a:rPr>
                      <m:t>h</m:t>
                    </m:r>
                    <m:r>
                      <a:rPr lang="en-US" sz="2000" i="1" dirty="0" smtClean="0">
                        <a:solidFill>
                          <a:schemeClr val="dk1"/>
                        </a:solidFill>
                        <a:latin typeface="Cambria Math" panose="02040503050406030204" pitchFamily="18" charset="0"/>
                      </a:rPr>
                      <m:t> &lt; </m:t>
                    </m:r>
                    <m:r>
                      <a:rPr lang="en-US" sz="2000" i="1" dirty="0" smtClean="0">
                        <a:solidFill>
                          <a:schemeClr val="dk1"/>
                        </a:solidFill>
                        <a:latin typeface="Cambria Math" panose="02040503050406030204" pitchFamily="18" charset="0"/>
                      </a:rPr>
                      <m:t>𝑎</m:t>
                    </m:r>
                    <m:r>
                      <a:rPr lang="en-US" sz="2000" i="1" dirty="0" smtClean="0">
                        <a:solidFill>
                          <a:schemeClr val="dk1"/>
                        </a:solidFill>
                        <a:latin typeface="Cambria Math" panose="02040503050406030204" pitchFamily="18" charset="0"/>
                      </a:rPr>
                      <m:t> &lt; </m:t>
                    </m:r>
                    <m:r>
                      <a:rPr lang="en-US" sz="2000" i="1" dirty="0" smtClean="0">
                        <a:solidFill>
                          <a:schemeClr val="dk1"/>
                        </a:solidFill>
                        <a:latin typeface="Cambria Math" panose="02040503050406030204" pitchFamily="18" charset="0"/>
                      </a:rPr>
                      <m:t>𝑏</m:t>
                    </m:r>
                  </m:oMath>
                </a14:m>
                <a:br>
                  <a:rPr lang="en-US" sz="2000" dirty="0">
                    <a:solidFill>
                      <a:schemeClr val="dk1"/>
                    </a:solidFill>
                  </a:rPr>
                </a:br>
                <a:r>
                  <a:rPr lang="en-US" sz="2000" dirty="0">
                    <a:solidFill>
                      <a:schemeClr val="dk1"/>
                    </a:solidFill>
                  </a:rPr>
                  <a:t>The "ambiguous case"—two valid solutions!</a:t>
                </a:r>
                <a:endParaRPr sz="2000" dirty="0">
                  <a:solidFill>
                    <a:schemeClr val="dk1"/>
                  </a:solidFill>
                </a:endParaRPr>
              </a:p>
              <a:p>
                <a:pPr marL="101600" marR="0" lvl="0" algn="l" rtl="0">
                  <a:lnSpc>
                    <a:spcPct val="113000"/>
                  </a:lnSpc>
                  <a:spcBef>
                    <a:spcPts val="1000"/>
                  </a:spcBef>
                  <a:spcAft>
                    <a:spcPts val="1000"/>
                  </a:spcAft>
                  <a:buClr>
                    <a:schemeClr val="dk1"/>
                  </a:buClr>
                  <a:buSzPts val="2000"/>
                </a:pPr>
                <a:r>
                  <a:rPr lang="en-US" sz="2000" dirty="0">
                    <a:solidFill>
                      <a:schemeClr val="dk1"/>
                    </a:solidFill>
                  </a:rPr>
                  <a:t>4. One triangle: </a:t>
                </a:r>
                <a14:m/>
                <a:br>
                  <a:rPr lang="en-US" sz="2000" i="1" dirty="0">
                    <a:solidFill>
                      <a:schemeClr val="dk1"/>
                    </a:solidFill>
                    <a:latin typeface="Cambria Math" panose="02040503050406030204" pitchFamily="18" charset="0"/>
                  </a:rPr>
                </a:br>
                <a:r>
                  <a:rPr lang="en-US" sz="2000" dirty="0">
                    <a:solidFill>
                      <a:schemeClr val="dk1"/>
                    </a:solidFill>
                  </a:rPr>
                  <a:t>Long side "locks in" the configuration</a:t>
                </a:r>
                <a:endParaRPr sz="2400" dirty="0">
                  <a:solidFill>
                    <a:schemeClr val="dk1"/>
                  </a:solidFill>
                </a:endParaRPr>
              </a:p>
            </p:txBody>
          </p:sp>
        </mc:Choice>
        <mc:Fallback>
          <p:sp>
            <p:nvSpPr>
              <p:cNvPr id="1030" name="Google Shape;1030;p154"/>
              <p:cNvSpPr txBox="1">
                <a:spLocks noRot="1" noChangeAspect="1" noMove="1" noResize="1" noEditPoints="1" noAdjustHandles="1" noChangeArrowheads="1" noChangeShapeType="1" noTextEdit="1"/>
              </p:cNvSpPr>
              <p:nvPr/>
            </p:nvSpPr>
            <p:spPr>
              <a:xfrm>
                <a:off x="831833" y="1384300"/>
                <a:ext cx="10559700" cy="4017470"/>
              </a:xfrm>
              <a:prstGeom prst="rect">
                <a:avLst/>
              </a:prstGeom>
              <a:blipFill>
                <a:blip r:embed="rId3"/>
                <a:stretch>
                  <a:fillRect l="-360"/>
                </a:stretch>
              </a:blipFill>
              <a:ln>
                <a:noFill/>
              </a:ln>
            </p:spPr>
            <p:txBody>
              <a:bodyPr/>
              <a:lstStyle/>
              <a:p>
                <a:r>
                  <a:rPr lang="en-US">
                    <a:noFill/>
                  </a:rPr>
                  <a:t> </a:t>
                </a:r>
              </a:p>
            </p:txBody>
          </p:sp>
        </mc:Fallback>
      </mc:AlternateContent>
      <p:pic>
        <p:nvPicPr>
          <p:cNvPr id="1032" name="Google Shape;1032;p154" descr="Four diagrams showing triangle cases: (a) no triangle when side a is less than height h, (b) one right triangle when a equals h, (c) two possible triangles when a is greater than h but less than b, and (d) one triangle when a is greater than or equal to b."/>
          <p:cNvPicPr preferRelativeResize="0"/>
          <p:nvPr/>
        </p:nvPicPr>
        <p:blipFill>
          <a:blip r:embed="rId4">
            <a:alphaModFix/>
          </a:blip>
          <a:stretch>
            <a:fillRect/>
          </a:stretch>
        </p:blipFill>
        <p:spPr>
          <a:xfrm>
            <a:off x="6243775" y="1597550"/>
            <a:ext cx="5489028" cy="4116800"/>
          </a:xfrm>
          <a:prstGeom prst="rect">
            <a:avLst/>
          </a:prstGeom>
          <a:noFill/>
          <a:ln>
            <a:noFill/>
          </a:ln>
        </p:spPr>
      </p:pic>
      <p:sp>
        <p:nvSpPr>
          <p:cNvPr id="1031" name="Google Shape;1031;p154">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155"/>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Example: The Ambiguous Case (SSA)</a:t>
            </a:r>
            <a:endParaRPr sz="4000" dirty="0"/>
          </a:p>
        </p:txBody>
      </p:sp>
      <mc:AlternateContent xmlns:mc="http://schemas.openxmlformats.org/markup-compatibility/2006">
        <mc:Choice xmlns:a14="http://schemas.microsoft.com/office/drawing/2010/main" Requires="a14">
          <p:sp>
            <p:nvSpPr>
              <p:cNvPr id="1038" name="Google Shape;1038;p155"/>
              <p:cNvSpPr txBox="1"/>
              <p:nvPr/>
            </p:nvSpPr>
            <p:spPr>
              <a:xfrm>
                <a:off x="824933" y="1307400"/>
                <a:ext cx="10559700" cy="4739655"/>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Given </a:t>
                </a:r>
                <a14:m>
                  <m:oMath xmlns:m="http://schemas.openxmlformats.org/officeDocument/2006/math">
                    <m:r>
                      <a:rPr lang="en-US" sz="2000" i="1" dirty="0" smtClean="0">
                        <a:solidFill>
                          <a:schemeClr val="dk1"/>
                        </a:solidFill>
                        <a:latin typeface="Cambria Math" panose="02040503050406030204" pitchFamily="18" charset="0"/>
                      </a:rPr>
                      <m:t>𝑎</m:t>
                    </m:r>
                    <m:r>
                      <a:rPr lang="en-US" sz="2000" i="1" dirty="0" smtClean="0">
                        <a:solidFill>
                          <a:schemeClr val="dk1"/>
                        </a:solidFill>
                        <a:latin typeface="Cambria Math" panose="02040503050406030204" pitchFamily="18" charset="0"/>
                      </a:rPr>
                      <m:t>=12, </m:t>
                    </m:r>
                    <m:r>
                      <a:rPr lang="en-US" sz="2000" i="1" dirty="0" smtClean="0">
                        <a:solidFill>
                          <a:schemeClr val="dk1"/>
                        </a:solidFill>
                        <a:latin typeface="Cambria Math" panose="02040503050406030204" pitchFamily="18" charset="0"/>
                      </a:rPr>
                      <m:t>𝑏</m:t>
                    </m:r>
                    <m:r>
                      <a:rPr lang="en-US" sz="2000" i="1" dirty="0" smtClean="0">
                        <a:solidFill>
                          <a:schemeClr val="dk1"/>
                        </a:solidFill>
                        <a:latin typeface="Cambria Math" panose="02040503050406030204" pitchFamily="18" charset="0"/>
                      </a:rPr>
                      <m:t>=16, </m:t>
                    </m:r>
                    <m:r>
                      <a:rPr lang="en-US" sz="2000" i="1" dirty="0">
                        <a:solidFill>
                          <a:schemeClr val="dk1"/>
                        </a:solidFill>
                        <a:latin typeface="Cambria Math" panose="02040503050406030204" pitchFamily="18" charset="0"/>
                      </a:rPr>
                      <m:t>𝛼</m:t>
                    </m:r>
                    <m:r>
                      <a:rPr lang="en-US" sz="2000" i="1" dirty="0" smtClean="0">
                        <a:solidFill>
                          <a:schemeClr val="dk1"/>
                        </a:solidFill>
                        <a:latin typeface="Cambria Math" panose="02040503050406030204" pitchFamily="18" charset="0"/>
                      </a:rPr>
                      <m:t>=35</m:t>
                    </m:r>
                    <m:r>
                      <a:rPr lang="en-US" sz="2000" i="1" dirty="0">
                        <a:solidFill>
                          <a:schemeClr val="dk1"/>
                        </a:solidFill>
                        <a:latin typeface="Cambria Math" panose="02040503050406030204" pitchFamily="18" charset="0"/>
                      </a:rPr>
                      <m:t>°</m:t>
                    </m:r>
                  </m:oMath>
                </a14:m>
                <a:r>
                  <a:rPr lang="en-US" sz="2000" dirty="0">
                    <a:solidFill>
                      <a:schemeClr val="dk1"/>
                    </a:solidFill>
                  </a:rPr>
                  <a:t>, find all possible triangles.</a:t>
                </a:r>
                <a:endParaRPr sz="2000" dirty="0">
                  <a:solidFill>
                    <a:schemeClr val="dk1"/>
                  </a:solidFill>
                </a:endParaRPr>
              </a:p>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Step 1: Check for ambiguity</a:t>
                </a:r>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r>
                      <a:rPr lang="en-US" sz="2000" i="1" dirty="0" smtClean="0">
                        <a:solidFill>
                          <a:schemeClr val="dk1"/>
                        </a:solidFill>
                        <a:latin typeface="Cambria Math" panose="02040503050406030204" pitchFamily="18" charset="0"/>
                      </a:rPr>
                      <m:t>h</m:t>
                    </m:r>
                    <m:r>
                      <a:rPr lang="en-US" sz="2000" i="1" dirty="0">
                        <a:solidFill>
                          <a:schemeClr val="dk1"/>
                        </a:solidFill>
                        <a:latin typeface="Cambria Math" panose="02040503050406030204" pitchFamily="18" charset="0"/>
                      </a:rPr>
                      <m:t>=</m:t>
                    </m:r>
                    <m:r>
                      <a:rPr lang="en-US" sz="2000" i="1" dirty="0">
                        <a:solidFill>
                          <a:schemeClr val="dk1"/>
                        </a:solidFill>
                        <a:latin typeface="Cambria Math" panose="02040503050406030204" pitchFamily="18" charset="0"/>
                      </a:rPr>
                      <m:t>𝑏</m:t>
                    </m:r>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𝛼</m:t>
                        </m:r>
                      </m:e>
                    </m:func>
                    <m:r>
                      <a:rPr lang="en-US" sz="2000" i="1" dirty="0">
                        <a:solidFill>
                          <a:schemeClr val="dk1"/>
                        </a:solidFill>
                        <a:latin typeface="Cambria Math" panose="02040503050406030204" pitchFamily="18" charset="0"/>
                      </a:rPr>
                      <m:t>=16</m:t>
                    </m:r>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3</m:t>
                        </m:r>
                      </m:e>
                    </m:func>
                    <m:r>
                      <a:rPr lang="en-US" sz="2000" i="1" dirty="0">
                        <a:solidFill>
                          <a:schemeClr val="dk1"/>
                        </a:solidFill>
                        <a:latin typeface="Cambria Math" panose="02040503050406030204" pitchFamily="18" charset="0"/>
                      </a:rPr>
                      <m:t>5°≈9.2</m:t>
                    </m:r>
                  </m:oMath>
                </a14:m>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Since </a:t>
                </a:r>
                <a14:m>
                  <m:oMath xmlns:m="http://schemas.openxmlformats.org/officeDocument/2006/math">
                    <m:r>
                      <a:rPr lang="en-US" sz="2000" i="1" dirty="0" smtClean="0">
                        <a:solidFill>
                          <a:schemeClr val="dk1"/>
                        </a:solidFill>
                        <a:latin typeface="Cambria Math" panose="02040503050406030204" pitchFamily="18" charset="0"/>
                      </a:rPr>
                      <m:t>h</m:t>
                    </m:r>
                    <m:r>
                      <a:rPr lang="en-US" sz="2000" i="1" dirty="0" smtClean="0">
                        <a:solidFill>
                          <a:schemeClr val="dk1"/>
                        </a:solidFill>
                        <a:latin typeface="Cambria Math" panose="02040503050406030204" pitchFamily="18" charset="0"/>
                      </a:rPr>
                      <m:t>&lt;</m:t>
                    </m:r>
                    <m:r>
                      <a:rPr lang="en-US" sz="2000" i="1" dirty="0" smtClean="0">
                        <a:solidFill>
                          <a:schemeClr val="dk1"/>
                        </a:solidFill>
                        <a:latin typeface="Cambria Math" panose="02040503050406030204" pitchFamily="18" charset="0"/>
                      </a:rPr>
                      <m:t>𝑎</m:t>
                    </m:r>
                    <m:r>
                      <a:rPr lang="en-US" sz="2000" i="1" dirty="0" smtClean="0">
                        <a:solidFill>
                          <a:schemeClr val="dk1"/>
                        </a:solidFill>
                        <a:latin typeface="Cambria Math" panose="02040503050406030204" pitchFamily="18" charset="0"/>
                      </a:rPr>
                      <m:t>&lt;</m:t>
                    </m:r>
                    <m:r>
                      <a:rPr lang="en-US" sz="2000" i="1" dirty="0" smtClean="0">
                        <a:solidFill>
                          <a:schemeClr val="dk1"/>
                        </a:solidFill>
                        <a:latin typeface="Cambria Math" panose="02040503050406030204" pitchFamily="18" charset="0"/>
                      </a:rPr>
                      <m:t>𝑏</m:t>
                    </m:r>
                    <m:r>
                      <a:rPr lang="en-US" sz="2000" b="0" i="1" dirty="0" smtClean="0">
                        <a:solidFill>
                          <a:schemeClr val="dk1"/>
                        </a:solidFill>
                        <a:latin typeface="Cambria Math" panose="02040503050406030204" pitchFamily="18" charset="0"/>
                      </a:rPr>
                      <m:t>  </m:t>
                    </m:r>
                    <m:d>
                      <m:dPr>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9.2&lt;12&lt;16</m:t>
                        </m:r>
                      </m:e>
                    </m:d>
                  </m:oMath>
                </a14:m>
                <a:r>
                  <a:rPr lang="en-US" sz="2000" dirty="0">
                    <a:solidFill>
                      <a:schemeClr val="dk1"/>
                    </a:solidFill>
                  </a:rPr>
                  <a:t>, two triangles exist!</a:t>
                </a:r>
                <a:endParaRPr sz="2000" dirty="0">
                  <a:solidFill>
                    <a:schemeClr val="dk1"/>
                  </a:solidFill>
                </a:endParaRPr>
              </a:p>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Step 2: Find </a:t>
                </a:r>
                <a14:m>
                  <m:oMath xmlns:m="http://schemas.openxmlformats.org/officeDocument/2006/math">
                    <m:r>
                      <a:rPr lang="en-US" sz="2000" i="1" dirty="0" smtClean="0">
                        <a:solidFill>
                          <a:schemeClr val="dk1"/>
                        </a:solidFill>
                        <a:latin typeface="Cambria Math" panose="02040503050406030204" pitchFamily="18" charset="0"/>
                      </a:rPr>
                      <m:t>𝛽</m:t>
                    </m:r>
                  </m:oMath>
                </a14:m>
                <a:r>
                  <a:rPr lang="en-US" sz="2000" dirty="0">
                    <a:solidFill>
                      <a:schemeClr val="dk1"/>
                    </a:solidFill>
                  </a:rPr>
                  <a:t> (first solution)</a:t>
                </a:r>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f>
                      <m:fPr>
                        <m:ctrlPr>
                          <a:rPr lang="en-US" sz="2000" i="1" dirty="0" smtClean="0">
                            <a:solidFill>
                              <a:schemeClr val="dk1"/>
                            </a:solidFill>
                            <a:latin typeface="Cambria Math" panose="02040503050406030204" pitchFamily="18" charset="0"/>
                          </a:rPr>
                        </m:ctrlPr>
                      </m:fPr>
                      <m:num>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3</m:t>
                            </m:r>
                          </m:e>
                        </m:func>
                        <m:r>
                          <a:rPr lang="en-US" sz="2000" i="1" dirty="0">
                            <a:solidFill>
                              <a:schemeClr val="dk1"/>
                            </a:solidFill>
                            <a:latin typeface="Cambria Math" panose="02040503050406030204" pitchFamily="18" charset="0"/>
                          </a:rPr>
                          <m:t>5°</m:t>
                        </m:r>
                      </m:num>
                      <m:den>
                        <m:r>
                          <a:rPr lang="en-US" sz="2000" i="1" dirty="0">
                            <a:solidFill>
                              <a:schemeClr val="dk1"/>
                            </a:solidFill>
                            <a:latin typeface="Cambria Math" panose="02040503050406030204" pitchFamily="18" charset="0"/>
                          </a:rPr>
                          <m:t>12</m:t>
                        </m:r>
                      </m:den>
                    </m:f>
                    <m:r>
                      <a:rPr lang="en-US" sz="2000" i="1" dirty="0">
                        <a:solidFill>
                          <a:schemeClr val="dk1"/>
                        </a:solidFill>
                        <a:latin typeface="Cambria Math" panose="02040503050406030204" pitchFamily="18" charset="0"/>
                      </a:rPr>
                      <m:t>=</m:t>
                    </m:r>
                    <m:f>
                      <m:fPr>
                        <m:ctrlPr>
                          <a:rPr lang="en-US" sz="2000" i="1" dirty="0">
                            <a:solidFill>
                              <a:schemeClr val="dk1"/>
                            </a:solidFill>
                            <a:latin typeface="Cambria Math" panose="02040503050406030204" pitchFamily="18" charset="0"/>
                          </a:rPr>
                        </m:ctrlPr>
                      </m:fPr>
                      <m:num>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𝛽</m:t>
                            </m:r>
                          </m:e>
                        </m:func>
                      </m:num>
                      <m:den>
                        <m:r>
                          <a:rPr lang="en-US" sz="2000" i="1" dirty="0">
                            <a:solidFill>
                              <a:schemeClr val="dk1"/>
                            </a:solidFill>
                            <a:latin typeface="Cambria Math" panose="02040503050406030204" pitchFamily="18" charset="0"/>
                          </a:rPr>
                          <m:t>16</m:t>
                        </m:r>
                      </m:den>
                    </m:f>
                  </m:oMath>
                </a14:m>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func>
                      <m:funcPr>
                        <m:ctrlPr>
                          <a:rPr lang="en-US" sz="2000" i="1" dirty="0" smtClean="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𝛽</m:t>
                        </m:r>
                      </m:e>
                    </m:func>
                    <m:r>
                      <a:rPr lang="en-US" sz="2000" i="1" dirty="0">
                        <a:solidFill>
                          <a:schemeClr val="dk1"/>
                        </a:solidFill>
                        <a:latin typeface="Cambria Math" panose="02040503050406030204" pitchFamily="18" charset="0"/>
                      </a:rPr>
                      <m:t>=</m:t>
                    </m:r>
                    <m:f>
                      <m:fPr>
                        <m:ctrlPr>
                          <a:rPr lang="en-US" sz="2000" i="1" dirty="0">
                            <a:solidFill>
                              <a:schemeClr val="dk1"/>
                            </a:solidFill>
                            <a:latin typeface="Cambria Math" panose="02040503050406030204" pitchFamily="18" charset="0"/>
                          </a:rPr>
                        </m:ctrlPr>
                      </m:fPr>
                      <m:num>
                        <m:r>
                          <a:rPr lang="en-US" sz="2000" i="1" dirty="0">
                            <a:solidFill>
                              <a:schemeClr val="dk1"/>
                            </a:solidFill>
                            <a:latin typeface="Cambria Math" panose="02040503050406030204" pitchFamily="18" charset="0"/>
                          </a:rPr>
                          <m:t>16</m:t>
                        </m:r>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3</m:t>
                            </m:r>
                          </m:e>
                        </m:func>
                        <m:r>
                          <a:rPr lang="en-US" sz="2000" i="1" dirty="0">
                            <a:solidFill>
                              <a:schemeClr val="dk1"/>
                            </a:solidFill>
                            <a:latin typeface="Cambria Math" panose="02040503050406030204" pitchFamily="18" charset="0"/>
                          </a:rPr>
                          <m:t>5°</m:t>
                        </m:r>
                      </m:num>
                      <m:den>
                        <m:r>
                          <a:rPr lang="en-US" sz="2000" i="1" dirty="0">
                            <a:solidFill>
                              <a:schemeClr val="dk1"/>
                            </a:solidFill>
                            <a:latin typeface="Cambria Math" panose="02040503050406030204" pitchFamily="18" charset="0"/>
                          </a:rPr>
                          <m:t>12</m:t>
                        </m:r>
                      </m:den>
                    </m:f>
                    <m:r>
                      <a:rPr lang="en-US" sz="2000" i="1" dirty="0">
                        <a:solidFill>
                          <a:schemeClr val="dk1"/>
                        </a:solidFill>
                        <a:latin typeface="Cambria Math" panose="02040503050406030204" pitchFamily="18" charset="0"/>
                      </a:rPr>
                      <m:t>≈0.7648</m:t>
                    </m:r>
                  </m:oMath>
                </a14:m>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sSub>
                      <m:sSubPr>
                        <m:ctrlPr>
                          <a:rPr lang="en-US" sz="2000" i="1" dirty="0" smtClean="0">
                            <a:solidFill>
                              <a:schemeClr val="dk1"/>
                            </a:solidFill>
                            <a:latin typeface="Cambria Math" panose="02040503050406030204" pitchFamily="18" charset="0"/>
                          </a:rPr>
                        </m:ctrlPr>
                      </m:sSubPr>
                      <m:e>
                        <m:r>
                          <a:rPr lang="en-US" sz="2000" i="1" dirty="0" smtClean="0">
                            <a:solidFill>
                              <a:schemeClr val="dk1"/>
                            </a:solidFill>
                            <a:latin typeface="Cambria Math" panose="02040503050406030204" pitchFamily="18" charset="0"/>
                          </a:rPr>
                          <m:t>𝛽</m:t>
                        </m:r>
                      </m:e>
                      <m:sub>
                        <m:r>
                          <a:rPr lang="en-US" sz="2000" i="1" dirty="0">
                            <a:solidFill>
                              <a:schemeClr val="dk1"/>
                            </a:solidFill>
                            <a:latin typeface="Cambria Math" panose="02040503050406030204" pitchFamily="18" charset="0"/>
                          </a:rPr>
                          <m:t>1</m:t>
                        </m:r>
                      </m:sub>
                    </m:sSub>
                    <m:r>
                      <a:rPr lang="en-US" sz="2000" i="1" dirty="0">
                        <a:solidFill>
                          <a:schemeClr val="dk1"/>
                        </a:solidFill>
                        <a:latin typeface="Cambria Math" panose="02040503050406030204" pitchFamily="18" charset="0"/>
                      </a:rPr>
                      <m:t>≈49.9°</m:t>
                    </m:r>
                  </m:oMath>
                </a14:m>
              </a:p>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Step 3 - Find second </a:t>
                </a:r>
                <a14:m>
                  <m:oMath xmlns:m="http://schemas.openxmlformats.org/officeDocument/2006/math">
                    <m:r>
                      <a:rPr lang="en-US" sz="2000" i="1" dirty="0" smtClean="0">
                        <a:solidFill>
                          <a:schemeClr val="dk1"/>
                        </a:solidFill>
                        <a:latin typeface="Cambria Math" panose="02040503050406030204" pitchFamily="18" charset="0"/>
                      </a:rPr>
                      <m:t>𝛽</m:t>
                    </m:r>
                  </m:oMath>
                </a14:m>
                <a:r>
                  <a:rPr lang="en-US" sz="2000" dirty="0">
                    <a:solidFill>
                      <a:schemeClr val="dk1"/>
                    </a:solidFill>
                  </a:rPr>
                  <a:t>: </a:t>
                </a:r>
                <a14:m>
                  <m:oMath xmlns:m="http://schemas.openxmlformats.org/officeDocument/2006/math">
                    <m:sSub>
                      <m:sSubPr>
                        <m:ctrlPr>
                          <a:rPr lang="en-US" sz="2000" i="1" dirty="0" smtClean="0">
                            <a:solidFill>
                              <a:schemeClr val="dk1"/>
                            </a:solidFill>
                            <a:latin typeface="Cambria Math" panose="02040503050406030204" pitchFamily="18" charset="0"/>
                          </a:rPr>
                        </m:ctrlPr>
                      </m:sSubPr>
                      <m:e>
                        <m:r>
                          <a:rPr lang="en-US" sz="2000" i="1" dirty="0" smtClean="0">
                            <a:solidFill>
                              <a:schemeClr val="dk1"/>
                            </a:solidFill>
                            <a:latin typeface="Cambria Math" panose="02040503050406030204" pitchFamily="18" charset="0"/>
                          </a:rPr>
                          <m:t>𝛽</m:t>
                        </m:r>
                      </m:e>
                      <m:sub>
                        <m:r>
                          <a:rPr lang="en-US" sz="2000" i="1" dirty="0" smtClean="0">
                            <a:solidFill>
                              <a:schemeClr val="dk1"/>
                            </a:solidFill>
                            <a:latin typeface="Cambria Math" panose="02040503050406030204" pitchFamily="18" charset="0"/>
                          </a:rPr>
                          <m:t>2</m:t>
                        </m:r>
                      </m:sub>
                    </m:sSub>
                    <m:r>
                      <a:rPr lang="en-US" sz="2000" i="1" dirty="0" smtClean="0">
                        <a:solidFill>
                          <a:schemeClr val="dk1"/>
                        </a:solidFill>
                        <a:latin typeface="Cambria Math" panose="02040503050406030204" pitchFamily="18" charset="0"/>
                      </a:rPr>
                      <m:t>=180°−49.9°≈</m:t>
                    </m:r>
                    <m:r>
                      <a:rPr lang="en-US" sz="2000" i="1" dirty="0">
                        <a:solidFill>
                          <a:schemeClr val="dk1"/>
                        </a:solidFill>
                        <a:latin typeface="Cambria Math" panose="02040503050406030204" pitchFamily="18" charset="0"/>
                      </a:rPr>
                      <m:t>130.1°</m:t>
                    </m:r>
                  </m:oMath>
                </a14:m>
                <a:endParaRPr sz="2000" dirty="0">
                  <a:solidFill>
                    <a:schemeClr val="dk1"/>
                  </a:solidFill>
                </a:endParaRPr>
              </a:p>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Step 4 - Complete both triangles:</a:t>
                </a:r>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Triangle 1: </a:t>
                </a:r>
                <a14:m>
                  <m:oMath xmlns:m="http://schemas.openxmlformats.org/officeDocument/2006/math">
                    <m:sSub>
                      <m:sSubPr>
                        <m:ctrlPr>
                          <a:rPr lang="en-US" sz="2000" i="1" dirty="0" smtClean="0">
                            <a:solidFill>
                              <a:schemeClr val="dk1"/>
                            </a:solidFill>
                            <a:latin typeface="Cambria Math" panose="02040503050406030204" pitchFamily="18" charset="0"/>
                          </a:rPr>
                        </m:ctrlPr>
                      </m:sSubPr>
                      <m:e>
                        <m:r>
                          <a:rPr lang="en-US" sz="2000" i="1" dirty="0" smtClean="0">
                            <a:solidFill>
                              <a:schemeClr val="dk1"/>
                            </a:solidFill>
                            <a:latin typeface="Cambria Math" panose="02040503050406030204" pitchFamily="18" charset="0"/>
                          </a:rPr>
                          <m:t>𝛽</m:t>
                        </m:r>
                      </m:e>
                      <m:sub>
                        <m:r>
                          <a:rPr lang="en-US" sz="2000" i="1" dirty="0" smtClean="0">
                            <a:solidFill>
                              <a:schemeClr val="dk1"/>
                            </a:solidFill>
                            <a:latin typeface="Cambria Math" panose="02040503050406030204" pitchFamily="18" charset="0"/>
                          </a:rPr>
                          <m:t>1</m:t>
                        </m:r>
                      </m:sub>
                    </m:sSub>
                    <m:r>
                      <a:rPr lang="en-US" sz="2000" i="1" dirty="0" smtClean="0">
                        <a:solidFill>
                          <a:schemeClr val="dk1"/>
                        </a:solidFill>
                        <a:latin typeface="Cambria Math" panose="02040503050406030204" pitchFamily="18" charset="0"/>
                      </a:rPr>
                      <m:t>=49.9°,</m:t>
                    </m:r>
                    <m:sSub>
                      <m:sSubPr>
                        <m:ctrlPr>
                          <a:rPr lang="en-US" sz="2000" i="1" dirty="0" smtClean="0">
                            <a:solidFill>
                              <a:schemeClr val="dk1"/>
                            </a:solidFill>
                            <a:latin typeface="Cambria Math" panose="02040503050406030204" pitchFamily="18" charset="0"/>
                          </a:rPr>
                        </m:ctrlPr>
                      </m:sSubPr>
                      <m:e>
                        <m:r>
                          <a:rPr lang="en-US" sz="2000" i="1" dirty="0" smtClean="0">
                            <a:solidFill>
                              <a:schemeClr val="dk1"/>
                            </a:solidFill>
                            <a:latin typeface="Cambria Math" panose="02040503050406030204" pitchFamily="18" charset="0"/>
                          </a:rPr>
                          <m:t>𝛾</m:t>
                        </m:r>
                      </m:e>
                      <m:sub>
                        <m:r>
                          <a:rPr lang="en-US" sz="2000" i="1" dirty="0" smtClean="0">
                            <a:solidFill>
                              <a:schemeClr val="dk1"/>
                            </a:solidFill>
                            <a:latin typeface="Cambria Math" panose="02040503050406030204" pitchFamily="18" charset="0"/>
                          </a:rPr>
                          <m:t>1</m:t>
                        </m:r>
                      </m:sub>
                    </m:sSub>
                    <m:r>
                      <a:rPr lang="en-US" sz="2000" i="1" dirty="0" smtClean="0">
                        <a:solidFill>
                          <a:schemeClr val="dk1"/>
                        </a:solidFill>
                        <a:latin typeface="Cambria Math" panose="02040503050406030204" pitchFamily="18" charset="0"/>
                      </a:rPr>
                      <m:t>=95.1°,</m:t>
                    </m:r>
                    <m:sSub>
                      <m:sSubPr>
                        <m:ctrlPr>
                          <a:rPr lang="en-US" sz="2000" i="1" dirty="0" smtClean="0">
                            <a:solidFill>
                              <a:schemeClr val="dk1"/>
                            </a:solidFill>
                            <a:latin typeface="Cambria Math" panose="02040503050406030204" pitchFamily="18" charset="0"/>
                          </a:rPr>
                        </m:ctrlPr>
                      </m:sSubPr>
                      <m:e>
                        <m:r>
                          <a:rPr lang="en-US" sz="2000" i="1" dirty="0" smtClean="0">
                            <a:solidFill>
                              <a:schemeClr val="dk1"/>
                            </a:solidFill>
                            <a:latin typeface="Cambria Math" panose="02040503050406030204" pitchFamily="18" charset="0"/>
                          </a:rPr>
                          <m:t>𝑐</m:t>
                        </m:r>
                      </m:e>
                      <m:sub>
                        <m:r>
                          <a:rPr lang="en-US" sz="2000" i="1" dirty="0" smtClean="0">
                            <a:solidFill>
                              <a:schemeClr val="dk1"/>
                            </a:solidFill>
                            <a:latin typeface="Cambria Math" panose="02040503050406030204" pitchFamily="18" charset="0"/>
                          </a:rPr>
                          <m:t>1</m:t>
                        </m:r>
                      </m:sub>
                    </m:sSub>
                    <m:r>
                      <a:rPr lang="en-US" sz="2000" i="1" dirty="0" smtClean="0">
                        <a:solidFill>
                          <a:schemeClr val="dk1"/>
                        </a:solidFill>
                        <a:latin typeface="Cambria Math" panose="02040503050406030204" pitchFamily="18" charset="0"/>
                      </a:rPr>
                      <m:t>≈20.9</m:t>
                    </m:r>
                  </m:oMath>
                </a14:m>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Triangle 2: </a:t>
                </a:r>
                <a14:m>
                  <m:oMath xmlns:m="http://schemas.openxmlformats.org/officeDocument/2006/math">
                    <m:sSub>
                      <m:sSubPr>
                        <m:ctrlPr>
                          <a:rPr lang="en-US" sz="2000" i="1" dirty="0" smtClean="0">
                            <a:solidFill>
                              <a:schemeClr val="dk1"/>
                            </a:solidFill>
                            <a:latin typeface="Cambria Math" panose="02040503050406030204" pitchFamily="18" charset="0"/>
                          </a:rPr>
                        </m:ctrlPr>
                      </m:sSubPr>
                      <m:e>
                        <m:r>
                          <a:rPr lang="en-US" sz="2000" i="1" dirty="0" smtClean="0">
                            <a:solidFill>
                              <a:schemeClr val="dk1"/>
                            </a:solidFill>
                            <a:latin typeface="Cambria Math" panose="02040503050406030204" pitchFamily="18" charset="0"/>
                          </a:rPr>
                          <m:t>𝛽</m:t>
                        </m:r>
                      </m:e>
                      <m:sub>
                        <m:r>
                          <a:rPr lang="en-US" sz="2000" i="1" dirty="0" smtClean="0">
                            <a:solidFill>
                              <a:schemeClr val="dk1"/>
                            </a:solidFill>
                            <a:latin typeface="Cambria Math" panose="02040503050406030204" pitchFamily="18" charset="0"/>
                          </a:rPr>
                          <m:t>2</m:t>
                        </m:r>
                      </m:sub>
                    </m:sSub>
                    <m:r>
                      <a:rPr lang="en-US" sz="2000" i="1" dirty="0" smtClean="0">
                        <a:solidFill>
                          <a:schemeClr val="dk1"/>
                        </a:solidFill>
                        <a:latin typeface="Cambria Math" panose="02040503050406030204" pitchFamily="18" charset="0"/>
                      </a:rPr>
                      <m:t>=130.1°,</m:t>
                    </m:r>
                    <m:sSub>
                      <m:sSubPr>
                        <m:ctrlPr>
                          <a:rPr lang="en-US" sz="2000" i="1" dirty="0" smtClean="0">
                            <a:solidFill>
                              <a:schemeClr val="dk1"/>
                            </a:solidFill>
                            <a:latin typeface="Cambria Math" panose="02040503050406030204" pitchFamily="18" charset="0"/>
                          </a:rPr>
                        </m:ctrlPr>
                      </m:sSubPr>
                      <m:e>
                        <m:r>
                          <a:rPr lang="en-US" sz="2000" i="1" dirty="0" smtClean="0">
                            <a:solidFill>
                              <a:schemeClr val="dk1"/>
                            </a:solidFill>
                            <a:latin typeface="Cambria Math" panose="02040503050406030204" pitchFamily="18" charset="0"/>
                          </a:rPr>
                          <m:t>𝛾</m:t>
                        </m:r>
                      </m:e>
                      <m:sub>
                        <m:r>
                          <a:rPr lang="en-US" sz="2000" i="1" dirty="0" smtClean="0">
                            <a:solidFill>
                              <a:schemeClr val="dk1"/>
                            </a:solidFill>
                            <a:latin typeface="Cambria Math" panose="02040503050406030204" pitchFamily="18" charset="0"/>
                          </a:rPr>
                          <m:t>2</m:t>
                        </m:r>
                      </m:sub>
                    </m:sSub>
                    <m:r>
                      <a:rPr lang="en-US" sz="2000" i="1" dirty="0" smtClean="0">
                        <a:solidFill>
                          <a:schemeClr val="dk1"/>
                        </a:solidFill>
                        <a:latin typeface="Cambria Math" panose="02040503050406030204" pitchFamily="18" charset="0"/>
                      </a:rPr>
                      <m:t>=14.9°,</m:t>
                    </m:r>
                    <m:sSub>
                      <m:sSubPr>
                        <m:ctrlPr>
                          <a:rPr lang="en-US" sz="2000" i="1" dirty="0" smtClean="0">
                            <a:solidFill>
                              <a:schemeClr val="dk1"/>
                            </a:solidFill>
                            <a:latin typeface="Cambria Math" panose="02040503050406030204" pitchFamily="18" charset="0"/>
                          </a:rPr>
                        </m:ctrlPr>
                      </m:sSubPr>
                      <m:e>
                        <m:r>
                          <a:rPr lang="en-US" sz="2000" i="1" dirty="0" smtClean="0">
                            <a:solidFill>
                              <a:schemeClr val="dk1"/>
                            </a:solidFill>
                            <a:latin typeface="Cambria Math" panose="02040503050406030204" pitchFamily="18" charset="0"/>
                          </a:rPr>
                          <m:t>𝑐</m:t>
                        </m:r>
                      </m:e>
                      <m:sub>
                        <m:r>
                          <a:rPr lang="en-US" sz="2000" i="1" dirty="0" smtClean="0">
                            <a:solidFill>
                              <a:schemeClr val="dk1"/>
                            </a:solidFill>
                            <a:latin typeface="Cambria Math" panose="02040503050406030204" pitchFamily="18" charset="0"/>
                          </a:rPr>
                          <m:t>2</m:t>
                        </m:r>
                      </m:sub>
                    </m:sSub>
                    <m:r>
                      <a:rPr lang="en-US" sz="2000" i="1" dirty="0" smtClean="0">
                        <a:solidFill>
                          <a:schemeClr val="dk1"/>
                        </a:solidFill>
                        <a:latin typeface="Cambria Math" panose="02040503050406030204" pitchFamily="18" charset="0"/>
                      </a:rPr>
                      <m:t>≈</m:t>
                    </m:r>
                    <m:r>
                      <a:rPr lang="en-US" sz="2000" i="1" dirty="0">
                        <a:solidFill>
                          <a:schemeClr val="dk1"/>
                        </a:solidFill>
                        <a:latin typeface="Cambria Math" panose="02040503050406030204" pitchFamily="18" charset="0"/>
                      </a:rPr>
                      <m:t>5.4</m:t>
                    </m:r>
                  </m:oMath>
                </a14:m>
                <a:endParaRPr sz="2000" dirty="0">
                  <a:solidFill>
                    <a:schemeClr val="dk1"/>
                  </a:solidFill>
                </a:endParaRPr>
              </a:p>
            </p:txBody>
          </p:sp>
        </mc:Choice>
        <mc:Fallback>
          <p:sp>
            <p:nvSpPr>
              <p:cNvPr id="1038" name="Google Shape;1038;p155"/>
              <p:cNvSpPr txBox="1">
                <a:spLocks noRot="1" noChangeAspect="1" noMove="1" noResize="1" noEditPoints="1" noAdjustHandles="1" noChangeArrowheads="1" noChangeShapeType="1" noTextEdit="1"/>
              </p:cNvSpPr>
              <p:nvPr/>
            </p:nvSpPr>
            <p:spPr>
              <a:xfrm>
                <a:off x="824933" y="1307400"/>
                <a:ext cx="10559700" cy="4739655"/>
              </a:xfrm>
              <a:prstGeom prst="rect">
                <a:avLst/>
              </a:prstGeom>
              <a:blipFill>
                <a:blip r:embed="rId3"/>
                <a:stretch>
                  <a:fillRect l="-240"/>
                </a:stretch>
              </a:blipFill>
              <a:ln>
                <a:noFill/>
              </a:ln>
            </p:spPr>
            <p:txBody>
              <a:bodyPr/>
              <a:lstStyle/>
              <a:p>
                <a:r>
                  <a:rPr lang="en-US">
                    <a:noFill/>
                  </a:rPr>
                  <a:t> </a:t>
                </a:r>
              </a:p>
            </p:txBody>
          </p:sp>
        </mc:Fallback>
      </mc:AlternateContent>
      <p:sp>
        <p:nvSpPr>
          <p:cNvPr id="1039" name="Google Shape;1039;p155">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56"/>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The Ambiguous Case</a:t>
            </a:r>
            <a:endParaRPr>
              <a:solidFill>
                <a:schemeClr val="accent5"/>
              </a:solidFill>
            </a:endParaRPr>
          </a:p>
        </p:txBody>
      </p:sp>
      <mc:AlternateContent xmlns:mc="http://schemas.openxmlformats.org/markup-compatibility/2006" xmlns:a14="http://schemas.microsoft.com/office/drawing/2010/main">
        <mc:Choice Requires="a14">
          <p:sp>
            <p:nvSpPr>
              <p:cNvPr id="1045" name="Google Shape;1045;p156"/>
              <p:cNvSpPr txBox="1"/>
              <p:nvPr/>
            </p:nvSpPr>
            <p:spPr>
              <a:xfrm>
                <a:off x="831833" y="1294532"/>
                <a:ext cx="8568900" cy="3276178"/>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4400"/>
                  <a:buFont typeface="Arial"/>
                  <a:buNone/>
                </a:pPr>
                <a:r>
                  <a:rPr lang="en-US" sz="2600" dirty="0">
                    <a:solidFill>
                      <a:schemeClr val="dk1"/>
                    </a:solidFill>
                  </a:rPr>
                  <a:t>Given </a:t>
                </a:r>
                <a14:m>
                  <m:oMath xmlns:m="http://schemas.openxmlformats.org/officeDocument/2006/math">
                    <m:r>
                      <a:rPr lang="en-US" sz="2600" i="1" dirty="0" smtClean="0">
                        <a:solidFill>
                          <a:schemeClr val="dk1"/>
                        </a:solidFill>
                        <a:latin typeface="Cambria Math" panose="02040503050406030204" pitchFamily="18" charset="0"/>
                      </a:rPr>
                      <m:t>𝑎</m:t>
                    </m:r>
                    <m:r>
                      <a:rPr lang="en-US" sz="2600" i="1" dirty="0" smtClean="0">
                        <a:solidFill>
                          <a:schemeClr val="dk1"/>
                        </a:solidFill>
                        <a:latin typeface="Cambria Math" panose="02040503050406030204" pitchFamily="18" charset="0"/>
                      </a:rPr>
                      <m:t>=10,  </m:t>
                    </m:r>
                    <m:r>
                      <a:rPr lang="en-US" sz="2600" i="1" dirty="0" smtClean="0">
                        <a:solidFill>
                          <a:schemeClr val="dk1"/>
                        </a:solidFill>
                        <a:latin typeface="Cambria Math" panose="02040503050406030204" pitchFamily="18" charset="0"/>
                      </a:rPr>
                      <m:t>𝑏</m:t>
                    </m:r>
                    <m:r>
                      <a:rPr lang="en-US" sz="2600" i="1" dirty="0" smtClean="0">
                        <a:solidFill>
                          <a:schemeClr val="dk1"/>
                        </a:solidFill>
                        <a:latin typeface="Cambria Math" panose="02040503050406030204" pitchFamily="18" charset="0"/>
                      </a:rPr>
                      <m:t>=14,  </m:t>
                    </m:r>
                    <m:r>
                      <a:rPr lang="en-US" sz="2600" i="1" dirty="0" smtClean="0">
                        <a:solidFill>
                          <a:schemeClr val="dk1"/>
                        </a:solidFill>
                        <a:latin typeface="Cambria Math" panose="02040503050406030204" pitchFamily="18" charset="0"/>
                      </a:rPr>
                      <m:t>𝛼</m:t>
                    </m:r>
                    <m:r>
                      <a:rPr lang="en-US" sz="2600" i="1" dirty="0" smtClean="0">
                        <a:solidFill>
                          <a:schemeClr val="dk1"/>
                        </a:solidFill>
                        <a:latin typeface="Cambria Math" panose="02040503050406030204" pitchFamily="18" charset="0"/>
                      </a:rPr>
                      <m:t>=40°</m:t>
                    </m:r>
                  </m:oMath>
                </a14:m>
                <a:r>
                  <a:rPr lang="en-US" sz="2600" dirty="0">
                    <a:solidFill>
                      <a:schemeClr val="dk1"/>
                    </a:solidFill>
                  </a:rPr>
                  <a:t>, determine:</a:t>
                </a:r>
                <a:endParaRPr sz="2600" dirty="0">
                  <a:solidFill>
                    <a:schemeClr val="dk1"/>
                  </a:solidFill>
                </a:endParaRPr>
              </a:p>
              <a:p>
                <a:pPr marL="63500" marR="0" lvl="0" algn="l" rtl="0">
                  <a:lnSpc>
                    <a:spcPct val="113000"/>
                  </a:lnSpc>
                  <a:spcBef>
                    <a:spcPts val="1000"/>
                  </a:spcBef>
                  <a:spcAft>
                    <a:spcPts val="0"/>
                  </a:spcAft>
                  <a:buClr>
                    <a:schemeClr val="dk1"/>
                  </a:buClr>
                  <a:buSzPts val="2600"/>
                </a:pPr>
                <a:endParaRPr lang="en-US" sz="2600" dirty="0">
                  <a:solidFill>
                    <a:schemeClr val="dk1"/>
                  </a:solidFill>
                </a:endParaRPr>
              </a:p>
              <a:p>
                <a:pPr marL="63500" marR="0" lvl="0" algn="l" rtl="0">
                  <a:lnSpc>
                    <a:spcPct val="113000"/>
                  </a:lnSpc>
                  <a:spcBef>
                    <a:spcPts val="1000"/>
                  </a:spcBef>
                  <a:spcAft>
                    <a:spcPts val="0"/>
                  </a:spcAft>
                  <a:buClr>
                    <a:schemeClr val="dk1"/>
                  </a:buClr>
                  <a:buSzPts val="2600"/>
                </a:pPr>
                <a:r>
                  <a:rPr lang="en-US" sz="2600" dirty="0">
                    <a:solidFill>
                      <a:schemeClr val="dk1"/>
                    </a:solidFill>
                  </a:rPr>
                  <a:t>How many triangles are possible?</a:t>
                </a:r>
                <a:endParaRPr sz="2600" dirty="0">
                  <a:solidFill>
                    <a:schemeClr val="dk1"/>
                  </a:solidFill>
                </a:endParaRPr>
              </a:p>
              <a:p>
                <a:pPr marL="63500" marR="0" lvl="0" algn="l" rtl="0">
                  <a:lnSpc>
                    <a:spcPct val="113000"/>
                  </a:lnSpc>
                  <a:spcBef>
                    <a:spcPts val="1000"/>
                  </a:spcBef>
                  <a:spcAft>
                    <a:spcPts val="1000"/>
                  </a:spcAft>
                  <a:buClr>
                    <a:schemeClr val="dk1"/>
                  </a:buClr>
                  <a:buSzPts val="2600"/>
                </a:pPr>
                <a:endParaRPr lang="en-US" sz="2600" dirty="0">
                  <a:solidFill>
                    <a:schemeClr val="dk1"/>
                  </a:solidFill>
                </a:endParaRPr>
              </a:p>
              <a:p>
                <a:pPr marL="63500" marR="0" lvl="0" algn="l" rtl="0">
                  <a:lnSpc>
                    <a:spcPct val="113000"/>
                  </a:lnSpc>
                  <a:spcBef>
                    <a:spcPts val="1000"/>
                  </a:spcBef>
                  <a:spcAft>
                    <a:spcPts val="1000"/>
                  </a:spcAft>
                  <a:buClr>
                    <a:schemeClr val="dk1"/>
                  </a:buClr>
                  <a:buSzPts val="2600"/>
                </a:pPr>
                <a:r>
                  <a:rPr lang="en-US" sz="2600" dirty="0">
                    <a:solidFill>
                      <a:schemeClr val="dk1"/>
                    </a:solidFill>
                  </a:rPr>
                  <a:t>Solve for all possible triangles</a:t>
                </a:r>
                <a:endParaRPr sz="2600" dirty="0">
                  <a:solidFill>
                    <a:schemeClr val="dk1"/>
                  </a:solidFill>
                </a:endParaRPr>
              </a:p>
            </p:txBody>
          </p:sp>
        </mc:Choice>
        <mc:Fallback xmlns="">
          <p:sp>
            <p:nvSpPr>
              <p:cNvPr id="1045" name="Google Shape;1045;p156"/>
              <p:cNvSpPr txBox="1">
                <a:spLocks noRot="1" noChangeAspect="1" noMove="1" noResize="1" noEditPoints="1" noAdjustHandles="1" noChangeArrowheads="1" noChangeShapeType="1" noTextEdit="1"/>
              </p:cNvSpPr>
              <p:nvPr/>
            </p:nvSpPr>
            <p:spPr>
              <a:xfrm>
                <a:off x="831833" y="1294532"/>
                <a:ext cx="8568900" cy="3276178"/>
              </a:xfrm>
              <a:prstGeom prst="rect">
                <a:avLst/>
              </a:prstGeom>
              <a:blipFill>
                <a:blip r:embed="rId3"/>
                <a:stretch>
                  <a:fillRect l="-888"/>
                </a:stretch>
              </a:blipFill>
              <a:ln>
                <a:noFill/>
              </a:ln>
            </p:spPr>
            <p:txBody>
              <a:bodyPr/>
              <a:lstStyle/>
              <a:p>
                <a:r>
                  <a:rPr lang="en-US">
                    <a:noFill/>
                  </a:rPr>
                  <a:t> </a:t>
                </a:r>
              </a:p>
            </p:txBody>
          </p:sp>
        </mc:Fallback>
      </mc:AlternateContent>
      <p:sp>
        <p:nvSpPr>
          <p:cNvPr id="1046" name="Google Shape;1046;p156">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12"/>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t>The Three Core Ratios (SOH-CAH-TOA)</a:t>
            </a:r>
            <a:endParaRPr/>
          </a:p>
        </p:txBody>
      </p:sp>
      <mc:AlternateContent xmlns:mc="http://schemas.openxmlformats.org/markup-compatibility/2006" xmlns:a14="http://schemas.microsoft.com/office/drawing/2010/main">
        <mc:Choice Requires="a14">
          <p:sp>
            <p:nvSpPr>
              <p:cNvPr id="718" name="Google Shape;718;p112"/>
              <p:cNvSpPr txBox="1"/>
              <p:nvPr/>
            </p:nvSpPr>
            <p:spPr>
              <a:xfrm>
                <a:off x="831833" y="1384300"/>
                <a:ext cx="10559700" cy="4719521"/>
              </a:xfrm>
              <a:prstGeom prst="rect">
                <a:avLst/>
              </a:prstGeom>
              <a:noFill/>
              <a:ln>
                <a:noFill/>
              </a:ln>
            </p:spPr>
            <p:txBody>
              <a:bodyPr spcFirstLastPara="1" wrap="square" lIns="121900" tIns="121900" rIns="121900" bIns="121900" anchor="t" anchorCtr="0">
                <a:spAutoFit/>
              </a:bodyPr>
              <a:lstStyle/>
              <a:p>
                <a:pPr marL="76200" lvl="0" algn="l" rtl="0">
                  <a:lnSpc>
                    <a:spcPct val="113000"/>
                  </a:lnSpc>
                  <a:spcBef>
                    <a:spcPts val="0"/>
                  </a:spcBef>
                  <a:spcAft>
                    <a:spcPts val="0"/>
                  </a:spcAft>
                  <a:buClr>
                    <a:schemeClr val="dk1"/>
                  </a:buClr>
                  <a:buSzPts val="2400"/>
                </a:pPr>
                <a:r>
                  <a:rPr lang="en-US" sz="2200" b="1" dirty="0">
                    <a:solidFill>
                      <a:schemeClr val="dk1"/>
                    </a:solidFill>
                  </a:rPr>
                  <a:t>Sine:</a:t>
                </a:r>
                <a:r>
                  <a:rPr lang="en-US" sz="2200" dirty="0">
                    <a:solidFill>
                      <a:schemeClr val="dk1"/>
                    </a:solidFill>
                  </a:rPr>
                  <a:t>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sin</m:t>
                        </m:r>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𝑡</m:t>
                            </m:r>
                          </m:e>
                        </m:d>
                      </m:e>
                    </m:func>
                    <m:r>
                      <a:rPr lang="en-US" sz="2200" i="1" dirty="0" smtClean="0">
                        <a:solidFill>
                          <a:schemeClr val="dk1"/>
                        </a:solidFill>
                        <a:latin typeface="Cambria Math" panose="02040503050406030204" pitchFamily="18" charset="0"/>
                      </a:rPr>
                      <m:t>=</m:t>
                    </m:r>
                    <m:f>
                      <m:fPr>
                        <m:ctrlPr>
                          <a:rPr lang="en-US" sz="2200" i="1" dirty="0" smtClean="0">
                            <a:solidFill>
                              <a:schemeClr val="dk1"/>
                            </a:solidFill>
                            <a:latin typeface="Cambria Math" panose="02040503050406030204" pitchFamily="18" charset="0"/>
                          </a:rPr>
                        </m:ctrlPr>
                      </m:fPr>
                      <m:num>
                        <m:r>
                          <m:rPr>
                            <m:nor/>
                          </m:rPr>
                          <a:rPr lang="en-US" sz="2200" i="0" dirty="0" smtClean="0">
                            <a:solidFill>
                              <a:schemeClr val="dk1"/>
                            </a:solidFill>
                            <a:latin typeface="Cambria Math" panose="02040503050406030204" pitchFamily="18" charset="0"/>
                          </a:rPr>
                          <m:t>opposite</m:t>
                        </m:r>
                      </m:num>
                      <m:den>
                        <m:r>
                          <m:rPr>
                            <m:nor/>
                          </m:rPr>
                          <a:rPr lang="en-US" sz="2200" i="0" dirty="0" smtClean="0">
                            <a:solidFill>
                              <a:schemeClr val="dk1"/>
                            </a:solidFill>
                            <a:latin typeface="Cambria Math" panose="02040503050406030204" pitchFamily="18" charset="0"/>
                          </a:rPr>
                          <m:t>hypotenuse</m:t>
                        </m:r>
                      </m:den>
                    </m:f>
                  </m:oMath>
                </a14:m>
                <a:endParaRPr sz="2200" dirty="0">
                  <a:solidFill>
                    <a:schemeClr val="dk1"/>
                  </a:solidFill>
                </a:endParaRPr>
              </a:p>
              <a:p>
                <a:pPr marL="76200" lvl="0" algn="l" rtl="0">
                  <a:lnSpc>
                    <a:spcPct val="113000"/>
                  </a:lnSpc>
                  <a:spcBef>
                    <a:spcPts val="1000"/>
                  </a:spcBef>
                  <a:spcAft>
                    <a:spcPts val="0"/>
                  </a:spcAft>
                  <a:buClr>
                    <a:schemeClr val="dk1"/>
                  </a:buClr>
                  <a:buSzPts val="2400"/>
                </a:pPr>
                <a:r>
                  <a:rPr lang="en-US" sz="2200" b="1" dirty="0">
                    <a:solidFill>
                      <a:schemeClr val="dk1"/>
                    </a:solidFill>
                  </a:rPr>
                  <a:t>Cosine:</a:t>
                </a:r>
                <a:r>
                  <a:rPr lang="en-US" sz="2200" dirty="0">
                    <a:solidFill>
                      <a:schemeClr val="dk1"/>
                    </a:solidFill>
                  </a:rPr>
                  <a:t>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cos</m:t>
                        </m:r>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𝑡</m:t>
                            </m:r>
                          </m:e>
                        </m:d>
                      </m:e>
                    </m:func>
                    <m:r>
                      <a:rPr lang="en-US" sz="2200" i="1" dirty="0" smtClean="0">
                        <a:solidFill>
                          <a:schemeClr val="dk1"/>
                        </a:solidFill>
                        <a:latin typeface="Cambria Math" panose="02040503050406030204" pitchFamily="18" charset="0"/>
                      </a:rPr>
                      <m:t>=</m:t>
                    </m:r>
                    <m:f>
                      <m:fPr>
                        <m:ctrlPr>
                          <a:rPr lang="en-US" sz="2200" i="1" dirty="0" smtClean="0">
                            <a:solidFill>
                              <a:schemeClr val="dk1"/>
                            </a:solidFill>
                            <a:latin typeface="Cambria Math" panose="02040503050406030204" pitchFamily="18" charset="0"/>
                          </a:rPr>
                        </m:ctrlPr>
                      </m:fPr>
                      <m:num>
                        <m:r>
                          <m:rPr>
                            <m:nor/>
                          </m:rPr>
                          <a:rPr lang="en-US" sz="2200" i="0" dirty="0" smtClean="0">
                            <a:solidFill>
                              <a:schemeClr val="dk1"/>
                            </a:solidFill>
                            <a:latin typeface="Cambria Math" panose="02040503050406030204" pitchFamily="18" charset="0"/>
                          </a:rPr>
                          <m:t>adjacent</m:t>
                        </m:r>
                      </m:num>
                      <m:den>
                        <m:r>
                          <m:rPr>
                            <m:nor/>
                          </m:rPr>
                          <a:rPr lang="en-US" sz="2200" i="0" dirty="0" smtClean="0">
                            <a:solidFill>
                              <a:schemeClr val="dk1"/>
                            </a:solidFill>
                            <a:latin typeface="Cambria Math" panose="02040503050406030204" pitchFamily="18" charset="0"/>
                          </a:rPr>
                          <m:t>hypotenuse</m:t>
                        </m:r>
                      </m:den>
                    </m:f>
                  </m:oMath>
                </a14:m>
                <a:endParaRPr sz="2200" dirty="0">
                  <a:solidFill>
                    <a:schemeClr val="dk1"/>
                  </a:solidFill>
                </a:endParaRPr>
              </a:p>
              <a:p>
                <a:pPr marL="76200" lvl="0" algn="l" rtl="0">
                  <a:lnSpc>
                    <a:spcPct val="113000"/>
                  </a:lnSpc>
                  <a:spcBef>
                    <a:spcPts val="1000"/>
                  </a:spcBef>
                  <a:spcAft>
                    <a:spcPts val="0"/>
                  </a:spcAft>
                  <a:buClr>
                    <a:schemeClr val="dk1"/>
                  </a:buClr>
                  <a:buSzPts val="2400"/>
                </a:pPr>
                <a:r>
                  <a:rPr lang="en-US" sz="2200" b="1" dirty="0">
                    <a:solidFill>
                      <a:schemeClr val="dk1"/>
                    </a:solidFill>
                  </a:rPr>
                  <a:t>Tangent: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tan</m:t>
                        </m:r>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𝑡</m:t>
                            </m:r>
                          </m:e>
                        </m:d>
                      </m:e>
                    </m:func>
                    <m:r>
                      <a:rPr lang="en-US" sz="2200" i="1" dirty="0" smtClean="0">
                        <a:solidFill>
                          <a:schemeClr val="dk1"/>
                        </a:solidFill>
                        <a:latin typeface="Cambria Math" panose="02040503050406030204" pitchFamily="18" charset="0"/>
                      </a:rPr>
                      <m:t>=</m:t>
                    </m:r>
                    <m:f>
                      <m:fPr>
                        <m:ctrlPr>
                          <a:rPr lang="en-US" sz="2200" i="1" dirty="0" smtClean="0">
                            <a:solidFill>
                              <a:schemeClr val="dk1"/>
                            </a:solidFill>
                            <a:latin typeface="Cambria Math" panose="02040503050406030204" pitchFamily="18" charset="0"/>
                          </a:rPr>
                        </m:ctrlPr>
                      </m:fPr>
                      <m:num>
                        <m:r>
                          <m:rPr>
                            <m:nor/>
                          </m:rPr>
                          <a:rPr lang="en-US" sz="2200" i="0" dirty="0" smtClean="0">
                            <a:solidFill>
                              <a:schemeClr val="dk1"/>
                            </a:solidFill>
                            <a:latin typeface="Cambria Math" panose="02040503050406030204" pitchFamily="18" charset="0"/>
                          </a:rPr>
                          <m:t>opposite</m:t>
                        </m:r>
                      </m:num>
                      <m:den>
                        <m:r>
                          <m:rPr>
                            <m:nor/>
                          </m:rPr>
                          <a:rPr lang="en-US" sz="2200" i="0" dirty="0" smtClean="0">
                            <a:solidFill>
                              <a:schemeClr val="dk1"/>
                            </a:solidFill>
                            <a:latin typeface="Cambria Math" panose="02040503050406030204" pitchFamily="18" charset="0"/>
                          </a:rPr>
                          <m:t>adjacent</m:t>
                        </m:r>
                      </m:den>
                    </m:f>
                  </m:oMath>
                </a14:m>
                <a:endParaRPr sz="2200" dirty="0">
                  <a:solidFill>
                    <a:schemeClr val="dk1"/>
                  </a:solidFill>
                </a:endParaRPr>
              </a:p>
              <a:p>
                <a:pPr marL="76200" lvl="0" algn="l" rtl="0">
                  <a:lnSpc>
                    <a:spcPct val="113000"/>
                  </a:lnSpc>
                  <a:spcBef>
                    <a:spcPts val="1000"/>
                  </a:spcBef>
                  <a:spcAft>
                    <a:spcPts val="0"/>
                  </a:spcAft>
                  <a:buClr>
                    <a:schemeClr val="dk1"/>
                  </a:buClr>
                  <a:buSzPts val="2400"/>
                </a:pPr>
                <a:r>
                  <a:rPr lang="en-US" sz="2200" dirty="0">
                    <a:solidFill>
                      <a:schemeClr val="dk1"/>
                    </a:solidFill>
                  </a:rPr>
                  <a:t>Mnemonic: SOH-CAH-TOA</a:t>
                </a:r>
                <a:endParaRPr sz="2200" dirty="0">
                  <a:solidFill>
                    <a:schemeClr val="dk1"/>
                  </a:solidFill>
                </a:endParaRPr>
              </a:p>
              <a:p>
                <a:pPr marL="533400" lvl="1" algn="l" rtl="0">
                  <a:lnSpc>
                    <a:spcPct val="113000"/>
                  </a:lnSpc>
                  <a:spcBef>
                    <a:spcPts val="1000"/>
                  </a:spcBef>
                  <a:spcAft>
                    <a:spcPts val="0"/>
                  </a:spcAft>
                  <a:buClr>
                    <a:schemeClr val="dk1"/>
                  </a:buClr>
                  <a:buSzPts val="2400"/>
                </a:pPr>
                <a:r>
                  <a:rPr lang="en-US" sz="2200" dirty="0">
                    <a:solidFill>
                      <a:schemeClr val="dk1"/>
                    </a:solidFill>
                  </a:rPr>
                  <a:t>Sine: Opposite/Hypotenuse</a:t>
                </a:r>
                <a:endParaRPr sz="2200" dirty="0">
                  <a:solidFill>
                    <a:schemeClr val="dk1"/>
                  </a:solidFill>
                </a:endParaRPr>
              </a:p>
              <a:p>
                <a:pPr marL="533400" lvl="1" algn="l" rtl="0">
                  <a:lnSpc>
                    <a:spcPct val="113000"/>
                  </a:lnSpc>
                  <a:spcBef>
                    <a:spcPts val="1000"/>
                  </a:spcBef>
                  <a:spcAft>
                    <a:spcPts val="0"/>
                  </a:spcAft>
                  <a:buClr>
                    <a:schemeClr val="dk1"/>
                  </a:buClr>
                  <a:buSzPts val="2400"/>
                </a:pPr>
                <a:r>
                  <a:rPr lang="en-US" sz="2200" dirty="0">
                    <a:solidFill>
                      <a:schemeClr val="dk1"/>
                    </a:solidFill>
                  </a:rPr>
                  <a:t>Cosine: Adjacent/Hypotenuse</a:t>
                </a:r>
                <a:endParaRPr sz="2200" dirty="0">
                  <a:solidFill>
                    <a:schemeClr val="dk1"/>
                  </a:solidFill>
                </a:endParaRPr>
              </a:p>
              <a:p>
                <a:pPr marL="533400" lvl="1" algn="l" rtl="0">
                  <a:lnSpc>
                    <a:spcPct val="113000"/>
                  </a:lnSpc>
                  <a:spcBef>
                    <a:spcPts val="1000"/>
                  </a:spcBef>
                  <a:spcAft>
                    <a:spcPts val="1000"/>
                  </a:spcAft>
                  <a:buClr>
                    <a:schemeClr val="dk1"/>
                  </a:buClr>
                  <a:buSzPts val="2400"/>
                </a:pPr>
                <a:r>
                  <a:rPr lang="en-US" sz="2200" dirty="0">
                    <a:solidFill>
                      <a:schemeClr val="dk1"/>
                    </a:solidFill>
                  </a:rPr>
                  <a:t>Tangent: Opposite/Adjacent</a:t>
                </a:r>
                <a:endParaRPr sz="2200" dirty="0">
                  <a:solidFill>
                    <a:schemeClr val="dk1"/>
                  </a:solidFill>
                </a:endParaRPr>
              </a:p>
            </p:txBody>
          </p:sp>
        </mc:Choice>
        <mc:Fallback xmlns="">
          <p:sp>
            <p:nvSpPr>
              <p:cNvPr id="718" name="Google Shape;718;p112"/>
              <p:cNvSpPr txBox="1">
                <a:spLocks noRot="1" noChangeAspect="1" noMove="1" noResize="1" noEditPoints="1" noAdjustHandles="1" noChangeArrowheads="1" noChangeShapeType="1" noTextEdit="1"/>
              </p:cNvSpPr>
              <p:nvPr/>
            </p:nvSpPr>
            <p:spPr>
              <a:xfrm>
                <a:off x="831833" y="1384300"/>
                <a:ext cx="10559700" cy="4719521"/>
              </a:xfrm>
              <a:prstGeom prst="rect">
                <a:avLst/>
              </a:prstGeom>
              <a:blipFill>
                <a:blip r:embed="rId3"/>
                <a:stretch>
                  <a:fillRect/>
                </a:stretch>
              </a:blipFill>
              <a:ln>
                <a:noFill/>
              </a:ln>
            </p:spPr>
            <p:txBody>
              <a:bodyPr/>
              <a:lstStyle/>
              <a:p>
                <a:r>
                  <a:rPr lang="en-US">
                    <a:noFill/>
                  </a:rPr>
                  <a:t> </a:t>
                </a:r>
              </a:p>
            </p:txBody>
          </p:sp>
        </mc:Fallback>
      </mc:AlternateContent>
      <p:sp>
        <p:nvSpPr>
          <p:cNvPr id="719" name="Google Shape;719;p112">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0" name="Google Shape;720;p112">
            <a:extLst>
              <a:ext uri="{C183D7F6-B498-43B3-948B-1728B52AA6E4}">
                <adec:decorative xmlns:adec="http://schemas.microsoft.com/office/drawing/2017/decorative" val="1"/>
              </a:ext>
            </a:extLst>
          </p:cNvPr>
          <p:cNvPicPr preferRelativeResize="0">
            <a:picLocks noGrp="1"/>
          </p:cNvPicPr>
          <p:nvPr>
            <p:ph type="body" idx="2"/>
          </p:nvPr>
        </p:nvPicPr>
        <p:blipFill rotWithShape="1">
          <a:blip r:embed="rId4">
            <a:alphaModFix/>
          </a:blip>
          <a:srcRect/>
          <a:stretch/>
        </p:blipFill>
        <p:spPr>
          <a:xfrm>
            <a:off x="7473831" y="2028075"/>
            <a:ext cx="4351200" cy="43512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157"/>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Area Formula for Oblique Triangles</a:t>
            </a:r>
            <a:endParaRPr sz="4000" dirty="0"/>
          </a:p>
        </p:txBody>
      </p:sp>
      <mc:AlternateContent xmlns:mc="http://schemas.openxmlformats.org/markup-compatibility/2006" xmlns:a14="http://schemas.microsoft.com/office/drawing/2010/main">
        <mc:Choice Requires="a14">
          <p:sp>
            <p:nvSpPr>
              <p:cNvPr id="1052" name="Google Shape;1052;p157"/>
              <p:cNvSpPr txBox="1"/>
              <p:nvPr/>
            </p:nvSpPr>
            <p:spPr>
              <a:xfrm>
                <a:off x="831825" y="1261376"/>
                <a:ext cx="10059952" cy="4677202"/>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Area equals half the product of two sides times the sine of their included angle</a:t>
                </a:r>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Three equivalent forms:</a:t>
                </a:r>
                <a:endParaRPr sz="2200" dirty="0">
                  <a:solidFill>
                    <a:schemeClr val="dk1"/>
                  </a:solidFill>
                </a:endParaRPr>
              </a:p>
              <a:p>
                <a:pPr marL="82550" marR="0" lvl="0" algn="l" rtl="0">
                  <a:lnSpc>
                    <a:spcPct val="113000"/>
                  </a:lnSpc>
                  <a:spcBef>
                    <a:spcPts val="1000"/>
                  </a:spcBef>
                  <a:spcAft>
                    <a:spcPts val="0"/>
                  </a:spcAft>
                  <a:buClr>
                    <a:schemeClr val="dk1"/>
                  </a:buClr>
                  <a:buSzPts val="2300"/>
                </a:pPr>
                <a:r>
                  <a:rPr lang="en-US" sz="2200" dirty="0">
                    <a:solidFill>
                      <a:schemeClr val="dk1"/>
                    </a:solidFill>
                  </a:rPr>
                  <a:t>1. Area = </a:t>
                </a:r>
                <a14:m>
                  <m:oMath xmlns:m="http://schemas.openxmlformats.org/officeDocument/2006/math">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1</m:t>
                        </m:r>
                      </m:num>
                      <m:den>
                        <m:r>
                          <a:rPr lang="en-US" sz="2200" i="1" dirty="0" smtClean="0">
                            <a:solidFill>
                              <a:schemeClr val="dk1"/>
                            </a:solidFill>
                            <a:latin typeface="Cambria Math" panose="02040503050406030204" pitchFamily="18" charset="0"/>
                          </a:rPr>
                          <m:t>2</m:t>
                        </m:r>
                      </m:den>
                    </m:f>
                    <m:r>
                      <a:rPr lang="en-US" sz="2200" i="1" dirty="0" err="1">
                        <a:solidFill>
                          <a:schemeClr val="dk1"/>
                        </a:solidFill>
                        <a:latin typeface="Cambria Math" panose="02040503050406030204" pitchFamily="18" charset="0"/>
                      </a:rPr>
                      <m:t>𝑏𝑐</m:t>
                    </m:r>
                    <m:func>
                      <m:funcPr>
                        <m:ctrlPr>
                          <a:rPr lang="en-US" sz="2200" i="1" dirty="0">
                            <a:solidFill>
                              <a:schemeClr val="dk1"/>
                            </a:solidFill>
                            <a:latin typeface="Cambria Math" panose="02040503050406030204" pitchFamily="18" charset="0"/>
                          </a:rPr>
                        </m:ctrlPr>
                      </m:funcPr>
                      <m:fName>
                        <m:r>
                          <m:rPr>
                            <m:sty m:val="p"/>
                          </m:rPr>
                          <a:rPr lang="en-US" sz="2200" i="0" dirty="0">
                            <a:solidFill>
                              <a:schemeClr val="dk1"/>
                            </a:solidFill>
                            <a:latin typeface="Cambria Math" panose="02040503050406030204" pitchFamily="18" charset="0"/>
                          </a:rPr>
                          <m:t>sin</m:t>
                        </m:r>
                      </m:fName>
                      <m:e>
                        <m:r>
                          <a:rPr lang="en-US" sz="2200" i="1" dirty="0">
                            <a:solidFill>
                              <a:schemeClr val="dk1"/>
                            </a:solidFill>
                            <a:latin typeface="Cambria Math" panose="02040503050406030204" pitchFamily="18" charset="0"/>
                          </a:rPr>
                          <m:t>𝛼</m:t>
                        </m:r>
                      </m:e>
                    </m:func>
                  </m:oMath>
                </a14:m>
                <a:endParaRPr sz="2200" dirty="0">
                  <a:solidFill>
                    <a:schemeClr val="dk1"/>
                  </a:solidFill>
                </a:endParaRPr>
              </a:p>
              <a:p>
                <a:pPr marL="82550" marR="0" lvl="0" algn="l" rtl="0">
                  <a:lnSpc>
                    <a:spcPct val="113000"/>
                  </a:lnSpc>
                  <a:spcBef>
                    <a:spcPts val="1000"/>
                  </a:spcBef>
                  <a:spcAft>
                    <a:spcPts val="0"/>
                  </a:spcAft>
                  <a:buClr>
                    <a:schemeClr val="dk1"/>
                  </a:buClr>
                  <a:buSzPts val="2300"/>
                </a:pPr>
                <a:r>
                  <a:rPr lang="en-US" sz="2200" dirty="0">
                    <a:solidFill>
                      <a:schemeClr val="dk1"/>
                    </a:solidFill>
                  </a:rPr>
                  <a:t>2. Area = </a:t>
                </a:r>
                <a14:m>
                  <m:oMath xmlns:m="http://schemas.openxmlformats.org/officeDocument/2006/math">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1</m:t>
                        </m:r>
                      </m:num>
                      <m:den>
                        <m:r>
                          <a:rPr lang="en-US" sz="2200" i="1" dirty="0" smtClean="0">
                            <a:solidFill>
                              <a:schemeClr val="dk1"/>
                            </a:solidFill>
                            <a:latin typeface="Cambria Math" panose="02040503050406030204" pitchFamily="18" charset="0"/>
                          </a:rPr>
                          <m:t>2</m:t>
                        </m:r>
                      </m:den>
                    </m:f>
                    <m:r>
                      <a:rPr lang="en-US" sz="2200" i="1" dirty="0" smtClean="0">
                        <a:solidFill>
                          <a:schemeClr val="dk1"/>
                        </a:solidFill>
                        <a:latin typeface="Cambria Math" panose="02040503050406030204" pitchFamily="18" charset="0"/>
                      </a:rPr>
                      <m:t>𝑎𝑐</m:t>
                    </m:r>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sin</m:t>
                        </m:r>
                      </m:fName>
                      <m:e>
                        <m:r>
                          <a:rPr lang="en-US" sz="2200" i="1" dirty="0" smtClean="0">
                            <a:solidFill>
                              <a:schemeClr val="dk1"/>
                            </a:solidFill>
                            <a:latin typeface="Cambria Math" panose="02040503050406030204" pitchFamily="18" charset="0"/>
                          </a:rPr>
                          <m:t>𝛽</m:t>
                        </m:r>
                      </m:e>
                    </m:func>
                  </m:oMath>
                </a14:m>
                <a:endParaRPr sz="2200" dirty="0">
                  <a:solidFill>
                    <a:schemeClr val="dk1"/>
                  </a:solidFill>
                </a:endParaRPr>
              </a:p>
              <a:p>
                <a:pPr marL="82550" marR="0" lvl="0" algn="l" rtl="0">
                  <a:lnSpc>
                    <a:spcPct val="113000"/>
                  </a:lnSpc>
                  <a:spcBef>
                    <a:spcPts val="1000"/>
                  </a:spcBef>
                  <a:spcAft>
                    <a:spcPts val="0"/>
                  </a:spcAft>
                  <a:buClr>
                    <a:schemeClr val="dk1"/>
                  </a:buClr>
                  <a:buSzPts val="2300"/>
                </a:pPr>
                <a:r>
                  <a:rPr lang="en-US" sz="2200" dirty="0">
                    <a:solidFill>
                      <a:schemeClr val="dk1"/>
                    </a:solidFill>
                  </a:rPr>
                  <a:t>3. Area = </a:t>
                </a:r>
                <a14:m>
                  <m:oMath xmlns:m="http://schemas.openxmlformats.org/officeDocument/2006/math">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1</m:t>
                        </m:r>
                      </m:num>
                      <m:den>
                        <m:r>
                          <a:rPr lang="en-US" sz="2200" i="1" dirty="0" smtClean="0">
                            <a:solidFill>
                              <a:schemeClr val="dk1"/>
                            </a:solidFill>
                            <a:latin typeface="Cambria Math" panose="02040503050406030204" pitchFamily="18" charset="0"/>
                          </a:rPr>
                          <m:t>2</m:t>
                        </m:r>
                      </m:den>
                    </m:f>
                    <m:r>
                      <a:rPr lang="en-US" sz="2200" i="1" dirty="0" smtClean="0">
                        <a:solidFill>
                          <a:schemeClr val="dk1"/>
                        </a:solidFill>
                        <a:latin typeface="Cambria Math" panose="02040503050406030204" pitchFamily="18" charset="0"/>
                      </a:rPr>
                      <m:t>𝑎𝑏</m:t>
                    </m:r>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sin</m:t>
                        </m:r>
                      </m:fName>
                      <m:e>
                        <m:r>
                          <a:rPr lang="en-US" sz="2200" i="1" dirty="0" smtClean="0">
                            <a:solidFill>
                              <a:schemeClr val="dk1"/>
                            </a:solidFill>
                            <a:latin typeface="Cambria Math" panose="02040503050406030204" pitchFamily="18" charset="0"/>
                          </a:rPr>
                          <m:t>𝛾</m:t>
                        </m:r>
                      </m:e>
                    </m:func>
                  </m:oMath>
                </a14:m>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br>
                  <a:rPr lang="en-US" sz="2200" dirty="0">
                    <a:solidFill>
                      <a:schemeClr val="dk1"/>
                    </a:solidFill>
                  </a:rPr>
                </a:br>
                <a:r>
                  <a:rPr lang="en-US" sz="2200" dirty="0">
                    <a:solidFill>
                      <a:schemeClr val="dk1"/>
                    </a:solidFill>
                  </a:rPr>
                  <a:t>Key: Use the angle that's between the two known sides!</a:t>
                </a:r>
                <a:endParaRPr sz="22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200" dirty="0">
                    <a:solidFill>
                      <a:schemeClr val="dk1"/>
                    </a:solidFill>
                  </a:rPr>
                  <a:t>Why this works: The sine function captures how "spread out" the sides are</a:t>
                </a:r>
                <a:endParaRPr sz="2200" dirty="0">
                  <a:solidFill>
                    <a:schemeClr val="dk1"/>
                  </a:solidFill>
                </a:endParaRPr>
              </a:p>
            </p:txBody>
          </p:sp>
        </mc:Choice>
        <mc:Fallback xmlns="">
          <p:sp>
            <p:nvSpPr>
              <p:cNvPr id="1052" name="Google Shape;1052;p157"/>
              <p:cNvSpPr txBox="1">
                <a:spLocks noRot="1" noChangeAspect="1" noMove="1" noResize="1" noEditPoints="1" noAdjustHandles="1" noChangeArrowheads="1" noChangeShapeType="1" noTextEdit="1"/>
              </p:cNvSpPr>
              <p:nvPr/>
            </p:nvSpPr>
            <p:spPr>
              <a:xfrm>
                <a:off x="831825" y="1261376"/>
                <a:ext cx="10059952" cy="4677202"/>
              </a:xfrm>
              <a:prstGeom prst="rect">
                <a:avLst/>
              </a:prstGeom>
              <a:blipFill>
                <a:blip r:embed="rId3"/>
                <a:stretch>
                  <a:fillRect l="-504"/>
                </a:stretch>
              </a:blipFill>
              <a:ln>
                <a:noFill/>
              </a:ln>
            </p:spPr>
            <p:txBody>
              <a:bodyPr/>
              <a:lstStyle/>
              <a:p>
                <a:r>
                  <a:rPr lang="en-US">
                    <a:noFill/>
                  </a:rPr>
                  <a:t> </a:t>
                </a:r>
              </a:p>
            </p:txBody>
          </p:sp>
        </mc:Fallback>
      </mc:AlternateContent>
      <p:sp>
        <p:nvSpPr>
          <p:cNvPr id="1053" name="Google Shape;1053;p157">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158"/>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Example: Area of an Oblique Triangle</a:t>
            </a:r>
            <a:endParaRPr sz="4000" dirty="0"/>
          </a:p>
        </p:txBody>
      </p:sp>
      <mc:AlternateContent xmlns:mc="http://schemas.openxmlformats.org/markup-compatibility/2006">
        <mc:Choice xmlns:a14="http://schemas.microsoft.com/office/drawing/2010/main" Requires="a14">
          <p:sp>
            <p:nvSpPr>
              <p:cNvPr id="1059" name="Google Shape;1059;p158"/>
              <p:cNvSpPr txBox="1"/>
              <p:nvPr/>
            </p:nvSpPr>
            <p:spPr>
              <a:xfrm>
                <a:off x="831833" y="1220256"/>
                <a:ext cx="8074800" cy="4871421"/>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A triangular park has sides of 120 m and 150 m with an included angle of 48°. Find the area.</a:t>
                </a:r>
                <a:endParaRPr sz="2000" dirty="0">
                  <a:solidFill>
                    <a:schemeClr val="dk1"/>
                  </a:solidFill>
                </a:endParaRPr>
              </a:p>
              <a:p>
                <a:pPr marL="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Solution:</a:t>
                </a:r>
                <a:endParaRPr sz="2000" dirty="0">
                  <a:solidFill>
                    <a:schemeClr val="dk1"/>
                  </a:solidFill>
                </a:endParaRPr>
              </a:p>
              <a:p>
                <a:pPr marL="457200" lvl="0" indent="0" algn="l" rtl="0">
                  <a:lnSpc>
                    <a:spcPct val="113000"/>
                  </a:lnSpc>
                  <a:spcBef>
                    <a:spcPts val="0"/>
                  </a:spcBef>
                  <a:spcAft>
                    <a:spcPts val="0"/>
                  </a:spcAft>
                  <a:buClr>
                    <a:srgbClr val="000000"/>
                  </a:buClr>
                  <a:buSzPts val="2800"/>
                  <a:buFont typeface="Arial"/>
                  <a:buNone/>
                </a:pPr>
                <a:r>
                  <a:rPr lang="en-US" sz="2000" dirty="0">
                    <a:solidFill>
                      <a:schemeClr val="dk1"/>
                    </a:solidFill>
                  </a:rPr>
                  <a:t>Area = </a:t>
                </a:r>
                <a14:m>
                  <m:oMath xmlns:m="http://schemas.openxmlformats.org/officeDocument/2006/math">
                    <m:f>
                      <m:fPr>
                        <m:ctrlPr>
                          <a:rPr lang="en-US" sz="2000" i="1" dirty="0" smtClean="0">
                            <a:solidFill>
                              <a:schemeClr val="dk1"/>
                            </a:solidFill>
                            <a:latin typeface="Cambria Math" panose="02040503050406030204" pitchFamily="18" charset="0"/>
                          </a:rPr>
                        </m:ctrlPr>
                      </m:fPr>
                      <m:num>
                        <m:r>
                          <a:rPr lang="en-US" sz="2000" i="1" dirty="0" smtClean="0">
                            <a:solidFill>
                              <a:schemeClr val="dk1"/>
                            </a:solidFill>
                            <a:latin typeface="Cambria Math" panose="02040503050406030204" pitchFamily="18" charset="0"/>
                          </a:rPr>
                          <m:t>1</m:t>
                        </m:r>
                      </m:num>
                      <m:den>
                        <m:r>
                          <a:rPr lang="en-US" sz="2000" i="1" dirty="0" smtClean="0">
                            <a:solidFill>
                              <a:schemeClr val="dk1"/>
                            </a:solidFill>
                            <a:latin typeface="Cambria Math" panose="02040503050406030204" pitchFamily="18" charset="0"/>
                          </a:rPr>
                          <m:t>2</m:t>
                        </m:r>
                      </m:den>
                    </m:f>
                    <m:d>
                      <m:dPr>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120</m:t>
                        </m:r>
                      </m:e>
                    </m:d>
                    <m:d>
                      <m:dPr>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150</m:t>
                        </m:r>
                      </m:e>
                    </m:d>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sin</m:t>
                        </m:r>
                      </m:fName>
                      <m:e>
                        <m:r>
                          <a:rPr lang="en-US" sz="2000" i="1" dirty="0" smtClean="0">
                            <a:solidFill>
                              <a:schemeClr val="dk1"/>
                            </a:solidFill>
                            <a:latin typeface="Cambria Math" panose="02040503050406030204" pitchFamily="18" charset="0"/>
                          </a:rPr>
                          <m:t>4</m:t>
                        </m:r>
                      </m:e>
                    </m:func>
                    <m:r>
                      <a:rPr lang="en-US" sz="2000" i="1" dirty="0" smtClean="0">
                        <a:solidFill>
                          <a:schemeClr val="dk1"/>
                        </a:solidFill>
                        <a:latin typeface="Cambria Math" panose="02040503050406030204" pitchFamily="18" charset="0"/>
                      </a:rPr>
                      <m:t>8°</m:t>
                    </m:r>
                  </m:oMath>
                </a14:m>
              </a:p>
              <a:p>
                <a:pPr marL="457200" lvl="0" indent="0" algn="l" rtl="0">
                  <a:lnSpc>
                    <a:spcPct val="113000"/>
                  </a:lnSpc>
                  <a:spcBef>
                    <a:spcPts val="0"/>
                  </a:spcBef>
                  <a:spcAft>
                    <a:spcPts val="0"/>
                  </a:spcAft>
                  <a:buClr>
                    <a:srgbClr val="000000"/>
                  </a:buClr>
                  <a:buSzPts val="2800"/>
                  <a:buFont typeface="Arial"/>
                  <a:buNone/>
                </a:pPr>
                <a:r>
                  <a:rPr lang="en-US" sz="2000" dirty="0">
                    <a:solidFill>
                      <a:schemeClr val="dk1"/>
                    </a:solidFill>
                  </a:rPr>
                  <a:t>Area = </a:t>
                </a:r>
                <a14:m>
                  <m:oMath xmlns:m="http://schemas.openxmlformats.org/officeDocument/2006/math">
                    <m:f>
                      <m:fPr>
                        <m:ctrlPr>
                          <a:rPr lang="en-US" sz="2000" i="1" dirty="0" smtClean="0">
                            <a:solidFill>
                              <a:schemeClr val="dk1"/>
                            </a:solidFill>
                            <a:latin typeface="Cambria Math" panose="02040503050406030204" pitchFamily="18" charset="0"/>
                          </a:rPr>
                        </m:ctrlPr>
                      </m:fPr>
                      <m:num>
                        <m:r>
                          <a:rPr lang="en-US" sz="2000" i="1" dirty="0" smtClean="0">
                            <a:solidFill>
                              <a:schemeClr val="dk1"/>
                            </a:solidFill>
                            <a:latin typeface="Cambria Math" panose="02040503050406030204" pitchFamily="18" charset="0"/>
                          </a:rPr>
                          <m:t>1</m:t>
                        </m:r>
                      </m:num>
                      <m:den>
                        <m:r>
                          <a:rPr lang="en-US" sz="2000" i="1" dirty="0" smtClean="0">
                            <a:solidFill>
                              <a:schemeClr val="dk1"/>
                            </a:solidFill>
                            <a:latin typeface="Cambria Math" panose="02040503050406030204" pitchFamily="18" charset="0"/>
                          </a:rPr>
                          <m:t>2</m:t>
                        </m:r>
                      </m:den>
                    </m:f>
                    <m:d>
                      <m:dPr>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18000</m:t>
                        </m:r>
                      </m:e>
                    </m:d>
                    <m:d>
                      <m:dPr>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0.7431</m:t>
                        </m:r>
                      </m:e>
                    </m:d>
                  </m:oMath>
                </a14:m>
                <a:endParaRPr sz="2000" dirty="0">
                  <a:solidFill>
                    <a:schemeClr val="dk1"/>
                  </a:solidFill>
                </a:endParaRPr>
              </a:p>
              <a:p>
                <a:pPr marL="457200" lvl="0" indent="0" algn="l" rtl="0">
                  <a:lnSpc>
                    <a:spcPct val="113000"/>
                  </a:lnSpc>
                  <a:spcBef>
                    <a:spcPts val="0"/>
                  </a:spcBef>
                  <a:spcAft>
                    <a:spcPts val="0"/>
                  </a:spcAft>
                  <a:buClr>
                    <a:srgbClr val="000000"/>
                  </a:buClr>
                  <a:buSzPts val="2800"/>
                  <a:buFont typeface="Arial"/>
                  <a:buNone/>
                </a:pPr>
                <a:r>
                  <a:rPr lang="en-US" sz="2000" dirty="0">
                    <a:solidFill>
                      <a:schemeClr val="dk1"/>
                    </a:solidFill>
                  </a:rPr>
                  <a:t>Area = </a:t>
                </a:r>
                <a14:m>
                  <m:oMath xmlns:m="http://schemas.openxmlformats.org/officeDocument/2006/math">
                    <m:r>
                      <a:rPr lang="en-US" sz="2000" i="1" dirty="0" smtClean="0">
                        <a:solidFill>
                          <a:schemeClr val="dk1"/>
                        </a:solidFill>
                        <a:latin typeface="Cambria Math" panose="02040503050406030204" pitchFamily="18" charset="0"/>
                      </a:rPr>
                      <m:t>9000</m:t>
                    </m:r>
                    <m:d>
                      <m:dPr>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0.7431</m:t>
                        </m:r>
                      </m:e>
                    </m:d>
                  </m:oMath>
                </a14:m>
                <a:endParaRPr sz="2000" dirty="0">
                  <a:solidFill>
                    <a:schemeClr val="dk1"/>
                  </a:solidFill>
                </a:endParaRPr>
              </a:p>
              <a:p>
                <a:pPr marL="457200" lvl="0" indent="0" algn="l" rtl="0">
                  <a:lnSpc>
                    <a:spcPct val="113000"/>
                  </a:lnSpc>
                  <a:spcBef>
                    <a:spcPts val="0"/>
                  </a:spcBef>
                  <a:spcAft>
                    <a:spcPts val="0"/>
                  </a:spcAft>
                  <a:buClr>
                    <a:srgbClr val="000000"/>
                  </a:buClr>
                  <a:buSzPts val="2800"/>
                  <a:buFont typeface="Arial"/>
                  <a:buNone/>
                </a:pPr>
                <a:r>
                  <a:rPr lang="en-US" sz="2000" dirty="0">
                    <a:solidFill>
                      <a:schemeClr val="dk1"/>
                    </a:solidFill>
                  </a:rPr>
                  <a:t>Area </a:t>
                </a:r>
                <a14:m>
                  <m:oMath xmlns:m="http://schemas.openxmlformats.org/officeDocument/2006/math">
                    <m:r>
                      <a:rPr lang="en-US" sz="2000" i="1" dirty="0" smtClean="0">
                        <a:solidFill>
                          <a:schemeClr val="dk1"/>
                        </a:solidFill>
                        <a:latin typeface="Cambria Math" panose="02040503050406030204" pitchFamily="18" charset="0"/>
                      </a:rPr>
                      <m:t>≈</m:t>
                    </m:r>
                    <m:r>
                      <a:rPr lang="en-US" sz="2000" i="1" dirty="0">
                        <a:solidFill>
                          <a:schemeClr val="dk1"/>
                        </a:solidFill>
                        <a:latin typeface="Cambria Math" panose="02040503050406030204" pitchFamily="18" charset="0"/>
                      </a:rPr>
                      <m:t>6688.4</m:t>
                    </m:r>
                    <m:r>
                      <m:rPr>
                        <m:nor/>
                      </m:rPr>
                      <a:rPr lang="en-US" sz="2000" i="0" dirty="0">
                        <a:solidFill>
                          <a:schemeClr val="dk1"/>
                        </a:solidFill>
                        <a:latin typeface="Cambria Math" panose="02040503050406030204" pitchFamily="18" charset="0"/>
                      </a:rPr>
                      <m:t> </m:t>
                    </m:r>
                    <m:sSup>
                      <m:sSupPr>
                        <m:ctrlPr>
                          <a:rPr lang="en-US" sz="2000" i="1" dirty="0">
                            <a:solidFill>
                              <a:schemeClr val="dk1"/>
                            </a:solidFill>
                            <a:latin typeface="Cambria Math" panose="02040503050406030204" pitchFamily="18" charset="0"/>
                          </a:rPr>
                        </m:ctrlPr>
                      </m:sSupPr>
                      <m:e>
                        <m:r>
                          <m:rPr>
                            <m:nor/>
                          </m:rPr>
                          <a:rPr lang="en-US" sz="2000" i="0" dirty="0">
                            <a:solidFill>
                              <a:schemeClr val="dk1"/>
                            </a:solidFill>
                            <a:latin typeface="Cambria Math" panose="02040503050406030204" pitchFamily="18" charset="0"/>
                          </a:rPr>
                          <m:t>m</m:t>
                        </m:r>
                      </m:e>
                      <m:sup>
                        <m:r>
                          <a:rPr lang="en-US" sz="2000" i="1" dirty="0">
                            <a:solidFill>
                              <a:schemeClr val="dk1"/>
                            </a:solidFill>
                            <a:latin typeface="Cambria Math" panose="02040503050406030204" pitchFamily="18" charset="0"/>
                          </a:rPr>
                          <m:t>2</m:t>
                        </m:r>
                      </m:sup>
                    </m:sSup>
                  </m:oMath>
                </a14:m>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Interpretation: The park covers approximately 6688 square meters, or about 0.67 hectares.</a:t>
                </a:r>
                <a:endParaRPr sz="20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000" dirty="0">
                    <a:solidFill>
                      <a:schemeClr val="dk1"/>
                    </a:solidFill>
                  </a:rPr>
                  <a:t>Check: Does this make sense? If the angle were 90°, area would be 9000 m</a:t>
                </a:r>
                <a:r>
                  <a:rPr lang="en-US" sz="2000" baseline="30000" dirty="0">
                    <a:solidFill>
                      <a:schemeClr val="dk1"/>
                    </a:solidFill>
                  </a:rPr>
                  <a:t>²</a:t>
                </a:r>
                <a:r>
                  <a:rPr lang="en-US" sz="2000" dirty="0">
                    <a:solidFill>
                      <a:schemeClr val="dk1"/>
                    </a:solidFill>
                  </a:rPr>
                  <a:t>. Since </a:t>
                </a:r>
                <a14:m>
                  <m:oMath xmlns:m="http://schemas.openxmlformats.org/officeDocument/2006/math">
                    <m:r>
                      <a:rPr lang="en-US" sz="2000" i="1" dirty="0" smtClean="0">
                        <a:solidFill>
                          <a:schemeClr val="dk1"/>
                        </a:solidFill>
                        <a:latin typeface="Cambria Math" panose="02040503050406030204" pitchFamily="18" charset="0"/>
                      </a:rPr>
                      <m:t>48°&lt;90°</m:t>
                    </m:r>
                  </m:oMath>
                </a14:m>
                <a:r>
                  <a:rPr lang="en-US" sz="2000" dirty="0">
                    <a:solidFill>
                      <a:schemeClr val="dk1"/>
                    </a:solidFill>
                  </a:rPr>
                  <a:t>, our answer should be less. </a:t>
                </a:r>
                <a:endParaRPr sz="2000" dirty="0">
                  <a:solidFill>
                    <a:schemeClr val="dk1"/>
                  </a:solidFill>
                </a:endParaRPr>
              </a:p>
            </p:txBody>
          </p:sp>
        </mc:Choice>
        <mc:Fallback>
          <p:sp>
            <p:nvSpPr>
              <p:cNvPr id="1059" name="Google Shape;1059;p158"/>
              <p:cNvSpPr txBox="1">
                <a:spLocks noRot="1" noChangeAspect="1" noMove="1" noResize="1" noEditPoints="1" noAdjustHandles="1" noChangeArrowheads="1" noChangeShapeType="1" noTextEdit="1"/>
              </p:cNvSpPr>
              <p:nvPr/>
            </p:nvSpPr>
            <p:spPr>
              <a:xfrm>
                <a:off x="831833" y="1220256"/>
                <a:ext cx="8074800" cy="4871421"/>
              </a:xfrm>
              <a:prstGeom prst="rect">
                <a:avLst/>
              </a:prstGeom>
              <a:blipFill>
                <a:blip r:embed="rId3"/>
                <a:stretch>
                  <a:fillRect l="-471" r="-785"/>
                </a:stretch>
              </a:blipFill>
              <a:ln>
                <a:noFill/>
              </a:ln>
            </p:spPr>
            <p:txBody>
              <a:bodyPr/>
              <a:lstStyle/>
              <a:p>
                <a:r>
                  <a:rPr lang="en-US">
                    <a:noFill/>
                  </a:rPr>
                  <a:t> </a:t>
                </a:r>
              </a:p>
            </p:txBody>
          </p:sp>
        </mc:Fallback>
      </mc:AlternateContent>
      <p:sp>
        <p:nvSpPr>
          <p:cNvPr id="1060" name="Google Shape;1060;p158">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159"/>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Calculate the Area</a:t>
            </a:r>
            <a:endParaRPr>
              <a:solidFill>
                <a:schemeClr val="accent5"/>
              </a:solidFill>
            </a:endParaRPr>
          </a:p>
        </p:txBody>
      </p:sp>
      <mc:AlternateContent xmlns:mc="http://schemas.openxmlformats.org/markup-compatibility/2006" xmlns:a14="http://schemas.microsoft.com/office/drawing/2010/main">
        <mc:Choice Requires="a14">
          <p:sp>
            <p:nvSpPr>
              <p:cNvPr id="1066" name="Google Shape;1066;p159"/>
              <p:cNvSpPr txBox="1"/>
              <p:nvPr/>
            </p:nvSpPr>
            <p:spPr>
              <a:xfrm>
                <a:off x="831833" y="1529873"/>
                <a:ext cx="9342321" cy="2567586"/>
              </a:xfrm>
              <a:prstGeom prst="rect">
                <a:avLst/>
              </a:prstGeom>
              <a:noFill/>
              <a:ln>
                <a:noFill/>
              </a:ln>
            </p:spPr>
            <p:txBody>
              <a:bodyPr spcFirstLastPara="1" wrap="square" lIns="121900" tIns="121900" rIns="121900" bIns="121900" anchor="t" anchorCtr="0">
                <a:spAutoFit/>
              </a:bodyPr>
              <a:lstStyle/>
              <a:p>
                <a:pPr marL="63500" marR="0" lvl="0" algn="l" rtl="0">
                  <a:lnSpc>
                    <a:spcPct val="113000"/>
                  </a:lnSpc>
                  <a:spcBef>
                    <a:spcPts val="0"/>
                  </a:spcBef>
                  <a:spcAft>
                    <a:spcPts val="0"/>
                  </a:spcAft>
                  <a:buClr>
                    <a:schemeClr val="dk1"/>
                  </a:buClr>
                  <a:buSzPts val="2600"/>
                </a:pPr>
                <a:r>
                  <a:rPr lang="en-US" sz="2600" dirty="0">
                    <a:solidFill>
                      <a:schemeClr val="dk1"/>
                    </a:solidFill>
                  </a:rPr>
                  <a:t>1. Find the area of a triangle with </a:t>
                </a:r>
                <a14:m>
                  <m:oMath xmlns:m="http://schemas.openxmlformats.org/officeDocument/2006/math">
                    <m:r>
                      <a:rPr lang="en-US" sz="2600" i="1" dirty="0" smtClean="0">
                        <a:solidFill>
                          <a:schemeClr val="dk1"/>
                        </a:solidFill>
                        <a:latin typeface="Cambria Math" panose="02040503050406030204" pitchFamily="18" charset="0"/>
                      </a:rPr>
                      <m:t>𝑏</m:t>
                    </m:r>
                    <m:r>
                      <a:rPr lang="en-US" sz="2600" i="1" dirty="0" smtClean="0">
                        <a:solidFill>
                          <a:schemeClr val="dk1"/>
                        </a:solidFill>
                        <a:latin typeface="Cambria Math" panose="02040503050406030204" pitchFamily="18" charset="0"/>
                      </a:rPr>
                      <m:t>=24,  </m:t>
                    </m:r>
                    <m:r>
                      <a:rPr lang="en-US" sz="2600" i="1" dirty="0" smtClean="0">
                        <a:solidFill>
                          <a:schemeClr val="dk1"/>
                        </a:solidFill>
                        <a:latin typeface="Cambria Math" panose="02040503050406030204" pitchFamily="18" charset="0"/>
                      </a:rPr>
                      <m:t>𝑐</m:t>
                    </m:r>
                    <m:r>
                      <a:rPr lang="en-US" sz="2600" i="1" dirty="0" smtClean="0">
                        <a:solidFill>
                          <a:schemeClr val="dk1"/>
                        </a:solidFill>
                        <a:latin typeface="Cambria Math" panose="02040503050406030204" pitchFamily="18" charset="0"/>
                      </a:rPr>
                      <m:t>=36,  </m:t>
                    </m:r>
                    <m:r>
                      <a:rPr lang="en-US" sz="2600" i="1" dirty="0" smtClean="0">
                        <a:solidFill>
                          <a:schemeClr val="dk1"/>
                        </a:solidFill>
                        <a:latin typeface="Cambria Math" panose="02040503050406030204" pitchFamily="18" charset="0"/>
                      </a:rPr>
                      <m:t>𝛼</m:t>
                    </m:r>
                    <m:r>
                      <a:rPr lang="en-US" sz="2600" i="1" dirty="0" smtClean="0">
                        <a:solidFill>
                          <a:schemeClr val="dk1"/>
                        </a:solidFill>
                        <a:latin typeface="Cambria Math" panose="02040503050406030204" pitchFamily="18" charset="0"/>
                      </a:rPr>
                      <m:t>=72°</m:t>
                    </m:r>
                  </m:oMath>
                </a14:m>
                <a:endParaRPr sz="2600" dirty="0">
                  <a:solidFill>
                    <a:schemeClr val="dk1"/>
                  </a:solidFill>
                </a:endParaRPr>
              </a:p>
              <a:p>
                <a:pPr marL="63500" marR="0" lvl="0" algn="l" rtl="0">
                  <a:lnSpc>
                    <a:spcPct val="113000"/>
                  </a:lnSpc>
                  <a:spcBef>
                    <a:spcPts val="1000"/>
                  </a:spcBef>
                  <a:spcAft>
                    <a:spcPts val="1000"/>
                  </a:spcAft>
                  <a:buClr>
                    <a:schemeClr val="dk1"/>
                  </a:buClr>
                  <a:buSzPts val="2600"/>
                </a:pPr>
                <a:endParaRPr lang="en-US" sz="2600" dirty="0">
                  <a:solidFill>
                    <a:schemeClr val="dk1"/>
                  </a:solidFill>
                </a:endParaRPr>
              </a:p>
              <a:p>
                <a:pPr marL="63500" marR="0" lvl="0" algn="l" rtl="0">
                  <a:lnSpc>
                    <a:spcPct val="113000"/>
                  </a:lnSpc>
                  <a:spcBef>
                    <a:spcPts val="1000"/>
                  </a:spcBef>
                  <a:spcAft>
                    <a:spcPts val="1000"/>
                  </a:spcAft>
                  <a:buClr>
                    <a:schemeClr val="dk1"/>
                  </a:buClr>
                  <a:buSzPts val="2600"/>
                </a:pPr>
                <a:r>
                  <a:rPr lang="en-US" sz="2600" dirty="0">
                    <a:solidFill>
                      <a:schemeClr val="dk1"/>
                    </a:solidFill>
                  </a:rPr>
                  <a:t>2. A triangular sail has sides 8 ft and 11 ft with an included angle of 105°. Find the area.</a:t>
                </a:r>
                <a:endParaRPr sz="2600" dirty="0">
                  <a:solidFill>
                    <a:schemeClr val="dk1"/>
                  </a:solidFill>
                </a:endParaRPr>
              </a:p>
            </p:txBody>
          </p:sp>
        </mc:Choice>
        <mc:Fallback xmlns="">
          <p:sp>
            <p:nvSpPr>
              <p:cNvPr id="1066" name="Google Shape;1066;p159"/>
              <p:cNvSpPr txBox="1">
                <a:spLocks noRot="1" noChangeAspect="1" noMove="1" noResize="1" noEditPoints="1" noAdjustHandles="1" noChangeArrowheads="1" noChangeShapeType="1" noTextEdit="1"/>
              </p:cNvSpPr>
              <p:nvPr/>
            </p:nvSpPr>
            <p:spPr>
              <a:xfrm>
                <a:off x="831833" y="1529873"/>
                <a:ext cx="9342321" cy="2567586"/>
              </a:xfrm>
              <a:prstGeom prst="rect">
                <a:avLst/>
              </a:prstGeom>
              <a:blipFill>
                <a:blip r:embed="rId3"/>
                <a:stretch>
                  <a:fillRect l="-136"/>
                </a:stretch>
              </a:blipFill>
              <a:ln>
                <a:noFill/>
              </a:ln>
            </p:spPr>
            <p:txBody>
              <a:bodyPr/>
              <a:lstStyle/>
              <a:p>
                <a:r>
                  <a:rPr lang="en-US">
                    <a:noFill/>
                  </a:rPr>
                  <a:t> </a:t>
                </a:r>
              </a:p>
            </p:txBody>
          </p:sp>
        </mc:Fallback>
      </mc:AlternateContent>
      <p:sp>
        <p:nvSpPr>
          <p:cNvPr id="1067" name="Google Shape;1067;p159">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160">
            <a:extLst>
              <a:ext uri="{C183D7F6-B498-43B3-948B-1728B52AA6E4}">
                <adec:decorative xmlns:adec="http://schemas.microsoft.com/office/drawing/2017/decorative" val="1"/>
              </a:ext>
            </a:extLst>
          </p:cNvPr>
          <p:cNvSpPr/>
          <p:nvPr/>
        </p:nvSpPr>
        <p:spPr>
          <a:xfrm>
            <a:off x="-100" y="2860633"/>
            <a:ext cx="12192000" cy="39975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1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a:solidFill>
                  <a:schemeClr val="accent5"/>
                </a:solidFill>
              </a:rPr>
              <a:t>Learning Goals: Non-right Triangles with Law of Cosines </a:t>
            </a:r>
            <a:endParaRPr>
              <a:solidFill>
                <a:schemeClr val="accent5"/>
              </a:solidFill>
            </a:endParaRPr>
          </a:p>
        </p:txBody>
      </p:sp>
      <p:sp>
        <p:nvSpPr>
          <p:cNvPr id="1075" name="Google Shape;1075;p160"/>
          <p:cNvSpPr txBox="1">
            <a:spLocks noGrp="1"/>
          </p:cNvSpPr>
          <p:nvPr>
            <p:ph type="body" idx="2"/>
          </p:nvPr>
        </p:nvSpPr>
        <p:spPr>
          <a:xfrm>
            <a:off x="838200" y="1973725"/>
            <a:ext cx="10622100" cy="1161600"/>
          </a:xfrm>
          <a:prstGeom prst="rect">
            <a:avLst/>
          </a:prstGeom>
          <a:noFill/>
          <a:ln>
            <a:noFill/>
          </a:ln>
        </p:spPr>
        <p:txBody>
          <a:bodyPr spcFirstLastPara="1" wrap="square" lIns="91425" tIns="45700" rIns="91425" bIns="45700" anchor="t" anchorCtr="0">
            <a:normAutofit/>
          </a:bodyPr>
          <a:lstStyle/>
          <a:p>
            <a:pPr marL="0" lvl="0" indent="0" algn="l" rtl="0">
              <a:lnSpc>
                <a:spcPct val="113000"/>
              </a:lnSpc>
              <a:spcBef>
                <a:spcPts val="0"/>
              </a:spcBef>
              <a:spcAft>
                <a:spcPts val="0"/>
              </a:spcAft>
              <a:buClr>
                <a:schemeClr val="dk1"/>
              </a:buClr>
              <a:buSzPts val="2800"/>
              <a:buNone/>
            </a:pPr>
            <a:r>
              <a:rPr lang="en-US" sz="2400"/>
              <a:t>Deepen your understanding and form connections within these skills:</a:t>
            </a:r>
            <a:endParaRPr sz="2400"/>
          </a:p>
        </p:txBody>
      </p:sp>
      <p:sp>
        <p:nvSpPr>
          <p:cNvPr id="1073" name="Google Shape;1073;p160"/>
          <p:cNvSpPr txBox="1">
            <a:spLocks noGrp="1"/>
          </p:cNvSpPr>
          <p:nvPr>
            <p:ph type="body" idx="2"/>
          </p:nvPr>
        </p:nvSpPr>
        <p:spPr>
          <a:xfrm>
            <a:off x="727367" y="3226400"/>
            <a:ext cx="10832700" cy="3314100"/>
          </a:xfrm>
          <a:prstGeom prst="rect">
            <a:avLst/>
          </a:prstGeom>
          <a:noFill/>
          <a:ln>
            <a:noFill/>
          </a:ln>
        </p:spPr>
        <p:txBody>
          <a:bodyPr spcFirstLastPara="1" wrap="square" lIns="91425" tIns="45700" rIns="91425" bIns="45700" anchor="t" anchorCtr="0">
            <a:normAutofit/>
          </a:bodyPr>
          <a:lstStyle/>
          <a:p>
            <a:pPr marL="241300" lvl="0" indent="0" algn="l" rtl="0">
              <a:lnSpc>
                <a:spcPct val="113000"/>
              </a:lnSpc>
              <a:spcBef>
                <a:spcPts val="0"/>
              </a:spcBef>
              <a:spcAft>
                <a:spcPts val="0"/>
              </a:spcAft>
              <a:buSzPts val="2714"/>
              <a:buNone/>
            </a:pPr>
            <a:r>
              <a:rPr lang="en-US" sz="4400" b="1">
                <a:solidFill>
                  <a:schemeClr val="accent6"/>
                </a:solidFill>
                <a:latin typeface="Arial Black"/>
                <a:ea typeface="Arial Black"/>
                <a:cs typeface="Arial Black"/>
                <a:sym typeface="Arial Black"/>
              </a:rPr>
              <a:t>1</a:t>
            </a:r>
            <a:r>
              <a:rPr lang="en-US">
                <a:solidFill>
                  <a:schemeClr val="lt1"/>
                </a:solidFill>
              </a:rPr>
              <a:t> Use the Law of Cosines to solve oblique triangles</a:t>
            </a:r>
            <a:endParaRPr>
              <a:solidFill>
                <a:schemeClr val="lt1"/>
              </a:solidFill>
            </a:endParaRPr>
          </a:p>
          <a:p>
            <a:pPr marL="241300" lvl="0" indent="0" algn="l" rtl="0">
              <a:lnSpc>
                <a:spcPct val="113000"/>
              </a:lnSpc>
              <a:spcBef>
                <a:spcPts val="0"/>
              </a:spcBef>
              <a:spcAft>
                <a:spcPts val="0"/>
              </a:spcAft>
              <a:buSzPts val="2714"/>
              <a:buNone/>
            </a:pPr>
            <a:r>
              <a:rPr lang="en-US" sz="4400" b="1">
                <a:solidFill>
                  <a:schemeClr val="accent6"/>
                </a:solidFill>
                <a:latin typeface="Arial Black"/>
                <a:ea typeface="Arial Black"/>
                <a:cs typeface="Arial Black"/>
                <a:sym typeface="Arial Black"/>
              </a:rPr>
              <a:t>2</a:t>
            </a:r>
            <a:r>
              <a:rPr lang="en-US">
                <a:solidFill>
                  <a:schemeClr val="lt1"/>
                </a:solidFill>
              </a:rPr>
              <a:t> Solve applied problems using the Law of Cosines</a:t>
            </a:r>
            <a:endParaRPr>
              <a:solidFill>
                <a:schemeClr val="lt1"/>
              </a:solidFill>
            </a:endParaRPr>
          </a:p>
          <a:p>
            <a:pPr marL="241300" lvl="0" indent="0" algn="l" rtl="0">
              <a:lnSpc>
                <a:spcPct val="113000"/>
              </a:lnSpc>
              <a:spcBef>
                <a:spcPts val="0"/>
              </a:spcBef>
              <a:spcAft>
                <a:spcPts val="0"/>
              </a:spcAft>
              <a:buSzPts val="2714"/>
              <a:buNone/>
            </a:pPr>
            <a:r>
              <a:rPr lang="en-US" sz="4400" b="1">
                <a:solidFill>
                  <a:schemeClr val="accent6"/>
                </a:solidFill>
                <a:latin typeface="Arial Black"/>
                <a:ea typeface="Arial Black"/>
                <a:cs typeface="Arial Black"/>
                <a:sym typeface="Arial Black"/>
              </a:rPr>
              <a:t>3</a:t>
            </a:r>
            <a:r>
              <a:rPr lang="en-US">
                <a:solidFill>
                  <a:schemeClr val="lt1"/>
                </a:solidFill>
              </a:rPr>
              <a:t> Use Heron’s formula to ﬁnd the area of a triangle</a:t>
            </a:r>
            <a:endParaRPr>
              <a:solidFill>
                <a:schemeClr val="lt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161"/>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When the Law of Sines Fails</a:t>
            </a:r>
            <a:endParaRPr sz="4000" dirty="0"/>
          </a:p>
        </p:txBody>
      </p:sp>
      <mc:AlternateContent xmlns:mc="http://schemas.openxmlformats.org/markup-compatibility/2006">
        <mc:Choice xmlns:a14="http://schemas.microsoft.com/office/drawing/2010/main" Requires="a14">
          <p:sp>
            <p:nvSpPr>
              <p:cNvPr id="1081" name="Google Shape;1081;p161"/>
              <p:cNvSpPr txBox="1"/>
              <p:nvPr/>
            </p:nvSpPr>
            <p:spPr>
              <a:xfrm>
                <a:off x="831833" y="1384300"/>
                <a:ext cx="10559700" cy="4643603"/>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400" dirty="0">
                    <a:solidFill>
                      <a:schemeClr val="dk1"/>
                    </a:solidFill>
                  </a:rPr>
                  <a:t>Recall: Law of Sines needs an angle-side opposite pair to get started</a:t>
                </a:r>
                <a:endParaRPr sz="24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400" dirty="0">
                    <a:solidFill>
                      <a:schemeClr val="dk1"/>
                    </a:solidFill>
                  </a:rPr>
                  <a:t>Two problematic cases:</a:t>
                </a:r>
                <a:endParaRPr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b="1" dirty="0">
                    <a:solidFill>
                      <a:schemeClr val="dk1"/>
                    </a:solidFill>
                  </a:rPr>
                  <a:t>SAS (Side-Angle-Side): </a:t>
                </a:r>
                <a:r>
                  <a:rPr lang="en-US" sz="2400" dirty="0">
                    <a:solidFill>
                      <a:schemeClr val="dk1"/>
                    </a:solidFill>
                  </a:rPr>
                  <a:t>We know two sides and the included angle</a:t>
                </a:r>
                <a:endParaRPr sz="2400" dirty="0">
                  <a:solidFill>
                    <a:schemeClr val="dk1"/>
                  </a:solidFill>
                </a:endParaRPr>
              </a:p>
              <a:p>
                <a:pPr marL="533400" marR="0" lvl="1" algn="l" rtl="0">
                  <a:lnSpc>
                    <a:spcPct val="113000"/>
                  </a:lnSpc>
                  <a:spcBef>
                    <a:spcPts val="0"/>
                  </a:spcBef>
                  <a:spcAft>
                    <a:spcPts val="0"/>
                  </a:spcAft>
                  <a:buClr>
                    <a:schemeClr val="dk1"/>
                  </a:buClr>
                  <a:buSzPts val="2400"/>
                </a:pPr>
                <a:r>
                  <a:rPr lang="en-US" sz="2400" dirty="0">
                    <a:solidFill>
                      <a:schemeClr val="dk1"/>
                    </a:solidFill>
                  </a:rPr>
                  <a:t>Example: </a:t>
                </a:r>
                <a14:m>
                  <m:oMath xmlns:m="http://schemas.openxmlformats.org/officeDocument/2006/math">
                    <m:r>
                      <a:rPr lang="en-US" sz="2400" i="1" dirty="0" smtClean="0">
                        <a:solidFill>
                          <a:schemeClr val="dk1"/>
                        </a:solidFill>
                        <a:latin typeface="Cambria Math" panose="02040503050406030204" pitchFamily="18" charset="0"/>
                      </a:rPr>
                      <m:t>𝑎</m:t>
                    </m:r>
                    <m:r>
                      <a:rPr lang="en-US" sz="2400" i="1" dirty="0" smtClean="0">
                        <a:solidFill>
                          <a:schemeClr val="dk1"/>
                        </a:solidFill>
                        <a:latin typeface="Cambria Math" panose="02040503050406030204" pitchFamily="18" charset="0"/>
                      </a:rPr>
                      <m:t>=10,  </m:t>
                    </m:r>
                    <m:r>
                      <a:rPr lang="en-US" sz="2400" i="1" dirty="0" smtClean="0">
                        <a:solidFill>
                          <a:schemeClr val="dk1"/>
                        </a:solidFill>
                        <a:latin typeface="Cambria Math" panose="02040503050406030204" pitchFamily="18" charset="0"/>
                      </a:rPr>
                      <m:t>𝛾</m:t>
                    </m:r>
                    <m:r>
                      <a:rPr lang="en-US" sz="2400" i="1" dirty="0" smtClean="0">
                        <a:solidFill>
                          <a:schemeClr val="dk1"/>
                        </a:solidFill>
                        <a:latin typeface="Cambria Math" panose="02040503050406030204" pitchFamily="18" charset="0"/>
                      </a:rPr>
                      <m:t>=65°,  </m:t>
                    </m:r>
                    <m:r>
                      <a:rPr lang="en-US" sz="2400" i="1" dirty="0" smtClean="0">
                        <a:solidFill>
                          <a:schemeClr val="dk1"/>
                        </a:solidFill>
                        <a:latin typeface="Cambria Math" panose="02040503050406030204" pitchFamily="18" charset="0"/>
                      </a:rPr>
                      <m:t>𝑏</m:t>
                    </m:r>
                    <m:r>
                      <a:rPr lang="en-US" sz="2400" i="1" dirty="0" smtClean="0">
                        <a:solidFill>
                          <a:schemeClr val="dk1"/>
                        </a:solidFill>
                        <a:latin typeface="Cambria Math" panose="02040503050406030204" pitchFamily="18" charset="0"/>
                      </a:rPr>
                      <m:t>=14</m:t>
                    </m:r>
                  </m:oMath>
                </a14:m>
                <a:endParaRPr sz="2400" dirty="0">
                  <a:solidFill>
                    <a:schemeClr val="dk1"/>
                  </a:solidFill>
                </a:endParaRPr>
              </a:p>
              <a:p>
                <a:pPr marL="533400" marR="0" lvl="1" algn="l" rtl="0">
                  <a:lnSpc>
                    <a:spcPct val="113000"/>
                  </a:lnSpc>
                  <a:spcBef>
                    <a:spcPts val="0"/>
                  </a:spcBef>
                  <a:spcAft>
                    <a:spcPts val="0"/>
                  </a:spcAft>
                  <a:buClr>
                    <a:schemeClr val="dk1"/>
                  </a:buClr>
                  <a:buSzPts val="2400"/>
                </a:pPr>
                <a:r>
                  <a:rPr lang="en-US" sz="2400" dirty="0">
                    <a:solidFill>
                      <a:schemeClr val="dk1"/>
                    </a:solidFill>
                  </a:rPr>
                  <a:t>The angle is trapped between the sides!</a:t>
                </a:r>
                <a:endParaRPr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b="1" dirty="0">
                    <a:solidFill>
                      <a:schemeClr val="dk1"/>
                    </a:solidFill>
                  </a:rPr>
                  <a:t>SSS (Side-Side-Side): </a:t>
                </a:r>
                <a:r>
                  <a:rPr lang="en-US" sz="2400" dirty="0">
                    <a:solidFill>
                      <a:schemeClr val="dk1"/>
                    </a:solidFill>
                  </a:rPr>
                  <a:t>We know all three sides, but no angles</a:t>
                </a:r>
                <a:endParaRPr sz="2400" dirty="0">
                  <a:solidFill>
                    <a:schemeClr val="dk1"/>
                  </a:solidFill>
                </a:endParaRPr>
              </a:p>
              <a:p>
                <a:pPr marL="533400" marR="0" lvl="1" algn="l" rtl="0">
                  <a:lnSpc>
                    <a:spcPct val="113000"/>
                  </a:lnSpc>
                  <a:spcBef>
                    <a:spcPts val="0"/>
                  </a:spcBef>
                  <a:spcAft>
                    <a:spcPts val="0"/>
                  </a:spcAft>
                  <a:buClr>
                    <a:schemeClr val="dk1"/>
                  </a:buClr>
                  <a:buSzPts val="2400"/>
                </a:pPr>
                <a:r>
                  <a:rPr lang="en-US" sz="2400" dirty="0">
                    <a:solidFill>
                      <a:schemeClr val="dk1"/>
                    </a:solidFill>
                  </a:rPr>
                  <a:t>Example: </a:t>
                </a:r>
                <a14:m>
                  <m:oMath xmlns:m="http://schemas.openxmlformats.org/officeDocument/2006/math">
                    <m:r>
                      <a:rPr lang="en-US" sz="2400" i="1" dirty="0" smtClean="0">
                        <a:solidFill>
                          <a:schemeClr val="dk1"/>
                        </a:solidFill>
                        <a:latin typeface="Cambria Math" panose="02040503050406030204" pitchFamily="18" charset="0"/>
                      </a:rPr>
                      <m:t>𝑎</m:t>
                    </m:r>
                    <m:r>
                      <a:rPr lang="en-US" sz="2400" i="1" dirty="0" smtClean="0">
                        <a:solidFill>
                          <a:schemeClr val="dk1"/>
                        </a:solidFill>
                        <a:latin typeface="Cambria Math" panose="02040503050406030204" pitchFamily="18" charset="0"/>
                      </a:rPr>
                      <m:t>=8,  </m:t>
                    </m:r>
                    <m:r>
                      <a:rPr lang="en-US" sz="2400" i="1" dirty="0" smtClean="0">
                        <a:solidFill>
                          <a:schemeClr val="dk1"/>
                        </a:solidFill>
                        <a:latin typeface="Cambria Math" panose="02040503050406030204" pitchFamily="18" charset="0"/>
                      </a:rPr>
                      <m:t>𝑏</m:t>
                    </m:r>
                    <m:r>
                      <a:rPr lang="en-US" sz="2400" i="1" dirty="0" smtClean="0">
                        <a:solidFill>
                          <a:schemeClr val="dk1"/>
                        </a:solidFill>
                        <a:latin typeface="Cambria Math" panose="02040503050406030204" pitchFamily="18" charset="0"/>
                      </a:rPr>
                      <m:t>=11,  </m:t>
                    </m:r>
                    <m:r>
                      <a:rPr lang="en-US" sz="2400" i="1" dirty="0" smtClean="0">
                        <a:solidFill>
                          <a:schemeClr val="dk1"/>
                        </a:solidFill>
                        <a:latin typeface="Cambria Math" panose="02040503050406030204" pitchFamily="18" charset="0"/>
                      </a:rPr>
                      <m:t>𝑐</m:t>
                    </m:r>
                    <m:r>
                      <a:rPr lang="en-US" sz="2400" i="1" dirty="0" smtClean="0">
                        <a:solidFill>
                          <a:schemeClr val="dk1"/>
                        </a:solidFill>
                        <a:latin typeface="Cambria Math" panose="02040503050406030204" pitchFamily="18" charset="0"/>
                      </a:rPr>
                      <m:t>=13</m:t>
                    </m:r>
                  </m:oMath>
                </a14:m>
                <a:endParaRPr sz="2400" dirty="0">
                  <a:solidFill>
                    <a:schemeClr val="dk1"/>
                  </a:solidFill>
                </a:endParaRPr>
              </a:p>
              <a:p>
                <a:pPr marL="533400" marR="0" lvl="1" algn="l" rtl="0">
                  <a:lnSpc>
                    <a:spcPct val="113000"/>
                  </a:lnSpc>
                  <a:spcBef>
                    <a:spcPts val="0"/>
                  </a:spcBef>
                  <a:spcAft>
                    <a:spcPts val="0"/>
                  </a:spcAft>
                  <a:buClr>
                    <a:schemeClr val="dk1"/>
                  </a:buClr>
                  <a:buSzPts val="2400"/>
                </a:pPr>
                <a:r>
                  <a:rPr lang="en-US" sz="2400" dirty="0">
                    <a:solidFill>
                      <a:schemeClr val="dk1"/>
                    </a:solidFill>
                  </a:rPr>
                  <a:t>No angle-side pairs to work with!</a:t>
                </a:r>
                <a:endParaRPr sz="24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400" dirty="0">
                    <a:solidFill>
                      <a:schemeClr val="dk1"/>
                    </a:solidFill>
                  </a:rPr>
                  <a:t>The solution: We need a new tool → Law of Cosines</a:t>
                </a:r>
                <a:endParaRPr sz="2400" dirty="0">
                  <a:solidFill>
                    <a:schemeClr val="dk1"/>
                  </a:solidFill>
                </a:endParaRPr>
              </a:p>
            </p:txBody>
          </p:sp>
        </mc:Choice>
        <mc:Fallback>
          <p:sp>
            <p:nvSpPr>
              <p:cNvPr id="1081" name="Google Shape;1081;p161"/>
              <p:cNvSpPr txBox="1">
                <a:spLocks noRot="1" noChangeAspect="1" noMove="1" noResize="1" noEditPoints="1" noAdjustHandles="1" noChangeArrowheads="1" noChangeShapeType="1" noTextEdit="1"/>
              </p:cNvSpPr>
              <p:nvPr/>
            </p:nvSpPr>
            <p:spPr>
              <a:xfrm>
                <a:off x="831833" y="1384300"/>
                <a:ext cx="10559700" cy="4643603"/>
              </a:xfrm>
              <a:prstGeom prst="rect">
                <a:avLst/>
              </a:prstGeom>
              <a:blipFill>
                <a:blip r:embed="rId3"/>
                <a:stretch>
                  <a:fillRect l="-600"/>
                </a:stretch>
              </a:blipFill>
              <a:ln>
                <a:noFill/>
              </a:ln>
            </p:spPr>
            <p:txBody>
              <a:bodyPr/>
              <a:lstStyle/>
              <a:p>
                <a:r>
                  <a:rPr lang="en-US">
                    <a:noFill/>
                  </a:rPr>
                  <a:t> </a:t>
                </a:r>
              </a:p>
            </p:txBody>
          </p:sp>
        </mc:Fallback>
      </mc:AlternateContent>
      <p:sp>
        <p:nvSpPr>
          <p:cNvPr id="1082" name="Google Shape;1082;p161">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p162"/>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The Law of Cosines</a:t>
            </a:r>
            <a:endParaRPr sz="4000" dirty="0"/>
          </a:p>
        </p:txBody>
      </p:sp>
      <mc:AlternateContent xmlns:mc="http://schemas.openxmlformats.org/markup-compatibility/2006">
        <mc:Choice xmlns:a14="http://schemas.microsoft.com/office/drawing/2010/main" Requires="a14">
          <p:sp>
            <p:nvSpPr>
              <p:cNvPr id="1088" name="Google Shape;1088;p162"/>
              <p:cNvSpPr txBox="1"/>
              <p:nvPr/>
            </p:nvSpPr>
            <p:spPr>
              <a:xfrm>
                <a:off x="831825" y="1261400"/>
                <a:ext cx="7322100" cy="4713045"/>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The pattern: The square of any side equals the sum of squares of the other two sides minus twice their product times the cosine of the included angle.</a:t>
                </a:r>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Three equivalent forms:</a:t>
                </a:r>
                <a:endParaRPr sz="2000" dirty="0">
                  <a:solidFill>
                    <a:schemeClr val="dk1"/>
                  </a:solidFill>
                </a:endParaRPr>
              </a:p>
              <a:p>
                <a:pPr marL="101600" marR="0" lvl="0" algn="l" rtl="0">
                  <a:lnSpc>
                    <a:spcPct val="113000"/>
                  </a:lnSpc>
                  <a:spcBef>
                    <a:spcPts val="1000"/>
                  </a:spcBef>
                  <a:spcAft>
                    <a:spcPts val="0"/>
                  </a:spcAft>
                  <a:buClr>
                    <a:schemeClr val="dk1"/>
                  </a:buClr>
                  <a:buSzPts val="2000"/>
                </a:pPr>
                <a:r>
                  <a:rPr lang="en-US" sz="2000" dirty="0">
                    <a:solidFill>
                      <a:schemeClr val="dk1"/>
                    </a:solidFill>
                  </a:rPr>
                  <a:t>	1.  </a:t>
                </a:r>
                <a14:m>
                  <m:oMath xmlns:m="http://schemas.openxmlformats.org/officeDocument/2006/math">
                    <m:sSup>
                      <m:sSupPr>
                        <m:ctrlPr>
                          <a:rPr lang="en-US" sz="2000" i="1" dirty="0" smtClean="0">
                            <a:solidFill>
                              <a:schemeClr val="dk1"/>
                            </a:solidFill>
                            <a:latin typeface="Cambria Math" panose="02040503050406030204" pitchFamily="18" charset="0"/>
                          </a:rPr>
                        </m:ctrlPr>
                      </m:sSupPr>
                      <m:e>
                        <m:r>
                          <a:rPr lang="en-US" sz="2000" i="1" dirty="0" smtClean="0">
                            <a:solidFill>
                              <a:schemeClr val="dk1"/>
                            </a:solidFill>
                            <a:latin typeface="Cambria Math" panose="02040503050406030204" pitchFamily="18" charset="0"/>
                          </a:rPr>
                          <m:t>𝑎</m:t>
                        </m:r>
                      </m:e>
                      <m:sup>
                        <m:r>
                          <a:rPr lang="en-US" sz="2000" i="1" dirty="0">
                            <a:solidFill>
                              <a:schemeClr val="dk1"/>
                            </a:solidFill>
                            <a:latin typeface="Cambria Math" panose="02040503050406030204" pitchFamily="18" charset="0"/>
                          </a:rPr>
                          <m:t>2</m:t>
                        </m:r>
                      </m:sup>
                    </m:sSup>
                    <m:r>
                      <a:rPr lang="en-US" sz="2000" i="1" dirty="0">
                        <a:solidFill>
                          <a:schemeClr val="dk1"/>
                        </a:solidFill>
                        <a:latin typeface="Cambria Math" panose="02040503050406030204" pitchFamily="18" charset="0"/>
                      </a:rPr>
                      <m:t>=</m:t>
                    </m:r>
                    <m:sSup>
                      <m:sSupPr>
                        <m:ctrlPr>
                          <a:rPr lang="en-US" sz="2000" i="1" dirty="0">
                            <a:solidFill>
                              <a:schemeClr val="dk1"/>
                            </a:solidFill>
                            <a:latin typeface="Cambria Math" panose="02040503050406030204" pitchFamily="18" charset="0"/>
                          </a:rPr>
                        </m:ctrlPr>
                      </m:sSupPr>
                      <m:e>
                        <m:r>
                          <a:rPr lang="en-US" sz="2000" i="1" dirty="0">
                            <a:solidFill>
                              <a:schemeClr val="dk1"/>
                            </a:solidFill>
                            <a:latin typeface="Cambria Math" panose="02040503050406030204" pitchFamily="18" charset="0"/>
                          </a:rPr>
                          <m:t>𝑏</m:t>
                        </m:r>
                      </m:e>
                      <m:sup>
                        <m:r>
                          <a:rPr lang="en-US" sz="2000" i="1" dirty="0">
                            <a:solidFill>
                              <a:schemeClr val="dk1"/>
                            </a:solidFill>
                            <a:latin typeface="Cambria Math" panose="02040503050406030204" pitchFamily="18" charset="0"/>
                          </a:rPr>
                          <m:t>2</m:t>
                        </m:r>
                      </m:sup>
                    </m:sSup>
                    <m:r>
                      <a:rPr lang="en-US" sz="2000" i="1" dirty="0">
                        <a:solidFill>
                          <a:schemeClr val="dk1"/>
                        </a:solidFill>
                        <a:latin typeface="Cambria Math" panose="02040503050406030204" pitchFamily="18" charset="0"/>
                      </a:rPr>
                      <m:t>+</m:t>
                    </m:r>
                    <m:sSup>
                      <m:sSupPr>
                        <m:ctrlPr>
                          <a:rPr lang="en-US" sz="2000" i="1" dirty="0">
                            <a:solidFill>
                              <a:schemeClr val="dk1"/>
                            </a:solidFill>
                            <a:latin typeface="Cambria Math" panose="02040503050406030204" pitchFamily="18" charset="0"/>
                          </a:rPr>
                        </m:ctrlPr>
                      </m:sSupPr>
                      <m:e>
                        <m:r>
                          <a:rPr lang="en-US" sz="2000" i="1" dirty="0">
                            <a:solidFill>
                              <a:schemeClr val="dk1"/>
                            </a:solidFill>
                            <a:latin typeface="Cambria Math" panose="02040503050406030204" pitchFamily="18" charset="0"/>
                          </a:rPr>
                          <m:t>𝑐</m:t>
                        </m:r>
                      </m:e>
                      <m:sup>
                        <m:r>
                          <a:rPr lang="en-US" sz="2000" i="1" dirty="0">
                            <a:solidFill>
                              <a:schemeClr val="dk1"/>
                            </a:solidFill>
                            <a:latin typeface="Cambria Math" panose="02040503050406030204" pitchFamily="18" charset="0"/>
                          </a:rPr>
                          <m:t>2</m:t>
                        </m:r>
                      </m:sup>
                    </m:sSup>
                    <m:r>
                      <a:rPr lang="en-US" sz="2000" i="1" dirty="0">
                        <a:solidFill>
                          <a:schemeClr val="dk1"/>
                        </a:solidFill>
                        <a:latin typeface="Cambria Math" panose="02040503050406030204" pitchFamily="18" charset="0"/>
                      </a:rPr>
                      <m:t>−2</m:t>
                    </m:r>
                    <m:r>
                      <a:rPr lang="en-US" sz="2000" i="1" dirty="0">
                        <a:solidFill>
                          <a:schemeClr val="dk1"/>
                        </a:solidFill>
                        <a:latin typeface="Cambria Math" panose="02040503050406030204" pitchFamily="18" charset="0"/>
                      </a:rPr>
                      <m:t>𝑏𝑐</m:t>
                    </m:r>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cos</m:t>
                        </m:r>
                      </m:fName>
                      <m:e>
                        <m:r>
                          <a:rPr lang="en-US" sz="2000" i="1" dirty="0">
                            <a:solidFill>
                              <a:schemeClr val="dk1"/>
                            </a:solidFill>
                            <a:latin typeface="Cambria Math" panose="02040503050406030204" pitchFamily="18" charset="0"/>
                          </a:rPr>
                          <m:t>𝛼</m:t>
                        </m:r>
                      </m:e>
                    </m:func>
                  </m:oMath>
                </a14:m>
              </a:p>
              <a:p>
                <a:pPr marL="101600" marR="0" lvl="0" algn="l" rtl="0">
                  <a:lnSpc>
                    <a:spcPct val="113000"/>
                  </a:lnSpc>
                  <a:spcBef>
                    <a:spcPts val="0"/>
                  </a:spcBef>
                  <a:spcAft>
                    <a:spcPts val="0"/>
                  </a:spcAft>
                  <a:buClr>
                    <a:schemeClr val="dk1"/>
                  </a:buClr>
                  <a:buSzPts val="2000"/>
                </a:pPr>
                <a:r>
                  <a:rPr lang="en-US" sz="2000" dirty="0">
                    <a:solidFill>
                      <a:schemeClr val="dk1"/>
                    </a:solidFill>
                  </a:rPr>
                  <a:t>	2.  </a:t>
                </a:r>
                <a14:m>
                  <m:oMath xmlns:m="http://schemas.openxmlformats.org/officeDocument/2006/math">
                    <m:sSup>
                      <m:sSupPr>
                        <m:ctrlPr>
                          <a:rPr lang="en-US" sz="2000" i="1" dirty="0" smtClean="0">
                            <a:solidFill>
                              <a:schemeClr val="dk1"/>
                            </a:solidFill>
                            <a:latin typeface="Cambria Math" panose="02040503050406030204" pitchFamily="18" charset="0"/>
                          </a:rPr>
                        </m:ctrlPr>
                      </m:sSupPr>
                      <m:e>
                        <m:r>
                          <a:rPr lang="en-US" sz="2000" i="1" dirty="0" smtClean="0">
                            <a:solidFill>
                              <a:schemeClr val="dk1"/>
                            </a:solidFill>
                            <a:latin typeface="Cambria Math" panose="02040503050406030204" pitchFamily="18" charset="0"/>
                          </a:rPr>
                          <m:t>𝑏</m:t>
                        </m:r>
                      </m:e>
                      <m:sup>
                        <m:r>
                          <a:rPr lang="en-US" sz="2000" i="1" dirty="0">
                            <a:solidFill>
                              <a:schemeClr val="dk1"/>
                            </a:solidFill>
                            <a:latin typeface="Cambria Math" panose="02040503050406030204" pitchFamily="18" charset="0"/>
                          </a:rPr>
                          <m:t>2</m:t>
                        </m:r>
                      </m:sup>
                    </m:sSup>
                    <m:r>
                      <a:rPr lang="en-US" sz="2000" i="1" dirty="0">
                        <a:solidFill>
                          <a:schemeClr val="dk1"/>
                        </a:solidFill>
                        <a:latin typeface="Cambria Math" panose="02040503050406030204" pitchFamily="18" charset="0"/>
                      </a:rPr>
                      <m:t>=</m:t>
                    </m:r>
                    <m:sSup>
                      <m:sSupPr>
                        <m:ctrlPr>
                          <a:rPr lang="en-US" sz="2000" i="1" dirty="0">
                            <a:solidFill>
                              <a:schemeClr val="dk1"/>
                            </a:solidFill>
                            <a:latin typeface="Cambria Math" panose="02040503050406030204" pitchFamily="18" charset="0"/>
                          </a:rPr>
                        </m:ctrlPr>
                      </m:sSupPr>
                      <m:e>
                        <m:r>
                          <a:rPr lang="en-US" sz="2000" i="1" dirty="0">
                            <a:solidFill>
                              <a:schemeClr val="dk1"/>
                            </a:solidFill>
                            <a:latin typeface="Cambria Math" panose="02040503050406030204" pitchFamily="18" charset="0"/>
                          </a:rPr>
                          <m:t>𝑎</m:t>
                        </m:r>
                      </m:e>
                      <m:sup>
                        <m:r>
                          <a:rPr lang="en-US" sz="2000" i="1" dirty="0">
                            <a:solidFill>
                              <a:schemeClr val="dk1"/>
                            </a:solidFill>
                            <a:latin typeface="Cambria Math" panose="02040503050406030204" pitchFamily="18" charset="0"/>
                          </a:rPr>
                          <m:t>2</m:t>
                        </m:r>
                      </m:sup>
                    </m:sSup>
                    <m:r>
                      <a:rPr lang="en-US" sz="2000" i="1" dirty="0">
                        <a:solidFill>
                          <a:schemeClr val="dk1"/>
                        </a:solidFill>
                        <a:latin typeface="Cambria Math" panose="02040503050406030204" pitchFamily="18" charset="0"/>
                      </a:rPr>
                      <m:t>+</m:t>
                    </m:r>
                    <m:sSup>
                      <m:sSupPr>
                        <m:ctrlPr>
                          <a:rPr lang="en-US" sz="2000" i="1" dirty="0">
                            <a:solidFill>
                              <a:schemeClr val="dk1"/>
                            </a:solidFill>
                            <a:latin typeface="Cambria Math" panose="02040503050406030204" pitchFamily="18" charset="0"/>
                          </a:rPr>
                        </m:ctrlPr>
                      </m:sSupPr>
                      <m:e>
                        <m:r>
                          <a:rPr lang="en-US" sz="2000" i="1" dirty="0">
                            <a:solidFill>
                              <a:schemeClr val="dk1"/>
                            </a:solidFill>
                            <a:latin typeface="Cambria Math" panose="02040503050406030204" pitchFamily="18" charset="0"/>
                          </a:rPr>
                          <m:t>𝑐</m:t>
                        </m:r>
                      </m:e>
                      <m:sup>
                        <m:r>
                          <a:rPr lang="en-US" sz="2000" i="1" dirty="0">
                            <a:solidFill>
                              <a:schemeClr val="dk1"/>
                            </a:solidFill>
                            <a:latin typeface="Cambria Math" panose="02040503050406030204" pitchFamily="18" charset="0"/>
                          </a:rPr>
                          <m:t>2</m:t>
                        </m:r>
                      </m:sup>
                    </m:sSup>
                    <m:r>
                      <a:rPr lang="en-US" sz="2000" i="1" dirty="0">
                        <a:solidFill>
                          <a:schemeClr val="dk1"/>
                        </a:solidFill>
                        <a:latin typeface="Cambria Math" panose="02040503050406030204" pitchFamily="18" charset="0"/>
                      </a:rPr>
                      <m:t>−2</m:t>
                    </m:r>
                    <m:r>
                      <a:rPr lang="en-US" sz="2000" i="1" dirty="0">
                        <a:solidFill>
                          <a:schemeClr val="dk1"/>
                        </a:solidFill>
                        <a:latin typeface="Cambria Math" panose="02040503050406030204" pitchFamily="18" charset="0"/>
                      </a:rPr>
                      <m:t>𝑎𝑐</m:t>
                    </m:r>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cos</m:t>
                        </m:r>
                      </m:fName>
                      <m:e>
                        <m:r>
                          <a:rPr lang="en-US" sz="2000" i="1" dirty="0">
                            <a:solidFill>
                              <a:schemeClr val="dk1"/>
                            </a:solidFill>
                            <a:latin typeface="Cambria Math" panose="02040503050406030204" pitchFamily="18" charset="0"/>
                          </a:rPr>
                          <m:t>𝛽</m:t>
                        </m:r>
                      </m:e>
                    </m:func>
                  </m:oMath>
                </a14:m>
                <a:endParaRPr sz="2000" dirty="0">
                  <a:solidFill>
                    <a:schemeClr val="dk1"/>
                  </a:solidFill>
                </a:endParaRPr>
              </a:p>
              <a:p>
                <a:pPr marL="101600" marR="0" lvl="0" algn="l" rtl="0">
                  <a:lnSpc>
                    <a:spcPct val="113000"/>
                  </a:lnSpc>
                  <a:spcBef>
                    <a:spcPts val="0"/>
                  </a:spcBef>
                  <a:spcAft>
                    <a:spcPts val="0"/>
                  </a:spcAft>
                  <a:buClr>
                    <a:schemeClr val="dk1"/>
                  </a:buClr>
                  <a:buSzPts val="2000"/>
                </a:pPr>
                <a:r>
                  <a:rPr lang="en-US" sz="2000" dirty="0">
                    <a:solidFill>
                      <a:schemeClr val="dk1"/>
                    </a:solidFill>
                  </a:rPr>
                  <a:t>	3.  </a:t>
                </a:r>
                <a14:m>
                  <m:oMath xmlns:m="http://schemas.openxmlformats.org/officeDocument/2006/math">
                    <m:sSup>
                      <m:sSupPr>
                        <m:ctrlPr>
                          <a:rPr lang="en-US" sz="2000" i="1" dirty="0" smtClean="0">
                            <a:solidFill>
                              <a:schemeClr val="dk1"/>
                            </a:solidFill>
                            <a:latin typeface="Cambria Math" panose="02040503050406030204" pitchFamily="18" charset="0"/>
                          </a:rPr>
                        </m:ctrlPr>
                      </m:sSupPr>
                      <m:e>
                        <m:r>
                          <a:rPr lang="en-US" sz="2000" i="1" dirty="0" smtClean="0">
                            <a:solidFill>
                              <a:schemeClr val="dk1"/>
                            </a:solidFill>
                            <a:latin typeface="Cambria Math" panose="02040503050406030204" pitchFamily="18" charset="0"/>
                          </a:rPr>
                          <m:t>𝑐</m:t>
                        </m:r>
                      </m:e>
                      <m:sup>
                        <m:r>
                          <a:rPr lang="en-US" sz="2000" i="1" dirty="0">
                            <a:solidFill>
                              <a:schemeClr val="dk1"/>
                            </a:solidFill>
                            <a:latin typeface="Cambria Math" panose="02040503050406030204" pitchFamily="18" charset="0"/>
                          </a:rPr>
                          <m:t>2</m:t>
                        </m:r>
                      </m:sup>
                    </m:sSup>
                    <m:r>
                      <a:rPr lang="en-US" sz="2000" i="1" dirty="0">
                        <a:solidFill>
                          <a:schemeClr val="dk1"/>
                        </a:solidFill>
                        <a:latin typeface="Cambria Math" panose="02040503050406030204" pitchFamily="18" charset="0"/>
                      </a:rPr>
                      <m:t>=</m:t>
                    </m:r>
                    <m:sSup>
                      <m:sSupPr>
                        <m:ctrlPr>
                          <a:rPr lang="en-US" sz="2000" i="1" dirty="0">
                            <a:solidFill>
                              <a:schemeClr val="dk1"/>
                            </a:solidFill>
                            <a:latin typeface="Cambria Math" panose="02040503050406030204" pitchFamily="18" charset="0"/>
                          </a:rPr>
                        </m:ctrlPr>
                      </m:sSupPr>
                      <m:e>
                        <m:r>
                          <a:rPr lang="en-US" sz="2000" i="1" dirty="0">
                            <a:solidFill>
                              <a:schemeClr val="dk1"/>
                            </a:solidFill>
                            <a:latin typeface="Cambria Math" panose="02040503050406030204" pitchFamily="18" charset="0"/>
                          </a:rPr>
                          <m:t>𝑎</m:t>
                        </m:r>
                      </m:e>
                      <m:sup>
                        <m:r>
                          <a:rPr lang="en-US" sz="2000" i="1" dirty="0">
                            <a:solidFill>
                              <a:schemeClr val="dk1"/>
                            </a:solidFill>
                            <a:latin typeface="Cambria Math" panose="02040503050406030204" pitchFamily="18" charset="0"/>
                          </a:rPr>
                          <m:t>2</m:t>
                        </m:r>
                      </m:sup>
                    </m:sSup>
                    <m:r>
                      <a:rPr lang="en-US" sz="2000" i="1" dirty="0">
                        <a:solidFill>
                          <a:schemeClr val="dk1"/>
                        </a:solidFill>
                        <a:latin typeface="Cambria Math" panose="02040503050406030204" pitchFamily="18" charset="0"/>
                      </a:rPr>
                      <m:t>+</m:t>
                    </m:r>
                    <m:sSup>
                      <m:sSupPr>
                        <m:ctrlPr>
                          <a:rPr lang="en-US" sz="2000" i="1" dirty="0">
                            <a:solidFill>
                              <a:schemeClr val="dk1"/>
                            </a:solidFill>
                            <a:latin typeface="Cambria Math" panose="02040503050406030204" pitchFamily="18" charset="0"/>
                          </a:rPr>
                        </m:ctrlPr>
                      </m:sSupPr>
                      <m:e>
                        <m:r>
                          <a:rPr lang="en-US" sz="2000" i="1" dirty="0">
                            <a:solidFill>
                              <a:schemeClr val="dk1"/>
                            </a:solidFill>
                            <a:latin typeface="Cambria Math" panose="02040503050406030204" pitchFamily="18" charset="0"/>
                          </a:rPr>
                          <m:t>𝑏</m:t>
                        </m:r>
                      </m:e>
                      <m:sup>
                        <m:r>
                          <a:rPr lang="en-US" sz="2000" i="1" dirty="0">
                            <a:solidFill>
                              <a:schemeClr val="dk1"/>
                            </a:solidFill>
                            <a:latin typeface="Cambria Math" panose="02040503050406030204" pitchFamily="18" charset="0"/>
                          </a:rPr>
                          <m:t>2</m:t>
                        </m:r>
                      </m:sup>
                    </m:sSup>
                    <m:r>
                      <a:rPr lang="en-US" sz="2000" i="1" dirty="0">
                        <a:solidFill>
                          <a:schemeClr val="dk1"/>
                        </a:solidFill>
                        <a:latin typeface="Cambria Math" panose="02040503050406030204" pitchFamily="18" charset="0"/>
                      </a:rPr>
                      <m:t>−2</m:t>
                    </m:r>
                    <m:r>
                      <a:rPr lang="en-US" sz="2000" i="1" dirty="0">
                        <a:solidFill>
                          <a:schemeClr val="dk1"/>
                        </a:solidFill>
                        <a:latin typeface="Cambria Math" panose="02040503050406030204" pitchFamily="18" charset="0"/>
                      </a:rPr>
                      <m:t>𝑎𝑏</m:t>
                    </m:r>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cos</m:t>
                        </m:r>
                      </m:fName>
                      <m:e>
                        <m:r>
                          <a:rPr lang="en-US" sz="2000" i="1" dirty="0">
                            <a:solidFill>
                              <a:schemeClr val="dk1"/>
                            </a:solidFill>
                            <a:latin typeface="Cambria Math" panose="02040503050406030204" pitchFamily="18" charset="0"/>
                          </a:rPr>
                          <m:t>𝛾</m:t>
                        </m:r>
                      </m:e>
                    </m:func>
                  </m:oMath>
                </a14:m>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Memory trick: Like Pythagorean Theorem </a:t>
                </a:r>
                <a14:m>
                  <m:oMath xmlns:m="http://schemas.openxmlformats.org/officeDocument/2006/math">
                    <m:d>
                      <m:dPr>
                        <m:ctrlPr>
                          <a:rPr lang="en-US" sz="2000" i="1" dirty="0" smtClean="0">
                            <a:solidFill>
                              <a:schemeClr val="dk1"/>
                            </a:solidFill>
                            <a:latin typeface="Cambria Math" panose="02040503050406030204" pitchFamily="18" charset="0"/>
                          </a:rPr>
                        </m:ctrlPr>
                      </m:dPr>
                      <m:e>
                        <m:sSup>
                          <m:sSupPr>
                            <m:ctrlPr>
                              <a:rPr lang="en-US" sz="2000" i="1" dirty="0" smtClean="0">
                                <a:solidFill>
                                  <a:schemeClr val="dk1"/>
                                </a:solidFill>
                                <a:latin typeface="Cambria Math" panose="02040503050406030204" pitchFamily="18" charset="0"/>
                              </a:rPr>
                            </m:ctrlPr>
                          </m:sSupPr>
                          <m:e>
                            <m:r>
                              <a:rPr lang="en-US" sz="2000" i="1" dirty="0" smtClean="0">
                                <a:solidFill>
                                  <a:schemeClr val="dk1"/>
                                </a:solidFill>
                                <a:latin typeface="Cambria Math" panose="02040503050406030204" pitchFamily="18" charset="0"/>
                              </a:rPr>
                              <m:t>𝑎</m:t>
                            </m:r>
                          </m:e>
                          <m:sup>
                            <m:r>
                              <a:rPr lang="en-US" sz="2000" i="1" dirty="0" smtClean="0">
                                <a:solidFill>
                                  <a:schemeClr val="dk1"/>
                                </a:solidFill>
                                <a:latin typeface="Cambria Math" panose="02040503050406030204" pitchFamily="18" charset="0"/>
                              </a:rPr>
                              <m:t>2</m:t>
                            </m:r>
                          </m:sup>
                        </m:sSup>
                        <m:r>
                          <a:rPr lang="en-US" sz="2000" i="1" dirty="0" smtClean="0">
                            <a:solidFill>
                              <a:schemeClr val="dk1"/>
                            </a:solidFill>
                            <a:latin typeface="Cambria Math" panose="02040503050406030204" pitchFamily="18" charset="0"/>
                          </a:rPr>
                          <m:t>=</m:t>
                        </m:r>
                        <m:sSup>
                          <m:sSupPr>
                            <m:ctrlPr>
                              <a:rPr lang="en-US" sz="2000" i="1" dirty="0" smtClean="0">
                                <a:solidFill>
                                  <a:schemeClr val="dk1"/>
                                </a:solidFill>
                                <a:latin typeface="Cambria Math" panose="02040503050406030204" pitchFamily="18" charset="0"/>
                              </a:rPr>
                            </m:ctrlPr>
                          </m:sSupPr>
                          <m:e>
                            <m:r>
                              <a:rPr lang="en-US" sz="2000" i="1" dirty="0" smtClean="0">
                                <a:solidFill>
                                  <a:schemeClr val="dk1"/>
                                </a:solidFill>
                                <a:latin typeface="Cambria Math" panose="02040503050406030204" pitchFamily="18" charset="0"/>
                              </a:rPr>
                              <m:t>𝑏</m:t>
                            </m:r>
                          </m:e>
                          <m:sup>
                            <m:r>
                              <a:rPr lang="en-US" sz="2000" i="1" dirty="0" smtClean="0">
                                <a:solidFill>
                                  <a:schemeClr val="dk1"/>
                                </a:solidFill>
                                <a:latin typeface="Cambria Math" panose="02040503050406030204" pitchFamily="18" charset="0"/>
                              </a:rPr>
                              <m:t>2</m:t>
                            </m:r>
                          </m:sup>
                        </m:sSup>
                        <m:r>
                          <a:rPr lang="en-US" sz="2000" i="1" dirty="0" smtClean="0">
                            <a:solidFill>
                              <a:schemeClr val="dk1"/>
                            </a:solidFill>
                            <a:latin typeface="Cambria Math" panose="02040503050406030204" pitchFamily="18" charset="0"/>
                          </a:rPr>
                          <m:t>+</m:t>
                        </m:r>
                        <m:sSup>
                          <m:sSupPr>
                            <m:ctrlPr>
                              <a:rPr lang="en-US" sz="2000" i="1" dirty="0" smtClean="0">
                                <a:solidFill>
                                  <a:schemeClr val="dk1"/>
                                </a:solidFill>
                                <a:latin typeface="Cambria Math" panose="02040503050406030204" pitchFamily="18" charset="0"/>
                              </a:rPr>
                            </m:ctrlPr>
                          </m:sSupPr>
                          <m:e>
                            <m:r>
                              <a:rPr lang="en-US" sz="2000" i="1" dirty="0" smtClean="0">
                                <a:solidFill>
                                  <a:schemeClr val="dk1"/>
                                </a:solidFill>
                                <a:latin typeface="Cambria Math" panose="02040503050406030204" pitchFamily="18" charset="0"/>
                              </a:rPr>
                              <m:t>𝑐</m:t>
                            </m:r>
                          </m:e>
                          <m:sup>
                            <m:r>
                              <a:rPr lang="en-US" sz="2000" i="1" dirty="0" smtClean="0">
                                <a:solidFill>
                                  <a:schemeClr val="dk1"/>
                                </a:solidFill>
                                <a:latin typeface="Cambria Math" panose="02040503050406030204" pitchFamily="18" charset="0"/>
                              </a:rPr>
                              <m:t>2</m:t>
                            </m:r>
                          </m:sup>
                        </m:sSup>
                      </m:e>
                    </m:d>
                  </m:oMath>
                </a14:m>
                <a:r>
                  <a:rPr lang="en-US" sz="2000" dirty="0">
                    <a:solidFill>
                      <a:schemeClr val="dk1"/>
                    </a:solidFill>
                  </a:rPr>
                  <a:t>, but subtract the "cosine correction term"</a:t>
                </a:r>
                <a:endParaRPr sz="20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000" dirty="0">
                    <a:solidFill>
                      <a:schemeClr val="dk1"/>
                    </a:solidFill>
                  </a:rPr>
                  <a:t>When </a:t>
                </a:r>
                <a14:m>
                  <m:oMath xmlns:m="http://schemas.openxmlformats.org/officeDocument/2006/math">
                    <m:r>
                      <a:rPr lang="en-US" sz="2000" i="1" dirty="0" smtClean="0">
                        <a:solidFill>
                          <a:schemeClr val="dk1"/>
                        </a:solidFill>
                        <a:latin typeface="Cambria Math" panose="02040503050406030204" pitchFamily="18" charset="0"/>
                      </a:rPr>
                      <m:t>𝛾</m:t>
                    </m:r>
                    <m:r>
                      <a:rPr lang="en-US" sz="2000" i="1" dirty="0" smtClean="0">
                        <a:solidFill>
                          <a:schemeClr val="dk1"/>
                        </a:solidFill>
                        <a:latin typeface="Cambria Math" panose="02040503050406030204" pitchFamily="18" charset="0"/>
                      </a:rPr>
                      <m:t>=90°:</m:t>
                    </m:r>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cos</m:t>
                        </m:r>
                      </m:fName>
                      <m:e>
                        <m:r>
                          <a:rPr lang="en-US" sz="2000" i="1" dirty="0" smtClean="0">
                            <a:solidFill>
                              <a:schemeClr val="dk1"/>
                            </a:solidFill>
                            <a:latin typeface="Cambria Math" panose="02040503050406030204" pitchFamily="18" charset="0"/>
                          </a:rPr>
                          <m:t>90°</m:t>
                        </m:r>
                      </m:e>
                    </m:func>
                    <m:r>
                      <a:rPr lang="en-US" sz="2000" i="1" dirty="0" smtClean="0">
                        <a:solidFill>
                          <a:schemeClr val="dk1"/>
                        </a:solidFill>
                        <a:latin typeface="Cambria Math" panose="02040503050406030204" pitchFamily="18" charset="0"/>
                      </a:rPr>
                      <m:t>=0</m:t>
                    </m:r>
                  </m:oMath>
                </a14:m>
                <a:r>
                  <a:rPr lang="en-US" sz="2000" dirty="0">
                    <a:solidFill>
                      <a:schemeClr val="dk1"/>
                    </a:solidFill>
                  </a:rPr>
                  <a:t>, so the formula reduces to</a:t>
                </a:r>
                <a:br>
                  <a:rPr lang="en-US" sz="2000" dirty="0">
                    <a:solidFill>
                      <a:schemeClr val="dk1"/>
                    </a:solidFill>
                  </a:rPr>
                </a:br>
                <a:r>
                  <a:rPr lang="en-US" sz="2000" dirty="0">
                    <a:solidFill>
                      <a:schemeClr val="dk1"/>
                    </a:solidFill>
                  </a:rPr>
                  <a:t> </a:t>
                </a:r>
                <a14:m>
                  <m:oMath xmlns:m="http://schemas.openxmlformats.org/officeDocument/2006/math">
                    <m:sSup>
                      <m:sSupPr>
                        <m:ctrlPr>
                          <a:rPr lang="en-US" sz="2000" i="1" dirty="0" smtClean="0">
                            <a:solidFill>
                              <a:schemeClr val="dk1"/>
                            </a:solidFill>
                            <a:latin typeface="Cambria Math" panose="02040503050406030204" pitchFamily="18" charset="0"/>
                          </a:rPr>
                        </m:ctrlPr>
                      </m:sSupPr>
                      <m:e>
                        <m:r>
                          <a:rPr lang="en-US" sz="2000" i="1" dirty="0" smtClean="0">
                            <a:solidFill>
                              <a:schemeClr val="dk1"/>
                            </a:solidFill>
                            <a:latin typeface="Cambria Math" panose="02040503050406030204" pitchFamily="18" charset="0"/>
                          </a:rPr>
                          <m:t>𝑐</m:t>
                        </m:r>
                      </m:e>
                      <m:sup>
                        <m:r>
                          <a:rPr lang="en-US" sz="2000" i="1" dirty="0" smtClean="0">
                            <a:solidFill>
                              <a:schemeClr val="dk1"/>
                            </a:solidFill>
                            <a:latin typeface="Cambria Math" panose="02040503050406030204" pitchFamily="18" charset="0"/>
                          </a:rPr>
                          <m:t>2</m:t>
                        </m:r>
                      </m:sup>
                    </m:sSup>
                    <m:r>
                      <a:rPr lang="en-US" sz="2000" i="1" dirty="0" smtClean="0">
                        <a:solidFill>
                          <a:schemeClr val="dk1"/>
                        </a:solidFill>
                        <a:latin typeface="Cambria Math" panose="02040503050406030204" pitchFamily="18" charset="0"/>
                      </a:rPr>
                      <m:t>=</m:t>
                    </m:r>
                    <m:sSup>
                      <m:sSupPr>
                        <m:ctrlPr>
                          <a:rPr lang="en-US" sz="2000" i="1" dirty="0" smtClean="0">
                            <a:solidFill>
                              <a:schemeClr val="dk1"/>
                            </a:solidFill>
                            <a:latin typeface="Cambria Math" panose="02040503050406030204" pitchFamily="18" charset="0"/>
                          </a:rPr>
                        </m:ctrlPr>
                      </m:sSupPr>
                      <m:e>
                        <m:r>
                          <a:rPr lang="en-US" sz="2000" i="1" dirty="0" smtClean="0">
                            <a:solidFill>
                              <a:schemeClr val="dk1"/>
                            </a:solidFill>
                            <a:latin typeface="Cambria Math" panose="02040503050406030204" pitchFamily="18" charset="0"/>
                          </a:rPr>
                          <m:t>𝑎</m:t>
                        </m:r>
                      </m:e>
                      <m:sup>
                        <m:r>
                          <a:rPr lang="en-US" sz="2000" i="1" dirty="0" smtClean="0">
                            <a:solidFill>
                              <a:schemeClr val="dk1"/>
                            </a:solidFill>
                            <a:latin typeface="Cambria Math" panose="02040503050406030204" pitchFamily="18" charset="0"/>
                          </a:rPr>
                          <m:t>2</m:t>
                        </m:r>
                      </m:sup>
                    </m:sSup>
                    <m:r>
                      <a:rPr lang="en-US" sz="2000" i="1" dirty="0" smtClean="0">
                        <a:solidFill>
                          <a:schemeClr val="dk1"/>
                        </a:solidFill>
                        <a:latin typeface="Cambria Math" panose="02040503050406030204" pitchFamily="18" charset="0"/>
                      </a:rPr>
                      <m:t>+</m:t>
                    </m:r>
                    <m:sSup>
                      <m:sSupPr>
                        <m:ctrlPr>
                          <a:rPr lang="en-US" sz="2000" i="1" dirty="0" smtClean="0">
                            <a:solidFill>
                              <a:schemeClr val="dk1"/>
                            </a:solidFill>
                            <a:latin typeface="Cambria Math" panose="02040503050406030204" pitchFamily="18" charset="0"/>
                          </a:rPr>
                        </m:ctrlPr>
                      </m:sSupPr>
                      <m:e>
                        <m:r>
                          <a:rPr lang="en-US" sz="2000" i="1" dirty="0" smtClean="0">
                            <a:solidFill>
                              <a:schemeClr val="dk1"/>
                            </a:solidFill>
                            <a:latin typeface="Cambria Math" panose="02040503050406030204" pitchFamily="18" charset="0"/>
                          </a:rPr>
                          <m:t>𝑏</m:t>
                        </m:r>
                      </m:e>
                      <m:sup>
                        <m:r>
                          <a:rPr lang="en-US" sz="2000" i="1" dirty="0" smtClean="0">
                            <a:solidFill>
                              <a:schemeClr val="dk1"/>
                            </a:solidFill>
                            <a:latin typeface="Cambria Math" panose="02040503050406030204" pitchFamily="18" charset="0"/>
                          </a:rPr>
                          <m:t>2</m:t>
                        </m:r>
                      </m:sup>
                    </m:sSup>
                  </m:oMath>
                </a14:m>
                <a:r>
                  <a:rPr lang="en-US" sz="2000" dirty="0">
                    <a:solidFill>
                      <a:schemeClr val="dk1"/>
                    </a:solidFill>
                  </a:rPr>
                  <a:t> ✓</a:t>
                </a:r>
                <a:endParaRPr sz="2000" dirty="0">
                  <a:solidFill>
                    <a:schemeClr val="dk1"/>
                  </a:solidFill>
                </a:endParaRPr>
              </a:p>
            </p:txBody>
          </p:sp>
        </mc:Choice>
        <mc:Fallback>
          <p:sp>
            <p:nvSpPr>
              <p:cNvPr id="1088" name="Google Shape;1088;p162"/>
              <p:cNvSpPr txBox="1">
                <a:spLocks noRot="1" noChangeAspect="1" noMove="1" noResize="1" noEditPoints="1" noAdjustHandles="1" noChangeArrowheads="1" noChangeShapeType="1" noTextEdit="1"/>
              </p:cNvSpPr>
              <p:nvPr/>
            </p:nvSpPr>
            <p:spPr>
              <a:xfrm>
                <a:off x="831825" y="1261400"/>
                <a:ext cx="7322100" cy="4713045"/>
              </a:xfrm>
              <a:prstGeom prst="rect">
                <a:avLst/>
              </a:prstGeom>
              <a:blipFill>
                <a:blip r:embed="rId3"/>
                <a:stretch>
                  <a:fillRect l="-519" r="-1038"/>
                </a:stretch>
              </a:blipFill>
              <a:ln>
                <a:noFill/>
              </a:ln>
            </p:spPr>
            <p:txBody>
              <a:bodyPr/>
              <a:lstStyle/>
              <a:p>
                <a:r>
                  <a:rPr lang="en-US">
                    <a:noFill/>
                  </a:rPr>
                  <a:t> </a:t>
                </a:r>
              </a:p>
            </p:txBody>
          </p:sp>
        </mc:Fallback>
      </mc:AlternateContent>
      <p:pic>
        <p:nvPicPr>
          <p:cNvPr id="1090" name="Google Shape;1090;p162" descr="A coordinate plane showing triangle ABC with A at (0, 0), B on the x-axis, and C labeled (b cos θ, b sin θ). Side b extends from A to C at angle θ, side a is the vertical segment from B to C, and side c is the horizontal segment from A to B. Horizontal distance x and vertical distance y are indicated.">
            <a:extLst>
              <a:ext uri="{C183D7F6-B498-43B3-948B-1728B52AA6E4}">
                <adec:decorative xmlns:adec="http://schemas.microsoft.com/office/drawing/2017/decorative" val="0"/>
              </a:ext>
            </a:extLst>
          </p:cNvPr>
          <p:cNvPicPr preferRelativeResize="0"/>
          <p:nvPr/>
        </p:nvPicPr>
        <p:blipFill rotWithShape="1">
          <a:blip r:embed="rId4">
            <a:alphaModFix/>
          </a:blip>
          <a:srcRect l="6942" r="7028"/>
          <a:stretch/>
        </p:blipFill>
        <p:spPr>
          <a:xfrm>
            <a:off x="7938825" y="2162175"/>
            <a:ext cx="3990375" cy="2533650"/>
          </a:xfrm>
          <a:prstGeom prst="rect">
            <a:avLst/>
          </a:prstGeom>
          <a:noFill/>
          <a:ln>
            <a:noFill/>
          </a:ln>
        </p:spPr>
      </p:pic>
      <p:sp>
        <p:nvSpPr>
          <p:cNvPr id="1089" name="Google Shape;1089;p162">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163"/>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Which Formula?</a:t>
            </a:r>
            <a:endParaRPr>
              <a:solidFill>
                <a:schemeClr val="accent5"/>
              </a:solidFill>
            </a:endParaRPr>
          </a:p>
        </p:txBody>
      </p:sp>
      <mc:AlternateContent xmlns:mc="http://schemas.openxmlformats.org/markup-compatibility/2006" xmlns:a14="http://schemas.microsoft.com/office/drawing/2010/main">
        <mc:Choice Requires="a14">
          <p:sp>
            <p:nvSpPr>
              <p:cNvPr id="1096" name="Google Shape;1096;p163"/>
              <p:cNvSpPr txBox="1"/>
              <p:nvPr/>
            </p:nvSpPr>
            <p:spPr>
              <a:xfrm>
                <a:off x="831833" y="1499664"/>
                <a:ext cx="8568900" cy="3019697"/>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4400"/>
                  <a:buFont typeface="Arial"/>
                  <a:buNone/>
                </a:pPr>
                <a:r>
                  <a:rPr lang="en-US" sz="2600" dirty="0">
                    <a:solidFill>
                      <a:schemeClr val="dk1"/>
                    </a:solidFill>
                  </a:rPr>
                  <a:t>For each triangle, identify which Law of Cosines equation you'd use first:</a:t>
                </a:r>
                <a:endParaRPr sz="2600" dirty="0">
                  <a:solidFill>
                    <a:schemeClr val="dk1"/>
                  </a:solidFill>
                </a:endParaRPr>
              </a:p>
              <a:p>
                <a:pPr marL="63500" marR="0" lvl="0" algn="l" rtl="0">
                  <a:lnSpc>
                    <a:spcPct val="113000"/>
                  </a:lnSpc>
                  <a:spcBef>
                    <a:spcPts val="1000"/>
                  </a:spcBef>
                  <a:spcAft>
                    <a:spcPts val="0"/>
                  </a:spcAft>
                  <a:buClr>
                    <a:schemeClr val="dk1"/>
                  </a:buClr>
                  <a:buSzPts val="2600"/>
                </a:pPr>
                <a:r>
                  <a:rPr lang="en-US" sz="2600" dirty="0">
                    <a:solidFill>
                      <a:schemeClr val="dk1"/>
                    </a:solidFill>
                  </a:rPr>
                  <a:t>1. Given </a:t>
                </a:r>
                <a14:m>
                  <m:oMath xmlns:m="http://schemas.openxmlformats.org/officeDocument/2006/math">
                    <m:r>
                      <a:rPr lang="en-US" sz="2600" i="1" dirty="0" smtClean="0">
                        <a:solidFill>
                          <a:schemeClr val="dk1"/>
                        </a:solidFill>
                        <a:latin typeface="Cambria Math" panose="02040503050406030204" pitchFamily="18" charset="0"/>
                      </a:rPr>
                      <m:t>𝑎</m:t>
                    </m:r>
                    <m:r>
                      <a:rPr lang="en-US" sz="2600" i="1" dirty="0" smtClean="0">
                        <a:solidFill>
                          <a:schemeClr val="dk1"/>
                        </a:solidFill>
                        <a:latin typeface="Cambria Math" panose="02040503050406030204" pitchFamily="18" charset="0"/>
                      </a:rPr>
                      <m:t>=15,  </m:t>
                    </m:r>
                    <m:r>
                      <a:rPr lang="en-US" sz="2600" i="1" dirty="0" smtClean="0">
                        <a:solidFill>
                          <a:schemeClr val="dk1"/>
                        </a:solidFill>
                        <a:latin typeface="Cambria Math" panose="02040503050406030204" pitchFamily="18" charset="0"/>
                      </a:rPr>
                      <m:t>𝛽</m:t>
                    </m:r>
                    <m:r>
                      <a:rPr lang="en-US" sz="2600" i="1" dirty="0" smtClean="0">
                        <a:solidFill>
                          <a:schemeClr val="dk1"/>
                        </a:solidFill>
                        <a:latin typeface="Cambria Math" panose="02040503050406030204" pitchFamily="18" charset="0"/>
                      </a:rPr>
                      <m:t>=48°,  </m:t>
                    </m:r>
                    <m:r>
                      <a:rPr lang="en-US" sz="2600" i="1" dirty="0" smtClean="0">
                        <a:solidFill>
                          <a:schemeClr val="dk1"/>
                        </a:solidFill>
                        <a:latin typeface="Cambria Math" panose="02040503050406030204" pitchFamily="18" charset="0"/>
                      </a:rPr>
                      <m:t>𝑐</m:t>
                    </m:r>
                    <m:r>
                      <a:rPr lang="en-US" sz="2600" i="1" dirty="0" smtClean="0">
                        <a:solidFill>
                          <a:schemeClr val="dk1"/>
                        </a:solidFill>
                        <a:latin typeface="Cambria Math" panose="02040503050406030204" pitchFamily="18" charset="0"/>
                      </a:rPr>
                      <m:t>=22</m:t>
                    </m:r>
                  </m:oMath>
                </a14:m>
                <a:r>
                  <a:rPr lang="en-US" sz="2600" dirty="0">
                    <a:solidFill>
                      <a:schemeClr val="dk1"/>
                    </a:solidFill>
                  </a:rPr>
                  <a:t>, find </a:t>
                </a:r>
                <a14:m>
                  <m:oMath xmlns:m="http://schemas.openxmlformats.org/officeDocument/2006/math">
                    <m:r>
                      <a:rPr lang="en-US" sz="2600" i="1" dirty="0" smtClean="0">
                        <a:solidFill>
                          <a:schemeClr val="dk1"/>
                        </a:solidFill>
                        <a:latin typeface="Cambria Math" panose="02040503050406030204" pitchFamily="18" charset="0"/>
                      </a:rPr>
                      <m:t>𝑏</m:t>
                    </m:r>
                  </m:oMath>
                </a14:m>
                <a:endParaRPr sz="2600" dirty="0">
                  <a:solidFill>
                    <a:schemeClr val="dk1"/>
                  </a:solidFill>
                </a:endParaRPr>
              </a:p>
              <a:p>
                <a:pPr marL="63500" marR="0" lvl="0" algn="l" rtl="0">
                  <a:lnSpc>
                    <a:spcPct val="113000"/>
                  </a:lnSpc>
                  <a:spcBef>
                    <a:spcPts val="1000"/>
                  </a:spcBef>
                  <a:spcAft>
                    <a:spcPts val="0"/>
                  </a:spcAft>
                  <a:buClr>
                    <a:schemeClr val="dk1"/>
                  </a:buClr>
                  <a:buSzPts val="2600"/>
                </a:pPr>
                <a:r>
                  <a:rPr lang="en-US" sz="2600" dirty="0">
                    <a:solidFill>
                      <a:schemeClr val="dk1"/>
                    </a:solidFill>
                  </a:rPr>
                  <a:t>2. Given </a:t>
                </a:r>
                <a14:m>
                  <m:oMath xmlns:m="http://schemas.openxmlformats.org/officeDocument/2006/math">
                    <m:r>
                      <a:rPr lang="en-US" sz="2600" i="1" dirty="0" smtClean="0">
                        <a:solidFill>
                          <a:schemeClr val="dk1"/>
                        </a:solidFill>
                        <a:latin typeface="Cambria Math" panose="02040503050406030204" pitchFamily="18" charset="0"/>
                      </a:rPr>
                      <m:t>𝑎</m:t>
                    </m:r>
                    <m:r>
                      <a:rPr lang="en-US" sz="2600" i="1" dirty="0" smtClean="0">
                        <a:solidFill>
                          <a:schemeClr val="dk1"/>
                        </a:solidFill>
                        <a:latin typeface="Cambria Math" panose="02040503050406030204" pitchFamily="18" charset="0"/>
                      </a:rPr>
                      <m:t>=9,  </m:t>
                    </m:r>
                    <m:r>
                      <a:rPr lang="en-US" sz="2600" i="1" dirty="0" smtClean="0">
                        <a:solidFill>
                          <a:schemeClr val="dk1"/>
                        </a:solidFill>
                        <a:latin typeface="Cambria Math" panose="02040503050406030204" pitchFamily="18" charset="0"/>
                      </a:rPr>
                      <m:t>𝑏</m:t>
                    </m:r>
                    <m:r>
                      <a:rPr lang="en-US" sz="2600" i="1" dirty="0" smtClean="0">
                        <a:solidFill>
                          <a:schemeClr val="dk1"/>
                        </a:solidFill>
                        <a:latin typeface="Cambria Math" panose="02040503050406030204" pitchFamily="18" charset="0"/>
                      </a:rPr>
                      <m:t>=12,  </m:t>
                    </m:r>
                    <m:r>
                      <a:rPr lang="en-US" sz="2600" i="1" dirty="0">
                        <a:solidFill>
                          <a:schemeClr val="dk1"/>
                        </a:solidFill>
                        <a:latin typeface="Cambria Math" panose="02040503050406030204" pitchFamily="18" charset="0"/>
                      </a:rPr>
                      <m:t>𝛾</m:t>
                    </m:r>
                    <m:r>
                      <a:rPr lang="en-US" sz="2600" i="1" dirty="0" smtClean="0">
                        <a:solidFill>
                          <a:schemeClr val="dk1"/>
                        </a:solidFill>
                        <a:latin typeface="Cambria Math" panose="02040503050406030204" pitchFamily="18" charset="0"/>
                      </a:rPr>
                      <m:t>=73</m:t>
                    </m:r>
                    <m:r>
                      <a:rPr lang="en-US" sz="2600" i="1" dirty="0">
                        <a:solidFill>
                          <a:schemeClr val="dk1"/>
                        </a:solidFill>
                        <a:latin typeface="Cambria Math" panose="02040503050406030204" pitchFamily="18" charset="0"/>
                      </a:rPr>
                      <m:t>°</m:t>
                    </m:r>
                  </m:oMath>
                </a14:m>
                <a:r>
                  <a:rPr lang="en-US" sz="2600" dirty="0">
                    <a:solidFill>
                      <a:schemeClr val="dk1"/>
                    </a:solidFill>
                  </a:rPr>
                  <a:t>, find </a:t>
                </a:r>
                <a14:m>
                  <m:oMath xmlns:m="http://schemas.openxmlformats.org/officeDocument/2006/math">
                    <m:r>
                      <a:rPr lang="en-US" sz="2600" i="1" dirty="0" smtClean="0">
                        <a:solidFill>
                          <a:schemeClr val="dk1"/>
                        </a:solidFill>
                        <a:latin typeface="Cambria Math" panose="02040503050406030204" pitchFamily="18" charset="0"/>
                      </a:rPr>
                      <m:t>𝑐</m:t>
                    </m:r>
                  </m:oMath>
                </a14:m>
                <a:endParaRPr sz="2600" dirty="0">
                  <a:solidFill>
                    <a:schemeClr val="dk1"/>
                  </a:solidFill>
                </a:endParaRPr>
              </a:p>
              <a:p>
                <a:pPr marL="63500" marR="0" lvl="0" algn="l" rtl="0">
                  <a:lnSpc>
                    <a:spcPct val="113000"/>
                  </a:lnSpc>
                  <a:spcBef>
                    <a:spcPts val="1000"/>
                  </a:spcBef>
                  <a:spcAft>
                    <a:spcPts val="1000"/>
                  </a:spcAft>
                  <a:buClr>
                    <a:schemeClr val="dk1"/>
                  </a:buClr>
                  <a:buSzPts val="2600"/>
                </a:pPr>
                <a:r>
                  <a:rPr lang="en-US" sz="2600" dirty="0">
                    <a:solidFill>
                      <a:schemeClr val="dk1"/>
                    </a:solidFill>
                  </a:rPr>
                  <a:t>3. Given </a:t>
                </a:r>
                <a14:m>
                  <m:oMath xmlns:m="http://schemas.openxmlformats.org/officeDocument/2006/math">
                    <m:r>
                      <a:rPr lang="en-US" sz="2600" i="1" dirty="0" smtClean="0">
                        <a:solidFill>
                          <a:schemeClr val="dk1"/>
                        </a:solidFill>
                        <a:latin typeface="Cambria Math" panose="02040503050406030204" pitchFamily="18" charset="0"/>
                      </a:rPr>
                      <m:t>𝑎</m:t>
                    </m:r>
                    <m:r>
                      <a:rPr lang="en-US" sz="2600" i="1" dirty="0" smtClean="0">
                        <a:solidFill>
                          <a:schemeClr val="dk1"/>
                        </a:solidFill>
                        <a:latin typeface="Cambria Math" panose="02040503050406030204" pitchFamily="18" charset="0"/>
                      </a:rPr>
                      <m:t>=7,  </m:t>
                    </m:r>
                    <m:r>
                      <a:rPr lang="en-US" sz="2600" i="1" dirty="0" smtClean="0">
                        <a:solidFill>
                          <a:schemeClr val="dk1"/>
                        </a:solidFill>
                        <a:latin typeface="Cambria Math" panose="02040503050406030204" pitchFamily="18" charset="0"/>
                      </a:rPr>
                      <m:t>𝑏</m:t>
                    </m:r>
                    <m:r>
                      <a:rPr lang="en-US" sz="2600" i="1" dirty="0" smtClean="0">
                        <a:solidFill>
                          <a:schemeClr val="dk1"/>
                        </a:solidFill>
                        <a:latin typeface="Cambria Math" panose="02040503050406030204" pitchFamily="18" charset="0"/>
                      </a:rPr>
                      <m:t>=10,  </m:t>
                    </m:r>
                    <m:r>
                      <a:rPr lang="en-US" sz="2600" i="1" dirty="0" smtClean="0">
                        <a:solidFill>
                          <a:schemeClr val="dk1"/>
                        </a:solidFill>
                        <a:latin typeface="Cambria Math" panose="02040503050406030204" pitchFamily="18" charset="0"/>
                      </a:rPr>
                      <m:t>𝑐</m:t>
                    </m:r>
                    <m:r>
                      <a:rPr lang="en-US" sz="2600" i="1" dirty="0" smtClean="0">
                        <a:solidFill>
                          <a:schemeClr val="dk1"/>
                        </a:solidFill>
                        <a:latin typeface="Cambria Math" panose="02040503050406030204" pitchFamily="18" charset="0"/>
                      </a:rPr>
                      <m:t>=8</m:t>
                    </m:r>
                  </m:oMath>
                </a14:m>
                <a:r>
                  <a:rPr lang="en-US" sz="2600" dirty="0">
                    <a:solidFill>
                      <a:schemeClr val="dk1"/>
                    </a:solidFill>
                  </a:rPr>
                  <a:t>, find any angle</a:t>
                </a:r>
                <a:endParaRPr sz="2600" dirty="0">
                  <a:solidFill>
                    <a:schemeClr val="dk1"/>
                  </a:solidFill>
                </a:endParaRPr>
              </a:p>
            </p:txBody>
          </p:sp>
        </mc:Choice>
        <mc:Fallback xmlns="">
          <p:sp>
            <p:nvSpPr>
              <p:cNvPr id="1096" name="Google Shape;1096;p163"/>
              <p:cNvSpPr txBox="1">
                <a:spLocks noRot="1" noChangeAspect="1" noMove="1" noResize="1" noEditPoints="1" noAdjustHandles="1" noChangeArrowheads="1" noChangeShapeType="1" noTextEdit="1"/>
              </p:cNvSpPr>
              <p:nvPr/>
            </p:nvSpPr>
            <p:spPr>
              <a:xfrm>
                <a:off x="831833" y="1499664"/>
                <a:ext cx="8568900" cy="3019697"/>
              </a:xfrm>
              <a:prstGeom prst="rect">
                <a:avLst/>
              </a:prstGeom>
              <a:blipFill>
                <a:blip r:embed="rId3"/>
                <a:stretch>
                  <a:fillRect l="-888"/>
                </a:stretch>
              </a:blipFill>
              <a:ln>
                <a:noFill/>
              </a:ln>
            </p:spPr>
            <p:txBody>
              <a:bodyPr/>
              <a:lstStyle/>
              <a:p>
                <a:r>
                  <a:rPr lang="en-US">
                    <a:noFill/>
                  </a:rPr>
                  <a:t> </a:t>
                </a:r>
              </a:p>
            </p:txBody>
          </p:sp>
        </mc:Fallback>
      </mc:AlternateContent>
      <p:sp>
        <p:nvSpPr>
          <p:cNvPr id="1097" name="Google Shape;1097;p163">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164"/>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t>Example: Finding the Third Side (SAS)</a:t>
            </a:r>
            <a:endParaRPr/>
          </a:p>
        </p:txBody>
      </p:sp>
      <mc:AlternateContent xmlns:mc="http://schemas.openxmlformats.org/markup-compatibility/2006">
        <mc:Choice xmlns:a14="http://schemas.microsoft.com/office/drawing/2010/main" Requires="a14">
          <p:sp>
            <p:nvSpPr>
              <p:cNvPr id="1103" name="Google Shape;1103;p164"/>
              <p:cNvSpPr txBox="1"/>
              <p:nvPr/>
            </p:nvSpPr>
            <p:spPr>
              <a:xfrm>
                <a:off x="824933" y="1275951"/>
                <a:ext cx="10559700" cy="4803711"/>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A pilot flies 50 miles on bearing N30°E, then turns and flies 80 miles on bearing N80°E. How far is the plane from its starting point?</a:t>
                </a:r>
                <a:endParaRPr sz="2000" dirty="0">
                  <a:solidFill>
                    <a:schemeClr val="dk1"/>
                  </a:solidFill>
                </a:endParaRPr>
              </a:p>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Step 1 - Draw and identify:</a:t>
                </a:r>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The angle between the two paths is </a:t>
                </a:r>
                <a14:m>
                  <m:oMath xmlns:m="http://schemas.openxmlformats.org/officeDocument/2006/math">
                    <m:r>
                      <a:rPr lang="en-US" sz="2000" i="1" dirty="0" smtClean="0">
                        <a:solidFill>
                          <a:schemeClr val="dk1"/>
                        </a:solidFill>
                        <a:latin typeface="Cambria Math" panose="02040503050406030204" pitchFamily="18" charset="0"/>
                      </a:rPr>
                      <m:t>80°−30°=50°</m:t>
                    </m:r>
                  </m:oMath>
                </a14:m>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Known: </a:t>
                </a:r>
                <a14:m>
                  <m:oMath xmlns:m="http://schemas.openxmlformats.org/officeDocument/2006/math">
                    <m:r>
                      <a:rPr lang="en-US" sz="2000" i="1" dirty="0" smtClean="0">
                        <a:solidFill>
                          <a:schemeClr val="dk1"/>
                        </a:solidFill>
                        <a:latin typeface="Cambria Math" panose="02040503050406030204" pitchFamily="18" charset="0"/>
                      </a:rPr>
                      <m:t>𝑎</m:t>
                    </m:r>
                    <m:r>
                      <a:rPr lang="en-US" sz="2000" i="1" dirty="0" smtClean="0">
                        <a:solidFill>
                          <a:schemeClr val="dk1"/>
                        </a:solidFill>
                        <a:latin typeface="Cambria Math" panose="02040503050406030204" pitchFamily="18" charset="0"/>
                      </a:rPr>
                      <m:t>=80,  </m:t>
                    </m:r>
                    <m:r>
                      <a:rPr lang="en-US" sz="2000" i="1" dirty="0" smtClean="0">
                        <a:solidFill>
                          <a:schemeClr val="dk1"/>
                        </a:solidFill>
                        <a:latin typeface="Cambria Math" panose="02040503050406030204" pitchFamily="18" charset="0"/>
                      </a:rPr>
                      <m:t>𝑏</m:t>
                    </m:r>
                    <m:r>
                      <a:rPr lang="en-US" sz="2000" i="1" dirty="0" smtClean="0">
                        <a:solidFill>
                          <a:schemeClr val="dk1"/>
                        </a:solidFill>
                        <a:latin typeface="Cambria Math" panose="02040503050406030204" pitchFamily="18" charset="0"/>
                      </a:rPr>
                      <m:t>=50,  </m:t>
                    </m:r>
                    <m:r>
                      <a:rPr lang="en-US" sz="2000" i="1" dirty="0" smtClean="0">
                        <a:solidFill>
                          <a:schemeClr val="dk1"/>
                        </a:solidFill>
                        <a:latin typeface="Cambria Math" panose="02040503050406030204" pitchFamily="18" charset="0"/>
                      </a:rPr>
                      <m:t>𝛾</m:t>
                    </m:r>
                    <m:r>
                      <a:rPr lang="en-US" sz="2000" i="1" dirty="0" smtClean="0">
                        <a:solidFill>
                          <a:schemeClr val="dk1"/>
                        </a:solidFill>
                        <a:latin typeface="Cambria Math" panose="02040503050406030204" pitchFamily="18" charset="0"/>
                      </a:rPr>
                      <m:t>=50° </m:t>
                    </m:r>
                  </m:oMath>
                </a14:m>
                <a:r>
                  <a:rPr lang="en-US" sz="2000" dirty="0">
                    <a:solidFill>
                      <a:schemeClr val="dk1"/>
                    </a:solidFill>
                  </a:rPr>
                  <a:t> (included angle)</a:t>
                </a:r>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Find: </a:t>
                </a:r>
                <a14:m>
                  <m:oMath xmlns:m="http://schemas.openxmlformats.org/officeDocument/2006/math">
                    <m:r>
                      <a:rPr lang="en-US" sz="2000" i="1" dirty="0" smtClean="0">
                        <a:solidFill>
                          <a:schemeClr val="dk1"/>
                        </a:solidFill>
                        <a:latin typeface="Cambria Math" panose="02040503050406030204" pitchFamily="18" charset="0"/>
                      </a:rPr>
                      <m:t>𝑐</m:t>
                    </m:r>
                  </m:oMath>
                </a14:m>
                <a:r>
                  <a:rPr lang="en-US" sz="2000" dirty="0">
                    <a:solidFill>
                      <a:schemeClr val="dk1"/>
                    </a:solidFill>
                  </a:rPr>
                  <a:t> (distance from start)</a:t>
                </a:r>
                <a:endParaRPr sz="2000" dirty="0">
                  <a:solidFill>
                    <a:schemeClr val="dk1"/>
                  </a:solidFill>
                </a:endParaRPr>
              </a:p>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Step 2 - Apply Law of Cosines:</a:t>
                </a:r>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sSup>
                      <m:sSupPr>
                        <m:ctrlPr>
                          <a:rPr lang="en-US" sz="2000" i="1" dirty="0" smtClean="0">
                            <a:solidFill>
                              <a:schemeClr val="dk1"/>
                            </a:solidFill>
                            <a:latin typeface="Cambria Math" panose="02040503050406030204" pitchFamily="18" charset="0"/>
                          </a:rPr>
                        </m:ctrlPr>
                      </m:sSupPr>
                      <m:e>
                        <m:r>
                          <a:rPr lang="en-US" sz="2000" i="1" dirty="0" smtClean="0">
                            <a:solidFill>
                              <a:schemeClr val="dk1"/>
                            </a:solidFill>
                            <a:latin typeface="Cambria Math" panose="02040503050406030204" pitchFamily="18" charset="0"/>
                          </a:rPr>
                          <m:t>𝑐</m:t>
                        </m:r>
                      </m:e>
                      <m:sup>
                        <m:r>
                          <a:rPr lang="en-US" sz="2000" i="1" dirty="0">
                            <a:solidFill>
                              <a:schemeClr val="dk1"/>
                            </a:solidFill>
                            <a:latin typeface="Cambria Math" panose="02040503050406030204" pitchFamily="18" charset="0"/>
                          </a:rPr>
                          <m:t>2</m:t>
                        </m:r>
                      </m:sup>
                    </m:sSup>
                    <m:r>
                      <a:rPr lang="en-US" sz="2000" i="1" dirty="0">
                        <a:solidFill>
                          <a:schemeClr val="dk1"/>
                        </a:solidFill>
                        <a:latin typeface="Cambria Math" panose="02040503050406030204" pitchFamily="18" charset="0"/>
                      </a:rPr>
                      <m:t>=</m:t>
                    </m:r>
                    <m:sSup>
                      <m:sSupPr>
                        <m:ctrlPr>
                          <a:rPr lang="en-US" sz="2000" i="1" dirty="0">
                            <a:solidFill>
                              <a:schemeClr val="dk1"/>
                            </a:solidFill>
                            <a:latin typeface="Cambria Math" panose="02040503050406030204" pitchFamily="18" charset="0"/>
                          </a:rPr>
                        </m:ctrlPr>
                      </m:sSupPr>
                      <m:e>
                        <m:r>
                          <a:rPr lang="en-US" sz="2000" i="1" dirty="0">
                            <a:solidFill>
                              <a:schemeClr val="dk1"/>
                            </a:solidFill>
                            <a:latin typeface="Cambria Math" panose="02040503050406030204" pitchFamily="18" charset="0"/>
                          </a:rPr>
                          <m:t>𝑎</m:t>
                        </m:r>
                      </m:e>
                      <m:sup>
                        <m:r>
                          <a:rPr lang="en-US" sz="2000" i="1" dirty="0">
                            <a:solidFill>
                              <a:schemeClr val="dk1"/>
                            </a:solidFill>
                            <a:latin typeface="Cambria Math" panose="02040503050406030204" pitchFamily="18" charset="0"/>
                          </a:rPr>
                          <m:t>2</m:t>
                        </m:r>
                      </m:sup>
                    </m:sSup>
                    <m:r>
                      <a:rPr lang="en-US" sz="2000" i="1" dirty="0">
                        <a:solidFill>
                          <a:schemeClr val="dk1"/>
                        </a:solidFill>
                        <a:latin typeface="Cambria Math" panose="02040503050406030204" pitchFamily="18" charset="0"/>
                      </a:rPr>
                      <m:t>+</m:t>
                    </m:r>
                    <m:sSup>
                      <m:sSupPr>
                        <m:ctrlPr>
                          <a:rPr lang="en-US" sz="2000" i="1" dirty="0">
                            <a:solidFill>
                              <a:schemeClr val="dk1"/>
                            </a:solidFill>
                            <a:latin typeface="Cambria Math" panose="02040503050406030204" pitchFamily="18" charset="0"/>
                          </a:rPr>
                        </m:ctrlPr>
                      </m:sSupPr>
                      <m:e>
                        <m:r>
                          <a:rPr lang="en-US" sz="2000" i="1" dirty="0">
                            <a:solidFill>
                              <a:schemeClr val="dk1"/>
                            </a:solidFill>
                            <a:latin typeface="Cambria Math" panose="02040503050406030204" pitchFamily="18" charset="0"/>
                          </a:rPr>
                          <m:t>𝑏</m:t>
                        </m:r>
                      </m:e>
                      <m:sup>
                        <m:r>
                          <a:rPr lang="en-US" sz="2000" i="1" dirty="0">
                            <a:solidFill>
                              <a:schemeClr val="dk1"/>
                            </a:solidFill>
                            <a:latin typeface="Cambria Math" panose="02040503050406030204" pitchFamily="18" charset="0"/>
                          </a:rPr>
                          <m:t>2</m:t>
                        </m:r>
                      </m:sup>
                    </m:sSup>
                    <m:r>
                      <a:rPr lang="en-US" sz="2000" i="1" dirty="0">
                        <a:solidFill>
                          <a:schemeClr val="dk1"/>
                        </a:solidFill>
                        <a:latin typeface="Cambria Math" panose="02040503050406030204" pitchFamily="18" charset="0"/>
                      </a:rPr>
                      <m:t>−2</m:t>
                    </m:r>
                    <m:r>
                      <a:rPr lang="en-US" sz="2000" i="1" dirty="0">
                        <a:solidFill>
                          <a:schemeClr val="dk1"/>
                        </a:solidFill>
                        <a:latin typeface="Cambria Math" panose="02040503050406030204" pitchFamily="18" charset="0"/>
                      </a:rPr>
                      <m:t>𝑎𝑏</m:t>
                    </m:r>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cos</m:t>
                        </m:r>
                      </m:fName>
                      <m:e>
                        <m:r>
                          <a:rPr lang="en-US" sz="2000" i="1" dirty="0">
                            <a:solidFill>
                              <a:schemeClr val="dk1"/>
                            </a:solidFill>
                            <a:latin typeface="Cambria Math" panose="02040503050406030204" pitchFamily="18" charset="0"/>
                          </a:rPr>
                          <m:t>𝛾</m:t>
                        </m:r>
                      </m:e>
                    </m:func>
                  </m:oMath>
                </a14:m>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sSup>
                      <m:sSupPr>
                        <m:ctrlPr>
                          <a:rPr lang="en-US" sz="2000" i="1" dirty="0" smtClean="0">
                            <a:solidFill>
                              <a:schemeClr val="dk1"/>
                            </a:solidFill>
                            <a:latin typeface="Cambria Math" panose="02040503050406030204" pitchFamily="18" charset="0"/>
                          </a:rPr>
                        </m:ctrlPr>
                      </m:sSupPr>
                      <m:e>
                        <m:r>
                          <a:rPr lang="en-US" sz="2000" i="1" dirty="0" smtClean="0">
                            <a:solidFill>
                              <a:schemeClr val="dk1"/>
                            </a:solidFill>
                            <a:latin typeface="Cambria Math" panose="02040503050406030204" pitchFamily="18" charset="0"/>
                          </a:rPr>
                          <m:t>𝑐</m:t>
                        </m:r>
                      </m:e>
                      <m:sup>
                        <m:r>
                          <a:rPr lang="en-US" sz="2000" i="1" dirty="0">
                            <a:solidFill>
                              <a:schemeClr val="dk1"/>
                            </a:solidFill>
                            <a:latin typeface="Cambria Math" panose="02040503050406030204" pitchFamily="18" charset="0"/>
                          </a:rPr>
                          <m:t>2</m:t>
                        </m:r>
                      </m:sup>
                    </m:sSup>
                    <m:r>
                      <a:rPr lang="en-US" sz="2000" i="1" dirty="0">
                        <a:solidFill>
                          <a:schemeClr val="dk1"/>
                        </a:solidFill>
                        <a:latin typeface="Cambria Math" panose="02040503050406030204" pitchFamily="18" charset="0"/>
                      </a:rPr>
                      <m:t>=</m:t>
                    </m:r>
                    <m:sSup>
                      <m:sSupPr>
                        <m:ctrlPr>
                          <a:rPr lang="en-US" sz="2000" i="1" dirty="0">
                            <a:solidFill>
                              <a:schemeClr val="dk1"/>
                            </a:solidFill>
                            <a:latin typeface="Cambria Math" panose="02040503050406030204" pitchFamily="18" charset="0"/>
                          </a:rPr>
                        </m:ctrlPr>
                      </m:sSupPr>
                      <m:e>
                        <m:r>
                          <a:rPr lang="en-US" sz="2000" i="1" dirty="0">
                            <a:solidFill>
                              <a:schemeClr val="dk1"/>
                            </a:solidFill>
                            <a:latin typeface="Cambria Math" panose="02040503050406030204" pitchFamily="18" charset="0"/>
                          </a:rPr>
                          <m:t>80</m:t>
                        </m:r>
                      </m:e>
                      <m:sup>
                        <m:r>
                          <a:rPr lang="en-US" sz="2000" i="1" dirty="0">
                            <a:solidFill>
                              <a:schemeClr val="dk1"/>
                            </a:solidFill>
                            <a:latin typeface="Cambria Math" panose="02040503050406030204" pitchFamily="18" charset="0"/>
                          </a:rPr>
                          <m:t>2</m:t>
                        </m:r>
                      </m:sup>
                    </m:sSup>
                    <m:r>
                      <a:rPr lang="en-US" sz="2000" i="1" dirty="0">
                        <a:solidFill>
                          <a:schemeClr val="dk1"/>
                        </a:solidFill>
                        <a:latin typeface="Cambria Math" panose="02040503050406030204" pitchFamily="18" charset="0"/>
                      </a:rPr>
                      <m:t>+</m:t>
                    </m:r>
                    <m:sSup>
                      <m:sSupPr>
                        <m:ctrlPr>
                          <a:rPr lang="en-US" sz="2000" i="1" dirty="0">
                            <a:solidFill>
                              <a:schemeClr val="dk1"/>
                            </a:solidFill>
                            <a:latin typeface="Cambria Math" panose="02040503050406030204" pitchFamily="18" charset="0"/>
                          </a:rPr>
                        </m:ctrlPr>
                      </m:sSupPr>
                      <m:e>
                        <m:r>
                          <a:rPr lang="en-US" sz="2000" i="1" dirty="0">
                            <a:solidFill>
                              <a:schemeClr val="dk1"/>
                            </a:solidFill>
                            <a:latin typeface="Cambria Math" panose="02040503050406030204" pitchFamily="18" charset="0"/>
                          </a:rPr>
                          <m:t>50</m:t>
                        </m:r>
                      </m:e>
                      <m:sup>
                        <m:r>
                          <a:rPr lang="en-US" sz="2000" i="1" dirty="0">
                            <a:solidFill>
                              <a:schemeClr val="dk1"/>
                            </a:solidFill>
                            <a:latin typeface="Cambria Math" panose="02040503050406030204" pitchFamily="18" charset="0"/>
                          </a:rPr>
                          <m:t>2</m:t>
                        </m:r>
                      </m:sup>
                    </m:sSup>
                    <m:r>
                      <a:rPr lang="en-US" sz="2000" i="1" dirty="0">
                        <a:solidFill>
                          <a:schemeClr val="dk1"/>
                        </a:solidFill>
                        <a:latin typeface="Cambria Math" panose="02040503050406030204" pitchFamily="18" charset="0"/>
                      </a:rPr>
                      <m:t>−2</m:t>
                    </m:r>
                    <m:d>
                      <m:dPr>
                        <m:ctrlPr>
                          <a:rPr lang="en-US" sz="2000" i="1" dirty="0">
                            <a:solidFill>
                              <a:schemeClr val="dk1"/>
                            </a:solidFill>
                            <a:latin typeface="Cambria Math" panose="02040503050406030204" pitchFamily="18" charset="0"/>
                          </a:rPr>
                        </m:ctrlPr>
                      </m:dPr>
                      <m:e>
                        <m:r>
                          <a:rPr lang="en-US" sz="2000" i="1" dirty="0">
                            <a:solidFill>
                              <a:schemeClr val="dk1"/>
                            </a:solidFill>
                            <a:latin typeface="Cambria Math" panose="02040503050406030204" pitchFamily="18" charset="0"/>
                          </a:rPr>
                          <m:t>80</m:t>
                        </m:r>
                      </m:e>
                    </m:d>
                    <m:d>
                      <m:dPr>
                        <m:ctrlPr>
                          <a:rPr lang="en-US" sz="2000" i="1" dirty="0">
                            <a:solidFill>
                              <a:schemeClr val="dk1"/>
                            </a:solidFill>
                            <a:latin typeface="Cambria Math" panose="02040503050406030204" pitchFamily="18" charset="0"/>
                          </a:rPr>
                        </m:ctrlPr>
                      </m:dPr>
                      <m:e>
                        <m:r>
                          <a:rPr lang="en-US" sz="2000" i="1" dirty="0">
                            <a:solidFill>
                              <a:schemeClr val="dk1"/>
                            </a:solidFill>
                            <a:latin typeface="Cambria Math" panose="02040503050406030204" pitchFamily="18" charset="0"/>
                          </a:rPr>
                          <m:t>50</m:t>
                        </m:r>
                      </m:e>
                    </m:d>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cos</m:t>
                        </m:r>
                      </m:fName>
                      <m:e>
                        <m:r>
                          <a:rPr lang="en-US" sz="2000" i="1" dirty="0">
                            <a:solidFill>
                              <a:schemeClr val="dk1"/>
                            </a:solidFill>
                            <a:latin typeface="Cambria Math" panose="02040503050406030204" pitchFamily="18" charset="0"/>
                          </a:rPr>
                          <m:t>5</m:t>
                        </m:r>
                      </m:e>
                    </m:func>
                    <m:r>
                      <a:rPr lang="en-US" sz="2000" i="1" dirty="0">
                        <a:solidFill>
                          <a:schemeClr val="dk1"/>
                        </a:solidFill>
                        <a:latin typeface="Cambria Math" panose="02040503050406030204" pitchFamily="18" charset="0"/>
                      </a:rPr>
                      <m:t>0°</m:t>
                    </m:r>
                  </m:oMath>
                </a14:m>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sSup>
                      <m:sSupPr>
                        <m:ctrlPr>
                          <a:rPr lang="en-US" sz="2000" i="1" dirty="0" smtClean="0">
                            <a:solidFill>
                              <a:schemeClr val="dk1"/>
                            </a:solidFill>
                            <a:latin typeface="Cambria Math" panose="02040503050406030204" pitchFamily="18" charset="0"/>
                          </a:rPr>
                        </m:ctrlPr>
                      </m:sSupPr>
                      <m:e>
                        <m:r>
                          <a:rPr lang="en-US" sz="2000" i="1" dirty="0" smtClean="0">
                            <a:solidFill>
                              <a:schemeClr val="dk1"/>
                            </a:solidFill>
                            <a:latin typeface="Cambria Math" panose="02040503050406030204" pitchFamily="18" charset="0"/>
                          </a:rPr>
                          <m:t>𝑐</m:t>
                        </m:r>
                      </m:e>
                      <m:sup>
                        <m:r>
                          <a:rPr lang="en-US" sz="2000" i="1" dirty="0">
                            <a:solidFill>
                              <a:schemeClr val="dk1"/>
                            </a:solidFill>
                            <a:latin typeface="Cambria Math" panose="02040503050406030204" pitchFamily="18" charset="0"/>
                          </a:rPr>
                          <m:t>2</m:t>
                        </m:r>
                      </m:sup>
                    </m:sSup>
                    <m:r>
                      <a:rPr lang="en-US" sz="2000" i="1" dirty="0">
                        <a:solidFill>
                          <a:schemeClr val="dk1"/>
                        </a:solidFill>
                        <a:latin typeface="Cambria Math" panose="02040503050406030204" pitchFamily="18" charset="0"/>
                      </a:rPr>
                      <m:t>=6400+2500−8000</m:t>
                    </m:r>
                    <m:d>
                      <m:dPr>
                        <m:ctrlPr>
                          <a:rPr lang="en-US" sz="2000" i="1" dirty="0">
                            <a:solidFill>
                              <a:schemeClr val="dk1"/>
                            </a:solidFill>
                            <a:latin typeface="Cambria Math" panose="02040503050406030204" pitchFamily="18" charset="0"/>
                          </a:rPr>
                        </m:ctrlPr>
                      </m:dPr>
                      <m:e>
                        <m:r>
                          <a:rPr lang="en-US" sz="2000" i="1" dirty="0">
                            <a:solidFill>
                              <a:schemeClr val="dk1"/>
                            </a:solidFill>
                            <a:latin typeface="Cambria Math" panose="02040503050406030204" pitchFamily="18" charset="0"/>
                          </a:rPr>
                          <m:t>0.6428</m:t>
                        </m:r>
                      </m:e>
                    </m:d>
                  </m:oMath>
                </a14:m>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sSup>
                      <m:sSupPr>
                        <m:ctrlPr>
                          <a:rPr lang="en-US" sz="2000" i="1" dirty="0" smtClean="0">
                            <a:solidFill>
                              <a:schemeClr val="dk1"/>
                            </a:solidFill>
                            <a:latin typeface="Cambria Math" panose="02040503050406030204" pitchFamily="18" charset="0"/>
                          </a:rPr>
                        </m:ctrlPr>
                      </m:sSupPr>
                      <m:e>
                        <m:r>
                          <a:rPr lang="en-US" sz="2000" i="1" dirty="0" smtClean="0">
                            <a:solidFill>
                              <a:schemeClr val="dk1"/>
                            </a:solidFill>
                            <a:latin typeface="Cambria Math" panose="02040503050406030204" pitchFamily="18" charset="0"/>
                          </a:rPr>
                          <m:t>𝑐</m:t>
                        </m:r>
                      </m:e>
                      <m:sup>
                        <m:r>
                          <a:rPr lang="en-US" sz="2000" i="1" dirty="0">
                            <a:solidFill>
                              <a:schemeClr val="dk1"/>
                            </a:solidFill>
                            <a:latin typeface="Cambria Math" panose="02040503050406030204" pitchFamily="18" charset="0"/>
                          </a:rPr>
                          <m:t>2</m:t>
                        </m:r>
                      </m:sup>
                    </m:sSup>
                    <m:r>
                      <a:rPr lang="en-US" sz="2000" i="1" dirty="0">
                        <a:solidFill>
                          <a:schemeClr val="dk1"/>
                        </a:solidFill>
                        <a:latin typeface="Cambria Math" panose="02040503050406030204" pitchFamily="18" charset="0"/>
                      </a:rPr>
                      <m:t>=8900−5142.4=3757.6</m:t>
                    </m:r>
                  </m:oMath>
                </a14:m>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r>
                      <a:rPr lang="en-US" sz="2000" i="1" dirty="0" smtClean="0">
                        <a:solidFill>
                          <a:schemeClr val="dk1"/>
                        </a:solidFill>
                        <a:latin typeface="Cambria Math" panose="02040503050406030204" pitchFamily="18" charset="0"/>
                      </a:rPr>
                      <m:t>𝑐</m:t>
                    </m:r>
                    <m:r>
                      <a:rPr lang="en-US" sz="2000" i="1" dirty="0">
                        <a:solidFill>
                          <a:schemeClr val="dk1"/>
                        </a:solidFill>
                        <a:latin typeface="Cambria Math" panose="02040503050406030204" pitchFamily="18" charset="0"/>
                      </a:rPr>
                      <m:t>=</m:t>
                    </m:r>
                    <m:rad>
                      <m:radPr>
                        <m:degHide m:val="on"/>
                        <m:ctrlPr>
                          <a:rPr lang="en-US" sz="2000" i="1" dirty="0">
                            <a:solidFill>
                              <a:schemeClr val="dk1"/>
                            </a:solidFill>
                            <a:latin typeface="Cambria Math" panose="02040503050406030204" pitchFamily="18" charset="0"/>
                          </a:rPr>
                        </m:ctrlPr>
                      </m:radPr>
                      <m:deg/>
                      <m:e>
                        <m:r>
                          <a:rPr lang="en-US" sz="2000" i="1" dirty="0">
                            <a:solidFill>
                              <a:schemeClr val="dk1"/>
                            </a:solidFill>
                            <a:latin typeface="Cambria Math" panose="02040503050406030204" pitchFamily="18" charset="0"/>
                          </a:rPr>
                          <m:t>3757.6</m:t>
                        </m:r>
                      </m:e>
                    </m:rad>
                    <m:r>
                      <a:rPr lang="en-US" sz="2000" i="1" dirty="0">
                        <a:solidFill>
                          <a:schemeClr val="dk1"/>
                        </a:solidFill>
                        <a:latin typeface="Cambria Math" panose="02040503050406030204" pitchFamily="18" charset="0"/>
                      </a:rPr>
                      <m:t>≈61.3</m:t>
                    </m:r>
                    <m:r>
                      <m:rPr>
                        <m:nor/>
                      </m:rPr>
                      <a:rPr lang="en-US" sz="2000" i="0" dirty="0">
                        <a:solidFill>
                          <a:schemeClr val="dk1"/>
                        </a:solidFill>
                        <a:latin typeface="Cambria Math" panose="02040503050406030204" pitchFamily="18" charset="0"/>
                      </a:rPr>
                      <m:t> </m:t>
                    </m:r>
                    <m:r>
                      <m:rPr>
                        <m:nor/>
                      </m:rPr>
                      <a:rPr lang="en-US" sz="2000" i="0" dirty="0">
                        <a:solidFill>
                          <a:schemeClr val="dk1"/>
                        </a:solidFill>
                        <a:latin typeface="Cambria Math" panose="02040503050406030204" pitchFamily="18" charset="0"/>
                      </a:rPr>
                      <m:t>miles</m:t>
                    </m:r>
                  </m:oMath>
                </a14:m>
              </a:p>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Answer: The plane is approximately 61.3 miles from its starting point.</a:t>
                </a:r>
                <a:endParaRPr sz="2000" dirty="0">
                  <a:solidFill>
                    <a:schemeClr val="dk1"/>
                  </a:solidFill>
                </a:endParaRPr>
              </a:p>
            </p:txBody>
          </p:sp>
        </mc:Choice>
        <mc:Fallback>
          <p:sp>
            <p:nvSpPr>
              <p:cNvPr id="1103" name="Google Shape;1103;p164"/>
              <p:cNvSpPr txBox="1">
                <a:spLocks noRot="1" noChangeAspect="1" noMove="1" noResize="1" noEditPoints="1" noAdjustHandles="1" noChangeArrowheads="1" noChangeShapeType="1" noTextEdit="1"/>
              </p:cNvSpPr>
              <p:nvPr/>
            </p:nvSpPr>
            <p:spPr>
              <a:xfrm>
                <a:off x="824933" y="1275951"/>
                <a:ext cx="10559700" cy="4803711"/>
              </a:xfrm>
              <a:prstGeom prst="rect">
                <a:avLst/>
              </a:prstGeom>
              <a:blipFill>
                <a:blip r:embed="rId3"/>
                <a:stretch>
                  <a:fillRect l="-240"/>
                </a:stretch>
              </a:blipFill>
              <a:ln>
                <a:noFill/>
              </a:ln>
            </p:spPr>
            <p:txBody>
              <a:bodyPr/>
              <a:lstStyle/>
              <a:p>
                <a:r>
                  <a:rPr lang="en-US">
                    <a:noFill/>
                  </a:rPr>
                  <a:t> </a:t>
                </a:r>
              </a:p>
            </p:txBody>
          </p:sp>
        </mc:Fallback>
      </mc:AlternateContent>
      <p:sp>
        <p:nvSpPr>
          <p:cNvPr id="1104" name="Google Shape;1104;p164">
            <a:extLst>
              <a:ext uri="{C183D7F6-B498-43B3-948B-1728B52AA6E4}">
                <adec:decorative xmlns:adec="http://schemas.microsoft.com/office/drawing/2017/decorative" val="1"/>
              </a:ext>
            </a:extLst>
          </p:cNvPr>
          <p:cNvSpPr/>
          <p:nvPr/>
        </p:nvSpPr>
        <p:spPr>
          <a:xfrm>
            <a:off x="8775" y="6084801"/>
            <a:ext cx="12192000" cy="7728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165"/>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t>Example: SAS in Action</a:t>
            </a:r>
            <a:endParaRPr/>
          </a:p>
        </p:txBody>
      </p:sp>
      <mc:AlternateContent xmlns:mc="http://schemas.openxmlformats.org/markup-compatibility/2006">
        <mc:Choice xmlns:a14="http://schemas.microsoft.com/office/drawing/2010/main" Requires="a14">
          <p:sp>
            <p:nvSpPr>
              <p:cNvPr id="1110" name="Google Shape;1110;p165"/>
              <p:cNvSpPr txBox="1"/>
              <p:nvPr/>
            </p:nvSpPr>
            <p:spPr>
              <a:xfrm>
                <a:off x="831833" y="1200429"/>
                <a:ext cx="10559700" cy="4732409"/>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Given </a:t>
                </a:r>
                <a14:m>
                  <m:oMath xmlns:m="http://schemas.openxmlformats.org/officeDocument/2006/math">
                    <m:r>
                      <a:rPr lang="en-US" sz="2000" i="1" dirty="0" smtClean="0">
                        <a:solidFill>
                          <a:schemeClr val="dk1"/>
                        </a:solidFill>
                        <a:latin typeface="Cambria Math" panose="02040503050406030204" pitchFamily="18" charset="0"/>
                      </a:rPr>
                      <m:t>𝑎</m:t>
                    </m:r>
                    <m:r>
                      <a:rPr lang="en-US" sz="2000" i="1" dirty="0" smtClean="0">
                        <a:solidFill>
                          <a:schemeClr val="dk1"/>
                        </a:solidFill>
                        <a:latin typeface="Cambria Math" panose="02040503050406030204" pitchFamily="18" charset="0"/>
                      </a:rPr>
                      <m:t>=12,  </m:t>
                    </m:r>
                    <m:r>
                      <a:rPr lang="en-US" sz="2000" i="1" dirty="0" smtClean="0">
                        <a:solidFill>
                          <a:schemeClr val="dk1"/>
                        </a:solidFill>
                        <a:latin typeface="Cambria Math" panose="02040503050406030204" pitchFamily="18" charset="0"/>
                      </a:rPr>
                      <m:t>𝑏</m:t>
                    </m:r>
                    <m:r>
                      <a:rPr lang="en-US" sz="2000" i="1" dirty="0" smtClean="0">
                        <a:solidFill>
                          <a:schemeClr val="dk1"/>
                        </a:solidFill>
                        <a:latin typeface="Cambria Math" panose="02040503050406030204" pitchFamily="18" charset="0"/>
                      </a:rPr>
                      <m:t>=18,  </m:t>
                    </m:r>
                    <m:r>
                      <a:rPr lang="en-US" sz="2000" i="1" dirty="0" smtClean="0">
                        <a:solidFill>
                          <a:schemeClr val="dk1"/>
                        </a:solidFill>
                        <a:latin typeface="Cambria Math" panose="02040503050406030204" pitchFamily="18" charset="0"/>
                      </a:rPr>
                      <m:t>𝛾</m:t>
                    </m:r>
                    <m:r>
                      <a:rPr lang="en-US" sz="2000" i="1" dirty="0" smtClean="0">
                        <a:solidFill>
                          <a:schemeClr val="dk1"/>
                        </a:solidFill>
                        <a:latin typeface="Cambria Math" panose="02040503050406030204" pitchFamily="18" charset="0"/>
                      </a:rPr>
                      <m:t>=42°</m:t>
                    </m:r>
                  </m:oMath>
                </a14:m>
                <a:r>
                  <a:rPr lang="en-US" sz="2000" dirty="0">
                    <a:solidFill>
                      <a:schemeClr val="dk1"/>
                    </a:solidFill>
                  </a:rPr>
                  <a:t>, find side </a:t>
                </a:r>
                <a14:m>
                  <m:oMath xmlns:m="http://schemas.openxmlformats.org/officeDocument/2006/math">
                    <m:r>
                      <a:rPr lang="en-US" sz="2000" i="1" dirty="0" smtClean="0">
                        <a:solidFill>
                          <a:schemeClr val="dk1"/>
                        </a:solidFill>
                        <a:latin typeface="Cambria Math" panose="02040503050406030204" pitchFamily="18" charset="0"/>
                      </a:rPr>
                      <m:t>𝑐</m:t>
                    </m:r>
                  </m:oMath>
                </a14:m>
                <a:r>
                  <a:rPr lang="en-US" sz="2000" dirty="0">
                    <a:solidFill>
                      <a:schemeClr val="dk1"/>
                    </a:solidFill>
                  </a:rPr>
                  <a:t> and the remaining angles.</a:t>
                </a:r>
                <a:endParaRPr sz="2000" dirty="0">
                  <a:solidFill>
                    <a:schemeClr val="dk1"/>
                  </a:solidFill>
                </a:endParaRPr>
              </a:p>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Step 1: Find side </a:t>
                </a:r>
                <a14:m>
                  <m:oMath xmlns:m="http://schemas.openxmlformats.org/officeDocument/2006/math">
                    <m:r>
                      <a:rPr lang="en-US" sz="2000" i="1" dirty="0" smtClean="0">
                        <a:solidFill>
                          <a:schemeClr val="dk1"/>
                        </a:solidFill>
                        <a:latin typeface="Cambria Math" panose="02040503050406030204" pitchFamily="18" charset="0"/>
                      </a:rPr>
                      <m:t>𝑐</m:t>
                    </m:r>
                  </m:oMath>
                </a14:m>
                <a:r>
                  <a:rPr lang="en-US" sz="2000" dirty="0">
                    <a:solidFill>
                      <a:schemeClr val="dk1"/>
                    </a:solidFill>
                  </a:rPr>
                  <a:t> (Law of Cosines):</a:t>
                </a:r>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sSup>
                      <m:sSupPr>
                        <m:ctrlPr>
                          <a:rPr lang="en-US" sz="2000" i="1" dirty="0" smtClean="0">
                            <a:solidFill>
                              <a:schemeClr val="dk1"/>
                            </a:solidFill>
                            <a:latin typeface="Cambria Math" panose="02040503050406030204" pitchFamily="18" charset="0"/>
                          </a:rPr>
                        </m:ctrlPr>
                      </m:sSupPr>
                      <m:e>
                        <m:r>
                          <a:rPr lang="en-US" sz="2000" i="1" dirty="0" smtClean="0">
                            <a:solidFill>
                              <a:schemeClr val="dk1"/>
                            </a:solidFill>
                            <a:latin typeface="Cambria Math" panose="02040503050406030204" pitchFamily="18" charset="0"/>
                          </a:rPr>
                          <m:t>𝑐</m:t>
                        </m:r>
                      </m:e>
                      <m:sup>
                        <m:r>
                          <a:rPr lang="en-US" sz="2000" i="1" dirty="0">
                            <a:solidFill>
                              <a:schemeClr val="dk1"/>
                            </a:solidFill>
                            <a:latin typeface="Cambria Math" panose="02040503050406030204" pitchFamily="18" charset="0"/>
                          </a:rPr>
                          <m:t>2</m:t>
                        </m:r>
                      </m:sup>
                    </m:sSup>
                    <m:r>
                      <a:rPr lang="en-US" sz="2000" i="1" dirty="0">
                        <a:solidFill>
                          <a:schemeClr val="dk1"/>
                        </a:solidFill>
                        <a:latin typeface="Cambria Math" panose="02040503050406030204" pitchFamily="18" charset="0"/>
                      </a:rPr>
                      <m:t>=</m:t>
                    </m:r>
                    <m:sSup>
                      <m:sSupPr>
                        <m:ctrlPr>
                          <a:rPr lang="en-US" sz="2000" i="1" dirty="0">
                            <a:solidFill>
                              <a:schemeClr val="dk1"/>
                            </a:solidFill>
                            <a:latin typeface="Cambria Math" panose="02040503050406030204" pitchFamily="18" charset="0"/>
                          </a:rPr>
                        </m:ctrlPr>
                      </m:sSupPr>
                      <m:e>
                        <m:r>
                          <a:rPr lang="en-US" sz="2000" i="1" dirty="0">
                            <a:solidFill>
                              <a:schemeClr val="dk1"/>
                            </a:solidFill>
                            <a:latin typeface="Cambria Math" panose="02040503050406030204" pitchFamily="18" charset="0"/>
                          </a:rPr>
                          <m:t>12</m:t>
                        </m:r>
                      </m:e>
                      <m:sup>
                        <m:r>
                          <a:rPr lang="en-US" sz="2000" i="1" dirty="0">
                            <a:solidFill>
                              <a:schemeClr val="dk1"/>
                            </a:solidFill>
                            <a:latin typeface="Cambria Math" panose="02040503050406030204" pitchFamily="18" charset="0"/>
                          </a:rPr>
                          <m:t>2</m:t>
                        </m:r>
                      </m:sup>
                    </m:sSup>
                    <m:r>
                      <a:rPr lang="en-US" sz="2000" i="1" dirty="0">
                        <a:solidFill>
                          <a:schemeClr val="dk1"/>
                        </a:solidFill>
                        <a:latin typeface="Cambria Math" panose="02040503050406030204" pitchFamily="18" charset="0"/>
                      </a:rPr>
                      <m:t>+</m:t>
                    </m:r>
                    <m:sSup>
                      <m:sSupPr>
                        <m:ctrlPr>
                          <a:rPr lang="en-US" sz="2000" i="1" dirty="0">
                            <a:solidFill>
                              <a:schemeClr val="dk1"/>
                            </a:solidFill>
                            <a:latin typeface="Cambria Math" panose="02040503050406030204" pitchFamily="18" charset="0"/>
                          </a:rPr>
                        </m:ctrlPr>
                      </m:sSupPr>
                      <m:e>
                        <m:r>
                          <a:rPr lang="en-US" sz="2000" i="1" dirty="0">
                            <a:solidFill>
                              <a:schemeClr val="dk1"/>
                            </a:solidFill>
                            <a:latin typeface="Cambria Math" panose="02040503050406030204" pitchFamily="18" charset="0"/>
                          </a:rPr>
                          <m:t>18</m:t>
                        </m:r>
                      </m:e>
                      <m:sup>
                        <m:r>
                          <a:rPr lang="en-US" sz="2000" i="1" dirty="0">
                            <a:solidFill>
                              <a:schemeClr val="dk1"/>
                            </a:solidFill>
                            <a:latin typeface="Cambria Math" panose="02040503050406030204" pitchFamily="18" charset="0"/>
                          </a:rPr>
                          <m:t>2</m:t>
                        </m:r>
                      </m:sup>
                    </m:sSup>
                    <m:r>
                      <a:rPr lang="en-US" sz="2000" i="1" dirty="0">
                        <a:solidFill>
                          <a:schemeClr val="dk1"/>
                        </a:solidFill>
                        <a:latin typeface="Cambria Math" panose="02040503050406030204" pitchFamily="18" charset="0"/>
                      </a:rPr>
                      <m:t>−2</m:t>
                    </m:r>
                    <m:d>
                      <m:dPr>
                        <m:ctrlPr>
                          <a:rPr lang="en-US" sz="2000" i="1" dirty="0">
                            <a:solidFill>
                              <a:schemeClr val="dk1"/>
                            </a:solidFill>
                            <a:latin typeface="Cambria Math" panose="02040503050406030204" pitchFamily="18" charset="0"/>
                          </a:rPr>
                        </m:ctrlPr>
                      </m:dPr>
                      <m:e>
                        <m:r>
                          <a:rPr lang="en-US" sz="2000" i="1" dirty="0">
                            <a:solidFill>
                              <a:schemeClr val="dk1"/>
                            </a:solidFill>
                            <a:latin typeface="Cambria Math" panose="02040503050406030204" pitchFamily="18" charset="0"/>
                          </a:rPr>
                          <m:t>12</m:t>
                        </m:r>
                      </m:e>
                    </m:d>
                    <m:d>
                      <m:dPr>
                        <m:ctrlPr>
                          <a:rPr lang="en-US" sz="2000" i="1" dirty="0">
                            <a:solidFill>
                              <a:schemeClr val="dk1"/>
                            </a:solidFill>
                            <a:latin typeface="Cambria Math" panose="02040503050406030204" pitchFamily="18" charset="0"/>
                          </a:rPr>
                        </m:ctrlPr>
                      </m:dPr>
                      <m:e>
                        <m:r>
                          <a:rPr lang="en-US" sz="2000" i="1" dirty="0">
                            <a:solidFill>
                              <a:schemeClr val="dk1"/>
                            </a:solidFill>
                            <a:latin typeface="Cambria Math" panose="02040503050406030204" pitchFamily="18" charset="0"/>
                          </a:rPr>
                          <m:t>18</m:t>
                        </m:r>
                      </m:e>
                    </m:d>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cos</m:t>
                        </m:r>
                      </m:fName>
                      <m:e>
                        <m:r>
                          <a:rPr lang="en-US" sz="2000" i="1" dirty="0">
                            <a:solidFill>
                              <a:schemeClr val="dk1"/>
                            </a:solidFill>
                            <a:latin typeface="Cambria Math" panose="02040503050406030204" pitchFamily="18" charset="0"/>
                          </a:rPr>
                          <m:t>4</m:t>
                        </m:r>
                      </m:e>
                    </m:func>
                    <m:r>
                      <a:rPr lang="en-US" sz="2000" i="1" dirty="0">
                        <a:solidFill>
                          <a:schemeClr val="dk1"/>
                        </a:solidFill>
                        <a:latin typeface="Cambria Math" panose="02040503050406030204" pitchFamily="18" charset="0"/>
                      </a:rPr>
                      <m:t>2°</m:t>
                    </m:r>
                  </m:oMath>
                </a14:m>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sSup>
                      <m:sSupPr>
                        <m:ctrlPr>
                          <a:rPr lang="en-US" sz="2000" i="1" dirty="0" smtClean="0">
                            <a:solidFill>
                              <a:schemeClr val="dk1"/>
                            </a:solidFill>
                            <a:latin typeface="Cambria Math" panose="02040503050406030204" pitchFamily="18" charset="0"/>
                          </a:rPr>
                        </m:ctrlPr>
                      </m:sSupPr>
                      <m:e>
                        <m:r>
                          <a:rPr lang="en-US" sz="2000" i="1" dirty="0" smtClean="0">
                            <a:solidFill>
                              <a:schemeClr val="dk1"/>
                            </a:solidFill>
                            <a:latin typeface="Cambria Math" panose="02040503050406030204" pitchFamily="18" charset="0"/>
                          </a:rPr>
                          <m:t>𝑐</m:t>
                        </m:r>
                      </m:e>
                      <m:sup>
                        <m:r>
                          <a:rPr lang="en-US" sz="2000" i="1" dirty="0">
                            <a:solidFill>
                              <a:schemeClr val="dk1"/>
                            </a:solidFill>
                            <a:latin typeface="Cambria Math" panose="02040503050406030204" pitchFamily="18" charset="0"/>
                          </a:rPr>
                          <m:t>2</m:t>
                        </m:r>
                      </m:sup>
                    </m:sSup>
                    <m:r>
                      <a:rPr lang="en-US" sz="2000" i="1" dirty="0">
                        <a:solidFill>
                          <a:schemeClr val="dk1"/>
                        </a:solidFill>
                        <a:latin typeface="Cambria Math" panose="02040503050406030204" pitchFamily="18" charset="0"/>
                      </a:rPr>
                      <m:t>=144+324−432</m:t>
                    </m:r>
                    <m:d>
                      <m:dPr>
                        <m:ctrlPr>
                          <a:rPr lang="en-US" sz="2000" i="1" dirty="0">
                            <a:solidFill>
                              <a:schemeClr val="dk1"/>
                            </a:solidFill>
                            <a:latin typeface="Cambria Math" panose="02040503050406030204" pitchFamily="18" charset="0"/>
                          </a:rPr>
                        </m:ctrlPr>
                      </m:dPr>
                      <m:e>
                        <m:r>
                          <a:rPr lang="en-US" sz="2000" i="1" dirty="0">
                            <a:solidFill>
                              <a:schemeClr val="dk1"/>
                            </a:solidFill>
                            <a:latin typeface="Cambria Math" panose="02040503050406030204" pitchFamily="18" charset="0"/>
                          </a:rPr>
                          <m:t>0.7431</m:t>
                        </m:r>
                      </m:e>
                    </m:d>
                    <m:r>
                      <a:rPr lang="en-US" sz="2000" i="1" dirty="0">
                        <a:solidFill>
                          <a:schemeClr val="dk1"/>
                        </a:solidFill>
                        <a:latin typeface="Cambria Math" panose="02040503050406030204" pitchFamily="18" charset="0"/>
                      </a:rPr>
                      <m:t>=468−320.9=147.1</m:t>
                    </m:r>
                  </m:oMath>
                </a14:m>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r>
                      <a:rPr lang="en-US" sz="2000" i="1" dirty="0" smtClean="0">
                        <a:solidFill>
                          <a:schemeClr val="dk1"/>
                        </a:solidFill>
                        <a:latin typeface="Cambria Math" panose="02040503050406030204" pitchFamily="18" charset="0"/>
                      </a:rPr>
                      <m:t>𝑐</m:t>
                    </m:r>
                    <m:r>
                      <a:rPr lang="en-US" sz="2000" i="1" dirty="0" smtClean="0">
                        <a:solidFill>
                          <a:schemeClr val="dk1"/>
                        </a:solidFill>
                        <a:latin typeface="Cambria Math" panose="02040503050406030204" pitchFamily="18" charset="0"/>
                      </a:rPr>
                      <m:t> ≈12.</m:t>
                    </m:r>
                    <m:r>
                      <a:rPr lang="en-US" sz="2000" i="1" dirty="0">
                        <a:solidFill>
                          <a:schemeClr val="dk1"/>
                        </a:solidFill>
                        <a:latin typeface="Cambria Math" panose="02040503050406030204" pitchFamily="18" charset="0"/>
                      </a:rPr>
                      <m:t>1</m:t>
                    </m:r>
                  </m:oMath>
                </a14:m>
              </a:p>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Step 2: Find angle </a:t>
                </a:r>
                <a14:m>
                  <m:oMath xmlns:m="http://schemas.openxmlformats.org/officeDocument/2006/math">
                    <m:r>
                      <a:rPr lang="en-US" sz="2000" i="1" dirty="0" smtClean="0">
                        <a:solidFill>
                          <a:schemeClr val="dk1"/>
                        </a:solidFill>
                        <a:latin typeface="Cambria Math" panose="02040503050406030204" pitchFamily="18" charset="0"/>
                      </a:rPr>
                      <m:t>𝛼</m:t>
                    </m:r>
                  </m:oMath>
                </a14:m>
                <a:r>
                  <a:rPr lang="en-US" sz="2000" dirty="0">
                    <a:solidFill>
                      <a:schemeClr val="dk1"/>
                    </a:solidFill>
                  </a:rPr>
                  <a:t> (Law of Sines is easier now):</a:t>
                </a:r>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f>
                      <m:fPr>
                        <m:ctrlPr>
                          <a:rPr lang="en-US" sz="2000" i="1" dirty="0" smtClean="0">
                            <a:solidFill>
                              <a:schemeClr val="dk1"/>
                            </a:solidFill>
                            <a:latin typeface="Cambria Math" panose="02040503050406030204" pitchFamily="18" charset="0"/>
                          </a:rPr>
                        </m:ctrlPr>
                      </m:fPr>
                      <m:num>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𝛼</m:t>
                            </m:r>
                          </m:e>
                        </m:func>
                      </m:num>
                      <m:den>
                        <m:r>
                          <a:rPr lang="en-US" sz="2000" i="1" dirty="0">
                            <a:solidFill>
                              <a:schemeClr val="dk1"/>
                            </a:solidFill>
                            <a:latin typeface="Cambria Math" panose="02040503050406030204" pitchFamily="18" charset="0"/>
                          </a:rPr>
                          <m:t>12</m:t>
                        </m:r>
                      </m:den>
                    </m:f>
                    <m:r>
                      <a:rPr lang="en-US" sz="2000" i="1" dirty="0">
                        <a:solidFill>
                          <a:schemeClr val="dk1"/>
                        </a:solidFill>
                        <a:latin typeface="Cambria Math" panose="02040503050406030204" pitchFamily="18" charset="0"/>
                      </a:rPr>
                      <m:t>=</m:t>
                    </m:r>
                    <m:f>
                      <m:fPr>
                        <m:ctrlPr>
                          <a:rPr lang="en-US" sz="2000" i="1" dirty="0">
                            <a:solidFill>
                              <a:schemeClr val="dk1"/>
                            </a:solidFill>
                            <a:latin typeface="Cambria Math" panose="02040503050406030204" pitchFamily="18" charset="0"/>
                          </a:rPr>
                        </m:ctrlPr>
                      </m:fPr>
                      <m:num>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4</m:t>
                            </m:r>
                          </m:e>
                        </m:func>
                        <m:r>
                          <a:rPr lang="en-US" sz="2000" i="1" dirty="0">
                            <a:solidFill>
                              <a:schemeClr val="dk1"/>
                            </a:solidFill>
                            <a:latin typeface="Cambria Math" panose="02040503050406030204" pitchFamily="18" charset="0"/>
                          </a:rPr>
                          <m:t>2°</m:t>
                        </m:r>
                      </m:num>
                      <m:den>
                        <m:r>
                          <a:rPr lang="en-US" sz="2000" i="1" dirty="0">
                            <a:solidFill>
                              <a:schemeClr val="dk1"/>
                            </a:solidFill>
                            <a:latin typeface="Cambria Math" panose="02040503050406030204" pitchFamily="18" charset="0"/>
                          </a:rPr>
                          <m:t>12.1</m:t>
                        </m:r>
                      </m:den>
                    </m:f>
                  </m:oMath>
                </a14:m>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func>
                      <m:funcPr>
                        <m:ctrlPr>
                          <a:rPr lang="en-US" sz="2000" i="1" dirty="0" smtClean="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𝛼</m:t>
                        </m:r>
                      </m:e>
                    </m:func>
                    <m:r>
                      <a:rPr lang="en-US" sz="2000" i="1" dirty="0">
                        <a:solidFill>
                          <a:schemeClr val="dk1"/>
                        </a:solidFill>
                        <a:latin typeface="Cambria Math" panose="02040503050406030204" pitchFamily="18" charset="0"/>
                      </a:rPr>
                      <m:t>=</m:t>
                    </m:r>
                    <m:f>
                      <m:fPr>
                        <m:ctrlPr>
                          <a:rPr lang="en-US" sz="2000" i="1" dirty="0">
                            <a:solidFill>
                              <a:schemeClr val="dk1"/>
                            </a:solidFill>
                            <a:latin typeface="Cambria Math" panose="02040503050406030204" pitchFamily="18" charset="0"/>
                          </a:rPr>
                        </m:ctrlPr>
                      </m:fPr>
                      <m:num>
                        <m:r>
                          <a:rPr lang="en-US" sz="2000" i="1" dirty="0">
                            <a:solidFill>
                              <a:schemeClr val="dk1"/>
                            </a:solidFill>
                            <a:latin typeface="Cambria Math" panose="02040503050406030204" pitchFamily="18" charset="0"/>
                          </a:rPr>
                          <m:t>12</m:t>
                        </m:r>
                        <m:func>
                          <m:funcPr>
                            <m:ctrlPr>
                              <a:rPr lang="en-US" sz="2000" i="1" dirty="0">
                                <a:solidFill>
                                  <a:schemeClr val="dk1"/>
                                </a:solidFill>
                                <a:latin typeface="Cambria Math" panose="02040503050406030204" pitchFamily="18" charset="0"/>
                              </a:rPr>
                            </m:ctrlPr>
                          </m:funcPr>
                          <m:fName>
                            <m:r>
                              <m:rPr>
                                <m:sty m:val="p"/>
                              </m:rPr>
                              <a:rPr lang="en-US" sz="2000" i="0" dirty="0">
                                <a:solidFill>
                                  <a:schemeClr val="dk1"/>
                                </a:solidFill>
                                <a:latin typeface="Cambria Math" panose="02040503050406030204" pitchFamily="18" charset="0"/>
                              </a:rPr>
                              <m:t>sin</m:t>
                            </m:r>
                          </m:fName>
                          <m:e>
                            <m:r>
                              <a:rPr lang="en-US" sz="2000" i="1" dirty="0">
                                <a:solidFill>
                                  <a:schemeClr val="dk1"/>
                                </a:solidFill>
                                <a:latin typeface="Cambria Math" panose="02040503050406030204" pitchFamily="18" charset="0"/>
                              </a:rPr>
                              <m:t>4</m:t>
                            </m:r>
                          </m:e>
                        </m:func>
                        <m:r>
                          <a:rPr lang="en-US" sz="2000" i="1" dirty="0">
                            <a:solidFill>
                              <a:schemeClr val="dk1"/>
                            </a:solidFill>
                            <a:latin typeface="Cambria Math" panose="02040503050406030204" pitchFamily="18" charset="0"/>
                          </a:rPr>
                          <m:t>2°</m:t>
                        </m:r>
                      </m:num>
                      <m:den>
                        <m:r>
                          <a:rPr lang="en-US" sz="2000" i="1" dirty="0">
                            <a:solidFill>
                              <a:schemeClr val="dk1"/>
                            </a:solidFill>
                            <a:latin typeface="Cambria Math" panose="02040503050406030204" pitchFamily="18" charset="0"/>
                          </a:rPr>
                          <m:t>12.1</m:t>
                        </m:r>
                      </m:den>
                    </m:f>
                    <m:r>
                      <a:rPr lang="en-US" sz="2000" i="1" dirty="0">
                        <a:solidFill>
                          <a:schemeClr val="dk1"/>
                        </a:solidFill>
                        <a:latin typeface="Cambria Math" panose="02040503050406030204" pitchFamily="18" charset="0"/>
                      </a:rPr>
                      <m:t>≈0.6635</m:t>
                    </m:r>
                  </m:oMath>
                </a14:m>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r>
                      <a:rPr lang="en-US" sz="2000" i="1" dirty="0" smtClean="0">
                        <a:solidFill>
                          <a:schemeClr val="dk1"/>
                        </a:solidFill>
                        <a:latin typeface="Cambria Math" panose="02040503050406030204" pitchFamily="18" charset="0"/>
                      </a:rPr>
                      <m:t>𝛼</m:t>
                    </m:r>
                    <m:r>
                      <a:rPr lang="en-US" sz="2000" i="1" dirty="0">
                        <a:solidFill>
                          <a:schemeClr val="dk1"/>
                        </a:solidFill>
                        <a:latin typeface="Cambria Math" panose="02040503050406030204" pitchFamily="18" charset="0"/>
                      </a:rPr>
                      <m:t>≈41.5°</m:t>
                    </m:r>
                  </m:oMath>
                </a14:m>
              </a:p>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Step 3: Find angle </a:t>
                </a:r>
                <a14:m>
                  <m:oMath xmlns:m="http://schemas.openxmlformats.org/officeDocument/2006/math">
                    <m:r>
                      <a:rPr lang="en-US" sz="2000" i="1" dirty="0" smtClean="0">
                        <a:solidFill>
                          <a:schemeClr val="dk1"/>
                        </a:solidFill>
                        <a:latin typeface="Cambria Math" panose="02040503050406030204" pitchFamily="18" charset="0"/>
                      </a:rPr>
                      <m:t>𝛽</m:t>
                    </m:r>
                  </m:oMath>
                </a14:m>
                <a:r>
                  <a:rPr lang="en-US" sz="2000" dirty="0">
                    <a:solidFill>
                      <a:schemeClr val="dk1"/>
                    </a:solidFill>
                  </a:rPr>
                  <a:t>: </a:t>
                </a:r>
                <a14:m>
                  <m:oMath xmlns:m="http://schemas.openxmlformats.org/officeDocument/2006/math">
                    <m:r>
                      <a:rPr lang="en-US" sz="2000" i="1" dirty="0" smtClean="0">
                        <a:solidFill>
                          <a:schemeClr val="dk1"/>
                        </a:solidFill>
                        <a:latin typeface="Cambria Math" panose="02040503050406030204" pitchFamily="18" charset="0"/>
                      </a:rPr>
                      <m:t>𝛽</m:t>
                    </m:r>
                    <m:r>
                      <a:rPr lang="en-US" sz="2000" i="1" dirty="0" smtClean="0">
                        <a:solidFill>
                          <a:schemeClr val="dk1"/>
                        </a:solidFill>
                        <a:latin typeface="Cambria Math" panose="02040503050406030204" pitchFamily="18" charset="0"/>
                      </a:rPr>
                      <m:t>= 180° − 42° − 41.5° = 96.5°</m:t>
                    </m:r>
                  </m:oMath>
                </a14:m>
              </a:p>
              <a:p>
                <a:pPr marL="0" marR="0" lvl="0" indent="0" algn="l" rtl="0">
                  <a:lnSpc>
                    <a:spcPct val="113000"/>
                  </a:lnSpc>
                  <a:spcBef>
                    <a:spcPts val="0"/>
                  </a:spcBef>
                  <a:spcAft>
                    <a:spcPts val="0"/>
                  </a:spcAft>
                  <a:buClr>
                    <a:srgbClr val="000000"/>
                  </a:buClr>
                  <a:buSzPts val="2800"/>
                  <a:buFont typeface="Arial"/>
                  <a:buNone/>
                </a:pPr>
                <a:br>
                  <a:rPr lang="en-US" sz="2000" dirty="0">
                    <a:solidFill>
                      <a:schemeClr val="dk1"/>
                    </a:solidFill>
                  </a:rPr>
                </a:br>
                <a:r>
                  <a:rPr lang="en-US" sz="2000" dirty="0">
                    <a:solidFill>
                      <a:schemeClr val="dk1"/>
                    </a:solidFill>
                  </a:rPr>
                  <a:t>Solution: </a:t>
                </a:r>
                <a14:m>
                  <m:oMath xmlns:m="http://schemas.openxmlformats.org/officeDocument/2006/math">
                    <m:r>
                      <a:rPr lang="en-US" sz="2000" i="1" dirty="0" smtClean="0">
                        <a:solidFill>
                          <a:schemeClr val="dk1"/>
                        </a:solidFill>
                        <a:latin typeface="Cambria Math" panose="02040503050406030204" pitchFamily="18" charset="0"/>
                      </a:rPr>
                      <m:t>𝑐</m:t>
                    </m:r>
                    <m:r>
                      <a:rPr lang="en-US" sz="2000" i="1" dirty="0" smtClean="0">
                        <a:solidFill>
                          <a:schemeClr val="dk1"/>
                        </a:solidFill>
                        <a:latin typeface="Cambria Math" panose="02040503050406030204" pitchFamily="18" charset="0"/>
                      </a:rPr>
                      <m:t>≈12.1,  </m:t>
                    </m:r>
                    <m:r>
                      <a:rPr lang="en-US" sz="2000" i="1" dirty="0">
                        <a:solidFill>
                          <a:schemeClr val="dk1"/>
                        </a:solidFill>
                        <a:latin typeface="Cambria Math" panose="02040503050406030204" pitchFamily="18" charset="0"/>
                      </a:rPr>
                      <m:t>𝛼</m:t>
                    </m:r>
                    <m:r>
                      <a:rPr lang="en-US" sz="2000" i="1" dirty="0">
                        <a:solidFill>
                          <a:schemeClr val="dk1"/>
                        </a:solidFill>
                        <a:latin typeface="Cambria Math" panose="02040503050406030204" pitchFamily="18" charset="0"/>
                      </a:rPr>
                      <m:t>≈41.5°,  </m:t>
                    </m:r>
                    <m:r>
                      <a:rPr lang="en-US" sz="2000" i="1" dirty="0">
                        <a:solidFill>
                          <a:schemeClr val="dk1"/>
                        </a:solidFill>
                        <a:latin typeface="Cambria Math" panose="02040503050406030204" pitchFamily="18" charset="0"/>
                      </a:rPr>
                      <m:t>𝛽</m:t>
                    </m:r>
                    <m:r>
                      <a:rPr lang="en-US" sz="2000" i="1" dirty="0">
                        <a:solidFill>
                          <a:schemeClr val="dk1"/>
                        </a:solidFill>
                        <a:latin typeface="Cambria Math" panose="02040503050406030204" pitchFamily="18" charset="0"/>
                      </a:rPr>
                      <m:t>≈96.5°</m:t>
                    </m:r>
                  </m:oMath>
                </a14:m>
                <a:endParaRPr sz="2000" dirty="0">
                  <a:solidFill>
                    <a:schemeClr val="dk1"/>
                  </a:solidFill>
                </a:endParaRPr>
              </a:p>
            </p:txBody>
          </p:sp>
        </mc:Choice>
        <mc:Fallback>
          <p:sp>
            <p:nvSpPr>
              <p:cNvPr id="1110" name="Google Shape;1110;p165"/>
              <p:cNvSpPr txBox="1">
                <a:spLocks noRot="1" noChangeAspect="1" noMove="1" noResize="1" noEditPoints="1" noAdjustHandles="1" noChangeArrowheads="1" noChangeShapeType="1" noTextEdit="1"/>
              </p:cNvSpPr>
              <p:nvPr/>
            </p:nvSpPr>
            <p:spPr>
              <a:xfrm>
                <a:off x="831833" y="1200429"/>
                <a:ext cx="10559700" cy="4732409"/>
              </a:xfrm>
              <a:prstGeom prst="rect">
                <a:avLst/>
              </a:prstGeom>
              <a:blipFill>
                <a:blip r:embed="rId3"/>
                <a:stretch>
                  <a:fillRect l="-360"/>
                </a:stretch>
              </a:blipFill>
              <a:ln>
                <a:noFill/>
              </a:ln>
            </p:spPr>
            <p:txBody>
              <a:bodyPr/>
              <a:lstStyle/>
              <a:p>
                <a:r>
                  <a:rPr lang="en-US">
                    <a:noFill/>
                  </a:rPr>
                  <a:t> </a:t>
                </a:r>
              </a:p>
            </p:txBody>
          </p:sp>
        </mc:Fallback>
      </mc:AlternateContent>
      <p:sp>
        <p:nvSpPr>
          <p:cNvPr id="1111" name="Google Shape;1111;p165">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66"/>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Solve a SAS Triangle</a:t>
            </a:r>
            <a:endParaRPr>
              <a:solidFill>
                <a:schemeClr val="accent5"/>
              </a:solidFill>
            </a:endParaRPr>
          </a:p>
        </p:txBody>
      </p:sp>
      <p:sp>
        <p:nvSpPr>
          <p:cNvPr id="1117" name="Google Shape;1117;p166"/>
          <p:cNvSpPr txBox="1"/>
          <p:nvPr/>
        </p:nvSpPr>
        <p:spPr>
          <a:xfrm>
            <a:off x="831833" y="1675050"/>
            <a:ext cx="9396000" cy="2567586"/>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4400"/>
              <a:buFont typeface="Arial"/>
              <a:buNone/>
            </a:pPr>
            <a:r>
              <a:rPr lang="en-US" sz="2600" dirty="0">
                <a:solidFill>
                  <a:schemeClr val="dk1"/>
                </a:solidFill>
              </a:rPr>
              <a:t>Two sides of a triangular garden are 30 ft and 45 ft, meeting at a 68° angle. Find the length of the third side and all angles.</a:t>
            </a:r>
            <a:endParaRPr sz="2600" dirty="0">
              <a:solidFill>
                <a:schemeClr val="dk1"/>
              </a:solidFill>
            </a:endParaRPr>
          </a:p>
          <a:p>
            <a:pPr marL="0" marR="0" lvl="0" indent="0" algn="l" rtl="0">
              <a:lnSpc>
                <a:spcPct val="113000"/>
              </a:lnSpc>
              <a:spcBef>
                <a:spcPts val="1000"/>
              </a:spcBef>
              <a:spcAft>
                <a:spcPts val="1000"/>
              </a:spcAft>
              <a:buClr>
                <a:srgbClr val="000000"/>
              </a:buClr>
              <a:buSzPts val="4400"/>
              <a:buFont typeface="Arial"/>
              <a:buNone/>
            </a:pPr>
            <a:endParaRPr lang="en-US" sz="2600" dirty="0">
              <a:solidFill>
                <a:schemeClr val="dk1"/>
              </a:solidFill>
            </a:endParaRPr>
          </a:p>
          <a:p>
            <a:pPr marL="0" marR="0" lvl="0" indent="0" algn="l" rtl="0">
              <a:lnSpc>
                <a:spcPct val="113000"/>
              </a:lnSpc>
              <a:spcBef>
                <a:spcPts val="1000"/>
              </a:spcBef>
              <a:spcAft>
                <a:spcPts val="1000"/>
              </a:spcAft>
              <a:buClr>
                <a:srgbClr val="000000"/>
              </a:buClr>
              <a:buSzPts val="4400"/>
              <a:buFont typeface="Arial"/>
              <a:buNone/>
            </a:pPr>
            <a:r>
              <a:rPr lang="en-US" sz="2600" dirty="0">
                <a:solidFill>
                  <a:schemeClr val="dk1"/>
                </a:solidFill>
              </a:rPr>
              <a:t>Hint: Start with Law of Cosines, then use Law of Sines!</a:t>
            </a:r>
            <a:endParaRPr sz="2600" dirty="0">
              <a:solidFill>
                <a:schemeClr val="dk1"/>
              </a:solidFill>
            </a:endParaRPr>
          </a:p>
        </p:txBody>
      </p:sp>
      <p:sp>
        <p:nvSpPr>
          <p:cNvPr id="1118" name="Google Shape;1118;p166">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13"/>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Example: Finding Sin, Cos, Tan</a:t>
            </a:r>
            <a:endParaRPr sz="4000" dirty="0"/>
          </a:p>
        </p:txBody>
      </p:sp>
      <mc:AlternateContent xmlns:mc="http://schemas.openxmlformats.org/markup-compatibility/2006">
        <mc:Choice xmlns:a14="http://schemas.microsoft.com/office/drawing/2010/main" Requires="a14">
          <p:sp>
            <p:nvSpPr>
              <p:cNvPr id="726" name="Google Shape;726;p113"/>
              <p:cNvSpPr txBox="1"/>
              <p:nvPr/>
            </p:nvSpPr>
            <p:spPr>
              <a:xfrm>
                <a:off x="831833" y="1198744"/>
                <a:ext cx="10559700" cy="4713942"/>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200" dirty="0">
                    <a:solidFill>
                      <a:schemeClr val="dk1"/>
                    </a:solidFill>
                  </a:rPr>
                  <a:t>A right triangle has legs of length 3 and 4, and hypotenuse of length 5. Find </a:t>
                </a:r>
                <a14:m>
                  <m:oMath xmlns:m="http://schemas.openxmlformats.org/officeDocument/2006/math">
                    <m:func>
                      <m:funcPr>
                        <m:ctrlPr>
                          <a:rPr lang="ar-AE"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sin</m:t>
                        </m:r>
                      </m:fName>
                      <m:e>
                        <m:d>
                          <m:dPr>
                            <m:ctrlPr>
                              <a:rPr lang="ar-AE" sz="2200" i="1" dirty="0" smtClean="0">
                                <a:solidFill>
                                  <a:schemeClr val="dk1"/>
                                </a:solidFill>
                                <a:latin typeface="Cambria Math" panose="02040503050406030204" pitchFamily="18" charset="0"/>
                              </a:rPr>
                            </m:ctrlPr>
                          </m:dPr>
                          <m:e>
                            <m:r>
                              <a:rPr lang="ar-AE" sz="2200" i="1" dirty="0" smtClean="0">
                                <a:solidFill>
                                  <a:schemeClr val="dk1"/>
                                </a:solidFill>
                                <a:latin typeface="Cambria Math" panose="02040503050406030204" pitchFamily="18" charset="0"/>
                              </a:rPr>
                              <m:t>𝜃</m:t>
                            </m:r>
                          </m:e>
                        </m:d>
                      </m:e>
                    </m:func>
                  </m:oMath>
                </a14:m>
                <a:r>
                  <a:rPr lang="ar-AE" sz="2200" dirty="0">
                    <a:solidFill>
                      <a:schemeClr val="dk1"/>
                    </a:solidFill>
                  </a:rPr>
                  <a:t>, </a:t>
                </a:r>
                <a14:m>
                  <m:oMath xmlns:m="http://schemas.openxmlformats.org/officeDocument/2006/math">
                    <m:func>
                      <m:funcPr>
                        <m:ctrlPr>
                          <a:rPr lang="ar-AE"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cos</m:t>
                        </m:r>
                      </m:fName>
                      <m:e>
                        <m:d>
                          <m:dPr>
                            <m:ctrlPr>
                              <a:rPr lang="ar-AE" sz="2200" i="1" dirty="0" smtClean="0">
                                <a:solidFill>
                                  <a:schemeClr val="dk1"/>
                                </a:solidFill>
                                <a:latin typeface="Cambria Math" panose="02040503050406030204" pitchFamily="18" charset="0"/>
                              </a:rPr>
                            </m:ctrlPr>
                          </m:dPr>
                          <m:e>
                            <m:r>
                              <a:rPr lang="ar-AE" sz="2200" i="1" dirty="0" smtClean="0">
                                <a:solidFill>
                                  <a:schemeClr val="dk1"/>
                                </a:solidFill>
                                <a:latin typeface="Cambria Math" panose="02040503050406030204" pitchFamily="18" charset="0"/>
                              </a:rPr>
                              <m:t>𝜃</m:t>
                            </m:r>
                          </m:e>
                        </m:d>
                      </m:e>
                    </m:func>
                  </m:oMath>
                </a14:m>
                <a:r>
                  <a:rPr lang="ar-AE" sz="2200" dirty="0">
                    <a:solidFill>
                      <a:schemeClr val="dk1"/>
                    </a:solidFill>
                  </a:rPr>
                  <a:t>, </a:t>
                </a:r>
                <a:r>
                  <a:rPr lang="en-US" sz="2200" dirty="0">
                    <a:solidFill>
                      <a:schemeClr val="dk1"/>
                    </a:solidFill>
                  </a:rPr>
                  <a:t>and </a:t>
                </a:r>
                <a14:m>
                  <m:oMath xmlns:m="http://schemas.openxmlformats.org/officeDocument/2006/math">
                    <m:func>
                      <m:funcPr>
                        <m:ctrlPr>
                          <a:rPr lang="ar-AE"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tan</m:t>
                        </m:r>
                      </m:fName>
                      <m:e>
                        <m:d>
                          <m:dPr>
                            <m:ctrlPr>
                              <a:rPr lang="ar-AE" sz="2200" i="1" dirty="0" smtClean="0">
                                <a:solidFill>
                                  <a:schemeClr val="dk1"/>
                                </a:solidFill>
                                <a:latin typeface="Cambria Math" panose="02040503050406030204" pitchFamily="18" charset="0"/>
                              </a:rPr>
                            </m:ctrlPr>
                          </m:dPr>
                          <m:e>
                            <m:r>
                              <a:rPr lang="ar-AE" sz="2200" i="1" dirty="0" smtClean="0">
                                <a:solidFill>
                                  <a:schemeClr val="dk1"/>
                                </a:solidFill>
                                <a:latin typeface="Cambria Math" panose="02040503050406030204" pitchFamily="18" charset="0"/>
                              </a:rPr>
                              <m:t>𝜃</m:t>
                            </m:r>
                          </m:e>
                        </m:d>
                      </m:e>
                    </m:func>
                  </m:oMath>
                </a14:m>
                <a:r>
                  <a:rPr lang="ar-AE" sz="2200" dirty="0">
                    <a:solidFill>
                      <a:schemeClr val="dk1"/>
                    </a:solidFill>
                  </a:rPr>
                  <a:t> </a:t>
                </a:r>
                <a:r>
                  <a:rPr lang="en-US" sz="2200" dirty="0">
                    <a:solidFill>
                      <a:schemeClr val="dk1"/>
                    </a:solidFill>
                  </a:rPr>
                  <a:t>for the angle </a:t>
                </a:r>
                <a14:m>
                  <m:oMath xmlns:m="http://schemas.openxmlformats.org/officeDocument/2006/math">
                    <m:r>
                      <a:rPr lang="en-US" sz="2200" i="1" dirty="0" smtClean="0">
                        <a:solidFill>
                          <a:schemeClr val="dk1"/>
                        </a:solidFill>
                        <a:latin typeface="Cambria Math" panose="02040503050406030204" pitchFamily="18" charset="0"/>
                      </a:rPr>
                      <m:t>𝜃</m:t>
                    </m:r>
                  </m:oMath>
                </a14:m>
                <a:r>
                  <a:rPr lang="en-US" sz="2200" dirty="0">
                    <a:solidFill>
                      <a:schemeClr val="dk1"/>
                    </a:solidFill>
                  </a:rPr>
                  <a:t> opposite the side of length 3.</a:t>
                </a: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Solution:</a:t>
                </a:r>
                <a:br>
                  <a:rPr lang="en-US" sz="2200" dirty="0">
                    <a:solidFill>
                      <a:schemeClr val="dk1"/>
                    </a:solidFill>
                  </a:rPr>
                </a:br>
                <a:r>
                  <a:rPr lang="en-US" sz="2200" dirty="0">
                    <a:solidFill>
                      <a:schemeClr val="dk1"/>
                    </a:solidFill>
                  </a:rPr>
                  <a:t>Opposite to </a:t>
                </a:r>
                <a14:m>
                  <m:oMath xmlns:m="http://schemas.openxmlformats.org/officeDocument/2006/math">
                    <m:r>
                      <a:rPr lang="en-US" sz="2200" i="1" dirty="0" smtClean="0">
                        <a:solidFill>
                          <a:schemeClr val="dk1"/>
                        </a:solidFill>
                        <a:latin typeface="Cambria Math" panose="02040503050406030204" pitchFamily="18" charset="0"/>
                      </a:rPr>
                      <m:t>𝜃</m:t>
                    </m:r>
                    <m:r>
                      <a:rPr lang="en-US" sz="2200" i="1" dirty="0" smtClean="0">
                        <a:solidFill>
                          <a:schemeClr val="dk1"/>
                        </a:solidFill>
                        <a:latin typeface="Cambria Math" panose="02040503050406030204" pitchFamily="18" charset="0"/>
                      </a:rPr>
                      <m:t>= 3</m:t>
                    </m:r>
                  </m:oMath>
                </a14:m>
                <a:r>
                  <a:rPr lang="en-US" sz="2200" dirty="0">
                    <a:solidFill>
                      <a:schemeClr val="dk1"/>
                    </a:solidFill>
                  </a:rPr>
                  <a:t>, Adjacent to </a:t>
                </a:r>
                <a14:m>
                  <m:oMath xmlns:m="http://schemas.openxmlformats.org/officeDocument/2006/math">
                    <m:r>
                      <a:rPr lang="en-US" sz="2200" i="1" dirty="0">
                        <a:solidFill>
                          <a:schemeClr val="dk1"/>
                        </a:solidFill>
                        <a:latin typeface="Cambria Math" panose="02040503050406030204" pitchFamily="18" charset="0"/>
                      </a:rPr>
                      <m:t>𝜃</m:t>
                    </m:r>
                    <m:r>
                      <a:rPr lang="en-US" sz="2200" i="1" dirty="0">
                        <a:solidFill>
                          <a:schemeClr val="dk1"/>
                        </a:solidFill>
                        <a:latin typeface="Cambria Math" panose="02040503050406030204" pitchFamily="18" charset="0"/>
                      </a:rPr>
                      <m:t>= 4</m:t>
                    </m:r>
                  </m:oMath>
                </a14:m>
                <a:r>
                  <a:rPr lang="en-US" sz="2200" dirty="0">
                    <a:solidFill>
                      <a:schemeClr val="dk1"/>
                    </a:solidFill>
                  </a:rPr>
                  <a:t>, Hypotenuse = 5</a:t>
                </a:r>
              </a:p>
              <a:p>
                <a:pPr fontAlgn="base"/>
                <a14:m>
                  <m:oMathPara xmlns:m="http://schemas.openxmlformats.org/officeDocument/2006/math">
                    <m:oMathParaPr>
                      <m:jc m:val="centerGroup"/>
                    </m:oMathParaPr>
                    <m:oMath xmlns:m="http://schemas.openxmlformats.org/officeDocument/2006/math">
                      <m:func>
                        <m:funcPr>
                          <m:ctrlPr>
                            <a:rPr lang="en-US" sz="2200" i="1" dirty="0" smtClean="0">
                              <a:latin typeface="Cambria Math" panose="02040503050406030204" pitchFamily="18" charset="0"/>
                            </a:rPr>
                          </m:ctrlPr>
                        </m:funcPr>
                        <m:fName>
                          <m:r>
                            <m:rPr>
                              <m:sty m:val="p"/>
                            </m:rPr>
                            <a:rPr lang="en-US" sz="2200" i="0" dirty="0" smtClean="0">
                              <a:latin typeface="Cambria Math" panose="02040503050406030204" pitchFamily="18" charset="0"/>
                            </a:rPr>
                            <m:t>sin</m:t>
                          </m:r>
                        </m:fName>
                        <m:e>
                          <m:d>
                            <m:dPr>
                              <m:ctrlPr>
                                <a:rPr lang="en-US" sz="2200" i="1" dirty="0" smtClean="0">
                                  <a:latin typeface="Cambria Math" panose="02040503050406030204" pitchFamily="18" charset="0"/>
                                </a:rPr>
                              </m:ctrlPr>
                            </m:dPr>
                            <m:e>
                              <m:r>
                                <a:rPr lang="en-US" sz="2200" i="1" dirty="0" smtClean="0">
                                  <a:latin typeface="Cambria Math" panose="02040503050406030204" pitchFamily="18" charset="0"/>
                                </a:rPr>
                                <m:t>𝜃</m:t>
                              </m:r>
                            </m:e>
                          </m:d>
                        </m:e>
                      </m:func>
                      <m:r>
                        <a:rPr lang="en-US" sz="2200" i="1" dirty="0" smtClean="0">
                          <a:latin typeface="Cambria Math" panose="02040503050406030204" pitchFamily="18" charset="0"/>
                        </a:rPr>
                        <m:t>=</m:t>
                      </m:r>
                      <m:f>
                        <m:fPr>
                          <m:ctrlPr>
                            <a:rPr lang="en-US" sz="2200" i="1" dirty="0" smtClean="0">
                              <a:latin typeface="Cambria Math" panose="02040503050406030204" pitchFamily="18" charset="0"/>
                            </a:rPr>
                          </m:ctrlPr>
                        </m:fPr>
                        <m:num>
                          <m:r>
                            <a:rPr lang="en-US" sz="2200" i="1" dirty="0" smtClean="0">
                              <a:latin typeface="Cambria Math" panose="02040503050406030204" pitchFamily="18" charset="0"/>
                            </a:rPr>
                            <m:t>3</m:t>
                          </m:r>
                        </m:num>
                        <m:den>
                          <m:r>
                            <a:rPr lang="en-US" sz="2200" i="1" dirty="0" smtClean="0">
                              <a:latin typeface="Cambria Math" panose="02040503050406030204" pitchFamily="18" charset="0"/>
                            </a:rPr>
                            <m:t>5</m:t>
                          </m:r>
                        </m:den>
                      </m:f>
                    </m:oMath>
                  </m:oMathPara>
                  <m:oMathPara xmlns:m="http://schemas.openxmlformats.org/officeDocument/2006/math">
                    <m:oMathParaPr>
                      <m:jc m:val="centerGroup"/>
                    </m:oMathParaPr>
                    <m:oMath xmlns:m="http://schemas.openxmlformats.org/officeDocument/2006/math">
                      <m:func>
                        <m:funcPr>
                          <m:ctrlPr>
                            <a:rPr lang="en-US" sz="2200" i="1" dirty="0" smtClean="0">
                              <a:latin typeface="Cambria Math" panose="02040503050406030204" pitchFamily="18" charset="0"/>
                            </a:rPr>
                          </m:ctrlPr>
                        </m:funcPr>
                        <m:fName>
                          <m:r>
                            <m:rPr>
                              <m:sty m:val="p"/>
                            </m:rPr>
                            <a:rPr lang="en-US" sz="2200" i="0" dirty="0" smtClean="0">
                              <a:latin typeface="Cambria Math" panose="02040503050406030204" pitchFamily="18" charset="0"/>
                            </a:rPr>
                            <m:t>cos</m:t>
                          </m:r>
                        </m:fName>
                        <m:e>
                          <m:d>
                            <m:dPr>
                              <m:ctrlPr>
                                <a:rPr lang="en-US" sz="2200" i="1" dirty="0" smtClean="0">
                                  <a:latin typeface="Cambria Math" panose="02040503050406030204" pitchFamily="18" charset="0"/>
                                </a:rPr>
                              </m:ctrlPr>
                            </m:dPr>
                            <m:e>
                              <m:r>
                                <a:rPr lang="en-US" sz="2200" i="1" dirty="0" smtClean="0">
                                  <a:latin typeface="Cambria Math" panose="02040503050406030204" pitchFamily="18" charset="0"/>
                                </a:rPr>
                                <m:t>𝜃</m:t>
                              </m:r>
                            </m:e>
                          </m:d>
                        </m:e>
                      </m:func>
                      <m:r>
                        <a:rPr lang="en-US" sz="2200" i="1" dirty="0" smtClean="0">
                          <a:latin typeface="Cambria Math" panose="02040503050406030204" pitchFamily="18" charset="0"/>
                        </a:rPr>
                        <m:t>=</m:t>
                      </m:r>
                      <m:f>
                        <m:fPr>
                          <m:ctrlPr>
                            <a:rPr lang="en-US" sz="2200" i="1" dirty="0" smtClean="0">
                              <a:latin typeface="Cambria Math" panose="02040503050406030204" pitchFamily="18" charset="0"/>
                            </a:rPr>
                          </m:ctrlPr>
                        </m:fPr>
                        <m:num>
                          <m:r>
                            <a:rPr lang="en-US" sz="2200" i="1" dirty="0" smtClean="0">
                              <a:latin typeface="Cambria Math" panose="02040503050406030204" pitchFamily="18" charset="0"/>
                            </a:rPr>
                            <m:t>4</m:t>
                          </m:r>
                        </m:num>
                        <m:den>
                          <m:r>
                            <a:rPr lang="en-US" sz="2200" i="1" dirty="0" smtClean="0">
                              <a:latin typeface="Cambria Math" panose="02040503050406030204" pitchFamily="18" charset="0"/>
                            </a:rPr>
                            <m:t>5</m:t>
                          </m:r>
                        </m:den>
                      </m:f>
                    </m:oMath>
                  </m:oMathPara>
                  <m:oMathPara xmlns:m="http://schemas.openxmlformats.org/officeDocument/2006/math">
                    <m:oMathParaPr>
                      <m:jc m:val="centerGroup"/>
                    </m:oMathParaPr>
                    <m:oMath xmlns:m="http://schemas.openxmlformats.org/officeDocument/2006/math">
                      <m:func>
                        <m:funcPr>
                          <m:ctrlPr>
                            <a:rPr lang="en-US" sz="2200" i="1" dirty="0" smtClean="0">
                              <a:latin typeface="Cambria Math" panose="02040503050406030204" pitchFamily="18" charset="0"/>
                            </a:rPr>
                          </m:ctrlPr>
                        </m:funcPr>
                        <m:fName>
                          <m:r>
                            <m:rPr>
                              <m:sty m:val="p"/>
                            </m:rPr>
                            <a:rPr lang="en-US" sz="2200" i="0" dirty="0" smtClean="0">
                              <a:latin typeface="Cambria Math" panose="02040503050406030204" pitchFamily="18" charset="0"/>
                            </a:rPr>
                            <m:t>tan</m:t>
                          </m:r>
                        </m:fName>
                        <m:e>
                          <m:d>
                            <m:dPr>
                              <m:ctrlPr>
                                <a:rPr lang="en-US" sz="2200" i="1" dirty="0" smtClean="0">
                                  <a:latin typeface="Cambria Math" panose="02040503050406030204" pitchFamily="18" charset="0"/>
                                </a:rPr>
                              </m:ctrlPr>
                            </m:dPr>
                            <m:e>
                              <m:r>
                                <a:rPr lang="en-US" sz="2200" i="1" dirty="0" smtClean="0">
                                  <a:latin typeface="Cambria Math" panose="02040503050406030204" pitchFamily="18" charset="0"/>
                                </a:rPr>
                                <m:t>𝜃</m:t>
                              </m:r>
                            </m:e>
                          </m:d>
                        </m:e>
                      </m:func>
                      <m:r>
                        <a:rPr lang="en-US" sz="2200" i="1" dirty="0" smtClean="0">
                          <a:latin typeface="Cambria Math" panose="02040503050406030204" pitchFamily="18" charset="0"/>
                        </a:rPr>
                        <m:t>=</m:t>
                      </m:r>
                      <m:f>
                        <m:fPr>
                          <m:ctrlPr>
                            <a:rPr lang="en-US" sz="2200" i="1" dirty="0" smtClean="0">
                              <a:latin typeface="Cambria Math" panose="02040503050406030204" pitchFamily="18" charset="0"/>
                            </a:rPr>
                          </m:ctrlPr>
                        </m:fPr>
                        <m:num>
                          <m:r>
                            <a:rPr lang="en-US" sz="2200" i="1" dirty="0" smtClean="0">
                              <a:latin typeface="Cambria Math" panose="02040503050406030204" pitchFamily="18" charset="0"/>
                            </a:rPr>
                            <m:t>3</m:t>
                          </m:r>
                        </m:num>
                        <m:den>
                          <m:r>
                            <a:rPr lang="en-US" sz="2200" i="1" dirty="0" smtClean="0">
                              <a:latin typeface="Cambria Math" panose="02040503050406030204" pitchFamily="18" charset="0"/>
                            </a:rPr>
                            <m:t>4</m:t>
                          </m:r>
                        </m:den>
                      </m:f>
                    </m:oMath>
                  </m:oMathPara>
                </a14:m>
              </a:p>
              <a:p>
                <a:pPr fontAlgn="base"/>
              </a:p>
              <a:p>
                <a:pPr fontAlgn="base"/>
                <a:endParaRPr lang="en-US" sz="22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200" dirty="0">
                    <a:solidFill>
                      <a:schemeClr val="dk1"/>
                    </a:solidFill>
                  </a:rPr>
                  <a:t>Check: Does </a:t>
                </a:r>
                <a14:m>
                  <m:oMath xmlns:m="http://schemas.openxmlformats.org/officeDocument/2006/math">
                    <m:func>
                      <m:funcPr>
                        <m:ctrlPr>
                          <a:rPr lang="ar-AE" sz="2200" i="1" dirty="0" smtClean="0">
                            <a:solidFill>
                              <a:schemeClr val="dk1"/>
                            </a:solidFill>
                            <a:latin typeface="Cambria Math" panose="02040503050406030204" pitchFamily="18" charset="0"/>
                          </a:rPr>
                        </m:ctrlPr>
                      </m:funcPr>
                      <m:fName>
                        <m:sSup>
                          <m:sSupPr>
                            <m:ctrlPr>
                              <a:rPr lang="ar-AE" sz="2200" i="1" dirty="0" smtClean="0">
                                <a:solidFill>
                                  <a:schemeClr val="dk1"/>
                                </a:solidFill>
                                <a:latin typeface="Cambria Math" panose="02040503050406030204" pitchFamily="18" charset="0"/>
                              </a:rPr>
                            </m:ctrlPr>
                          </m:sSupPr>
                          <m:e>
                            <m:r>
                              <m:rPr>
                                <m:sty m:val="p"/>
                              </m:rPr>
                              <a:rPr lang="en-US" sz="2200" i="0" dirty="0" smtClean="0">
                                <a:solidFill>
                                  <a:schemeClr val="dk1"/>
                                </a:solidFill>
                                <a:latin typeface="Cambria Math" panose="02040503050406030204" pitchFamily="18" charset="0"/>
                              </a:rPr>
                              <m:t>sin</m:t>
                            </m:r>
                          </m:e>
                          <m:sup>
                            <m:r>
                              <a:rPr lang="ar-AE" sz="2200" i="1" dirty="0" smtClean="0">
                                <a:solidFill>
                                  <a:schemeClr val="dk1"/>
                                </a:solidFill>
                                <a:latin typeface="Cambria Math" panose="02040503050406030204" pitchFamily="18" charset="0"/>
                              </a:rPr>
                              <m:t>2</m:t>
                            </m:r>
                          </m:sup>
                        </m:sSup>
                      </m:fName>
                      <m:e>
                        <m:d>
                          <m:dPr>
                            <m:ctrlPr>
                              <a:rPr lang="ar-AE" sz="2200" i="1" dirty="0" smtClean="0">
                                <a:solidFill>
                                  <a:schemeClr val="dk1"/>
                                </a:solidFill>
                                <a:latin typeface="Cambria Math" panose="02040503050406030204" pitchFamily="18" charset="0"/>
                              </a:rPr>
                            </m:ctrlPr>
                          </m:dPr>
                          <m:e>
                            <m:r>
                              <a:rPr lang="ar-AE" sz="2200" i="1" dirty="0" smtClean="0">
                                <a:solidFill>
                                  <a:schemeClr val="dk1"/>
                                </a:solidFill>
                                <a:latin typeface="Cambria Math" panose="02040503050406030204" pitchFamily="18" charset="0"/>
                              </a:rPr>
                              <m:t>𝜃</m:t>
                            </m:r>
                          </m:e>
                        </m:d>
                      </m:e>
                    </m:func>
                    <m:r>
                      <a:rPr lang="ar-AE" sz="2200" i="1" dirty="0" smtClean="0">
                        <a:solidFill>
                          <a:schemeClr val="dk1"/>
                        </a:solidFill>
                        <a:latin typeface="Cambria Math" panose="02040503050406030204" pitchFamily="18" charset="0"/>
                      </a:rPr>
                      <m:t>+</m:t>
                    </m:r>
                    <m:func>
                      <m:funcPr>
                        <m:ctrlPr>
                          <a:rPr lang="ar-AE" sz="2200" i="1" dirty="0" smtClean="0">
                            <a:solidFill>
                              <a:schemeClr val="dk1"/>
                            </a:solidFill>
                            <a:latin typeface="Cambria Math" panose="02040503050406030204" pitchFamily="18" charset="0"/>
                          </a:rPr>
                        </m:ctrlPr>
                      </m:funcPr>
                      <m:fName>
                        <m:sSup>
                          <m:sSupPr>
                            <m:ctrlPr>
                              <a:rPr lang="ar-AE" sz="2200" i="1" dirty="0" smtClean="0">
                                <a:solidFill>
                                  <a:schemeClr val="dk1"/>
                                </a:solidFill>
                                <a:latin typeface="Cambria Math" panose="02040503050406030204" pitchFamily="18" charset="0"/>
                              </a:rPr>
                            </m:ctrlPr>
                          </m:sSupPr>
                          <m:e>
                            <m:r>
                              <m:rPr>
                                <m:sty m:val="p"/>
                              </m:rPr>
                              <a:rPr lang="en-US" sz="2200" i="0" dirty="0" smtClean="0">
                                <a:solidFill>
                                  <a:schemeClr val="dk1"/>
                                </a:solidFill>
                                <a:latin typeface="Cambria Math" panose="02040503050406030204" pitchFamily="18" charset="0"/>
                              </a:rPr>
                              <m:t>cos</m:t>
                            </m:r>
                          </m:e>
                          <m:sup>
                            <m:r>
                              <a:rPr lang="ar-AE" sz="2200" i="1" dirty="0" smtClean="0">
                                <a:solidFill>
                                  <a:schemeClr val="dk1"/>
                                </a:solidFill>
                                <a:latin typeface="Cambria Math" panose="02040503050406030204" pitchFamily="18" charset="0"/>
                              </a:rPr>
                              <m:t>2</m:t>
                            </m:r>
                          </m:sup>
                        </m:sSup>
                      </m:fName>
                      <m:e>
                        <m:d>
                          <m:dPr>
                            <m:ctrlPr>
                              <a:rPr lang="ar-AE" sz="2200" i="1" dirty="0" smtClean="0">
                                <a:solidFill>
                                  <a:schemeClr val="dk1"/>
                                </a:solidFill>
                                <a:latin typeface="Cambria Math" panose="02040503050406030204" pitchFamily="18" charset="0"/>
                              </a:rPr>
                            </m:ctrlPr>
                          </m:dPr>
                          <m:e>
                            <m:r>
                              <a:rPr lang="ar-AE" sz="2200" i="1" dirty="0" smtClean="0">
                                <a:solidFill>
                                  <a:schemeClr val="dk1"/>
                                </a:solidFill>
                                <a:latin typeface="Cambria Math" panose="02040503050406030204" pitchFamily="18" charset="0"/>
                              </a:rPr>
                              <m:t>𝜃</m:t>
                            </m:r>
                          </m:e>
                        </m:d>
                      </m:e>
                    </m:func>
                    <m:r>
                      <a:rPr lang="ar-AE" sz="2200" i="1" dirty="0" smtClean="0">
                        <a:solidFill>
                          <a:schemeClr val="dk1"/>
                        </a:solidFill>
                        <a:latin typeface="Cambria Math" panose="02040503050406030204" pitchFamily="18" charset="0"/>
                      </a:rPr>
                      <m:t>=1</m:t>
                    </m:r>
                  </m:oMath>
                </a14:m>
                <a:r>
                  <a:rPr lang="ar-AE" sz="2200" dirty="0">
                    <a:solidFill>
                      <a:schemeClr val="dk1"/>
                    </a:solidFill>
                  </a:rPr>
                  <a:t>? </a:t>
                </a:r>
                <a:r>
                  <a:rPr lang="en-US" sz="2200" dirty="0">
                    <a:solidFill>
                      <a:schemeClr val="dk1"/>
                    </a:solidFill>
                  </a:rPr>
                  <a:t>             Yes!  </a:t>
                </a:r>
                <a14:m>
                  <m:oMath xmlns:m="http://schemas.openxmlformats.org/officeDocument/2006/math">
                    <m:sSup>
                      <m:sSupPr>
                        <m:ctrlPr>
                          <a:rPr lang="ar-AE" sz="2200" i="1" dirty="0" smtClean="0">
                            <a:solidFill>
                              <a:schemeClr val="dk1"/>
                            </a:solidFill>
                            <a:latin typeface="Cambria Math" panose="02040503050406030204" pitchFamily="18" charset="0"/>
                          </a:rPr>
                        </m:ctrlPr>
                      </m:sSupPr>
                      <m:e>
                        <m:d>
                          <m:dPr>
                            <m:ctrlPr>
                              <a:rPr lang="ar-AE" sz="2200" i="1" dirty="0" smtClean="0">
                                <a:solidFill>
                                  <a:schemeClr val="dk1"/>
                                </a:solidFill>
                                <a:latin typeface="Cambria Math" panose="02040503050406030204" pitchFamily="18" charset="0"/>
                              </a:rPr>
                            </m:ctrlPr>
                          </m:dPr>
                          <m:e>
                            <m:f>
                              <m:fPr>
                                <m:ctrlPr>
                                  <a:rPr lang="ar-AE" sz="2200" i="1" dirty="0" smtClean="0">
                                    <a:solidFill>
                                      <a:schemeClr val="dk1"/>
                                    </a:solidFill>
                                    <a:latin typeface="Cambria Math" panose="02040503050406030204" pitchFamily="18" charset="0"/>
                                  </a:rPr>
                                </m:ctrlPr>
                              </m:fPr>
                              <m:num>
                                <m:r>
                                  <a:rPr lang="ar-AE" sz="2200" i="1" dirty="0" smtClean="0">
                                    <a:solidFill>
                                      <a:schemeClr val="dk1"/>
                                    </a:solidFill>
                                    <a:latin typeface="Cambria Math" panose="02040503050406030204" pitchFamily="18" charset="0"/>
                                  </a:rPr>
                                  <m:t>3</m:t>
                                </m:r>
                              </m:num>
                              <m:den>
                                <m:r>
                                  <a:rPr lang="ar-AE" sz="2200" i="1" dirty="0" smtClean="0">
                                    <a:solidFill>
                                      <a:schemeClr val="dk1"/>
                                    </a:solidFill>
                                    <a:latin typeface="Cambria Math" panose="02040503050406030204" pitchFamily="18" charset="0"/>
                                  </a:rPr>
                                  <m:t>5</m:t>
                                </m:r>
                              </m:den>
                            </m:f>
                          </m:e>
                        </m:d>
                      </m:e>
                      <m:sup>
                        <m:r>
                          <a:rPr lang="ar-AE" sz="2200" i="1" dirty="0" smtClean="0">
                            <a:solidFill>
                              <a:schemeClr val="dk1"/>
                            </a:solidFill>
                            <a:latin typeface="Cambria Math" panose="02040503050406030204" pitchFamily="18" charset="0"/>
                          </a:rPr>
                          <m:t>2</m:t>
                        </m:r>
                      </m:sup>
                    </m:sSup>
                    <m:r>
                      <a:rPr lang="ar-AE" sz="2200" i="1" dirty="0" smtClean="0">
                        <a:solidFill>
                          <a:schemeClr val="dk1"/>
                        </a:solidFill>
                        <a:latin typeface="Cambria Math" panose="02040503050406030204" pitchFamily="18" charset="0"/>
                      </a:rPr>
                      <m:t>+</m:t>
                    </m:r>
                    <m:sSup>
                      <m:sSupPr>
                        <m:ctrlPr>
                          <a:rPr lang="ar-AE" sz="2200" i="1" dirty="0" smtClean="0">
                            <a:solidFill>
                              <a:schemeClr val="dk1"/>
                            </a:solidFill>
                            <a:latin typeface="Cambria Math" panose="02040503050406030204" pitchFamily="18" charset="0"/>
                          </a:rPr>
                        </m:ctrlPr>
                      </m:sSupPr>
                      <m:e>
                        <m:d>
                          <m:dPr>
                            <m:ctrlPr>
                              <a:rPr lang="ar-AE" sz="2200" i="1" dirty="0" smtClean="0">
                                <a:solidFill>
                                  <a:schemeClr val="dk1"/>
                                </a:solidFill>
                                <a:latin typeface="Cambria Math" panose="02040503050406030204" pitchFamily="18" charset="0"/>
                              </a:rPr>
                            </m:ctrlPr>
                          </m:dPr>
                          <m:e>
                            <m:f>
                              <m:fPr>
                                <m:ctrlPr>
                                  <a:rPr lang="ar-AE" sz="2200" i="1" dirty="0" smtClean="0">
                                    <a:solidFill>
                                      <a:schemeClr val="dk1"/>
                                    </a:solidFill>
                                    <a:latin typeface="Cambria Math" panose="02040503050406030204" pitchFamily="18" charset="0"/>
                                  </a:rPr>
                                </m:ctrlPr>
                              </m:fPr>
                              <m:num>
                                <m:r>
                                  <a:rPr lang="ar-AE" sz="2200" i="1" dirty="0" smtClean="0">
                                    <a:solidFill>
                                      <a:schemeClr val="dk1"/>
                                    </a:solidFill>
                                    <a:latin typeface="Cambria Math" panose="02040503050406030204" pitchFamily="18" charset="0"/>
                                  </a:rPr>
                                  <m:t>4</m:t>
                                </m:r>
                              </m:num>
                              <m:den>
                                <m:r>
                                  <a:rPr lang="ar-AE" sz="2200" i="1" dirty="0" smtClean="0">
                                    <a:solidFill>
                                      <a:schemeClr val="dk1"/>
                                    </a:solidFill>
                                    <a:latin typeface="Cambria Math" panose="02040503050406030204" pitchFamily="18" charset="0"/>
                                  </a:rPr>
                                  <m:t>5</m:t>
                                </m:r>
                              </m:den>
                            </m:f>
                          </m:e>
                        </m:d>
                      </m:e>
                      <m:sup>
                        <m:r>
                          <a:rPr lang="ar-AE" sz="2200" i="1" dirty="0" smtClean="0">
                            <a:solidFill>
                              <a:schemeClr val="dk1"/>
                            </a:solidFill>
                            <a:latin typeface="Cambria Math" panose="02040503050406030204" pitchFamily="18" charset="0"/>
                          </a:rPr>
                          <m:t>2</m:t>
                        </m:r>
                      </m:sup>
                    </m:sSup>
                    <m:r>
                      <a:rPr lang="ar-AE" sz="2200" i="1" dirty="0" smtClean="0">
                        <a:solidFill>
                          <a:schemeClr val="dk1"/>
                        </a:solidFill>
                        <a:latin typeface="Cambria Math" panose="02040503050406030204" pitchFamily="18" charset="0"/>
                      </a:rPr>
                      <m:t>=</m:t>
                    </m:r>
                    <m:f>
                      <m:fPr>
                        <m:ctrlPr>
                          <a:rPr lang="ar-AE" sz="2200" i="1" dirty="0" smtClean="0">
                            <a:solidFill>
                              <a:schemeClr val="dk1"/>
                            </a:solidFill>
                            <a:latin typeface="Cambria Math" panose="02040503050406030204" pitchFamily="18" charset="0"/>
                          </a:rPr>
                        </m:ctrlPr>
                      </m:fPr>
                      <m:num>
                        <m:r>
                          <a:rPr lang="ar-AE" sz="2200" i="1" dirty="0" smtClean="0">
                            <a:solidFill>
                              <a:schemeClr val="dk1"/>
                            </a:solidFill>
                            <a:latin typeface="Cambria Math" panose="02040503050406030204" pitchFamily="18" charset="0"/>
                          </a:rPr>
                          <m:t>9</m:t>
                        </m:r>
                      </m:num>
                      <m:den>
                        <m:r>
                          <a:rPr lang="ar-AE" sz="2200" i="1" dirty="0" smtClean="0">
                            <a:solidFill>
                              <a:schemeClr val="dk1"/>
                            </a:solidFill>
                            <a:latin typeface="Cambria Math" panose="02040503050406030204" pitchFamily="18" charset="0"/>
                          </a:rPr>
                          <m:t>25</m:t>
                        </m:r>
                      </m:den>
                    </m:f>
                    <m:r>
                      <a:rPr lang="ar-AE" sz="2200" i="1" dirty="0" smtClean="0">
                        <a:solidFill>
                          <a:schemeClr val="dk1"/>
                        </a:solidFill>
                        <a:latin typeface="Cambria Math" panose="02040503050406030204" pitchFamily="18" charset="0"/>
                      </a:rPr>
                      <m:t>+</m:t>
                    </m:r>
                    <m:f>
                      <m:fPr>
                        <m:ctrlPr>
                          <a:rPr lang="ar-AE" sz="2200" i="1" dirty="0" smtClean="0">
                            <a:solidFill>
                              <a:schemeClr val="dk1"/>
                            </a:solidFill>
                            <a:latin typeface="Cambria Math" panose="02040503050406030204" pitchFamily="18" charset="0"/>
                          </a:rPr>
                        </m:ctrlPr>
                      </m:fPr>
                      <m:num>
                        <m:r>
                          <a:rPr lang="ar-AE" sz="2200" i="1" dirty="0" smtClean="0">
                            <a:solidFill>
                              <a:schemeClr val="dk1"/>
                            </a:solidFill>
                            <a:latin typeface="Cambria Math" panose="02040503050406030204" pitchFamily="18" charset="0"/>
                          </a:rPr>
                          <m:t>16</m:t>
                        </m:r>
                      </m:num>
                      <m:den>
                        <m:r>
                          <a:rPr lang="ar-AE" sz="2200" i="1" dirty="0" smtClean="0">
                            <a:solidFill>
                              <a:schemeClr val="dk1"/>
                            </a:solidFill>
                            <a:latin typeface="Cambria Math" panose="02040503050406030204" pitchFamily="18" charset="0"/>
                          </a:rPr>
                          <m:t>25</m:t>
                        </m:r>
                      </m:den>
                    </m:f>
                    <m:r>
                      <a:rPr lang="ar-AE" sz="2200" i="1" dirty="0" smtClean="0">
                        <a:solidFill>
                          <a:schemeClr val="dk1"/>
                        </a:solidFill>
                        <a:latin typeface="Cambria Math" panose="02040503050406030204" pitchFamily="18" charset="0"/>
                      </a:rPr>
                      <m:t>=1</m:t>
                    </m:r>
                  </m:oMath>
                </a14:m>
                <a:r>
                  <a:rPr lang="ar-AE" sz="2200" dirty="0">
                    <a:solidFill>
                      <a:schemeClr val="dk1"/>
                    </a:solidFill>
                  </a:rPr>
                  <a:t>  ✓</a:t>
                </a:r>
                <a:endParaRPr sz="2200" dirty="0">
                  <a:solidFill>
                    <a:schemeClr val="dk1"/>
                  </a:solidFill>
                </a:endParaRPr>
              </a:p>
            </p:txBody>
          </p:sp>
        </mc:Choice>
        <mc:Fallback>
          <p:sp>
            <p:nvSpPr>
              <p:cNvPr id="726" name="Google Shape;726;p113"/>
              <p:cNvSpPr txBox="1">
                <a:spLocks noRot="1" noChangeAspect="1" noMove="1" noResize="1" noEditPoints="1" noAdjustHandles="1" noChangeArrowheads="1" noChangeShapeType="1" noTextEdit="1"/>
              </p:cNvSpPr>
              <p:nvPr/>
            </p:nvSpPr>
            <p:spPr>
              <a:xfrm>
                <a:off x="831833" y="1198744"/>
                <a:ext cx="10559700" cy="4713942"/>
              </a:xfrm>
              <a:prstGeom prst="rect">
                <a:avLst/>
              </a:prstGeom>
              <a:blipFill>
                <a:blip r:embed="rId3"/>
                <a:stretch>
                  <a:fillRect l="-480" r="-240"/>
                </a:stretch>
              </a:blipFill>
              <a:ln>
                <a:noFill/>
              </a:ln>
            </p:spPr>
            <p:txBody>
              <a:bodyPr/>
              <a:lstStyle/>
              <a:p>
                <a:r>
                  <a:rPr lang="en-US">
                    <a:noFill/>
                  </a:rPr>
                  <a:t> </a:t>
                </a:r>
              </a:p>
            </p:txBody>
          </p:sp>
        </mc:Fallback>
      </mc:AlternateContent>
      <p:sp>
        <p:nvSpPr>
          <p:cNvPr id="727" name="Google Shape;727;p113">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167"/>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The Rearranged Formula</a:t>
            </a:r>
            <a:endParaRPr sz="4000" dirty="0"/>
          </a:p>
        </p:txBody>
      </p:sp>
      <mc:AlternateContent xmlns:mc="http://schemas.openxmlformats.org/markup-compatibility/2006">
        <mc:Choice xmlns:a14="http://schemas.microsoft.com/office/drawing/2010/main" Requires="a14">
          <p:sp>
            <p:nvSpPr>
              <p:cNvPr id="1124" name="Google Shape;1124;p167"/>
              <p:cNvSpPr txBox="1"/>
              <p:nvPr/>
            </p:nvSpPr>
            <p:spPr>
              <a:xfrm>
                <a:off x="831833" y="1289313"/>
                <a:ext cx="10778700" cy="4733307"/>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Problem: What if we know </a:t>
                </a:r>
                <a14:m>
                  <m:oMath xmlns:m="http://schemas.openxmlformats.org/officeDocument/2006/math">
                    <m:r>
                      <a:rPr lang="en-US" sz="2000" i="1" dirty="0" smtClean="0">
                        <a:solidFill>
                          <a:schemeClr val="dk1"/>
                        </a:solidFill>
                        <a:latin typeface="Cambria Math" panose="02040503050406030204" pitchFamily="18" charset="0"/>
                      </a:rPr>
                      <m:t>𝑎</m:t>
                    </m:r>
                  </m:oMath>
                </a14:m>
                <a:r>
                  <a:rPr lang="en-US" sz="2000" dirty="0">
                    <a:solidFill>
                      <a:schemeClr val="dk1"/>
                    </a:solidFill>
                  </a:rPr>
                  <a:t>, </a:t>
                </a:r>
                <a14:m>
                  <m:oMath xmlns:m="http://schemas.openxmlformats.org/officeDocument/2006/math">
                    <m:r>
                      <a:rPr lang="en-US" sz="2000" i="1" dirty="0" smtClean="0">
                        <a:solidFill>
                          <a:schemeClr val="dk1"/>
                        </a:solidFill>
                        <a:latin typeface="Cambria Math" panose="02040503050406030204" pitchFamily="18" charset="0"/>
                      </a:rPr>
                      <m:t>𝑏</m:t>
                    </m:r>
                  </m:oMath>
                </a14:m>
                <a:r>
                  <a:rPr lang="en-US" sz="2000" dirty="0">
                    <a:solidFill>
                      <a:schemeClr val="dk1"/>
                    </a:solidFill>
                  </a:rPr>
                  <a:t>, and </a:t>
                </a:r>
                <a14:m>
                  <m:oMath xmlns:m="http://schemas.openxmlformats.org/officeDocument/2006/math">
                    <m:r>
                      <a:rPr lang="en-US" sz="2000" i="1" dirty="0" smtClean="0">
                        <a:solidFill>
                          <a:schemeClr val="dk1"/>
                        </a:solidFill>
                        <a:latin typeface="Cambria Math" panose="02040503050406030204" pitchFamily="18" charset="0"/>
                      </a:rPr>
                      <m:t>𝑐</m:t>
                    </m:r>
                  </m:oMath>
                </a14:m>
                <a:r>
                  <a:rPr lang="en-US" sz="2000" dirty="0">
                    <a:solidFill>
                      <a:schemeClr val="dk1"/>
                    </a:solidFill>
                  </a:rPr>
                  <a:t>, but need to find the angles?</a:t>
                </a:r>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Solution: Rearrange the Law of Cosines to solve for cosine of the angle!</a:t>
                </a:r>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Original: </a:t>
                </a:r>
                <a14:m>
                  <m:oMath xmlns:m="http://schemas.openxmlformats.org/officeDocument/2006/math">
                    <m:sSup>
                      <m:sSupPr>
                        <m:ctrlPr>
                          <a:rPr lang="en-US" sz="2000" i="1" dirty="0" smtClean="0">
                            <a:solidFill>
                              <a:schemeClr val="dk1"/>
                            </a:solidFill>
                            <a:latin typeface="Cambria Math" panose="02040503050406030204" pitchFamily="18" charset="0"/>
                          </a:rPr>
                        </m:ctrlPr>
                      </m:sSupPr>
                      <m:e>
                        <m:r>
                          <a:rPr lang="en-US" sz="2000" i="1" dirty="0" smtClean="0">
                            <a:solidFill>
                              <a:schemeClr val="dk1"/>
                            </a:solidFill>
                            <a:latin typeface="Cambria Math" panose="02040503050406030204" pitchFamily="18" charset="0"/>
                          </a:rPr>
                          <m:t>𝑎</m:t>
                        </m:r>
                      </m:e>
                      <m:sup>
                        <m:r>
                          <a:rPr lang="en-US" sz="2000" i="1" dirty="0" smtClean="0">
                            <a:solidFill>
                              <a:schemeClr val="dk1"/>
                            </a:solidFill>
                            <a:latin typeface="Cambria Math" panose="02040503050406030204" pitchFamily="18" charset="0"/>
                          </a:rPr>
                          <m:t>2</m:t>
                        </m:r>
                      </m:sup>
                    </m:sSup>
                    <m:r>
                      <a:rPr lang="en-US" sz="2000" i="1" dirty="0" smtClean="0">
                        <a:solidFill>
                          <a:schemeClr val="dk1"/>
                        </a:solidFill>
                        <a:latin typeface="Cambria Math" panose="02040503050406030204" pitchFamily="18" charset="0"/>
                      </a:rPr>
                      <m:t>=</m:t>
                    </m:r>
                    <m:sSup>
                      <m:sSupPr>
                        <m:ctrlPr>
                          <a:rPr lang="en-US" sz="2000" i="1" dirty="0" smtClean="0">
                            <a:solidFill>
                              <a:schemeClr val="dk1"/>
                            </a:solidFill>
                            <a:latin typeface="Cambria Math" panose="02040503050406030204" pitchFamily="18" charset="0"/>
                          </a:rPr>
                        </m:ctrlPr>
                      </m:sSupPr>
                      <m:e>
                        <m:r>
                          <a:rPr lang="en-US" sz="2000" i="1" dirty="0" smtClean="0">
                            <a:solidFill>
                              <a:schemeClr val="dk1"/>
                            </a:solidFill>
                            <a:latin typeface="Cambria Math" panose="02040503050406030204" pitchFamily="18" charset="0"/>
                          </a:rPr>
                          <m:t>𝑏</m:t>
                        </m:r>
                      </m:e>
                      <m:sup>
                        <m:r>
                          <a:rPr lang="en-US" sz="2000" i="1" dirty="0" smtClean="0">
                            <a:solidFill>
                              <a:schemeClr val="dk1"/>
                            </a:solidFill>
                            <a:latin typeface="Cambria Math" panose="02040503050406030204" pitchFamily="18" charset="0"/>
                          </a:rPr>
                          <m:t>2</m:t>
                        </m:r>
                      </m:sup>
                    </m:sSup>
                    <m:r>
                      <a:rPr lang="en-US" sz="2000" i="1" dirty="0" smtClean="0">
                        <a:solidFill>
                          <a:schemeClr val="dk1"/>
                        </a:solidFill>
                        <a:latin typeface="Cambria Math" panose="02040503050406030204" pitchFamily="18" charset="0"/>
                      </a:rPr>
                      <m:t>+</m:t>
                    </m:r>
                    <m:sSup>
                      <m:sSupPr>
                        <m:ctrlPr>
                          <a:rPr lang="en-US" sz="2000" i="1" dirty="0" smtClean="0">
                            <a:solidFill>
                              <a:schemeClr val="dk1"/>
                            </a:solidFill>
                            <a:latin typeface="Cambria Math" panose="02040503050406030204" pitchFamily="18" charset="0"/>
                          </a:rPr>
                        </m:ctrlPr>
                      </m:sSupPr>
                      <m:e>
                        <m:r>
                          <a:rPr lang="en-US" sz="2000" i="1" dirty="0" smtClean="0">
                            <a:solidFill>
                              <a:schemeClr val="dk1"/>
                            </a:solidFill>
                            <a:latin typeface="Cambria Math" panose="02040503050406030204" pitchFamily="18" charset="0"/>
                          </a:rPr>
                          <m:t>𝑐</m:t>
                        </m:r>
                      </m:e>
                      <m:sup>
                        <m:r>
                          <a:rPr lang="en-US" sz="2000" i="1" dirty="0" smtClean="0">
                            <a:solidFill>
                              <a:schemeClr val="dk1"/>
                            </a:solidFill>
                            <a:latin typeface="Cambria Math" panose="02040503050406030204" pitchFamily="18" charset="0"/>
                          </a:rPr>
                          <m:t>2</m:t>
                        </m:r>
                      </m:sup>
                    </m:sSup>
                    <m:r>
                      <a:rPr lang="en-US" sz="2000" i="1" dirty="0" smtClean="0">
                        <a:solidFill>
                          <a:schemeClr val="dk1"/>
                        </a:solidFill>
                        <a:latin typeface="Cambria Math" panose="02040503050406030204" pitchFamily="18" charset="0"/>
                      </a:rPr>
                      <m:t>−2</m:t>
                    </m:r>
                    <m:r>
                      <a:rPr lang="en-US" sz="2000" i="1" dirty="0" smtClean="0">
                        <a:solidFill>
                          <a:schemeClr val="dk1"/>
                        </a:solidFill>
                        <a:latin typeface="Cambria Math" panose="02040503050406030204" pitchFamily="18" charset="0"/>
                      </a:rPr>
                      <m:t>𝑏𝑐</m:t>
                    </m:r>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cos</m:t>
                        </m:r>
                      </m:fName>
                      <m:e>
                        <m:r>
                          <a:rPr lang="en-US" sz="2000" i="1" dirty="0" smtClean="0">
                            <a:solidFill>
                              <a:schemeClr val="dk1"/>
                            </a:solidFill>
                            <a:latin typeface="Cambria Math" panose="02040503050406030204" pitchFamily="18" charset="0"/>
                          </a:rPr>
                          <m:t>𝛼</m:t>
                        </m:r>
                      </m:e>
                    </m:func>
                  </m:oMath>
                </a14:m>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Rearranged: </a:t>
                </a:r>
                <a14:m>
                  <m:oMath xmlns:m="http://schemas.openxmlformats.org/officeDocument/2006/math">
                    <m:func>
                      <m:funcPr>
                        <m:ctrlPr>
                          <a:rPr lang="en-US" sz="2000" i="1" dirty="0" smtClean="0">
                            <a:solidFill>
                              <a:schemeClr val="dk1"/>
                            </a:solidFill>
                            <a:latin typeface="Cambria Math" panose="02040503050406030204" pitchFamily="18" charset="0"/>
                          </a:rPr>
                        </m:ctrlPr>
                      </m:funcPr>
                      <m:fName>
                        <m:r>
                          <m:rPr>
                            <m:sty m:val="p"/>
                          </m:rPr>
                          <a:rPr lang="en-US" sz="2000" i="0" dirty="0" smtClean="0">
                            <a:solidFill>
                              <a:schemeClr val="dk1"/>
                            </a:solidFill>
                            <a:latin typeface="Cambria Math" panose="02040503050406030204" pitchFamily="18" charset="0"/>
                          </a:rPr>
                          <m:t>cos</m:t>
                        </m:r>
                      </m:fName>
                      <m:e>
                        <m:r>
                          <a:rPr lang="en-US" sz="2000" i="1" dirty="0" smtClean="0">
                            <a:solidFill>
                              <a:schemeClr val="dk1"/>
                            </a:solidFill>
                            <a:latin typeface="Cambria Math" panose="02040503050406030204" pitchFamily="18" charset="0"/>
                          </a:rPr>
                          <m:t>𝛼</m:t>
                        </m:r>
                      </m:e>
                    </m:func>
                    <m:r>
                      <a:rPr lang="en-US" sz="2000" i="1" dirty="0" smtClean="0">
                        <a:solidFill>
                          <a:schemeClr val="dk1"/>
                        </a:solidFill>
                        <a:latin typeface="Cambria Math" panose="02040503050406030204" pitchFamily="18" charset="0"/>
                      </a:rPr>
                      <m:t>=</m:t>
                    </m:r>
                    <m:f>
                      <m:fPr>
                        <m:ctrlPr>
                          <a:rPr lang="en-US" sz="2000" i="1" dirty="0" smtClean="0">
                            <a:solidFill>
                              <a:schemeClr val="dk1"/>
                            </a:solidFill>
                            <a:latin typeface="Cambria Math" panose="02040503050406030204" pitchFamily="18" charset="0"/>
                          </a:rPr>
                        </m:ctrlPr>
                      </m:fPr>
                      <m:num>
                        <m:sSup>
                          <m:sSupPr>
                            <m:ctrlPr>
                              <a:rPr lang="en-US" sz="2000" i="1" dirty="0" smtClean="0">
                                <a:solidFill>
                                  <a:schemeClr val="dk1"/>
                                </a:solidFill>
                                <a:latin typeface="Cambria Math" panose="02040503050406030204" pitchFamily="18" charset="0"/>
                              </a:rPr>
                            </m:ctrlPr>
                          </m:sSupPr>
                          <m:e>
                            <m:r>
                              <a:rPr lang="en-US" sz="2000" i="1" dirty="0" smtClean="0">
                                <a:solidFill>
                                  <a:schemeClr val="dk1"/>
                                </a:solidFill>
                                <a:latin typeface="Cambria Math" panose="02040503050406030204" pitchFamily="18" charset="0"/>
                              </a:rPr>
                              <m:t>𝑏</m:t>
                            </m:r>
                          </m:e>
                          <m:sup>
                            <m:r>
                              <a:rPr lang="en-US" sz="2000" i="1" dirty="0" smtClean="0">
                                <a:solidFill>
                                  <a:schemeClr val="dk1"/>
                                </a:solidFill>
                                <a:latin typeface="Cambria Math" panose="02040503050406030204" pitchFamily="18" charset="0"/>
                              </a:rPr>
                              <m:t>2</m:t>
                            </m:r>
                          </m:sup>
                        </m:sSup>
                        <m:r>
                          <a:rPr lang="en-US" sz="2000" i="1" dirty="0" smtClean="0">
                            <a:solidFill>
                              <a:schemeClr val="dk1"/>
                            </a:solidFill>
                            <a:latin typeface="Cambria Math" panose="02040503050406030204" pitchFamily="18" charset="0"/>
                          </a:rPr>
                          <m:t>+</m:t>
                        </m:r>
                        <m:sSup>
                          <m:sSupPr>
                            <m:ctrlPr>
                              <a:rPr lang="en-US" sz="2000" i="1" dirty="0" smtClean="0">
                                <a:solidFill>
                                  <a:schemeClr val="dk1"/>
                                </a:solidFill>
                                <a:latin typeface="Cambria Math" panose="02040503050406030204" pitchFamily="18" charset="0"/>
                              </a:rPr>
                            </m:ctrlPr>
                          </m:sSupPr>
                          <m:e>
                            <m:r>
                              <a:rPr lang="en-US" sz="2000" i="1" dirty="0" smtClean="0">
                                <a:solidFill>
                                  <a:schemeClr val="dk1"/>
                                </a:solidFill>
                                <a:latin typeface="Cambria Math" panose="02040503050406030204" pitchFamily="18" charset="0"/>
                              </a:rPr>
                              <m:t>𝑐</m:t>
                            </m:r>
                          </m:e>
                          <m:sup>
                            <m:r>
                              <a:rPr lang="en-US" sz="2000" i="1" dirty="0" smtClean="0">
                                <a:solidFill>
                                  <a:schemeClr val="dk1"/>
                                </a:solidFill>
                                <a:latin typeface="Cambria Math" panose="02040503050406030204" pitchFamily="18" charset="0"/>
                              </a:rPr>
                              <m:t>2</m:t>
                            </m:r>
                          </m:sup>
                        </m:sSup>
                        <m:r>
                          <a:rPr lang="en-US" sz="2000" i="1" dirty="0" smtClean="0">
                            <a:solidFill>
                              <a:schemeClr val="dk1"/>
                            </a:solidFill>
                            <a:latin typeface="Cambria Math" panose="02040503050406030204" pitchFamily="18" charset="0"/>
                          </a:rPr>
                          <m:t>−</m:t>
                        </m:r>
                        <m:sSup>
                          <m:sSupPr>
                            <m:ctrlPr>
                              <a:rPr lang="en-US" sz="2000" i="1" dirty="0" smtClean="0">
                                <a:solidFill>
                                  <a:schemeClr val="dk1"/>
                                </a:solidFill>
                                <a:latin typeface="Cambria Math" panose="02040503050406030204" pitchFamily="18" charset="0"/>
                              </a:rPr>
                            </m:ctrlPr>
                          </m:sSupPr>
                          <m:e>
                            <m:r>
                              <a:rPr lang="en-US" sz="2000" i="1" dirty="0" smtClean="0">
                                <a:solidFill>
                                  <a:schemeClr val="dk1"/>
                                </a:solidFill>
                                <a:latin typeface="Cambria Math" panose="02040503050406030204" pitchFamily="18" charset="0"/>
                              </a:rPr>
                              <m:t>𝑎</m:t>
                            </m:r>
                          </m:e>
                          <m:sup>
                            <m:r>
                              <a:rPr lang="en-US" sz="2000" i="1" dirty="0" smtClean="0">
                                <a:solidFill>
                                  <a:schemeClr val="dk1"/>
                                </a:solidFill>
                                <a:latin typeface="Cambria Math" panose="02040503050406030204" pitchFamily="18" charset="0"/>
                              </a:rPr>
                              <m:t>2</m:t>
                            </m:r>
                          </m:sup>
                        </m:sSup>
                      </m:num>
                      <m:den>
                        <m:r>
                          <a:rPr lang="en-US" sz="2000" i="1" dirty="0" smtClean="0">
                            <a:solidFill>
                              <a:schemeClr val="dk1"/>
                            </a:solidFill>
                            <a:latin typeface="Cambria Math" panose="02040503050406030204" pitchFamily="18" charset="0"/>
                          </a:rPr>
                          <m:t>2</m:t>
                        </m:r>
                        <m:r>
                          <a:rPr lang="en-US" sz="2000" i="1" dirty="0" smtClean="0">
                            <a:solidFill>
                              <a:schemeClr val="dk1"/>
                            </a:solidFill>
                            <a:latin typeface="Cambria Math" panose="02040503050406030204" pitchFamily="18" charset="0"/>
                          </a:rPr>
                          <m:t>𝑏𝑐</m:t>
                        </m:r>
                      </m:den>
                    </m:f>
                  </m:oMath>
                </a14:m>
                <a:endParaRPr lang="en-US"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Similarly:</a:t>
                </a:r>
              </a:p>
              <a:p>
                <a:pPr fontAlgn="base"/>
                <a:r>
                  <a:rPr lang="en-US" sz="2000" dirty="0"/>
                  <a:t>	 </a:t>
                </a:r>
                <a14:m>
                  <m:oMath xmlns:m="http://schemas.openxmlformats.org/officeDocument/2006/math">
                    <m:func>
                      <m:funcPr>
                        <m:ctrlPr>
                          <a:rPr lang="en-US" sz="2000" i="1" dirty="0" smtClean="0">
                            <a:latin typeface="Cambria Math" panose="02040503050406030204" pitchFamily="18" charset="0"/>
                          </a:rPr>
                        </m:ctrlPr>
                      </m:funcPr>
                      <m:fName>
                        <m:r>
                          <m:rPr>
                            <m:sty m:val="p"/>
                          </m:rPr>
                          <a:rPr lang="en-US" sz="2000" i="0" dirty="0">
                            <a:latin typeface="Cambria Math" panose="02040503050406030204" pitchFamily="18" charset="0"/>
                          </a:rPr>
                          <m:t>cos</m:t>
                        </m:r>
                      </m:fName>
                      <m:e>
                        <m:r>
                          <a:rPr lang="en-US" sz="2000" i="1" dirty="0">
                            <a:latin typeface="Cambria Math" panose="02040503050406030204" pitchFamily="18" charset="0"/>
                          </a:rPr>
                          <m:t>𝛽</m:t>
                        </m:r>
                      </m:e>
                    </m:func>
                    <m:r>
                      <a:rPr lang="en-US" sz="2000" i="1" dirty="0">
                        <a:latin typeface="Cambria Math" panose="02040503050406030204" pitchFamily="18" charset="0"/>
                      </a:rPr>
                      <m:t>=</m:t>
                    </m:r>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i="1" dirty="0">
                                <a:latin typeface="Cambria Math" panose="02040503050406030204" pitchFamily="18" charset="0"/>
                              </a:rPr>
                              <m:t>𝑎</m:t>
                            </m:r>
                          </m:e>
                          <m:sup>
                            <m:r>
                              <a:rPr lang="en-US" sz="2000" i="1" dirty="0">
                                <a:latin typeface="Cambria Math" panose="02040503050406030204" pitchFamily="18" charset="0"/>
                              </a:rPr>
                              <m:t>2</m:t>
                            </m:r>
                          </m:sup>
                        </m:sSup>
                        <m:r>
                          <a:rPr lang="en-US" sz="2000" i="1" dirty="0">
                            <a:latin typeface="Cambria Math" panose="02040503050406030204" pitchFamily="18" charset="0"/>
                          </a:rPr>
                          <m:t>+</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𝑐</m:t>
                            </m:r>
                          </m:e>
                          <m:sup>
                            <m:r>
                              <a:rPr lang="en-US" sz="2000" i="1" dirty="0">
                                <a:latin typeface="Cambria Math" panose="02040503050406030204" pitchFamily="18" charset="0"/>
                              </a:rPr>
                              <m:t>2</m:t>
                            </m:r>
                          </m:sup>
                        </m:sSup>
                        <m:r>
                          <a:rPr lang="en-US" sz="2000" i="1" dirty="0">
                            <a:latin typeface="Cambria Math" panose="02040503050406030204" pitchFamily="18" charset="0"/>
                          </a:rPr>
                          <m:t>−</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𝑏</m:t>
                            </m:r>
                          </m:e>
                          <m:sup>
                            <m:r>
                              <a:rPr lang="en-US" sz="2000" i="1" dirty="0">
                                <a:latin typeface="Cambria Math" panose="02040503050406030204" pitchFamily="18" charset="0"/>
                              </a:rPr>
                              <m:t>2</m:t>
                            </m:r>
                          </m:sup>
                        </m:sSup>
                      </m:num>
                      <m:den>
                        <m:r>
                          <a:rPr lang="en-US" sz="2000" i="1" dirty="0">
                            <a:latin typeface="Cambria Math" panose="02040503050406030204" pitchFamily="18" charset="0"/>
                          </a:rPr>
                          <m:t>2</m:t>
                        </m:r>
                        <m:r>
                          <a:rPr lang="en-US" sz="2000" i="1" dirty="0">
                            <a:latin typeface="Cambria Math" panose="02040503050406030204" pitchFamily="18" charset="0"/>
                          </a:rPr>
                          <m:t>𝑎𝑐</m:t>
                        </m:r>
                      </m:den>
                    </m:f>
                  </m:oMath>
                </a14:m>
              </a:p>
              <a:p>
                <a:pPr fontAlgn="base"/>
                <a:r>
                  <a:rPr lang="en-US" sz="2000" dirty="0"/>
                  <a:t>	 </a:t>
                </a:r>
                <a14:m>
                  <m:oMath xmlns:m="http://schemas.openxmlformats.org/officeDocument/2006/math">
                    <m:func>
                      <m:funcPr>
                        <m:ctrlPr>
                          <a:rPr lang="en-US" sz="2000" i="1" dirty="0" smtClean="0">
                            <a:latin typeface="Cambria Math" panose="02040503050406030204" pitchFamily="18" charset="0"/>
                          </a:rPr>
                        </m:ctrlPr>
                      </m:funcPr>
                      <m:fName>
                        <m:r>
                          <m:rPr>
                            <m:sty m:val="p"/>
                          </m:rPr>
                          <a:rPr lang="en-US" sz="2000" i="0" dirty="0">
                            <a:latin typeface="Cambria Math" panose="02040503050406030204" pitchFamily="18" charset="0"/>
                          </a:rPr>
                          <m:t>cos</m:t>
                        </m:r>
                      </m:fName>
                      <m:e>
                        <m:r>
                          <a:rPr lang="en-US" sz="2000" i="1" dirty="0">
                            <a:latin typeface="Cambria Math" panose="02040503050406030204" pitchFamily="18" charset="0"/>
                          </a:rPr>
                          <m:t>𝛾</m:t>
                        </m:r>
                      </m:e>
                    </m:func>
                    <m:r>
                      <a:rPr lang="en-US" sz="2000" i="1" dirty="0">
                        <a:latin typeface="Cambria Math" panose="02040503050406030204" pitchFamily="18" charset="0"/>
                      </a:rPr>
                      <m:t>=</m:t>
                    </m:r>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i="1" dirty="0">
                                <a:latin typeface="Cambria Math" panose="02040503050406030204" pitchFamily="18" charset="0"/>
                              </a:rPr>
                              <m:t>𝑎</m:t>
                            </m:r>
                          </m:e>
                          <m:sup>
                            <m:r>
                              <a:rPr lang="en-US" sz="2000" i="1" dirty="0">
                                <a:latin typeface="Cambria Math" panose="02040503050406030204" pitchFamily="18" charset="0"/>
                              </a:rPr>
                              <m:t>2</m:t>
                            </m:r>
                          </m:sup>
                        </m:sSup>
                        <m:r>
                          <a:rPr lang="en-US" sz="2000" i="1" dirty="0">
                            <a:latin typeface="Cambria Math" panose="02040503050406030204" pitchFamily="18" charset="0"/>
                          </a:rPr>
                          <m:t>+</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𝑏</m:t>
                            </m:r>
                          </m:e>
                          <m:sup>
                            <m:r>
                              <a:rPr lang="en-US" sz="2000" i="1" dirty="0">
                                <a:latin typeface="Cambria Math" panose="02040503050406030204" pitchFamily="18" charset="0"/>
                              </a:rPr>
                              <m:t>2</m:t>
                            </m:r>
                          </m:sup>
                        </m:sSup>
                        <m:r>
                          <a:rPr lang="en-US" sz="2000" i="1" dirty="0">
                            <a:latin typeface="Cambria Math" panose="02040503050406030204" pitchFamily="18" charset="0"/>
                          </a:rPr>
                          <m:t>−</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𝑐</m:t>
                            </m:r>
                          </m:e>
                          <m:sup>
                            <m:r>
                              <a:rPr lang="en-US" sz="2000" i="1" dirty="0">
                                <a:latin typeface="Cambria Math" panose="02040503050406030204" pitchFamily="18" charset="0"/>
                              </a:rPr>
                              <m:t>2</m:t>
                            </m:r>
                          </m:sup>
                        </m:sSup>
                      </m:num>
                      <m:den>
                        <m:r>
                          <a:rPr lang="en-US" sz="2000" i="1" dirty="0">
                            <a:latin typeface="Cambria Math" panose="02040503050406030204" pitchFamily="18" charset="0"/>
                          </a:rPr>
                          <m:t>2</m:t>
                        </m:r>
                        <m:r>
                          <a:rPr lang="en-US" sz="2000" i="1" dirty="0">
                            <a:latin typeface="Cambria Math" panose="02040503050406030204" pitchFamily="18" charset="0"/>
                          </a:rPr>
                          <m:t>𝑎𝑏</m:t>
                        </m:r>
                      </m:den>
                    </m:f>
                  </m:oMath>
                </a14:m>
                <a:endParaRPr lang="en-US" sz="2000" dirty="0"/>
              </a:p>
              <a:p>
                <a:pPr marL="0" marR="0" lvl="0" indent="0" algn="l" rtl="0">
                  <a:lnSpc>
                    <a:spcPct val="113000"/>
                  </a:lnSpc>
                  <a:spcBef>
                    <a:spcPts val="1000"/>
                  </a:spcBef>
                  <a:spcAft>
                    <a:spcPts val="0"/>
                  </a:spcAft>
                  <a:buClr>
                    <a:srgbClr val="000000"/>
                  </a:buClr>
                  <a:buSzPts val="2800"/>
                  <a:buFont typeface="Arial"/>
                  <a:buNone/>
                </a:pPr>
                <a:endParaRPr sz="20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000" dirty="0">
                    <a:solidFill>
                      <a:schemeClr val="dk1"/>
                    </a:solidFill>
                  </a:rPr>
                  <a:t>Pro tip: Use </a:t>
                </a:r>
                <a14:m>
                  <m:oMath xmlns:m="http://schemas.openxmlformats.org/officeDocument/2006/math">
                    <m:sSup>
                      <m:sSupPr>
                        <m:ctrlPr>
                          <a:rPr lang="en-US" sz="2000" i="1" dirty="0" smtClean="0">
                            <a:solidFill>
                              <a:schemeClr val="dk1"/>
                            </a:solidFill>
                            <a:latin typeface="Cambria Math" panose="02040503050406030204" pitchFamily="18" charset="0"/>
                          </a:rPr>
                        </m:ctrlPr>
                      </m:sSupPr>
                      <m:e>
                        <m:r>
                          <m:rPr>
                            <m:sty m:val="p"/>
                          </m:rPr>
                          <a:rPr lang="en-US" sz="2000" i="0" dirty="0" smtClean="0">
                            <a:solidFill>
                              <a:schemeClr val="dk1"/>
                            </a:solidFill>
                            <a:latin typeface="Cambria Math" panose="02040503050406030204" pitchFamily="18" charset="0"/>
                          </a:rPr>
                          <m:t>cos</m:t>
                        </m:r>
                      </m:e>
                      <m:sup>
                        <m:r>
                          <a:rPr lang="en-US" sz="2000" i="1" dirty="0" smtClean="0">
                            <a:solidFill>
                              <a:schemeClr val="dk1"/>
                            </a:solidFill>
                            <a:latin typeface="Cambria Math" panose="02040503050406030204" pitchFamily="18" charset="0"/>
                          </a:rPr>
                          <m:t>−1</m:t>
                        </m:r>
                      </m:sup>
                    </m:sSup>
                  </m:oMath>
                </a14:m>
                <a:r>
                  <a:rPr lang="en-US" sz="2000" dirty="0">
                    <a:solidFill>
                      <a:schemeClr val="dk1"/>
                    </a:solidFill>
                  </a:rPr>
                  <a:t> on your calculator to find the angle from its cosine value</a:t>
                </a:r>
                <a:endParaRPr sz="2000" dirty="0">
                  <a:solidFill>
                    <a:schemeClr val="dk1"/>
                  </a:solidFill>
                </a:endParaRPr>
              </a:p>
            </p:txBody>
          </p:sp>
        </mc:Choice>
        <mc:Fallback>
          <p:sp>
            <p:nvSpPr>
              <p:cNvPr id="1124" name="Google Shape;1124;p167"/>
              <p:cNvSpPr txBox="1">
                <a:spLocks noRot="1" noChangeAspect="1" noMove="1" noResize="1" noEditPoints="1" noAdjustHandles="1" noChangeArrowheads="1" noChangeShapeType="1" noTextEdit="1"/>
              </p:cNvSpPr>
              <p:nvPr/>
            </p:nvSpPr>
            <p:spPr>
              <a:xfrm>
                <a:off x="831833" y="1289313"/>
                <a:ext cx="10778700" cy="4733307"/>
              </a:xfrm>
              <a:prstGeom prst="rect">
                <a:avLst/>
              </a:prstGeom>
              <a:blipFill>
                <a:blip r:embed="rId3"/>
                <a:stretch>
                  <a:fillRect l="-353"/>
                </a:stretch>
              </a:blipFill>
              <a:ln>
                <a:noFill/>
              </a:ln>
            </p:spPr>
            <p:txBody>
              <a:bodyPr/>
              <a:lstStyle/>
              <a:p>
                <a:r>
                  <a:rPr lang="en-US">
                    <a:noFill/>
                  </a:rPr>
                  <a:t> </a:t>
                </a:r>
              </a:p>
            </p:txBody>
          </p:sp>
        </mc:Fallback>
      </mc:AlternateContent>
      <p:sp>
        <p:nvSpPr>
          <p:cNvPr id="1125" name="Google Shape;1125;p167">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168"/>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Example: Solving a SSS Triangle</a:t>
            </a:r>
            <a:endParaRPr sz="4000" dirty="0"/>
          </a:p>
        </p:txBody>
      </p:sp>
      <mc:AlternateContent xmlns:mc="http://schemas.openxmlformats.org/markup-compatibility/2006">
        <mc:Choice xmlns:a14="http://schemas.microsoft.com/office/drawing/2010/main" Requires="a14">
          <p:sp>
            <p:nvSpPr>
              <p:cNvPr id="1131" name="Google Shape;1131;p168"/>
              <p:cNvSpPr txBox="1"/>
              <p:nvPr/>
            </p:nvSpPr>
            <p:spPr>
              <a:xfrm>
                <a:off x="831833" y="926250"/>
                <a:ext cx="10732800" cy="5417212"/>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1900" dirty="0">
                    <a:solidFill>
                      <a:schemeClr val="dk1"/>
                    </a:solidFill>
                  </a:rPr>
                  <a:t>A surveyor measures the sides of a triangular plot as 120 m, 200 m, and 250 m. Find all three angles.</a:t>
                </a:r>
                <a:endParaRPr sz="19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1900" dirty="0">
                    <a:solidFill>
                      <a:schemeClr val="dk1"/>
                    </a:solidFill>
                  </a:rPr>
                  <a:t>Step 1: Find largest angle first (opposite longest side </a:t>
                </a:r>
                <a14:m>
                  <m:oMath xmlns:m="http://schemas.openxmlformats.org/officeDocument/2006/math">
                    <m:r>
                      <a:rPr lang="en-US" sz="1900" i="1" dirty="0" smtClean="0">
                        <a:solidFill>
                          <a:schemeClr val="dk1"/>
                        </a:solidFill>
                        <a:latin typeface="Cambria Math" panose="02040503050406030204" pitchFamily="18" charset="0"/>
                      </a:rPr>
                      <m:t>𝑐</m:t>
                    </m:r>
                    <m:r>
                      <a:rPr lang="en-US" sz="1900" i="1" dirty="0" smtClean="0">
                        <a:solidFill>
                          <a:schemeClr val="dk1"/>
                        </a:solidFill>
                        <a:latin typeface="Cambria Math" panose="02040503050406030204" pitchFamily="18" charset="0"/>
                      </a:rPr>
                      <m:t> = 250</m:t>
                    </m:r>
                  </m:oMath>
                </a14:m>
                <a:r>
                  <a:rPr lang="en-US" sz="1900" dirty="0">
                    <a:solidFill>
                      <a:schemeClr val="dk1"/>
                    </a:solidFill>
                  </a:rPr>
                  <a:t>)</a:t>
                </a:r>
                <a:endParaRPr sz="19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1900" dirty="0">
                    <a:solidFill>
                      <a:schemeClr val="dk1"/>
                    </a:solidFill>
                  </a:rPr>
                  <a:t> </a:t>
                </a:r>
                <a14:m>
                  <m:oMath xmlns:m="http://schemas.openxmlformats.org/officeDocument/2006/math">
                    <m:func>
                      <m:funcPr>
                        <m:ctrlPr>
                          <a:rPr lang="en-US" sz="1900" i="1" dirty="0" smtClean="0">
                            <a:solidFill>
                              <a:schemeClr val="dk1"/>
                            </a:solidFill>
                            <a:latin typeface="Cambria Math" panose="02040503050406030204" pitchFamily="18" charset="0"/>
                          </a:rPr>
                        </m:ctrlPr>
                      </m:funcPr>
                      <m:fName>
                        <m:r>
                          <m:rPr>
                            <m:sty m:val="p"/>
                          </m:rPr>
                          <a:rPr lang="en-US" sz="1900" i="0" dirty="0">
                            <a:solidFill>
                              <a:schemeClr val="dk1"/>
                            </a:solidFill>
                            <a:latin typeface="Cambria Math" panose="02040503050406030204" pitchFamily="18" charset="0"/>
                          </a:rPr>
                          <m:t>cos</m:t>
                        </m:r>
                      </m:fName>
                      <m:e>
                        <m:r>
                          <a:rPr lang="en-US" sz="1900" i="1" dirty="0">
                            <a:solidFill>
                              <a:schemeClr val="dk1"/>
                            </a:solidFill>
                            <a:latin typeface="Cambria Math" panose="02040503050406030204" pitchFamily="18" charset="0"/>
                          </a:rPr>
                          <m:t>𝛾</m:t>
                        </m:r>
                      </m:e>
                    </m:func>
                    <m:r>
                      <a:rPr lang="en-US" sz="1900" i="1" dirty="0">
                        <a:solidFill>
                          <a:schemeClr val="dk1"/>
                        </a:solidFill>
                        <a:latin typeface="Cambria Math" panose="02040503050406030204" pitchFamily="18" charset="0"/>
                      </a:rPr>
                      <m:t>=</m:t>
                    </m:r>
                    <m:f>
                      <m:fPr>
                        <m:ctrlPr>
                          <a:rPr lang="en-US" sz="1900" i="1" dirty="0">
                            <a:solidFill>
                              <a:schemeClr val="dk1"/>
                            </a:solidFill>
                            <a:latin typeface="Cambria Math" panose="02040503050406030204" pitchFamily="18" charset="0"/>
                          </a:rPr>
                        </m:ctrlPr>
                      </m:fPr>
                      <m:num>
                        <m:sSup>
                          <m:sSupPr>
                            <m:ctrlPr>
                              <a:rPr lang="en-US" sz="1900" i="1" dirty="0">
                                <a:solidFill>
                                  <a:schemeClr val="dk1"/>
                                </a:solidFill>
                                <a:latin typeface="Cambria Math" panose="02040503050406030204" pitchFamily="18" charset="0"/>
                              </a:rPr>
                            </m:ctrlPr>
                          </m:sSupPr>
                          <m:e>
                            <m:r>
                              <a:rPr lang="en-US" sz="1900" i="1" dirty="0">
                                <a:solidFill>
                                  <a:schemeClr val="dk1"/>
                                </a:solidFill>
                                <a:latin typeface="Cambria Math" panose="02040503050406030204" pitchFamily="18" charset="0"/>
                              </a:rPr>
                              <m:t>120</m:t>
                            </m:r>
                          </m:e>
                          <m:sup>
                            <m:r>
                              <a:rPr lang="en-US" sz="1900" i="1" dirty="0">
                                <a:solidFill>
                                  <a:schemeClr val="dk1"/>
                                </a:solidFill>
                                <a:latin typeface="Cambria Math" panose="02040503050406030204" pitchFamily="18" charset="0"/>
                              </a:rPr>
                              <m:t>2</m:t>
                            </m:r>
                          </m:sup>
                        </m:sSup>
                        <m:r>
                          <a:rPr lang="en-US" sz="1900" i="1" dirty="0">
                            <a:solidFill>
                              <a:schemeClr val="dk1"/>
                            </a:solidFill>
                            <a:latin typeface="Cambria Math" panose="02040503050406030204" pitchFamily="18" charset="0"/>
                          </a:rPr>
                          <m:t>+</m:t>
                        </m:r>
                        <m:sSup>
                          <m:sSupPr>
                            <m:ctrlPr>
                              <a:rPr lang="en-US" sz="1900" i="1" dirty="0">
                                <a:solidFill>
                                  <a:schemeClr val="dk1"/>
                                </a:solidFill>
                                <a:latin typeface="Cambria Math" panose="02040503050406030204" pitchFamily="18" charset="0"/>
                              </a:rPr>
                            </m:ctrlPr>
                          </m:sSupPr>
                          <m:e>
                            <m:r>
                              <a:rPr lang="en-US" sz="1900" i="1" dirty="0">
                                <a:solidFill>
                                  <a:schemeClr val="dk1"/>
                                </a:solidFill>
                                <a:latin typeface="Cambria Math" panose="02040503050406030204" pitchFamily="18" charset="0"/>
                              </a:rPr>
                              <m:t>200</m:t>
                            </m:r>
                          </m:e>
                          <m:sup>
                            <m:r>
                              <a:rPr lang="en-US" sz="1900" i="1" dirty="0">
                                <a:solidFill>
                                  <a:schemeClr val="dk1"/>
                                </a:solidFill>
                                <a:latin typeface="Cambria Math" panose="02040503050406030204" pitchFamily="18" charset="0"/>
                              </a:rPr>
                              <m:t>2</m:t>
                            </m:r>
                          </m:sup>
                        </m:sSup>
                        <m:r>
                          <a:rPr lang="en-US" sz="1900" i="1" dirty="0">
                            <a:solidFill>
                              <a:schemeClr val="dk1"/>
                            </a:solidFill>
                            <a:latin typeface="Cambria Math" panose="02040503050406030204" pitchFamily="18" charset="0"/>
                          </a:rPr>
                          <m:t>−</m:t>
                        </m:r>
                        <m:sSup>
                          <m:sSupPr>
                            <m:ctrlPr>
                              <a:rPr lang="en-US" sz="1900" i="1" dirty="0">
                                <a:solidFill>
                                  <a:schemeClr val="dk1"/>
                                </a:solidFill>
                                <a:latin typeface="Cambria Math" panose="02040503050406030204" pitchFamily="18" charset="0"/>
                              </a:rPr>
                            </m:ctrlPr>
                          </m:sSupPr>
                          <m:e>
                            <m:r>
                              <a:rPr lang="en-US" sz="1900" i="1" dirty="0">
                                <a:solidFill>
                                  <a:schemeClr val="dk1"/>
                                </a:solidFill>
                                <a:latin typeface="Cambria Math" panose="02040503050406030204" pitchFamily="18" charset="0"/>
                              </a:rPr>
                              <m:t>250</m:t>
                            </m:r>
                          </m:e>
                          <m:sup>
                            <m:r>
                              <a:rPr lang="en-US" sz="1900" i="1" dirty="0">
                                <a:solidFill>
                                  <a:schemeClr val="dk1"/>
                                </a:solidFill>
                                <a:latin typeface="Cambria Math" panose="02040503050406030204" pitchFamily="18" charset="0"/>
                              </a:rPr>
                              <m:t>2</m:t>
                            </m:r>
                          </m:sup>
                        </m:sSup>
                      </m:num>
                      <m:den>
                        <m:r>
                          <a:rPr lang="en-US" sz="1900" i="1" dirty="0">
                            <a:solidFill>
                              <a:schemeClr val="dk1"/>
                            </a:solidFill>
                            <a:latin typeface="Cambria Math" panose="02040503050406030204" pitchFamily="18" charset="0"/>
                          </a:rPr>
                          <m:t>2</m:t>
                        </m:r>
                        <m:d>
                          <m:dPr>
                            <m:ctrlPr>
                              <a:rPr lang="en-US" sz="1900" i="1" dirty="0">
                                <a:solidFill>
                                  <a:schemeClr val="dk1"/>
                                </a:solidFill>
                                <a:latin typeface="Cambria Math" panose="02040503050406030204" pitchFamily="18" charset="0"/>
                              </a:rPr>
                            </m:ctrlPr>
                          </m:dPr>
                          <m:e>
                            <m:r>
                              <a:rPr lang="en-US" sz="1900" i="1" dirty="0">
                                <a:solidFill>
                                  <a:schemeClr val="dk1"/>
                                </a:solidFill>
                                <a:latin typeface="Cambria Math" panose="02040503050406030204" pitchFamily="18" charset="0"/>
                              </a:rPr>
                              <m:t>120</m:t>
                            </m:r>
                          </m:e>
                        </m:d>
                        <m:d>
                          <m:dPr>
                            <m:ctrlPr>
                              <a:rPr lang="en-US" sz="1900" i="1" dirty="0">
                                <a:solidFill>
                                  <a:schemeClr val="dk1"/>
                                </a:solidFill>
                                <a:latin typeface="Cambria Math" panose="02040503050406030204" pitchFamily="18" charset="0"/>
                              </a:rPr>
                            </m:ctrlPr>
                          </m:dPr>
                          <m:e>
                            <m:r>
                              <a:rPr lang="en-US" sz="1900" i="1" dirty="0">
                                <a:solidFill>
                                  <a:schemeClr val="dk1"/>
                                </a:solidFill>
                                <a:latin typeface="Cambria Math" panose="02040503050406030204" pitchFamily="18" charset="0"/>
                              </a:rPr>
                              <m:t>200</m:t>
                            </m:r>
                          </m:e>
                        </m:d>
                      </m:den>
                    </m:f>
                  </m:oMath>
                </a14:m>
                <a:endParaRPr sz="19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1900" dirty="0">
                    <a:solidFill>
                      <a:schemeClr val="dk1"/>
                    </a:solidFill>
                  </a:rPr>
                  <a:t> </a:t>
                </a:r>
                <a14:m>
                  <m:oMath xmlns:m="http://schemas.openxmlformats.org/officeDocument/2006/math">
                    <m:func>
                      <m:funcPr>
                        <m:ctrlPr>
                          <a:rPr lang="en-US" sz="1900" i="1" dirty="0" smtClean="0">
                            <a:solidFill>
                              <a:schemeClr val="dk1"/>
                            </a:solidFill>
                            <a:latin typeface="Cambria Math" panose="02040503050406030204" pitchFamily="18" charset="0"/>
                          </a:rPr>
                        </m:ctrlPr>
                      </m:funcPr>
                      <m:fName>
                        <m:r>
                          <m:rPr>
                            <m:sty m:val="p"/>
                          </m:rPr>
                          <a:rPr lang="en-US" sz="1900" i="0" dirty="0">
                            <a:solidFill>
                              <a:schemeClr val="dk1"/>
                            </a:solidFill>
                            <a:latin typeface="Cambria Math" panose="02040503050406030204" pitchFamily="18" charset="0"/>
                          </a:rPr>
                          <m:t>cos</m:t>
                        </m:r>
                      </m:fName>
                      <m:e>
                        <m:r>
                          <a:rPr lang="en-US" sz="1900" i="1" dirty="0">
                            <a:solidFill>
                              <a:schemeClr val="dk1"/>
                            </a:solidFill>
                            <a:latin typeface="Cambria Math" panose="02040503050406030204" pitchFamily="18" charset="0"/>
                          </a:rPr>
                          <m:t>𝛾</m:t>
                        </m:r>
                      </m:e>
                    </m:func>
                    <m:r>
                      <a:rPr lang="en-US" sz="1900" i="1" dirty="0">
                        <a:solidFill>
                          <a:schemeClr val="dk1"/>
                        </a:solidFill>
                        <a:latin typeface="Cambria Math" panose="02040503050406030204" pitchFamily="18" charset="0"/>
                      </a:rPr>
                      <m:t>=</m:t>
                    </m:r>
                    <m:f>
                      <m:fPr>
                        <m:ctrlPr>
                          <a:rPr lang="en-US" sz="1900" i="1" dirty="0">
                            <a:solidFill>
                              <a:schemeClr val="dk1"/>
                            </a:solidFill>
                            <a:latin typeface="Cambria Math" panose="02040503050406030204" pitchFamily="18" charset="0"/>
                          </a:rPr>
                        </m:ctrlPr>
                      </m:fPr>
                      <m:num>
                        <m:r>
                          <a:rPr lang="en-US" sz="1900" i="1" dirty="0">
                            <a:solidFill>
                              <a:schemeClr val="dk1"/>
                            </a:solidFill>
                            <a:latin typeface="Cambria Math" panose="02040503050406030204" pitchFamily="18" charset="0"/>
                          </a:rPr>
                          <m:t>14400+40000−62500</m:t>
                        </m:r>
                      </m:num>
                      <m:den>
                        <m:r>
                          <a:rPr lang="en-US" sz="1900" i="1" dirty="0">
                            <a:solidFill>
                              <a:schemeClr val="dk1"/>
                            </a:solidFill>
                            <a:latin typeface="Cambria Math" panose="02040503050406030204" pitchFamily="18" charset="0"/>
                          </a:rPr>
                          <m:t>48000</m:t>
                        </m:r>
                      </m:den>
                    </m:f>
                    <m:r>
                      <a:rPr lang="en-US" sz="1900" i="1" dirty="0">
                        <a:solidFill>
                          <a:schemeClr val="dk1"/>
                        </a:solidFill>
                        <a:latin typeface="Cambria Math" panose="02040503050406030204" pitchFamily="18" charset="0"/>
                      </a:rPr>
                      <m:t>=</m:t>
                    </m:r>
                    <m:f>
                      <m:fPr>
                        <m:ctrlPr>
                          <a:rPr lang="en-US" sz="1900" i="1" dirty="0">
                            <a:solidFill>
                              <a:schemeClr val="dk1"/>
                            </a:solidFill>
                            <a:latin typeface="Cambria Math" panose="02040503050406030204" pitchFamily="18" charset="0"/>
                          </a:rPr>
                        </m:ctrlPr>
                      </m:fPr>
                      <m:num>
                        <m:r>
                          <a:rPr lang="en-US" sz="1900" i="1" dirty="0">
                            <a:solidFill>
                              <a:schemeClr val="dk1"/>
                            </a:solidFill>
                            <a:latin typeface="Cambria Math" panose="02040503050406030204" pitchFamily="18" charset="0"/>
                          </a:rPr>
                          <m:t>−8100</m:t>
                        </m:r>
                      </m:num>
                      <m:den>
                        <m:r>
                          <a:rPr lang="en-US" sz="1900" i="1" dirty="0">
                            <a:solidFill>
                              <a:schemeClr val="dk1"/>
                            </a:solidFill>
                            <a:latin typeface="Cambria Math" panose="02040503050406030204" pitchFamily="18" charset="0"/>
                          </a:rPr>
                          <m:t>48000</m:t>
                        </m:r>
                      </m:den>
                    </m:f>
                    <m:r>
                      <a:rPr lang="en-US" sz="1900" i="1" dirty="0">
                        <a:solidFill>
                          <a:schemeClr val="dk1"/>
                        </a:solidFill>
                        <a:latin typeface="Cambria Math" panose="02040503050406030204" pitchFamily="18" charset="0"/>
                      </a:rPr>
                      <m:t>≈−0.1688</m:t>
                    </m:r>
                  </m:oMath>
                </a14:m>
                <a:endParaRPr sz="19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1900" dirty="0">
                    <a:solidFill>
                      <a:schemeClr val="dk1"/>
                    </a:solidFill>
                  </a:rPr>
                  <a:t> </a:t>
                </a:r>
                <a14:m>
                  <m:oMath xmlns:m="http://schemas.openxmlformats.org/officeDocument/2006/math">
                    <m:r>
                      <a:rPr lang="en-US" sz="1900" i="1" dirty="0" smtClean="0">
                        <a:solidFill>
                          <a:schemeClr val="dk1"/>
                        </a:solidFill>
                        <a:latin typeface="Cambria Math" panose="02040503050406030204" pitchFamily="18" charset="0"/>
                      </a:rPr>
                      <m:t>𝛾</m:t>
                    </m:r>
                    <m:r>
                      <a:rPr lang="en-US" sz="1900" i="1" dirty="0">
                        <a:solidFill>
                          <a:schemeClr val="dk1"/>
                        </a:solidFill>
                        <a:latin typeface="Cambria Math" panose="02040503050406030204" pitchFamily="18" charset="0"/>
                      </a:rPr>
                      <m:t>=</m:t>
                    </m:r>
                    <m:func>
                      <m:funcPr>
                        <m:ctrlPr>
                          <a:rPr lang="en-US" sz="1900" i="1" dirty="0">
                            <a:solidFill>
                              <a:schemeClr val="dk1"/>
                            </a:solidFill>
                            <a:latin typeface="Cambria Math" panose="02040503050406030204" pitchFamily="18" charset="0"/>
                          </a:rPr>
                        </m:ctrlPr>
                      </m:funcPr>
                      <m:fName>
                        <m:sSup>
                          <m:sSupPr>
                            <m:ctrlPr>
                              <a:rPr lang="en-US" sz="1900" i="1" dirty="0">
                                <a:solidFill>
                                  <a:schemeClr val="dk1"/>
                                </a:solidFill>
                                <a:latin typeface="Cambria Math" panose="02040503050406030204" pitchFamily="18" charset="0"/>
                              </a:rPr>
                            </m:ctrlPr>
                          </m:sSupPr>
                          <m:e>
                            <m:r>
                              <m:rPr>
                                <m:sty m:val="p"/>
                              </m:rPr>
                              <a:rPr lang="en-US" sz="1900" i="0" dirty="0">
                                <a:solidFill>
                                  <a:schemeClr val="dk1"/>
                                </a:solidFill>
                                <a:latin typeface="Cambria Math" panose="02040503050406030204" pitchFamily="18" charset="0"/>
                              </a:rPr>
                              <m:t>cos</m:t>
                            </m:r>
                          </m:e>
                          <m:sup>
                            <m:r>
                              <a:rPr lang="en-US" sz="1900" i="1" dirty="0">
                                <a:solidFill>
                                  <a:schemeClr val="dk1"/>
                                </a:solidFill>
                                <a:latin typeface="Cambria Math" panose="02040503050406030204" pitchFamily="18" charset="0"/>
                              </a:rPr>
                              <m:t>−1</m:t>
                            </m:r>
                          </m:sup>
                        </m:sSup>
                      </m:fName>
                      <m:e>
                        <m:d>
                          <m:dPr>
                            <m:ctrlPr>
                              <a:rPr lang="en-US" sz="1900" i="1" dirty="0">
                                <a:solidFill>
                                  <a:schemeClr val="dk1"/>
                                </a:solidFill>
                                <a:latin typeface="Cambria Math" panose="02040503050406030204" pitchFamily="18" charset="0"/>
                              </a:rPr>
                            </m:ctrlPr>
                          </m:dPr>
                          <m:e>
                            <m:r>
                              <a:rPr lang="en-US" sz="1900" i="1" dirty="0">
                                <a:solidFill>
                                  <a:schemeClr val="dk1"/>
                                </a:solidFill>
                                <a:latin typeface="Cambria Math" panose="02040503050406030204" pitchFamily="18" charset="0"/>
                              </a:rPr>
                              <m:t>−0.1688</m:t>
                            </m:r>
                          </m:e>
                        </m:d>
                      </m:e>
                    </m:func>
                    <m:r>
                      <a:rPr lang="en-US" sz="1900" i="1" dirty="0">
                        <a:solidFill>
                          <a:schemeClr val="dk1"/>
                        </a:solidFill>
                        <a:latin typeface="Cambria Math" panose="02040503050406030204" pitchFamily="18" charset="0"/>
                      </a:rPr>
                      <m:t>≈99.7°</m:t>
                    </m:r>
                  </m:oMath>
                </a14:m>
              </a:p>
              <a:p>
                <a:pPr marL="0" marR="0" lvl="0" indent="0" algn="l" rtl="0">
                  <a:lnSpc>
                    <a:spcPct val="113000"/>
                  </a:lnSpc>
                  <a:spcBef>
                    <a:spcPts val="0"/>
                  </a:spcBef>
                  <a:spcAft>
                    <a:spcPts val="0"/>
                  </a:spcAft>
                  <a:buClr>
                    <a:srgbClr val="000000"/>
                  </a:buClr>
                  <a:buSzPts val="2800"/>
                  <a:buFont typeface="Arial"/>
                  <a:buNone/>
                </a:pPr>
                <a:r>
                  <a:rPr lang="en-US" sz="1900" dirty="0">
                    <a:solidFill>
                      <a:schemeClr val="dk1"/>
                    </a:solidFill>
                  </a:rPr>
                  <a:t>Step 2: Find second angle</a:t>
                </a:r>
                <a:endParaRPr sz="19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1900" dirty="0">
                    <a:solidFill>
                      <a:schemeClr val="dk1"/>
                    </a:solidFill>
                  </a:rPr>
                  <a:t> </a:t>
                </a:r>
                <a14:m>
                  <m:oMath xmlns:m="http://schemas.openxmlformats.org/officeDocument/2006/math">
                    <m:func>
                      <m:funcPr>
                        <m:ctrlPr>
                          <a:rPr lang="en-US" sz="1900" i="1" dirty="0" smtClean="0">
                            <a:solidFill>
                              <a:schemeClr val="dk1"/>
                            </a:solidFill>
                            <a:latin typeface="Cambria Math" panose="02040503050406030204" pitchFamily="18" charset="0"/>
                          </a:rPr>
                        </m:ctrlPr>
                      </m:funcPr>
                      <m:fName>
                        <m:r>
                          <m:rPr>
                            <m:sty m:val="p"/>
                          </m:rPr>
                          <a:rPr lang="en-US" sz="1900" i="0" dirty="0">
                            <a:solidFill>
                              <a:schemeClr val="dk1"/>
                            </a:solidFill>
                            <a:latin typeface="Cambria Math" panose="02040503050406030204" pitchFamily="18" charset="0"/>
                          </a:rPr>
                          <m:t>cos</m:t>
                        </m:r>
                      </m:fName>
                      <m:e>
                        <m:r>
                          <a:rPr lang="en-US" sz="1900" i="1" dirty="0">
                            <a:solidFill>
                              <a:schemeClr val="dk1"/>
                            </a:solidFill>
                            <a:latin typeface="Cambria Math" panose="02040503050406030204" pitchFamily="18" charset="0"/>
                          </a:rPr>
                          <m:t>𝛼</m:t>
                        </m:r>
                      </m:e>
                    </m:func>
                    <m:r>
                      <a:rPr lang="en-US" sz="1900" i="1" dirty="0">
                        <a:solidFill>
                          <a:schemeClr val="dk1"/>
                        </a:solidFill>
                        <a:latin typeface="Cambria Math" panose="02040503050406030204" pitchFamily="18" charset="0"/>
                      </a:rPr>
                      <m:t>=</m:t>
                    </m:r>
                    <m:f>
                      <m:fPr>
                        <m:ctrlPr>
                          <a:rPr lang="en-US" sz="1900" i="1" dirty="0">
                            <a:solidFill>
                              <a:schemeClr val="dk1"/>
                            </a:solidFill>
                            <a:latin typeface="Cambria Math" panose="02040503050406030204" pitchFamily="18" charset="0"/>
                          </a:rPr>
                        </m:ctrlPr>
                      </m:fPr>
                      <m:num>
                        <m:sSup>
                          <m:sSupPr>
                            <m:ctrlPr>
                              <a:rPr lang="en-US" sz="1900" i="1" dirty="0">
                                <a:solidFill>
                                  <a:schemeClr val="dk1"/>
                                </a:solidFill>
                                <a:latin typeface="Cambria Math" panose="02040503050406030204" pitchFamily="18" charset="0"/>
                              </a:rPr>
                            </m:ctrlPr>
                          </m:sSupPr>
                          <m:e>
                            <m:r>
                              <a:rPr lang="en-US" sz="1900" i="1" dirty="0">
                                <a:solidFill>
                                  <a:schemeClr val="dk1"/>
                                </a:solidFill>
                                <a:latin typeface="Cambria Math" panose="02040503050406030204" pitchFamily="18" charset="0"/>
                              </a:rPr>
                              <m:t>200</m:t>
                            </m:r>
                          </m:e>
                          <m:sup>
                            <m:r>
                              <a:rPr lang="en-US" sz="1900" i="1" dirty="0">
                                <a:solidFill>
                                  <a:schemeClr val="dk1"/>
                                </a:solidFill>
                                <a:latin typeface="Cambria Math" panose="02040503050406030204" pitchFamily="18" charset="0"/>
                              </a:rPr>
                              <m:t>2</m:t>
                            </m:r>
                          </m:sup>
                        </m:sSup>
                        <m:r>
                          <a:rPr lang="en-US" sz="1900" i="1" dirty="0">
                            <a:solidFill>
                              <a:schemeClr val="dk1"/>
                            </a:solidFill>
                            <a:latin typeface="Cambria Math" panose="02040503050406030204" pitchFamily="18" charset="0"/>
                          </a:rPr>
                          <m:t>+</m:t>
                        </m:r>
                        <m:sSup>
                          <m:sSupPr>
                            <m:ctrlPr>
                              <a:rPr lang="en-US" sz="1900" i="1" dirty="0">
                                <a:solidFill>
                                  <a:schemeClr val="dk1"/>
                                </a:solidFill>
                                <a:latin typeface="Cambria Math" panose="02040503050406030204" pitchFamily="18" charset="0"/>
                              </a:rPr>
                            </m:ctrlPr>
                          </m:sSupPr>
                          <m:e>
                            <m:r>
                              <a:rPr lang="en-US" sz="1900" i="1" dirty="0">
                                <a:solidFill>
                                  <a:schemeClr val="dk1"/>
                                </a:solidFill>
                                <a:latin typeface="Cambria Math" panose="02040503050406030204" pitchFamily="18" charset="0"/>
                              </a:rPr>
                              <m:t>250</m:t>
                            </m:r>
                          </m:e>
                          <m:sup>
                            <m:r>
                              <a:rPr lang="en-US" sz="1900" i="1" dirty="0">
                                <a:solidFill>
                                  <a:schemeClr val="dk1"/>
                                </a:solidFill>
                                <a:latin typeface="Cambria Math" panose="02040503050406030204" pitchFamily="18" charset="0"/>
                              </a:rPr>
                              <m:t>2</m:t>
                            </m:r>
                          </m:sup>
                        </m:sSup>
                        <m:r>
                          <a:rPr lang="en-US" sz="1900" i="1" dirty="0">
                            <a:solidFill>
                              <a:schemeClr val="dk1"/>
                            </a:solidFill>
                            <a:latin typeface="Cambria Math" panose="02040503050406030204" pitchFamily="18" charset="0"/>
                          </a:rPr>
                          <m:t>−</m:t>
                        </m:r>
                        <m:sSup>
                          <m:sSupPr>
                            <m:ctrlPr>
                              <a:rPr lang="en-US" sz="1900" i="1" dirty="0">
                                <a:solidFill>
                                  <a:schemeClr val="dk1"/>
                                </a:solidFill>
                                <a:latin typeface="Cambria Math" panose="02040503050406030204" pitchFamily="18" charset="0"/>
                              </a:rPr>
                            </m:ctrlPr>
                          </m:sSupPr>
                          <m:e>
                            <m:r>
                              <a:rPr lang="en-US" sz="1900" i="1" dirty="0">
                                <a:solidFill>
                                  <a:schemeClr val="dk1"/>
                                </a:solidFill>
                                <a:latin typeface="Cambria Math" panose="02040503050406030204" pitchFamily="18" charset="0"/>
                              </a:rPr>
                              <m:t>120</m:t>
                            </m:r>
                          </m:e>
                          <m:sup>
                            <m:r>
                              <a:rPr lang="en-US" sz="1900" i="1" dirty="0">
                                <a:solidFill>
                                  <a:schemeClr val="dk1"/>
                                </a:solidFill>
                                <a:latin typeface="Cambria Math" panose="02040503050406030204" pitchFamily="18" charset="0"/>
                              </a:rPr>
                              <m:t>2</m:t>
                            </m:r>
                          </m:sup>
                        </m:sSup>
                      </m:num>
                      <m:den>
                        <m:r>
                          <a:rPr lang="en-US" sz="1900" i="1" dirty="0">
                            <a:solidFill>
                              <a:schemeClr val="dk1"/>
                            </a:solidFill>
                            <a:latin typeface="Cambria Math" panose="02040503050406030204" pitchFamily="18" charset="0"/>
                          </a:rPr>
                          <m:t>2</m:t>
                        </m:r>
                        <m:d>
                          <m:dPr>
                            <m:ctrlPr>
                              <a:rPr lang="en-US" sz="1900" i="1" dirty="0">
                                <a:solidFill>
                                  <a:schemeClr val="dk1"/>
                                </a:solidFill>
                                <a:latin typeface="Cambria Math" panose="02040503050406030204" pitchFamily="18" charset="0"/>
                              </a:rPr>
                            </m:ctrlPr>
                          </m:dPr>
                          <m:e>
                            <m:r>
                              <a:rPr lang="en-US" sz="1900" i="1" dirty="0">
                                <a:solidFill>
                                  <a:schemeClr val="dk1"/>
                                </a:solidFill>
                                <a:latin typeface="Cambria Math" panose="02040503050406030204" pitchFamily="18" charset="0"/>
                              </a:rPr>
                              <m:t>200</m:t>
                            </m:r>
                          </m:e>
                        </m:d>
                        <m:d>
                          <m:dPr>
                            <m:ctrlPr>
                              <a:rPr lang="en-US" sz="1900" i="1" dirty="0">
                                <a:solidFill>
                                  <a:schemeClr val="dk1"/>
                                </a:solidFill>
                                <a:latin typeface="Cambria Math" panose="02040503050406030204" pitchFamily="18" charset="0"/>
                              </a:rPr>
                            </m:ctrlPr>
                          </m:dPr>
                          <m:e>
                            <m:r>
                              <a:rPr lang="en-US" sz="1900" i="1" dirty="0">
                                <a:solidFill>
                                  <a:schemeClr val="dk1"/>
                                </a:solidFill>
                                <a:latin typeface="Cambria Math" panose="02040503050406030204" pitchFamily="18" charset="0"/>
                              </a:rPr>
                              <m:t>250</m:t>
                            </m:r>
                          </m:e>
                        </m:d>
                      </m:den>
                    </m:f>
                    <m:r>
                      <a:rPr lang="en-US" sz="1900" i="1" dirty="0">
                        <a:solidFill>
                          <a:schemeClr val="dk1"/>
                        </a:solidFill>
                        <a:latin typeface="Cambria Math" panose="02040503050406030204" pitchFamily="18" charset="0"/>
                      </a:rPr>
                      <m:t>=</m:t>
                    </m:r>
                    <m:f>
                      <m:fPr>
                        <m:ctrlPr>
                          <a:rPr lang="en-US" sz="1900" i="1" dirty="0">
                            <a:solidFill>
                              <a:schemeClr val="dk1"/>
                            </a:solidFill>
                            <a:latin typeface="Cambria Math" panose="02040503050406030204" pitchFamily="18" charset="0"/>
                          </a:rPr>
                        </m:ctrlPr>
                      </m:fPr>
                      <m:num>
                        <m:r>
                          <a:rPr lang="en-US" sz="1900" i="1" dirty="0">
                            <a:solidFill>
                              <a:schemeClr val="dk1"/>
                            </a:solidFill>
                            <a:latin typeface="Cambria Math" panose="02040503050406030204" pitchFamily="18" charset="0"/>
                          </a:rPr>
                          <m:t>88100</m:t>
                        </m:r>
                      </m:num>
                      <m:den>
                        <m:r>
                          <a:rPr lang="en-US" sz="1900" i="1" dirty="0">
                            <a:solidFill>
                              <a:schemeClr val="dk1"/>
                            </a:solidFill>
                            <a:latin typeface="Cambria Math" panose="02040503050406030204" pitchFamily="18" charset="0"/>
                          </a:rPr>
                          <m:t>100000</m:t>
                        </m:r>
                      </m:den>
                    </m:f>
                    <m:r>
                      <a:rPr lang="en-US" sz="1900" i="1" dirty="0">
                        <a:solidFill>
                          <a:schemeClr val="dk1"/>
                        </a:solidFill>
                        <a:latin typeface="Cambria Math" panose="02040503050406030204" pitchFamily="18" charset="0"/>
                      </a:rPr>
                      <m:t>=0.881</m:t>
                    </m:r>
                  </m:oMath>
                </a14:m>
                <a:endParaRPr sz="19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1900" dirty="0">
                    <a:solidFill>
                      <a:schemeClr val="dk1"/>
                    </a:solidFill>
                  </a:rPr>
                  <a:t> </a:t>
                </a:r>
                <a14:m>
                  <m:oMath xmlns:m="http://schemas.openxmlformats.org/officeDocument/2006/math">
                    <m:r>
                      <a:rPr lang="en-US" sz="1900" i="1" dirty="0" smtClean="0">
                        <a:solidFill>
                          <a:schemeClr val="dk1"/>
                        </a:solidFill>
                        <a:latin typeface="Cambria Math" panose="02040503050406030204" pitchFamily="18" charset="0"/>
                      </a:rPr>
                      <m:t>𝛼</m:t>
                    </m:r>
                    <m:r>
                      <a:rPr lang="en-US" sz="1900" i="1" dirty="0">
                        <a:solidFill>
                          <a:schemeClr val="dk1"/>
                        </a:solidFill>
                        <a:latin typeface="Cambria Math" panose="02040503050406030204" pitchFamily="18" charset="0"/>
                      </a:rPr>
                      <m:t>≈28.2°</m:t>
                    </m:r>
                  </m:oMath>
                </a14:m>
              </a:p>
              <a:p>
                <a:pPr marL="0" marR="0" lvl="0" indent="0" algn="l" rtl="0">
                  <a:lnSpc>
                    <a:spcPct val="113000"/>
                  </a:lnSpc>
                  <a:spcBef>
                    <a:spcPts val="0"/>
                  </a:spcBef>
                  <a:spcAft>
                    <a:spcPts val="0"/>
                  </a:spcAft>
                  <a:buClr>
                    <a:srgbClr val="000000"/>
                  </a:buClr>
                  <a:buSzPts val="2800"/>
                  <a:buFont typeface="Arial"/>
                  <a:buNone/>
                </a:pPr>
                <a:r>
                  <a:rPr lang="en-US" sz="1900" dirty="0">
                    <a:solidFill>
                      <a:schemeClr val="dk1"/>
                    </a:solidFill>
                  </a:rPr>
                  <a:t>Step 3: Find third angle: </a:t>
                </a:r>
                <a14:m>
                  <m:oMath xmlns:m="http://schemas.openxmlformats.org/officeDocument/2006/math">
                    <m:r>
                      <a:rPr lang="en-US" sz="1900" i="1" dirty="0" smtClean="0">
                        <a:solidFill>
                          <a:schemeClr val="dk1"/>
                        </a:solidFill>
                        <a:latin typeface="Cambria Math" panose="02040503050406030204" pitchFamily="18" charset="0"/>
                      </a:rPr>
                      <m:t>𝛽</m:t>
                    </m:r>
                    <m:r>
                      <a:rPr lang="en-US" sz="1900" i="1" dirty="0" smtClean="0">
                        <a:solidFill>
                          <a:schemeClr val="dk1"/>
                        </a:solidFill>
                        <a:latin typeface="Cambria Math" panose="02040503050406030204" pitchFamily="18" charset="0"/>
                      </a:rPr>
                      <m:t>= 180° − 99.7° − 28.2° = 52.1°</m:t>
                    </m:r>
                  </m:oMath>
                </a14:m>
              </a:p>
              <a:p>
                <a:pPr marL="0" marR="0" lvl="0" indent="0" algn="l" rtl="0">
                  <a:lnSpc>
                    <a:spcPct val="113000"/>
                  </a:lnSpc>
                  <a:spcBef>
                    <a:spcPts val="1000"/>
                  </a:spcBef>
                  <a:spcAft>
                    <a:spcPts val="0"/>
                  </a:spcAft>
                  <a:buClr>
                    <a:srgbClr val="000000"/>
                  </a:buClr>
                  <a:buSzPts val="2800"/>
                  <a:buFont typeface="Arial"/>
                  <a:buNone/>
                </a:pPr>
                <a:r>
                  <a:rPr lang="en-US" sz="1900" dirty="0">
                    <a:solidFill>
                      <a:schemeClr val="dk1"/>
                    </a:solidFill>
                  </a:rPr>
                  <a:t>Solution: </a:t>
                </a:r>
                <a14:m>
                  <m:oMath xmlns:m="http://schemas.openxmlformats.org/officeDocument/2006/math">
                    <m:r>
                      <a:rPr lang="en-US" sz="1900" i="1" dirty="0" smtClean="0">
                        <a:solidFill>
                          <a:schemeClr val="dk1"/>
                        </a:solidFill>
                        <a:latin typeface="Cambria Math" panose="02040503050406030204" pitchFamily="18" charset="0"/>
                      </a:rPr>
                      <m:t>𝛼</m:t>
                    </m:r>
                    <m:r>
                      <a:rPr lang="en-US" sz="1900" i="1" dirty="0" smtClean="0">
                        <a:solidFill>
                          <a:schemeClr val="dk1"/>
                        </a:solidFill>
                        <a:latin typeface="Cambria Math" panose="02040503050406030204" pitchFamily="18" charset="0"/>
                      </a:rPr>
                      <m:t>≈28.2</m:t>
                    </m:r>
                    <m:r>
                      <a:rPr lang="en-US" sz="1900" i="1" dirty="0">
                        <a:solidFill>
                          <a:schemeClr val="dk1"/>
                        </a:solidFill>
                        <a:latin typeface="Cambria Math" panose="02040503050406030204" pitchFamily="18" charset="0"/>
                      </a:rPr>
                      <m:t>°, </m:t>
                    </m:r>
                    <m:r>
                      <a:rPr lang="en-US" sz="1900" i="1" dirty="0">
                        <a:solidFill>
                          <a:schemeClr val="dk1"/>
                        </a:solidFill>
                        <a:latin typeface="Cambria Math" panose="02040503050406030204" pitchFamily="18" charset="0"/>
                      </a:rPr>
                      <m:t>𝛽</m:t>
                    </m:r>
                    <m:r>
                      <a:rPr lang="en-US" sz="1900" i="1" dirty="0">
                        <a:solidFill>
                          <a:schemeClr val="dk1"/>
                        </a:solidFill>
                        <a:latin typeface="Cambria Math" panose="02040503050406030204" pitchFamily="18" charset="0"/>
                      </a:rPr>
                      <m:t>≈52.1°, </m:t>
                    </m:r>
                    <m:r>
                      <a:rPr lang="en-US" sz="1900" i="1" dirty="0">
                        <a:solidFill>
                          <a:schemeClr val="dk1"/>
                        </a:solidFill>
                        <a:latin typeface="Cambria Math" panose="02040503050406030204" pitchFamily="18" charset="0"/>
                      </a:rPr>
                      <m:t>𝛾</m:t>
                    </m:r>
                    <m:r>
                      <a:rPr lang="en-US" sz="1900" i="1" dirty="0">
                        <a:solidFill>
                          <a:schemeClr val="dk1"/>
                        </a:solidFill>
                        <a:latin typeface="Cambria Math" panose="02040503050406030204" pitchFamily="18" charset="0"/>
                      </a:rPr>
                      <m:t>≈99.7°</m:t>
                    </m:r>
                  </m:oMath>
                </a14:m>
              </a:p>
              <a:p>
                <a:pPr marL="0" marR="0" lvl="0" indent="0" algn="l" rtl="0">
                  <a:lnSpc>
                    <a:spcPct val="113000"/>
                  </a:lnSpc>
                  <a:spcBef>
                    <a:spcPts val="1000"/>
                  </a:spcBef>
                  <a:spcAft>
                    <a:spcPts val="1000"/>
                  </a:spcAft>
                  <a:buClr>
                    <a:srgbClr val="000000"/>
                  </a:buClr>
                  <a:buSzPts val="2800"/>
                  <a:buFont typeface="Arial"/>
                  <a:buNone/>
                </a:pPr>
                <a:r>
                  <a:rPr lang="en-US" sz="1900" dirty="0">
                    <a:solidFill>
                      <a:schemeClr val="dk1"/>
                    </a:solidFill>
                  </a:rPr>
                  <a:t>Note: Always find the largest angle first—if it's obtuse, you'll catch it immediately!</a:t>
                </a:r>
                <a:endParaRPr sz="1900" dirty="0">
                  <a:solidFill>
                    <a:schemeClr val="dk1"/>
                  </a:solidFill>
                </a:endParaRPr>
              </a:p>
            </p:txBody>
          </p:sp>
        </mc:Choice>
        <mc:Fallback>
          <p:sp>
            <p:nvSpPr>
              <p:cNvPr id="1131" name="Google Shape;1131;p168"/>
              <p:cNvSpPr txBox="1">
                <a:spLocks noRot="1" noChangeAspect="1" noMove="1" noResize="1" noEditPoints="1" noAdjustHandles="1" noChangeArrowheads="1" noChangeShapeType="1" noTextEdit="1"/>
              </p:cNvSpPr>
              <p:nvPr/>
            </p:nvSpPr>
            <p:spPr>
              <a:xfrm>
                <a:off x="831833" y="926250"/>
                <a:ext cx="10732800" cy="5417212"/>
              </a:xfrm>
              <a:prstGeom prst="rect">
                <a:avLst/>
              </a:prstGeom>
              <a:blipFill>
                <a:blip r:embed="rId3"/>
                <a:stretch>
                  <a:fillRect l="-236"/>
                </a:stretch>
              </a:blipFill>
              <a:ln>
                <a:noFill/>
              </a:ln>
            </p:spPr>
            <p:txBody>
              <a:bodyPr/>
              <a:lstStyle/>
              <a:p>
                <a:r>
                  <a:rPr lang="en-US">
                    <a:noFill/>
                  </a:rPr>
                  <a:t> </a:t>
                </a:r>
              </a:p>
            </p:txBody>
          </p:sp>
        </mc:Fallback>
      </mc:AlternateContent>
      <p:sp>
        <p:nvSpPr>
          <p:cNvPr id="1132" name="Google Shape;1132;p168">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169"/>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SSS Triangle</a:t>
            </a:r>
            <a:endParaRPr>
              <a:solidFill>
                <a:schemeClr val="accent5"/>
              </a:solidFill>
            </a:endParaRPr>
          </a:p>
        </p:txBody>
      </p:sp>
      <mc:AlternateContent xmlns:mc="http://schemas.openxmlformats.org/markup-compatibility/2006" xmlns:a14="http://schemas.microsoft.com/office/drawing/2010/main">
        <mc:Choice Requires="a14">
          <p:sp>
            <p:nvSpPr>
              <p:cNvPr id="1138" name="Google Shape;1138;p169"/>
              <p:cNvSpPr txBox="1"/>
              <p:nvPr/>
            </p:nvSpPr>
            <p:spPr>
              <a:xfrm>
                <a:off x="831833" y="1704331"/>
                <a:ext cx="10010700" cy="2567586"/>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4400"/>
                  <a:buFont typeface="Arial"/>
                  <a:buNone/>
                </a:pPr>
                <a:r>
                  <a:rPr lang="en-US" sz="2600" dirty="0">
                    <a:solidFill>
                      <a:schemeClr val="dk1"/>
                    </a:solidFill>
                  </a:rPr>
                  <a:t>Find all three angles of a triangle with sides</a:t>
                </a:r>
              </a:p>
              <a:p>
                <a:pPr marL="0" marR="0" lvl="0" indent="0" algn="l" rtl="0">
                  <a:lnSpc>
                    <a:spcPct val="113000"/>
                  </a:lnSpc>
                  <a:spcBef>
                    <a:spcPts val="0"/>
                  </a:spcBef>
                  <a:spcAft>
                    <a:spcPts val="0"/>
                  </a:spcAft>
                  <a:buClr>
                    <a:srgbClr val="000000"/>
                  </a:buClr>
                  <a:buSzPts val="4400"/>
                  <a:buFont typeface="Arial"/>
                  <a:buNone/>
                </a:pPr>
                <a:r>
                  <a:rPr lang="en-US" sz="2600" dirty="0">
                    <a:solidFill>
                      <a:schemeClr val="dk1"/>
                    </a:solidFill>
                  </a:rPr>
                  <a:t> </a:t>
                </a:r>
                <a14:m>
                  <m:oMath xmlns:m="http://schemas.openxmlformats.org/officeDocument/2006/math">
                    <m:r>
                      <a:rPr lang="en-US" sz="2600" i="1" dirty="0" smtClean="0">
                        <a:solidFill>
                          <a:schemeClr val="dk1"/>
                        </a:solidFill>
                        <a:latin typeface="Cambria Math" panose="02040503050406030204" pitchFamily="18" charset="0"/>
                      </a:rPr>
                      <m:t>𝑎</m:t>
                    </m:r>
                    <m:r>
                      <a:rPr lang="en-US" sz="2600" i="1" dirty="0" smtClean="0">
                        <a:solidFill>
                          <a:schemeClr val="dk1"/>
                        </a:solidFill>
                        <a:latin typeface="Cambria Math" panose="02040503050406030204" pitchFamily="18" charset="0"/>
                      </a:rPr>
                      <m:t>=8,  </m:t>
                    </m:r>
                    <m:r>
                      <a:rPr lang="en-US" sz="2600" i="1" dirty="0" smtClean="0">
                        <a:solidFill>
                          <a:schemeClr val="dk1"/>
                        </a:solidFill>
                        <a:latin typeface="Cambria Math" panose="02040503050406030204" pitchFamily="18" charset="0"/>
                      </a:rPr>
                      <m:t>𝑏</m:t>
                    </m:r>
                    <m:r>
                      <a:rPr lang="en-US" sz="2600" i="1" dirty="0" smtClean="0">
                        <a:solidFill>
                          <a:schemeClr val="dk1"/>
                        </a:solidFill>
                        <a:latin typeface="Cambria Math" panose="02040503050406030204" pitchFamily="18" charset="0"/>
                      </a:rPr>
                      <m:t>=11,  </m:t>
                    </m:r>
                    <m:r>
                      <a:rPr lang="en-US" sz="2600" i="1" dirty="0" smtClean="0">
                        <a:solidFill>
                          <a:schemeClr val="dk1"/>
                        </a:solidFill>
                        <a:latin typeface="Cambria Math" panose="02040503050406030204" pitchFamily="18" charset="0"/>
                      </a:rPr>
                      <m:t>𝑐</m:t>
                    </m:r>
                    <m:r>
                      <a:rPr lang="en-US" sz="2600" i="1" dirty="0" smtClean="0">
                        <a:solidFill>
                          <a:schemeClr val="dk1"/>
                        </a:solidFill>
                        <a:latin typeface="Cambria Math" panose="02040503050406030204" pitchFamily="18" charset="0"/>
                      </a:rPr>
                      <m:t>=13</m:t>
                    </m:r>
                  </m:oMath>
                </a14:m>
                <a:r>
                  <a:rPr lang="en-US" sz="2600" dirty="0">
                    <a:solidFill>
                      <a:schemeClr val="dk1"/>
                    </a:solidFill>
                  </a:rPr>
                  <a:t>.</a:t>
                </a:r>
                <a:endParaRPr sz="2600" dirty="0">
                  <a:solidFill>
                    <a:schemeClr val="dk1"/>
                  </a:solidFill>
                </a:endParaRPr>
              </a:p>
              <a:p>
                <a:pPr marL="0" marR="0" lvl="0" indent="0" algn="l" rtl="0">
                  <a:lnSpc>
                    <a:spcPct val="113000"/>
                  </a:lnSpc>
                  <a:spcBef>
                    <a:spcPts val="1000"/>
                  </a:spcBef>
                  <a:spcAft>
                    <a:spcPts val="1000"/>
                  </a:spcAft>
                  <a:buClr>
                    <a:srgbClr val="000000"/>
                  </a:buClr>
                  <a:buSzPts val="4400"/>
                  <a:buFont typeface="Arial"/>
                  <a:buNone/>
                </a:pPr>
                <a:endParaRPr lang="en-US" sz="2600" dirty="0">
                  <a:solidFill>
                    <a:schemeClr val="dk1"/>
                  </a:solidFill>
                </a:endParaRPr>
              </a:p>
              <a:p>
                <a:pPr marL="0" marR="0" lvl="0" indent="0" algn="l" rtl="0">
                  <a:lnSpc>
                    <a:spcPct val="113000"/>
                  </a:lnSpc>
                  <a:spcBef>
                    <a:spcPts val="1000"/>
                  </a:spcBef>
                  <a:spcAft>
                    <a:spcPts val="1000"/>
                  </a:spcAft>
                  <a:buClr>
                    <a:srgbClr val="000000"/>
                  </a:buClr>
                  <a:buSzPts val="4400"/>
                  <a:buFont typeface="Arial"/>
                  <a:buNone/>
                </a:pPr>
                <a:r>
                  <a:rPr lang="en-US" sz="2600" dirty="0">
                    <a:solidFill>
                      <a:schemeClr val="dk1"/>
                    </a:solidFill>
                  </a:rPr>
                  <a:t>Hint: Find the largest angle first (opposite the longest side)!</a:t>
                </a:r>
                <a:endParaRPr sz="2600" dirty="0">
                  <a:solidFill>
                    <a:schemeClr val="dk1"/>
                  </a:solidFill>
                </a:endParaRPr>
              </a:p>
            </p:txBody>
          </p:sp>
        </mc:Choice>
        <mc:Fallback xmlns="">
          <p:sp>
            <p:nvSpPr>
              <p:cNvPr id="1138" name="Google Shape;1138;p169"/>
              <p:cNvSpPr txBox="1">
                <a:spLocks noRot="1" noChangeAspect="1" noMove="1" noResize="1" noEditPoints="1" noAdjustHandles="1" noChangeArrowheads="1" noChangeShapeType="1" noTextEdit="1"/>
              </p:cNvSpPr>
              <p:nvPr/>
            </p:nvSpPr>
            <p:spPr>
              <a:xfrm>
                <a:off x="831833" y="1704331"/>
                <a:ext cx="10010700" cy="2567586"/>
              </a:xfrm>
              <a:prstGeom prst="rect">
                <a:avLst/>
              </a:prstGeom>
              <a:blipFill>
                <a:blip r:embed="rId3"/>
                <a:stretch>
                  <a:fillRect l="-760"/>
                </a:stretch>
              </a:blipFill>
              <a:ln>
                <a:noFill/>
              </a:ln>
            </p:spPr>
            <p:txBody>
              <a:bodyPr/>
              <a:lstStyle/>
              <a:p>
                <a:r>
                  <a:rPr lang="en-US">
                    <a:noFill/>
                  </a:rPr>
                  <a:t> </a:t>
                </a:r>
              </a:p>
            </p:txBody>
          </p:sp>
        </mc:Fallback>
      </mc:AlternateContent>
      <p:sp>
        <p:nvSpPr>
          <p:cNvPr id="1139" name="Google Shape;1139;p169">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170"/>
          <p:cNvSpPr txBox="1">
            <a:spLocks noGrp="1"/>
          </p:cNvSpPr>
          <p:nvPr>
            <p:ph type="title"/>
          </p:nvPr>
        </p:nvSpPr>
        <p:spPr>
          <a:xfrm>
            <a:off x="831827" y="468300"/>
            <a:ext cx="7660200" cy="915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accent5"/>
              </a:buClr>
              <a:buSzPct val="100000"/>
              <a:buFont typeface="Arial"/>
              <a:buNone/>
            </a:pPr>
            <a:r>
              <a:rPr lang="en-US" dirty="0"/>
              <a:t>Heron's Formula: Finding Area Without Angles</a:t>
            </a:r>
            <a:endParaRPr dirty="0"/>
          </a:p>
        </p:txBody>
      </p:sp>
      <mc:AlternateContent xmlns:mc="http://schemas.openxmlformats.org/markup-compatibility/2006">
        <mc:Choice xmlns:a14="http://schemas.microsoft.com/office/drawing/2010/main" Requires="a14">
          <p:sp>
            <p:nvSpPr>
              <p:cNvPr id="1145" name="Google Shape;1145;p170"/>
              <p:cNvSpPr txBox="1"/>
              <p:nvPr/>
            </p:nvSpPr>
            <p:spPr>
              <a:xfrm>
                <a:off x="824933" y="1775113"/>
                <a:ext cx="10559700" cy="4022599"/>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What if we only know the three sides and no angles?</a:t>
                </a:r>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Heron of Alexandria (1st century A.D.) discovered this elegant solution:</a:t>
                </a:r>
                <a:endParaRPr sz="2000" dirty="0">
                  <a:solidFill>
                    <a:schemeClr val="dk1"/>
                  </a:solidFill>
                </a:endParaRPr>
              </a:p>
              <a:p>
                <a:pPr marL="76200" marR="0" lvl="0" algn="l" rtl="0">
                  <a:lnSpc>
                    <a:spcPct val="113000"/>
                  </a:lnSpc>
                  <a:spcBef>
                    <a:spcPts val="1000"/>
                  </a:spcBef>
                  <a:spcAft>
                    <a:spcPts val="0"/>
                  </a:spcAft>
                  <a:buClr>
                    <a:schemeClr val="dk1"/>
                  </a:buClr>
                  <a:buSzPts val="2400"/>
                </a:pPr>
                <a:r>
                  <a:rPr lang="en-US" sz="2000" dirty="0">
                    <a:solidFill>
                      <a:schemeClr val="dk1"/>
                    </a:solidFill>
                  </a:rPr>
                  <a:t>1. Calculate the semi-perimeter: </a:t>
                </a:r>
                <a14:m>
                  <m:oMath xmlns:m="http://schemas.openxmlformats.org/officeDocument/2006/math">
                    <m:r>
                      <a:rPr lang="en-US" sz="2000" i="1" dirty="0" smtClean="0">
                        <a:solidFill>
                          <a:schemeClr val="dk1"/>
                        </a:solidFill>
                        <a:latin typeface="Cambria Math" panose="02040503050406030204" pitchFamily="18" charset="0"/>
                      </a:rPr>
                      <m:t>𝑠</m:t>
                    </m:r>
                    <m:r>
                      <a:rPr lang="en-US" sz="2000" i="1" dirty="0" smtClean="0">
                        <a:solidFill>
                          <a:schemeClr val="dk1"/>
                        </a:solidFill>
                        <a:latin typeface="Cambria Math" panose="02040503050406030204" pitchFamily="18" charset="0"/>
                      </a:rPr>
                      <m:t>=</m:t>
                    </m:r>
                    <m:f>
                      <m:fPr>
                        <m:ctrlPr>
                          <a:rPr lang="en-US" sz="2000" i="1" dirty="0" smtClean="0">
                            <a:solidFill>
                              <a:schemeClr val="dk1"/>
                            </a:solidFill>
                            <a:latin typeface="Cambria Math" panose="02040503050406030204" pitchFamily="18" charset="0"/>
                          </a:rPr>
                        </m:ctrlPr>
                      </m:fPr>
                      <m:num>
                        <m:r>
                          <a:rPr lang="en-US" sz="2000" i="1" dirty="0" smtClean="0">
                            <a:solidFill>
                              <a:schemeClr val="dk1"/>
                            </a:solidFill>
                            <a:latin typeface="Cambria Math" panose="02040503050406030204" pitchFamily="18" charset="0"/>
                          </a:rPr>
                          <m:t>𝑎</m:t>
                        </m:r>
                        <m:r>
                          <a:rPr lang="en-US" sz="2000" i="1" dirty="0" smtClean="0">
                            <a:solidFill>
                              <a:schemeClr val="dk1"/>
                            </a:solidFill>
                            <a:latin typeface="Cambria Math" panose="02040503050406030204" pitchFamily="18" charset="0"/>
                          </a:rPr>
                          <m:t>+</m:t>
                        </m:r>
                        <m:r>
                          <a:rPr lang="en-US" sz="2000" i="1" dirty="0" smtClean="0">
                            <a:solidFill>
                              <a:schemeClr val="dk1"/>
                            </a:solidFill>
                            <a:latin typeface="Cambria Math" panose="02040503050406030204" pitchFamily="18" charset="0"/>
                          </a:rPr>
                          <m:t>𝑏</m:t>
                        </m:r>
                        <m:r>
                          <a:rPr lang="en-US" sz="2000" i="1" dirty="0" smtClean="0">
                            <a:solidFill>
                              <a:schemeClr val="dk1"/>
                            </a:solidFill>
                            <a:latin typeface="Cambria Math" panose="02040503050406030204" pitchFamily="18" charset="0"/>
                          </a:rPr>
                          <m:t>+</m:t>
                        </m:r>
                        <m:r>
                          <a:rPr lang="en-US" sz="2000" i="1" dirty="0" smtClean="0">
                            <a:solidFill>
                              <a:schemeClr val="dk1"/>
                            </a:solidFill>
                            <a:latin typeface="Cambria Math" panose="02040503050406030204" pitchFamily="18" charset="0"/>
                          </a:rPr>
                          <m:t>𝑐</m:t>
                        </m:r>
                      </m:num>
                      <m:den>
                        <m:r>
                          <a:rPr lang="en-US" sz="2000" i="1" dirty="0" smtClean="0">
                            <a:solidFill>
                              <a:schemeClr val="dk1"/>
                            </a:solidFill>
                            <a:latin typeface="Cambria Math" panose="02040503050406030204" pitchFamily="18" charset="0"/>
                          </a:rPr>
                          <m:t>2</m:t>
                        </m:r>
                      </m:den>
                    </m:f>
                  </m:oMath>
                </a14:m>
                <a:r>
                  <a:rPr lang="en-US" sz="2000" dirty="0">
                    <a:solidFill>
                      <a:schemeClr val="dk1"/>
                    </a:solidFill>
                  </a:rPr>
                  <a:t>   (half the perimeter)</a:t>
                </a:r>
                <a:endParaRPr sz="2000" dirty="0">
                  <a:solidFill>
                    <a:schemeClr val="dk1"/>
                  </a:solidFill>
                </a:endParaRPr>
              </a:p>
              <a:p>
                <a:pPr marL="76200" marR="0" lvl="0" algn="l" rtl="0">
                  <a:lnSpc>
                    <a:spcPct val="113000"/>
                  </a:lnSpc>
                  <a:spcBef>
                    <a:spcPts val="1000"/>
                  </a:spcBef>
                  <a:spcAft>
                    <a:spcPts val="0"/>
                  </a:spcAft>
                  <a:buClr>
                    <a:schemeClr val="dk1"/>
                  </a:buClr>
                  <a:buSzPts val="2400"/>
                </a:pPr>
                <a:r>
                  <a:rPr lang="en-US" sz="2000" dirty="0">
                    <a:solidFill>
                      <a:schemeClr val="dk1"/>
                    </a:solidFill>
                  </a:rPr>
                  <a:t>2. Apply Heron's Formula: Area = </a:t>
                </a:r>
                <a14:m>
                  <m:oMath xmlns:m="http://schemas.openxmlformats.org/officeDocument/2006/math">
                    <m:rad>
                      <m:radPr>
                        <m:degHide m:val="on"/>
                        <m:ctrlPr>
                          <a:rPr lang="en-US" sz="2000" i="1" dirty="0" smtClean="0">
                            <a:solidFill>
                              <a:schemeClr val="dk1"/>
                            </a:solidFill>
                            <a:latin typeface="Cambria Math" panose="02040503050406030204" pitchFamily="18" charset="0"/>
                          </a:rPr>
                        </m:ctrlPr>
                      </m:radPr>
                      <m:deg/>
                      <m:e>
                        <m:r>
                          <a:rPr lang="en-US" sz="2000" i="1" dirty="0" smtClean="0">
                            <a:solidFill>
                              <a:schemeClr val="dk1"/>
                            </a:solidFill>
                            <a:latin typeface="Cambria Math" panose="02040503050406030204" pitchFamily="18" charset="0"/>
                          </a:rPr>
                          <m:t>𝑠</m:t>
                        </m:r>
                        <m:d>
                          <m:dPr>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𝑠</m:t>
                            </m:r>
                            <m:r>
                              <a:rPr lang="en-US" sz="2000" i="1" dirty="0" smtClean="0">
                                <a:solidFill>
                                  <a:schemeClr val="dk1"/>
                                </a:solidFill>
                                <a:latin typeface="Cambria Math" panose="02040503050406030204" pitchFamily="18" charset="0"/>
                              </a:rPr>
                              <m:t>−</m:t>
                            </m:r>
                            <m:r>
                              <a:rPr lang="en-US" sz="2000" i="1" dirty="0" smtClean="0">
                                <a:solidFill>
                                  <a:schemeClr val="dk1"/>
                                </a:solidFill>
                                <a:latin typeface="Cambria Math" panose="02040503050406030204" pitchFamily="18" charset="0"/>
                              </a:rPr>
                              <m:t>𝑎</m:t>
                            </m:r>
                          </m:e>
                        </m:d>
                        <m:d>
                          <m:dPr>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𝑠</m:t>
                            </m:r>
                            <m:r>
                              <a:rPr lang="en-US" sz="2000" i="1" dirty="0" smtClean="0">
                                <a:solidFill>
                                  <a:schemeClr val="dk1"/>
                                </a:solidFill>
                                <a:latin typeface="Cambria Math" panose="02040503050406030204" pitchFamily="18" charset="0"/>
                              </a:rPr>
                              <m:t>−</m:t>
                            </m:r>
                            <m:r>
                              <a:rPr lang="en-US" sz="2000" i="1" dirty="0" smtClean="0">
                                <a:solidFill>
                                  <a:schemeClr val="dk1"/>
                                </a:solidFill>
                                <a:latin typeface="Cambria Math" panose="02040503050406030204" pitchFamily="18" charset="0"/>
                              </a:rPr>
                              <m:t>𝑏</m:t>
                            </m:r>
                          </m:e>
                        </m:d>
                        <m:d>
                          <m:dPr>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𝑠</m:t>
                            </m:r>
                            <m:r>
                              <a:rPr lang="en-US" sz="2000" i="1" dirty="0" smtClean="0">
                                <a:solidFill>
                                  <a:schemeClr val="dk1"/>
                                </a:solidFill>
                                <a:latin typeface="Cambria Math" panose="02040503050406030204" pitchFamily="18" charset="0"/>
                              </a:rPr>
                              <m:t>−</m:t>
                            </m:r>
                            <m:r>
                              <a:rPr lang="en-US" sz="2000" i="1" dirty="0" smtClean="0">
                                <a:solidFill>
                                  <a:schemeClr val="dk1"/>
                                </a:solidFill>
                                <a:latin typeface="Cambria Math" panose="02040503050406030204" pitchFamily="18" charset="0"/>
                              </a:rPr>
                              <m:t>𝑐</m:t>
                            </m:r>
                          </m:e>
                        </m:d>
                      </m:e>
                    </m:rad>
                  </m:oMath>
                </a14:m>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br>
                  <a:rPr lang="en-US" sz="2000" dirty="0">
                    <a:solidFill>
                      <a:schemeClr val="dk1"/>
                    </a:solidFill>
                  </a:rPr>
                </a:br>
                <a:r>
                  <a:rPr lang="en-US" sz="2000" dirty="0">
                    <a:solidFill>
                      <a:schemeClr val="dk1"/>
                    </a:solidFill>
                  </a:rPr>
                  <a:t>Why it works: Each factor </a:t>
                </a:r>
                <a14:m>
                  <m:oMath xmlns:m="http://schemas.openxmlformats.org/officeDocument/2006/math">
                    <m:d>
                      <m:dPr>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𝑠</m:t>
                        </m:r>
                        <m:r>
                          <a:rPr lang="en-US" sz="2000" i="1" dirty="0" smtClean="0">
                            <a:solidFill>
                              <a:schemeClr val="dk1"/>
                            </a:solidFill>
                            <a:latin typeface="Cambria Math" panose="02040503050406030204" pitchFamily="18" charset="0"/>
                          </a:rPr>
                          <m:t>−</m:t>
                        </m:r>
                        <m:r>
                          <a:rPr lang="en-US" sz="2000" i="1" dirty="0" smtClean="0">
                            <a:solidFill>
                              <a:schemeClr val="dk1"/>
                            </a:solidFill>
                            <a:latin typeface="Cambria Math" panose="02040503050406030204" pitchFamily="18" charset="0"/>
                          </a:rPr>
                          <m:t>𝑎</m:t>
                        </m:r>
                      </m:e>
                    </m:d>
                    <m:r>
                      <a:rPr lang="en-US" sz="2000" i="1" dirty="0" smtClean="0">
                        <a:solidFill>
                          <a:schemeClr val="dk1"/>
                        </a:solidFill>
                        <a:latin typeface="Cambria Math" panose="02040503050406030204" pitchFamily="18" charset="0"/>
                      </a:rPr>
                      <m:t>,</m:t>
                    </m:r>
                    <m:r>
                      <a:rPr lang="en-US" sz="2000" b="0" i="1" dirty="0" smtClean="0">
                        <a:solidFill>
                          <a:schemeClr val="dk1"/>
                        </a:solidFill>
                        <a:latin typeface="Cambria Math" panose="02040503050406030204" pitchFamily="18" charset="0"/>
                      </a:rPr>
                      <m:t>  </m:t>
                    </m:r>
                    <m:d>
                      <m:dPr>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𝑠</m:t>
                        </m:r>
                        <m:r>
                          <a:rPr lang="en-US" sz="2000" i="1" dirty="0" smtClean="0">
                            <a:solidFill>
                              <a:schemeClr val="dk1"/>
                            </a:solidFill>
                            <a:latin typeface="Cambria Math" panose="02040503050406030204" pitchFamily="18" charset="0"/>
                          </a:rPr>
                          <m:t>−</m:t>
                        </m:r>
                        <m:r>
                          <a:rPr lang="en-US" sz="2000" i="1" dirty="0" smtClean="0">
                            <a:solidFill>
                              <a:schemeClr val="dk1"/>
                            </a:solidFill>
                            <a:latin typeface="Cambria Math" panose="02040503050406030204" pitchFamily="18" charset="0"/>
                          </a:rPr>
                          <m:t>𝑏</m:t>
                        </m:r>
                      </m:e>
                    </m:d>
                    <m:r>
                      <a:rPr lang="en-US" sz="2000" i="1" dirty="0" smtClean="0">
                        <a:solidFill>
                          <a:schemeClr val="dk1"/>
                        </a:solidFill>
                        <a:latin typeface="Cambria Math" panose="02040503050406030204" pitchFamily="18" charset="0"/>
                      </a:rPr>
                      <m:t>,</m:t>
                    </m:r>
                    <m:r>
                      <a:rPr lang="en-US" sz="2000" b="0" i="1" dirty="0" smtClean="0">
                        <a:solidFill>
                          <a:schemeClr val="dk1"/>
                        </a:solidFill>
                        <a:latin typeface="Cambria Math" panose="02040503050406030204" pitchFamily="18" charset="0"/>
                      </a:rPr>
                      <m:t>  </m:t>
                    </m:r>
                    <m:d>
                      <m:dPr>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𝑠</m:t>
                        </m:r>
                        <m:r>
                          <a:rPr lang="en-US" sz="2000" i="1" dirty="0" smtClean="0">
                            <a:solidFill>
                              <a:schemeClr val="dk1"/>
                            </a:solidFill>
                            <a:latin typeface="Cambria Math" panose="02040503050406030204" pitchFamily="18" charset="0"/>
                          </a:rPr>
                          <m:t>−</m:t>
                        </m:r>
                        <m:r>
                          <a:rPr lang="en-US" sz="2000" i="1" dirty="0" smtClean="0">
                            <a:solidFill>
                              <a:schemeClr val="dk1"/>
                            </a:solidFill>
                            <a:latin typeface="Cambria Math" panose="02040503050406030204" pitchFamily="18" charset="0"/>
                          </a:rPr>
                          <m:t>𝑐</m:t>
                        </m:r>
                      </m:e>
                    </m:d>
                  </m:oMath>
                </a14:m>
                <a:r>
                  <a:rPr lang="en-US" sz="2000" dirty="0">
                    <a:solidFill>
                      <a:schemeClr val="dk1"/>
                    </a:solidFill>
                  </a:rPr>
                  <a:t>measures how much the semi-perimeter exceeds each side</a:t>
                </a:r>
                <a:endParaRPr sz="20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000" dirty="0">
                    <a:solidFill>
                      <a:schemeClr val="dk1"/>
                    </a:solidFill>
                  </a:rPr>
                  <a:t>When to use: Perfect for SSS triangles where you haven't found angles yet!</a:t>
                </a:r>
                <a:endParaRPr sz="2000" dirty="0">
                  <a:solidFill>
                    <a:schemeClr val="dk1"/>
                  </a:solidFill>
                </a:endParaRPr>
              </a:p>
            </p:txBody>
          </p:sp>
        </mc:Choice>
        <mc:Fallback>
          <p:sp>
            <p:nvSpPr>
              <p:cNvPr id="1145" name="Google Shape;1145;p170"/>
              <p:cNvSpPr txBox="1">
                <a:spLocks noRot="1" noChangeAspect="1" noMove="1" noResize="1" noEditPoints="1" noAdjustHandles="1" noChangeArrowheads="1" noChangeShapeType="1" noTextEdit="1"/>
              </p:cNvSpPr>
              <p:nvPr/>
            </p:nvSpPr>
            <p:spPr>
              <a:xfrm>
                <a:off x="824933" y="1775113"/>
                <a:ext cx="10559700" cy="4022599"/>
              </a:xfrm>
              <a:prstGeom prst="rect">
                <a:avLst/>
              </a:prstGeom>
              <a:blipFill>
                <a:blip r:embed="rId3"/>
                <a:stretch>
                  <a:fillRect l="-240"/>
                </a:stretch>
              </a:blipFill>
              <a:ln>
                <a:noFill/>
              </a:ln>
            </p:spPr>
            <p:txBody>
              <a:bodyPr/>
              <a:lstStyle/>
              <a:p>
                <a:r>
                  <a:rPr lang="en-US">
                    <a:noFill/>
                  </a:rPr>
                  <a:t> </a:t>
                </a:r>
              </a:p>
            </p:txBody>
          </p:sp>
        </mc:Fallback>
      </mc:AlternateContent>
      <p:sp>
        <p:nvSpPr>
          <p:cNvPr id="1146" name="Google Shape;1146;p170">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171"/>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sz="4000" dirty="0"/>
              <a:t>Example: Using Heron's Formula</a:t>
            </a:r>
            <a:endParaRPr sz="4000" dirty="0"/>
          </a:p>
        </p:txBody>
      </p:sp>
      <mc:AlternateContent xmlns:mc="http://schemas.openxmlformats.org/markup-compatibility/2006">
        <mc:Choice xmlns:a14="http://schemas.microsoft.com/office/drawing/2010/main" Requires="a14">
          <p:sp>
            <p:nvSpPr>
              <p:cNvPr id="1152" name="Google Shape;1152;p171"/>
              <p:cNvSpPr txBox="1"/>
              <p:nvPr/>
            </p:nvSpPr>
            <p:spPr>
              <a:xfrm>
                <a:off x="831833" y="926250"/>
                <a:ext cx="10732800" cy="5005112"/>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A triangular park has sides of 85 m, 120 m, and 140 m. Find the area.</a:t>
                </a:r>
                <a:endParaRPr sz="20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000" dirty="0">
                    <a:solidFill>
                      <a:schemeClr val="dk1"/>
                    </a:solidFill>
                  </a:rPr>
                  <a:t>Step 1: Calculate semi-perimeter</a:t>
                </a:r>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14:m>
                  <m:oMathPara xmlns:m="http://schemas.openxmlformats.org/officeDocument/2006/math">
                    <m:oMathParaPr>
                      <m:jc m:val="centerGroup"/>
                    </m:oMathParaPr>
                    <m:oMath xmlns:m="http://schemas.openxmlformats.org/officeDocument/2006/math">
                      <m:r>
                        <a:rPr lang="en-US" sz="2000" i="1" dirty="0" smtClean="0">
                          <a:solidFill>
                            <a:schemeClr val="dk1"/>
                          </a:solidFill>
                          <a:latin typeface="Cambria Math" panose="02040503050406030204" pitchFamily="18" charset="0"/>
                        </a:rPr>
                        <m:t>𝑠</m:t>
                      </m:r>
                      <m:r>
                        <a:rPr lang="en-US" sz="2000" i="1" dirty="0" smtClean="0">
                          <a:solidFill>
                            <a:schemeClr val="dk1"/>
                          </a:solidFill>
                          <a:latin typeface="Cambria Math" panose="02040503050406030204" pitchFamily="18" charset="0"/>
                        </a:rPr>
                        <m:t>=</m:t>
                      </m:r>
                      <m:f>
                        <m:fPr>
                          <m:ctrlPr>
                            <a:rPr lang="en-US" sz="2000" i="1" dirty="0" smtClean="0">
                              <a:solidFill>
                                <a:schemeClr val="dk1"/>
                              </a:solidFill>
                              <a:latin typeface="Cambria Math" panose="02040503050406030204" pitchFamily="18" charset="0"/>
                            </a:rPr>
                          </m:ctrlPr>
                        </m:fPr>
                        <m:num>
                          <m:r>
                            <a:rPr lang="en-US" sz="2000" i="1" dirty="0" smtClean="0">
                              <a:solidFill>
                                <a:schemeClr val="dk1"/>
                              </a:solidFill>
                              <a:latin typeface="Cambria Math" panose="02040503050406030204" pitchFamily="18" charset="0"/>
                            </a:rPr>
                            <m:t>85+120+140</m:t>
                          </m:r>
                        </m:num>
                        <m:den>
                          <m:r>
                            <a:rPr lang="en-US" sz="2000" i="1" dirty="0" smtClean="0">
                              <a:solidFill>
                                <a:schemeClr val="dk1"/>
                              </a:solidFill>
                              <a:latin typeface="Cambria Math" panose="02040503050406030204" pitchFamily="18" charset="0"/>
                            </a:rPr>
                            <m:t>2</m:t>
                          </m:r>
                        </m:den>
                      </m:f>
                      <m:r>
                        <a:rPr lang="en-US" sz="2000" i="1" dirty="0" smtClean="0">
                          <a:solidFill>
                            <a:schemeClr val="dk1"/>
                          </a:solidFill>
                          <a:latin typeface="Cambria Math" panose="02040503050406030204" pitchFamily="18" charset="0"/>
                        </a:rPr>
                        <m:t>=</m:t>
                      </m:r>
                      <m:f>
                        <m:fPr>
                          <m:ctrlPr>
                            <a:rPr lang="en-US" sz="2000" i="1" dirty="0" smtClean="0">
                              <a:solidFill>
                                <a:schemeClr val="dk1"/>
                              </a:solidFill>
                              <a:latin typeface="Cambria Math" panose="02040503050406030204" pitchFamily="18" charset="0"/>
                            </a:rPr>
                          </m:ctrlPr>
                        </m:fPr>
                        <m:num>
                          <m:r>
                            <a:rPr lang="en-US" sz="2000" i="1" dirty="0" smtClean="0">
                              <a:solidFill>
                                <a:schemeClr val="dk1"/>
                              </a:solidFill>
                              <a:latin typeface="Cambria Math" panose="02040503050406030204" pitchFamily="18" charset="0"/>
                            </a:rPr>
                            <m:t>345</m:t>
                          </m:r>
                        </m:num>
                        <m:den>
                          <m:r>
                            <a:rPr lang="en-US" sz="2000" i="1" dirty="0" smtClean="0">
                              <a:solidFill>
                                <a:schemeClr val="dk1"/>
                              </a:solidFill>
                              <a:latin typeface="Cambria Math" panose="02040503050406030204" pitchFamily="18" charset="0"/>
                            </a:rPr>
                            <m:t>2</m:t>
                          </m:r>
                        </m:den>
                      </m:f>
                      <m:r>
                        <a:rPr lang="en-US" sz="2000" i="1" dirty="0" smtClean="0">
                          <a:solidFill>
                            <a:schemeClr val="dk1"/>
                          </a:solidFill>
                          <a:latin typeface="Cambria Math" panose="02040503050406030204" pitchFamily="18" charset="0"/>
                        </a:rPr>
                        <m:t>=172.5</m:t>
                      </m:r>
                      <m:r>
                        <m:rPr>
                          <m:nor/>
                        </m:rPr>
                        <a:rPr lang="en-US" sz="2000" i="0" dirty="0" smtClean="0">
                          <a:solidFill>
                            <a:schemeClr val="dk1"/>
                          </a:solidFill>
                          <a:latin typeface="Cambria Math" panose="02040503050406030204" pitchFamily="18" charset="0"/>
                        </a:rPr>
                        <m:t> </m:t>
                      </m:r>
                      <m:r>
                        <m:rPr>
                          <m:nor/>
                        </m:rPr>
                        <a:rPr lang="en-US" sz="2000" i="0" dirty="0" smtClean="0">
                          <a:solidFill>
                            <a:schemeClr val="dk1"/>
                          </a:solidFill>
                          <a:latin typeface="Cambria Math" panose="02040503050406030204" pitchFamily="18" charset="0"/>
                        </a:rPr>
                        <m:t>m</m:t>
                      </m:r>
                    </m:oMath>
                  </m:oMathPara>
                </a14:m>
                <a:endParaRPr lang="en-US" sz="2000" dirty="0">
                  <a:solidFill>
                    <a:schemeClr val="dk1"/>
                  </a:solidFill>
                </a:endParaRPr>
              </a:p>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Step 2: Calculate each difference</a:t>
                </a:r>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r>
                      <a:rPr lang="en-US" sz="2000" i="1" dirty="0" smtClean="0">
                        <a:solidFill>
                          <a:schemeClr val="dk1"/>
                        </a:solidFill>
                        <a:latin typeface="Cambria Math" panose="02040503050406030204" pitchFamily="18" charset="0"/>
                      </a:rPr>
                      <m:t>𝑠</m:t>
                    </m:r>
                    <m:r>
                      <a:rPr lang="en-US" sz="2000" i="1" dirty="0" smtClean="0">
                        <a:solidFill>
                          <a:schemeClr val="dk1"/>
                        </a:solidFill>
                        <a:latin typeface="Cambria Math" panose="02040503050406030204" pitchFamily="18" charset="0"/>
                      </a:rPr>
                      <m:t> − </m:t>
                    </m:r>
                    <m:r>
                      <a:rPr lang="en-US" sz="2000" i="1" dirty="0">
                        <a:solidFill>
                          <a:schemeClr val="dk1"/>
                        </a:solidFill>
                        <a:latin typeface="Cambria Math" panose="02040503050406030204" pitchFamily="18" charset="0"/>
                      </a:rPr>
                      <m:t>𝑎</m:t>
                    </m:r>
                    <m:r>
                      <a:rPr lang="en-US" sz="2000" i="1" dirty="0">
                        <a:solidFill>
                          <a:schemeClr val="dk1"/>
                        </a:solidFill>
                        <a:latin typeface="Cambria Math" panose="02040503050406030204" pitchFamily="18" charset="0"/>
                      </a:rPr>
                      <m:t> = 172.5 − 85 = 87.5</m:t>
                    </m:r>
                  </m:oMath>
                </a14:m>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r>
                      <a:rPr lang="en-US" sz="2000" i="1" dirty="0" smtClean="0">
                        <a:solidFill>
                          <a:schemeClr val="dk1"/>
                        </a:solidFill>
                        <a:latin typeface="Cambria Math" panose="02040503050406030204" pitchFamily="18" charset="0"/>
                      </a:rPr>
                      <m:t>𝑠</m:t>
                    </m:r>
                    <m:r>
                      <a:rPr lang="en-US" sz="2000" i="1" dirty="0" smtClean="0">
                        <a:solidFill>
                          <a:schemeClr val="dk1"/>
                        </a:solidFill>
                        <a:latin typeface="Cambria Math" panose="02040503050406030204" pitchFamily="18" charset="0"/>
                      </a:rPr>
                      <m:t> − </m:t>
                    </m:r>
                    <m:r>
                      <a:rPr lang="en-US" sz="2000" i="1" dirty="0">
                        <a:solidFill>
                          <a:schemeClr val="dk1"/>
                        </a:solidFill>
                        <a:latin typeface="Cambria Math" panose="02040503050406030204" pitchFamily="18" charset="0"/>
                      </a:rPr>
                      <m:t>𝑏</m:t>
                    </m:r>
                    <m:r>
                      <a:rPr lang="en-US" sz="2000" i="1" dirty="0">
                        <a:solidFill>
                          <a:schemeClr val="dk1"/>
                        </a:solidFill>
                        <a:latin typeface="Cambria Math" panose="02040503050406030204" pitchFamily="18" charset="0"/>
                      </a:rPr>
                      <m:t> = 172.5 − 120 = 52.5</m:t>
                    </m:r>
                  </m:oMath>
                </a14:m>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 </a:t>
                </a:r>
                <a14:m>
                  <m:oMath xmlns:m="http://schemas.openxmlformats.org/officeDocument/2006/math">
                    <m:r>
                      <a:rPr lang="en-US" sz="2000" i="1" dirty="0" smtClean="0">
                        <a:solidFill>
                          <a:schemeClr val="dk1"/>
                        </a:solidFill>
                        <a:latin typeface="Cambria Math" panose="02040503050406030204" pitchFamily="18" charset="0"/>
                      </a:rPr>
                      <m:t>𝑠</m:t>
                    </m:r>
                    <m:r>
                      <a:rPr lang="en-US" sz="2000" i="1" dirty="0" smtClean="0">
                        <a:solidFill>
                          <a:schemeClr val="dk1"/>
                        </a:solidFill>
                        <a:latin typeface="Cambria Math" panose="02040503050406030204" pitchFamily="18" charset="0"/>
                      </a:rPr>
                      <m:t> − </m:t>
                    </m:r>
                    <m:r>
                      <a:rPr lang="en-US" sz="2000" i="1" dirty="0">
                        <a:solidFill>
                          <a:schemeClr val="dk1"/>
                        </a:solidFill>
                        <a:latin typeface="Cambria Math" panose="02040503050406030204" pitchFamily="18" charset="0"/>
                      </a:rPr>
                      <m:t>𝑐</m:t>
                    </m:r>
                    <m:r>
                      <a:rPr lang="en-US" sz="2000" i="1" dirty="0">
                        <a:solidFill>
                          <a:schemeClr val="dk1"/>
                        </a:solidFill>
                        <a:latin typeface="Cambria Math" panose="02040503050406030204" pitchFamily="18" charset="0"/>
                      </a:rPr>
                      <m:t> = 172.5 − 140 = 32.5</m:t>
                    </m:r>
                  </m:oMath>
                </a14:m>
                <a:endParaRPr sz="2000" dirty="0">
                  <a:solidFill>
                    <a:schemeClr val="dk1"/>
                  </a:solidFill>
                </a:endParaRPr>
              </a:p>
              <a:p>
                <a:pPr marL="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Step 3: Apply Heron's Formula</a:t>
                </a:r>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Area = </a:t>
                </a:r>
                <a14:m>
                  <m:oMath xmlns:m="http://schemas.openxmlformats.org/officeDocument/2006/math">
                    <m:rad>
                      <m:radPr>
                        <m:degHide m:val="on"/>
                        <m:ctrlPr>
                          <a:rPr lang="en-US" sz="2000" i="1" dirty="0" smtClean="0">
                            <a:solidFill>
                              <a:schemeClr val="dk1"/>
                            </a:solidFill>
                            <a:latin typeface="Cambria Math" panose="02040503050406030204" pitchFamily="18" charset="0"/>
                          </a:rPr>
                        </m:ctrlPr>
                      </m:radPr>
                      <m:deg/>
                      <m:e>
                        <m:r>
                          <a:rPr lang="en-US" sz="2000" i="1" dirty="0" smtClean="0">
                            <a:solidFill>
                              <a:schemeClr val="dk1"/>
                            </a:solidFill>
                            <a:latin typeface="Cambria Math" panose="02040503050406030204" pitchFamily="18" charset="0"/>
                          </a:rPr>
                          <m:t>172.5</m:t>
                        </m:r>
                        <m:d>
                          <m:dPr>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87.5</m:t>
                            </m:r>
                          </m:e>
                        </m:d>
                        <m:d>
                          <m:dPr>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52.5</m:t>
                            </m:r>
                          </m:e>
                        </m:d>
                        <m:d>
                          <m:dPr>
                            <m:ctrlPr>
                              <a:rPr lang="en-US" sz="2000" i="1" dirty="0" smtClean="0">
                                <a:solidFill>
                                  <a:schemeClr val="dk1"/>
                                </a:solidFill>
                                <a:latin typeface="Cambria Math" panose="02040503050406030204" pitchFamily="18" charset="0"/>
                              </a:rPr>
                            </m:ctrlPr>
                          </m:dPr>
                          <m:e>
                            <m:r>
                              <a:rPr lang="en-US" sz="2000" i="1" dirty="0" smtClean="0">
                                <a:solidFill>
                                  <a:schemeClr val="dk1"/>
                                </a:solidFill>
                                <a:latin typeface="Cambria Math" panose="02040503050406030204" pitchFamily="18" charset="0"/>
                              </a:rPr>
                              <m:t>32.5</m:t>
                            </m:r>
                          </m:e>
                        </m:d>
                      </m:e>
                    </m:rad>
                  </m:oMath>
                </a14:m>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Area = </a:t>
                </a:r>
                <a14:m>
                  <m:oMath xmlns:m="http://schemas.openxmlformats.org/officeDocument/2006/math">
                    <m:rad>
                      <m:radPr>
                        <m:degHide m:val="on"/>
                        <m:ctrlPr>
                          <a:rPr lang="en-US" sz="2000" i="1" dirty="0" smtClean="0">
                            <a:solidFill>
                              <a:schemeClr val="dk1"/>
                            </a:solidFill>
                            <a:latin typeface="Cambria Math" panose="02040503050406030204" pitchFamily="18" charset="0"/>
                          </a:rPr>
                        </m:ctrlPr>
                      </m:radPr>
                      <m:deg/>
                      <m:e>
                        <m:r>
                          <a:rPr lang="en-US" sz="2000" i="1" dirty="0" smtClean="0">
                            <a:solidFill>
                              <a:schemeClr val="dk1"/>
                            </a:solidFill>
                            <a:latin typeface="Cambria Math" panose="02040503050406030204" pitchFamily="18" charset="0"/>
                          </a:rPr>
                          <m:t>51,328,828.125</m:t>
                        </m:r>
                      </m:e>
                    </m:rad>
                  </m:oMath>
                </a14:m>
                <a:endParaRPr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Area </a:t>
                </a:r>
                <a14:m>
                  <m:oMath xmlns:m="http://schemas.openxmlformats.org/officeDocument/2006/math">
                    <m:r>
                      <a:rPr lang="en-US" sz="2000" i="1" dirty="0" smtClean="0">
                        <a:solidFill>
                          <a:schemeClr val="dk1"/>
                        </a:solidFill>
                        <a:latin typeface="Cambria Math" panose="02040503050406030204" pitchFamily="18" charset="0"/>
                      </a:rPr>
                      <m:t>≈</m:t>
                    </m:r>
                    <m:r>
                      <a:rPr lang="en-US" sz="2000" i="1" dirty="0">
                        <a:solidFill>
                          <a:schemeClr val="dk1"/>
                        </a:solidFill>
                        <a:latin typeface="Cambria Math" panose="02040503050406030204" pitchFamily="18" charset="0"/>
                      </a:rPr>
                      <m:t>7164.4</m:t>
                    </m:r>
                    <m:r>
                      <m:rPr>
                        <m:nor/>
                      </m:rPr>
                      <a:rPr lang="en-US" sz="2000" i="0" dirty="0">
                        <a:solidFill>
                          <a:schemeClr val="dk1"/>
                        </a:solidFill>
                        <a:latin typeface="Cambria Math" panose="02040503050406030204" pitchFamily="18" charset="0"/>
                      </a:rPr>
                      <m:t> </m:t>
                    </m:r>
                    <m:sSup>
                      <m:sSupPr>
                        <m:ctrlPr>
                          <a:rPr lang="en-US" sz="2000" i="1" dirty="0">
                            <a:solidFill>
                              <a:schemeClr val="dk1"/>
                            </a:solidFill>
                            <a:latin typeface="Cambria Math" panose="02040503050406030204" pitchFamily="18" charset="0"/>
                          </a:rPr>
                        </m:ctrlPr>
                      </m:sSupPr>
                      <m:e>
                        <m:r>
                          <m:rPr>
                            <m:nor/>
                          </m:rPr>
                          <a:rPr lang="en-US" sz="2000" i="0" dirty="0">
                            <a:solidFill>
                              <a:schemeClr val="dk1"/>
                            </a:solidFill>
                            <a:latin typeface="Cambria Math" panose="02040503050406030204" pitchFamily="18" charset="0"/>
                          </a:rPr>
                          <m:t>m</m:t>
                        </m:r>
                      </m:e>
                      <m:sup>
                        <m:r>
                          <a:rPr lang="en-US" sz="2000" i="1" dirty="0">
                            <a:solidFill>
                              <a:schemeClr val="dk1"/>
                            </a:solidFill>
                            <a:latin typeface="Cambria Math" panose="02040503050406030204" pitchFamily="18" charset="0"/>
                          </a:rPr>
                          <m:t>2</m:t>
                        </m:r>
                      </m:sup>
                    </m:sSup>
                  </m:oMath>
                </a14:m>
                <a:endParaRPr lang="en-US" sz="2000" dirty="0">
                  <a:solidFill>
                    <a:schemeClr val="dk1"/>
                  </a:solidFill>
                </a:endParaRPr>
              </a:p>
              <a:p>
                <a:pPr marL="457200" marR="0" lvl="0" indent="0" algn="l" rtl="0">
                  <a:lnSpc>
                    <a:spcPct val="113000"/>
                  </a:lnSpc>
                  <a:spcBef>
                    <a:spcPts val="0"/>
                  </a:spcBef>
                  <a:spcAft>
                    <a:spcPts val="0"/>
                  </a:spcAft>
                  <a:buClr>
                    <a:srgbClr val="000000"/>
                  </a:buClr>
                  <a:buSzPts val="2800"/>
                  <a:buFont typeface="Arial"/>
                  <a:buNone/>
                </a:pPr>
                <a:r>
                  <a:rPr lang="en-US" sz="2000" dirty="0">
                    <a:solidFill>
                      <a:schemeClr val="dk1"/>
                    </a:solidFill>
                  </a:rPr>
                  <a:t>Answer: The park has an area of approx. 7164 square meters, or about 0.72 hectares.</a:t>
                </a:r>
                <a:endParaRPr sz="2000" dirty="0">
                  <a:solidFill>
                    <a:schemeClr val="dk1"/>
                  </a:solidFill>
                </a:endParaRPr>
              </a:p>
            </p:txBody>
          </p:sp>
        </mc:Choice>
        <mc:Fallback>
          <p:sp>
            <p:nvSpPr>
              <p:cNvPr id="1152" name="Google Shape;1152;p171"/>
              <p:cNvSpPr txBox="1">
                <a:spLocks noRot="1" noChangeAspect="1" noMove="1" noResize="1" noEditPoints="1" noAdjustHandles="1" noChangeArrowheads="1" noChangeShapeType="1" noTextEdit="1"/>
              </p:cNvSpPr>
              <p:nvPr/>
            </p:nvSpPr>
            <p:spPr>
              <a:xfrm>
                <a:off x="831833" y="926250"/>
                <a:ext cx="10732800" cy="5005112"/>
              </a:xfrm>
              <a:prstGeom prst="rect">
                <a:avLst/>
              </a:prstGeom>
              <a:blipFill>
                <a:blip r:embed="rId3"/>
                <a:stretch>
                  <a:fillRect l="-355"/>
                </a:stretch>
              </a:blipFill>
              <a:ln>
                <a:noFill/>
              </a:ln>
            </p:spPr>
            <p:txBody>
              <a:bodyPr/>
              <a:lstStyle/>
              <a:p>
                <a:r>
                  <a:rPr lang="en-US">
                    <a:noFill/>
                  </a:rPr>
                  <a:t> </a:t>
                </a:r>
              </a:p>
            </p:txBody>
          </p:sp>
        </mc:Fallback>
      </mc:AlternateContent>
      <p:sp>
        <p:nvSpPr>
          <p:cNvPr id="1153" name="Google Shape;1153;p171">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172"/>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Heron's Formula</a:t>
            </a:r>
            <a:endParaRPr>
              <a:solidFill>
                <a:schemeClr val="accent5"/>
              </a:solidFill>
            </a:endParaRPr>
          </a:p>
        </p:txBody>
      </p:sp>
      <p:sp>
        <p:nvSpPr>
          <p:cNvPr id="1159" name="Google Shape;1159;p172"/>
          <p:cNvSpPr txBox="1"/>
          <p:nvPr/>
        </p:nvSpPr>
        <p:spPr>
          <a:xfrm>
            <a:off x="831833" y="1559303"/>
            <a:ext cx="8305200" cy="2567586"/>
          </a:xfrm>
          <a:prstGeom prst="rect">
            <a:avLst/>
          </a:prstGeom>
          <a:noFill/>
          <a:ln>
            <a:noFill/>
          </a:ln>
        </p:spPr>
        <p:txBody>
          <a:bodyPr spcFirstLastPara="1" wrap="square" lIns="121900" tIns="121900" rIns="121900" bIns="121900" anchor="t" anchorCtr="0">
            <a:spAutoFit/>
          </a:bodyPr>
          <a:lstStyle/>
          <a:p>
            <a:pPr marL="63500" marR="0" lvl="0" algn="l" rtl="0">
              <a:lnSpc>
                <a:spcPct val="113000"/>
              </a:lnSpc>
              <a:spcBef>
                <a:spcPts val="0"/>
              </a:spcBef>
              <a:spcAft>
                <a:spcPts val="0"/>
              </a:spcAft>
              <a:buClr>
                <a:schemeClr val="dk1"/>
              </a:buClr>
              <a:buSzPts val="2600"/>
            </a:pPr>
            <a:r>
              <a:rPr lang="en-US" sz="2600" dirty="0">
                <a:solidFill>
                  <a:schemeClr val="dk1"/>
                </a:solidFill>
              </a:rPr>
              <a:t>1. Find the area of a triangle with sides 9, 12, and 15.</a:t>
            </a:r>
            <a:endParaRPr sz="2600" dirty="0">
              <a:solidFill>
                <a:schemeClr val="dk1"/>
              </a:solidFill>
            </a:endParaRPr>
          </a:p>
          <a:p>
            <a:pPr marL="63500" marR="0" lvl="0" algn="l" rtl="0">
              <a:lnSpc>
                <a:spcPct val="113000"/>
              </a:lnSpc>
              <a:spcBef>
                <a:spcPts val="1000"/>
              </a:spcBef>
              <a:spcAft>
                <a:spcPts val="1000"/>
              </a:spcAft>
              <a:buClr>
                <a:schemeClr val="dk1"/>
              </a:buClr>
              <a:buSzPts val="2600"/>
            </a:pPr>
            <a:endParaRPr lang="en-US" sz="2600" dirty="0">
              <a:solidFill>
                <a:schemeClr val="dk1"/>
              </a:solidFill>
            </a:endParaRPr>
          </a:p>
          <a:p>
            <a:pPr marL="63500" marR="0" lvl="0" algn="l" rtl="0">
              <a:lnSpc>
                <a:spcPct val="113000"/>
              </a:lnSpc>
              <a:spcBef>
                <a:spcPts val="1000"/>
              </a:spcBef>
              <a:spcAft>
                <a:spcPts val="1000"/>
              </a:spcAft>
              <a:buClr>
                <a:schemeClr val="dk1"/>
              </a:buClr>
              <a:buSzPts val="2600"/>
            </a:pPr>
            <a:r>
              <a:rPr lang="en-US" sz="2600" dirty="0">
                <a:solidFill>
                  <a:schemeClr val="dk1"/>
                </a:solidFill>
              </a:rPr>
              <a:t>2. A triangular sail has sides of 7 ft, 8 ft, and 10 ft. What is its area?</a:t>
            </a:r>
            <a:endParaRPr sz="2600" dirty="0">
              <a:solidFill>
                <a:schemeClr val="dk1"/>
              </a:solidFill>
            </a:endParaRPr>
          </a:p>
        </p:txBody>
      </p:sp>
      <p:sp>
        <p:nvSpPr>
          <p:cNvPr id="1160" name="Google Shape;1160;p172">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173"/>
          <p:cNvSpPr txBox="1">
            <a:spLocks noGrp="1"/>
          </p:cNvSpPr>
          <p:nvPr>
            <p:ph type="title"/>
          </p:nvPr>
        </p:nvSpPr>
        <p:spPr>
          <a:xfrm>
            <a:off x="831850" y="1452282"/>
            <a:ext cx="10515600" cy="1194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2"/>
              </a:buClr>
              <a:buSzPts val="4400"/>
              <a:buFont typeface="Arial"/>
              <a:buNone/>
            </a:pPr>
            <a:r>
              <a:rPr lang="en-US"/>
              <a:t>Before we finish up…</a:t>
            </a:r>
            <a:endParaRPr/>
          </a:p>
        </p:txBody>
      </p:sp>
      <p:sp>
        <p:nvSpPr>
          <p:cNvPr id="1166" name="Google Shape;1166;p173"/>
          <p:cNvSpPr txBox="1">
            <a:spLocks noGrp="1"/>
          </p:cNvSpPr>
          <p:nvPr>
            <p:ph type="body" idx="1"/>
          </p:nvPr>
        </p:nvSpPr>
        <p:spPr>
          <a:xfrm>
            <a:off x="831850" y="2913079"/>
            <a:ext cx="10515600" cy="3264000"/>
          </a:xfrm>
          <a:prstGeom prst="rect">
            <a:avLst/>
          </a:prstGeom>
          <a:noFill/>
          <a:ln>
            <a:noFill/>
          </a:ln>
        </p:spPr>
        <p:txBody>
          <a:bodyPr spcFirstLastPara="1" wrap="square" lIns="91425" tIns="45700" rIns="91425" bIns="45700" anchor="t" anchorCtr="0">
            <a:normAutofit/>
          </a:bodyPr>
          <a:lstStyle/>
          <a:p>
            <a:pPr marL="0" lvl="0" indent="0" algn="l" rtl="0">
              <a:lnSpc>
                <a:spcPct val="113000"/>
              </a:lnSpc>
              <a:spcBef>
                <a:spcPts val="0"/>
              </a:spcBef>
              <a:spcAft>
                <a:spcPts val="0"/>
              </a:spcAft>
              <a:buClr>
                <a:schemeClr val="accent5"/>
              </a:buClr>
              <a:buSzPts val="4400"/>
              <a:buNone/>
            </a:pPr>
            <a:r>
              <a:rPr lang="en-US" sz="4400" b="1">
                <a:solidFill>
                  <a:schemeClr val="accent5"/>
                </a:solidFill>
                <a:latin typeface="Arial Black"/>
                <a:ea typeface="Arial Black"/>
                <a:cs typeface="Arial Black"/>
                <a:sym typeface="Arial Black"/>
              </a:rPr>
              <a:t>1</a:t>
            </a:r>
            <a:endParaRPr/>
          </a:p>
          <a:p>
            <a:pPr marL="0" lvl="0" indent="0" algn="l" rtl="0">
              <a:lnSpc>
                <a:spcPct val="113000"/>
              </a:lnSpc>
              <a:spcBef>
                <a:spcPts val="1100"/>
              </a:spcBef>
              <a:spcAft>
                <a:spcPts val="0"/>
              </a:spcAft>
              <a:buClr>
                <a:schemeClr val="dk1"/>
              </a:buClr>
              <a:buSzPts val="2800"/>
              <a:buNone/>
            </a:pPr>
            <a:r>
              <a:rPr lang="en-US"/>
              <a:t>Questions…..</a:t>
            </a:r>
            <a:endParaRPr/>
          </a:p>
        </p:txBody>
      </p:sp>
      <p:sp>
        <p:nvSpPr>
          <p:cNvPr id="1167" name="Google Shape;1167;p173"/>
          <p:cNvSpPr txBox="1">
            <a:spLocks noGrp="1"/>
          </p:cNvSpPr>
          <p:nvPr>
            <p:ph type="body" idx="4294967295"/>
          </p:nvPr>
        </p:nvSpPr>
        <p:spPr>
          <a:xfrm>
            <a:off x="4374538" y="2913069"/>
            <a:ext cx="4146300" cy="5801700"/>
          </a:xfrm>
          <a:prstGeom prst="rect">
            <a:avLst/>
          </a:prstGeom>
          <a:noFill/>
          <a:ln>
            <a:noFill/>
          </a:ln>
        </p:spPr>
        <p:txBody>
          <a:bodyPr spcFirstLastPara="1" wrap="square" lIns="91425" tIns="45700" rIns="91425" bIns="45700" anchor="t" anchorCtr="0">
            <a:normAutofit/>
          </a:bodyPr>
          <a:lstStyle/>
          <a:p>
            <a:pPr marL="0" lvl="0" indent="0" algn="l" rtl="0">
              <a:lnSpc>
                <a:spcPct val="113000"/>
              </a:lnSpc>
              <a:spcBef>
                <a:spcPts val="0"/>
              </a:spcBef>
              <a:spcAft>
                <a:spcPts val="0"/>
              </a:spcAft>
              <a:buClr>
                <a:schemeClr val="accent5"/>
              </a:buClr>
              <a:buSzPts val="4400"/>
              <a:buNone/>
            </a:pPr>
            <a:r>
              <a:rPr lang="en-US" sz="4400" b="1">
                <a:solidFill>
                  <a:schemeClr val="accent5"/>
                </a:solidFill>
                <a:latin typeface="Arial Black"/>
                <a:ea typeface="Arial Black"/>
                <a:cs typeface="Arial Black"/>
                <a:sym typeface="Arial Black"/>
              </a:rPr>
              <a:t>2</a:t>
            </a:r>
            <a:endParaRPr sz="4400"/>
          </a:p>
          <a:p>
            <a:pPr marL="0" lvl="0" indent="0" algn="l" rtl="0">
              <a:lnSpc>
                <a:spcPct val="113000"/>
              </a:lnSpc>
              <a:spcBef>
                <a:spcPts val="1100"/>
              </a:spcBef>
              <a:spcAft>
                <a:spcPts val="0"/>
              </a:spcAft>
              <a:buClr>
                <a:schemeClr val="dk1"/>
              </a:buClr>
              <a:buSzPts val="2800"/>
              <a:buNone/>
            </a:pPr>
            <a:r>
              <a:rPr lang="en-US"/>
              <a:t>Next steps…..</a:t>
            </a:r>
            <a:endParaRPr/>
          </a:p>
        </p:txBody>
      </p:sp>
      <p:sp>
        <p:nvSpPr>
          <p:cNvPr id="1168" name="Google Shape;1168;p173"/>
          <p:cNvSpPr txBox="1">
            <a:spLocks noGrp="1"/>
          </p:cNvSpPr>
          <p:nvPr>
            <p:ph type="body" idx="4294967295"/>
          </p:nvPr>
        </p:nvSpPr>
        <p:spPr>
          <a:xfrm>
            <a:off x="7328475" y="2913074"/>
            <a:ext cx="4146300" cy="5801700"/>
          </a:xfrm>
          <a:prstGeom prst="rect">
            <a:avLst/>
          </a:prstGeom>
          <a:noFill/>
          <a:ln>
            <a:noFill/>
          </a:ln>
        </p:spPr>
        <p:txBody>
          <a:bodyPr spcFirstLastPara="1" wrap="square" lIns="91425" tIns="45700" rIns="91425" bIns="45700" anchor="t" anchorCtr="0">
            <a:normAutofit/>
          </a:bodyPr>
          <a:lstStyle/>
          <a:p>
            <a:pPr marL="0" lvl="0" indent="0" algn="l" rtl="0">
              <a:lnSpc>
                <a:spcPct val="113000"/>
              </a:lnSpc>
              <a:spcBef>
                <a:spcPts val="0"/>
              </a:spcBef>
              <a:spcAft>
                <a:spcPts val="0"/>
              </a:spcAft>
              <a:buClr>
                <a:schemeClr val="accent5"/>
              </a:buClr>
              <a:buSzPts val="4400"/>
              <a:buNone/>
            </a:pPr>
            <a:r>
              <a:rPr lang="en-US" sz="4400" b="1">
                <a:solidFill>
                  <a:schemeClr val="accent5"/>
                </a:solidFill>
                <a:latin typeface="Arial Black"/>
                <a:ea typeface="Arial Black"/>
                <a:cs typeface="Arial Black"/>
                <a:sym typeface="Arial Black"/>
              </a:rPr>
              <a:t>3</a:t>
            </a:r>
            <a:endParaRPr sz="4400"/>
          </a:p>
          <a:p>
            <a:pPr marL="0" lvl="0" indent="0" algn="l" rtl="0">
              <a:lnSpc>
                <a:spcPct val="113000"/>
              </a:lnSpc>
              <a:spcBef>
                <a:spcPts val="1100"/>
              </a:spcBef>
              <a:spcAft>
                <a:spcPts val="0"/>
              </a:spcAft>
              <a:buClr>
                <a:schemeClr val="dk1"/>
              </a:buClr>
              <a:buSzPts val="2800"/>
              <a:buNone/>
            </a:pPr>
            <a:r>
              <a:rPr lang="en-US"/>
              <a:t>Reminders about student hours, upcoming deadlines, campus activities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114"/>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solidFill>
                  <a:schemeClr val="accent5"/>
                </a:solidFill>
              </a:rPr>
              <a:t>Try It: Practice Finding Ratios</a:t>
            </a:r>
            <a:endParaRPr>
              <a:solidFill>
                <a:schemeClr val="accent5"/>
              </a:solidFill>
            </a:endParaRPr>
          </a:p>
        </p:txBody>
      </p:sp>
      <mc:AlternateContent xmlns:mc="http://schemas.openxmlformats.org/markup-compatibility/2006" xmlns:a14="http://schemas.microsoft.com/office/drawing/2010/main">
        <mc:Choice Requires="a14">
          <p:sp>
            <p:nvSpPr>
              <p:cNvPr id="733" name="Google Shape;733;p114"/>
              <p:cNvSpPr txBox="1"/>
              <p:nvPr/>
            </p:nvSpPr>
            <p:spPr>
              <a:xfrm>
                <a:off x="831833" y="1507625"/>
                <a:ext cx="9813000" cy="2567586"/>
              </a:xfrm>
              <a:prstGeom prst="rect">
                <a:avLst/>
              </a:prstGeom>
              <a:noFill/>
              <a:ln>
                <a:noFill/>
              </a:ln>
            </p:spPr>
            <p:txBody>
              <a:bodyPr spcFirstLastPara="1" wrap="square" lIns="121900" tIns="121900" rIns="121900" bIns="121900" anchor="t" anchorCtr="0">
                <a:spAutoFit/>
              </a:bodyPr>
              <a:lstStyle/>
              <a:p>
                <a:pPr marL="63500" marR="0" lvl="0" algn="l" rtl="0">
                  <a:lnSpc>
                    <a:spcPct val="113000"/>
                  </a:lnSpc>
                  <a:spcBef>
                    <a:spcPts val="0"/>
                  </a:spcBef>
                  <a:spcAft>
                    <a:spcPts val="0"/>
                  </a:spcAft>
                  <a:buClr>
                    <a:schemeClr val="dk1"/>
                  </a:buClr>
                  <a:buSzPts val="2600"/>
                </a:pPr>
                <a:r>
                  <a:rPr lang="en-US" sz="2600" dirty="0">
                    <a:solidFill>
                      <a:schemeClr val="dk1"/>
                    </a:solidFill>
                  </a:rPr>
                  <a:t>1. A right triangle has legs 5 and 12, hypotenuse 13. Find </a:t>
                </a:r>
                <a14:m>
                  <m:oMath xmlns:m="http://schemas.openxmlformats.org/officeDocument/2006/math">
                    <m:func>
                      <m:funcPr>
                        <m:ctrlPr>
                          <a:rPr lang="en-US" sz="2600" i="1" dirty="0" smtClean="0">
                            <a:solidFill>
                              <a:schemeClr val="dk1"/>
                            </a:solidFill>
                            <a:latin typeface="Cambria Math" panose="02040503050406030204" pitchFamily="18" charset="0"/>
                          </a:rPr>
                        </m:ctrlPr>
                      </m:funcPr>
                      <m:fName>
                        <m:r>
                          <m:rPr>
                            <m:sty m:val="p"/>
                          </m:rPr>
                          <a:rPr lang="en-US" sz="2600" i="0" dirty="0" smtClean="0">
                            <a:solidFill>
                              <a:schemeClr val="dk1"/>
                            </a:solidFill>
                            <a:latin typeface="Cambria Math" panose="02040503050406030204" pitchFamily="18" charset="0"/>
                          </a:rPr>
                          <m:t>sin</m:t>
                        </m:r>
                      </m:fName>
                      <m:e>
                        <m:d>
                          <m:dPr>
                            <m:ctrlPr>
                              <a:rPr lang="en-US" sz="2600" i="1" dirty="0" smtClean="0">
                                <a:solidFill>
                                  <a:schemeClr val="dk1"/>
                                </a:solidFill>
                                <a:latin typeface="Cambria Math" panose="02040503050406030204" pitchFamily="18" charset="0"/>
                              </a:rPr>
                            </m:ctrlPr>
                          </m:dPr>
                          <m:e>
                            <m:r>
                              <a:rPr lang="en-US" sz="2600" i="1" dirty="0" smtClean="0">
                                <a:solidFill>
                                  <a:schemeClr val="dk1"/>
                                </a:solidFill>
                                <a:latin typeface="Cambria Math" panose="02040503050406030204" pitchFamily="18" charset="0"/>
                              </a:rPr>
                              <m:t>𝛼</m:t>
                            </m:r>
                          </m:e>
                        </m:d>
                      </m:e>
                    </m:func>
                  </m:oMath>
                </a14:m>
                <a:r>
                  <a:rPr lang="en-US" sz="2600" dirty="0">
                    <a:solidFill>
                      <a:schemeClr val="dk1"/>
                    </a:solidFill>
                  </a:rPr>
                  <a:t> for the angle </a:t>
                </a:r>
                <a14:m>
                  <m:oMath xmlns:m="http://schemas.openxmlformats.org/officeDocument/2006/math">
                    <m:r>
                      <a:rPr lang="en-US" sz="2600" i="1" dirty="0" smtClean="0">
                        <a:solidFill>
                          <a:schemeClr val="dk1"/>
                        </a:solidFill>
                        <a:latin typeface="Cambria Math" panose="02040503050406030204" pitchFamily="18" charset="0"/>
                      </a:rPr>
                      <m:t>𝛼</m:t>
                    </m:r>
                  </m:oMath>
                </a14:m>
                <a:r>
                  <a:rPr lang="en-US" sz="2600" dirty="0">
                    <a:solidFill>
                      <a:schemeClr val="dk1"/>
                    </a:solidFill>
                  </a:rPr>
                  <a:t> opposite the side of length 5.</a:t>
                </a:r>
                <a:endParaRPr sz="2600" dirty="0">
                  <a:solidFill>
                    <a:schemeClr val="dk1"/>
                  </a:solidFill>
                </a:endParaRPr>
              </a:p>
              <a:p>
                <a:pPr marL="63500" marR="0" lvl="0" algn="l" rtl="0">
                  <a:lnSpc>
                    <a:spcPct val="113000"/>
                  </a:lnSpc>
                  <a:spcBef>
                    <a:spcPts val="1000"/>
                  </a:spcBef>
                  <a:spcAft>
                    <a:spcPts val="1000"/>
                  </a:spcAft>
                  <a:buClr>
                    <a:schemeClr val="dk1"/>
                  </a:buClr>
                  <a:buSzPts val="2600"/>
                </a:pPr>
                <a:endParaRPr lang="en-US" sz="2600" dirty="0">
                  <a:solidFill>
                    <a:schemeClr val="dk1"/>
                  </a:solidFill>
                </a:endParaRPr>
              </a:p>
              <a:p>
                <a:pPr marL="63500" marR="0" lvl="0" algn="l" rtl="0">
                  <a:lnSpc>
                    <a:spcPct val="113000"/>
                  </a:lnSpc>
                  <a:spcBef>
                    <a:spcPts val="1000"/>
                  </a:spcBef>
                  <a:spcAft>
                    <a:spcPts val="1000"/>
                  </a:spcAft>
                  <a:buClr>
                    <a:schemeClr val="dk1"/>
                  </a:buClr>
                  <a:buSzPts val="2600"/>
                </a:pPr>
                <a:r>
                  <a:rPr lang="en-US" sz="2600" dirty="0">
                    <a:solidFill>
                      <a:schemeClr val="dk1"/>
                    </a:solidFill>
                  </a:rPr>
                  <a:t>2. For the same triangle, find </a:t>
                </a:r>
                <a14:m>
                  <m:oMath xmlns:m="http://schemas.openxmlformats.org/officeDocument/2006/math">
                    <m:func>
                      <m:funcPr>
                        <m:ctrlPr>
                          <a:rPr lang="en-US" sz="2600" i="1" dirty="0" smtClean="0">
                            <a:solidFill>
                              <a:schemeClr val="dk1"/>
                            </a:solidFill>
                            <a:latin typeface="Cambria Math" panose="02040503050406030204" pitchFamily="18" charset="0"/>
                          </a:rPr>
                        </m:ctrlPr>
                      </m:funcPr>
                      <m:fName>
                        <m:r>
                          <m:rPr>
                            <m:sty m:val="p"/>
                          </m:rPr>
                          <a:rPr lang="en-US" sz="2600" i="0" dirty="0" smtClean="0">
                            <a:solidFill>
                              <a:schemeClr val="dk1"/>
                            </a:solidFill>
                            <a:latin typeface="Cambria Math" panose="02040503050406030204" pitchFamily="18" charset="0"/>
                          </a:rPr>
                          <m:t>cos</m:t>
                        </m:r>
                      </m:fName>
                      <m:e>
                        <m:d>
                          <m:dPr>
                            <m:ctrlPr>
                              <a:rPr lang="en-US" sz="2600" i="1" dirty="0" smtClean="0">
                                <a:solidFill>
                                  <a:schemeClr val="dk1"/>
                                </a:solidFill>
                                <a:latin typeface="Cambria Math" panose="02040503050406030204" pitchFamily="18" charset="0"/>
                              </a:rPr>
                            </m:ctrlPr>
                          </m:dPr>
                          <m:e>
                            <m:r>
                              <a:rPr lang="en-US" sz="2600" i="1" dirty="0" smtClean="0">
                                <a:solidFill>
                                  <a:schemeClr val="dk1"/>
                                </a:solidFill>
                                <a:latin typeface="Cambria Math" panose="02040503050406030204" pitchFamily="18" charset="0"/>
                              </a:rPr>
                              <m:t>𝛼</m:t>
                            </m:r>
                          </m:e>
                        </m:d>
                      </m:e>
                    </m:func>
                  </m:oMath>
                </a14:m>
                <a:r>
                  <a:rPr lang="en-US" sz="2600" dirty="0">
                    <a:solidFill>
                      <a:schemeClr val="dk1"/>
                    </a:solidFill>
                  </a:rPr>
                  <a:t> and </a:t>
                </a:r>
                <a14:m>
                  <m:oMath xmlns:m="http://schemas.openxmlformats.org/officeDocument/2006/math">
                    <m:func>
                      <m:funcPr>
                        <m:ctrlPr>
                          <a:rPr lang="en-US" sz="2600" i="1" dirty="0" smtClean="0">
                            <a:solidFill>
                              <a:schemeClr val="dk1"/>
                            </a:solidFill>
                            <a:latin typeface="Cambria Math" panose="02040503050406030204" pitchFamily="18" charset="0"/>
                          </a:rPr>
                        </m:ctrlPr>
                      </m:funcPr>
                      <m:fName>
                        <m:r>
                          <m:rPr>
                            <m:sty m:val="p"/>
                          </m:rPr>
                          <a:rPr lang="en-US" sz="2600" i="0" dirty="0" smtClean="0">
                            <a:solidFill>
                              <a:schemeClr val="dk1"/>
                            </a:solidFill>
                            <a:latin typeface="Cambria Math" panose="02040503050406030204" pitchFamily="18" charset="0"/>
                          </a:rPr>
                          <m:t>tan</m:t>
                        </m:r>
                      </m:fName>
                      <m:e>
                        <m:d>
                          <m:dPr>
                            <m:ctrlPr>
                              <a:rPr lang="en-US" sz="2600" i="1" dirty="0" smtClean="0">
                                <a:solidFill>
                                  <a:schemeClr val="dk1"/>
                                </a:solidFill>
                                <a:latin typeface="Cambria Math" panose="02040503050406030204" pitchFamily="18" charset="0"/>
                              </a:rPr>
                            </m:ctrlPr>
                          </m:dPr>
                          <m:e>
                            <m:r>
                              <a:rPr lang="en-US" sz="2600" i="1" dirty="0" smtClean="0">
                                <a:solidFill>
                                  <a:schemeClr val="dk1"/>
                                </a:solidFill>
                                <a:latin typeface="Cambria Math" panose="02040503050406030204" pitchFamily="18" charset="0"/>
                              </a:rPr>
                              <m:t>𝛼</m:t>
                            </m:r>
                          </m:e>
                        </m:d>
                      </m:e>
                    </m:func>
                  </m:oMath>
                </a14:m>
                <a:r>
                  <a:rPr lang="en-US" sz="2600" dirty="0">
                    <a:solidFill>
                      <a:schemeClr val="dk1"/>
                    </a:solidFill>
                  </a:rPr>
                  <a:t>.</a:t>
                </a:r>
                <a:endParaRPr sz="2600" dirty="0">
                  <a:solidFill>
                    <a:schemeClr val="dk1"/>
                  </a:solidFill>
                </a:endParaRPr>
              </a:p>
            </p:txBody>
          </p:sp>
        </mc:Choice>
        <mc:Fallback xmlns="">
          <p:sp>
            <p:nvSpPr>
              <p:cNvPr id="733" name="Google Shape;733;p114"/>
              <p:cNvSpPr txBox="1">
                <a:spLocks noRot="1" noChangeAspect="1" noMove="1" noResize="1" noEditPoints="1" noAdjustHandles="1" noChangeArrowheads="1" noChangeShapeType="1" noTextEdit="1"/>
              </p:cNvSpPr>
              <p:nvPr/>
            </p:nvSpPr>
            <p:spPr>
              <a:xfrm>
                <a:off x="831833" y="1507625"/>
                <a:ext cx="9813000" cy="2567586"/>
              </a:xfrm>
              <a:prstGeom prst="rect">
                <a:avLst/>
              </a:prstGeom>
              <a:blipFill>
                <a:blip r:embed="rId3"/>
                <a:stretch>
                  <a:fillRect l="-129"/>
                </a:stretch>
              </a:blipFill>
              <a:ln>
                <a:noFill/>
              </a:ln>
            </p:spPr>
            <p:txBody>
              <a:bodyPr/>
              <a:lstStyle/>
              <a:p>
                <a:r>
                  <a:rPr lang="en-US">
                    <a:noFill/>
                  </a:rPr>
                  <a:t> </a:t>
                </a:r>
              </a:p>
            </p:txBody>
          </p:sp>
        </mc:Fallback>
      </mc:AlternateContent>
      <p:sp>
        <p:nvSpPr>
          <p:cNvPr id="734" name="Google Shape;734;p114">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115"/>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4400"/>
              <a:buFont typeface="Arial"/>
              <a:buNone/>
            </a:pPr>
            <a:r>
              <a:rPr lang="en-US"/>
              <a:t>Beyond Sin, Cos, and Tan</a:t>
            </a:r>
            <a:endParaRPr/>
          </a:p>
        </p:txBody>
      </p:sp>
      <mc:AlternateContent xmlns:mc="http://schemas.openxmlformats.org/markup-compatibility/2006">
        <mc:Choice xmlns:a14="http://schemas.microsoft.com/office/drawing/2010/main" Requires="a14">
          <p:sp>
            <p:nvSpPr>
              <p:cNvPr id="740" name="Google Shape;740;p115"/>
              <p:cNvSpPr txBox="1"/>
              <p:nvPr/>
            </p:nvSpPr>
            <p:spPr>
              <a:xfrm>
                <a:off x="831828" y="1291700"/>
                <a:ext cx="6757500" cy="4393791"/>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400" dirty="0">
                    <a:solidFill>
                      <a:schemeClr val="dk1"/>
                    </a:solidFill>
                  </a:rPr>
                  <a:t>The reciprocal functions:</a:t>
                </a:r>
                <a:endParaRPr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b="1" dirty="0">
                    <a:solidFill>
                      <a:schemeClr val="dk1"/>
                    </a:solidFill>
                  </a:rPr>
                  <a:t>Cosecant:</a:t>
                </a:r>
                <a:r>
                  <a:rPr lang="en-US" sz="2400" dirty="0">
                    <a:solidFill>
                      <a:schemeClr val="dk1"/>
                    </a:solidFill>
                  </a:rPr>
                  <a:t>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csc</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𝑡</m:t>
                            </m:r>
                          </m:e>
                        </m:d>
                      </m:e>
                    </m:func>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1</m:t>
                        </m:r>
                      </m:num>
                      <m:den>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sin</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𝑡</m:t>
                                </m:r>
                              </m:e>
                            </m:d>
                          </m:e>
                        </m:func>
                      </m:den>
                    </m:f>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m:rPr>
                            <m:nor/>
                          </m:rPr>
                          <a:rPr lang="en-US" sz="2400" i="0" dirty="0" smtClean="0">
                            <a:solidFill>
                              <a:schemeClr val="dk1"/>
                            </a:solidFill>
                            <a:latin typeface="Cambria Math" panose="02040503050406030204" pitchFamily="18" charset="0"/>
                          </a:rPr>
                          <m:t>hypotenuse</m:t>
                        </m:r>
                      </m:num>
                      <m:den>
                        <m:r>
                          <m:rPr>
                            <m:nor/>
                          </m:rPr>
                          <a:rPr lang="en-US" sz="2400" i="0" dirty="0" smtClean="0">
                            <a:solidFill>
                              <a:schemeClr val="dk1"/>
                            </a:solidFill>
                            <a:latin typeface="Cambria Math" panose="02040503050406030204" pitchFamily="18" charset="0"/>
                          </a:rPr>
                          <m:t>opposite</m:t>
                        </m:r>
                      </m:den>
                    </m:f>
                  </m:oMath>
                </a14:m>
                <a:endParaRPr lang="en-US" sz="2400" b="1" dirty="0">
                  <a:solidFill>
                    <a:schemeClr val="dk1"/>
                  </a:solidFill>
                </a:endParaRPr>
              </a:p>
              <a:p>
                <a:pPr marL="76200" marR="0" lvl="0" algn="l" rtl="0">
                  <a:lnSpc>
                    <a:spcPct val="113000"/>
                  </a:lnSpc>
                  <a:spcBef>
                    <a:spcPts val="1000"/>
                  </a:spcBef>
                  <a:spcAft>
                    <a:spcPts val="0"/>
                  </a:spcAft>
                  <a:buClr>
                    <a:schemeClr val="dk1"/>
                  </a:buClr>
                  <a:buSzPts val="2400"/>
                </a:pPr>
                <a:r>
                  <a:rPr lang="en-US" sz="2400" b="1" dirty="0">
                    <a:solidFill>
                      <a:schemeClr val="dk1"/>
                    </a:solidFill>
                  </a:rPr>
                  <a:t>Secant: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sec</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𝑡</m:t>
                            </m:r>
                          </m:e>
                        </m:d>
                      </m:e>
                    </m:func>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1</m:t>
                        </m:r>
                      </m:num>
                      <m:den>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cos</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𝑡</m:t>
                                </m:r>
                              </m:e>
                            </m:d>
                          </m:e>
                        </m:func>
                      </m:den>
                    </m:f>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m:rPr>
                            <m:nor/>
                          </m:rPr>
                          <a:rPr lang="en-US" sz="2400" i="0" dirty="0" smtClean="0">
                            <a:solidFill>
                              <a:schemeClr val="dk1"/>
                            </a:solidFill>
                            <a:latin typeface="Cambria Math" panose="02040503050406030204" pitchFamily="18" charset="0"/>
                          </a:rPr>
                          <m:t>hypotenuse</m:t>
                        </m:r>
                      </m:num>
                      <m:den>
                        <m:r>
                          <m:rPr>
                            <m:nor/>
                          </m:rPr>
                          <a:rPr lang="en-US" sz="2400" i="0" dirty="0" smtClean="0">
                            <a:solidFill>
                              <a:schemeClr val="dk1"/>
                            </a:solidFill>
                            <a:latin typeface="Cambria Math" panose="02040503050406030204" pitchFamily="18" charset="0"/>
                          </a:rPr>
                          <m:t>adjacent</m:t>
                        </m:r>
                      </m:den>
                    </m:f>
                  </m:oMath>
                </a14:m>
                <a:endParaRPr sz="2400" dirty="0">
                  <a:solidFill>
                    <a:schemeClr val="dk1"/>
                  </a:solidFill>
                </a:endParaRPr>
              </a:p>
              <a:p>
                <a:pPr marL="76200" marR="0" lvl="0" algn="l" rtl="0">
                  <a:lnSpc>
                    <a:spcPct val="113000"/>
                  </a:lnSpc>
                  <a:spcBef>
                    <a:spcPts val="1000"/>
                  </a:spcBef>
                  <a:spcAft>
                    <a:spcPts val="0"/>
                  </a:spcAft>
                  <a:buClr>
                    <a:schemeClr val="dk1"/>
                  </a:buClr>
                  <a:buSzPts val="2400"/>
                </a:pPr>
                <a:r>
                  <a:rPr lang="en-US" sz="2400" b="1" dirty="0">
                    <a:solidFill>
                      <a:schemeClr val="dk1"/>
                    </a:solidFill>
                  </a:rPr>
                  <a:t>Cotangent:</a:t>
                </a:r>
                <a:r>
                  <a:rPr lang="en-US" sz="2400" dirty="0">
                    <a:solidFill>
                      <a:schemeClr val="dk1"/>
                    </a:solidFill>
                  </a:rPr>
                  <a:t> </a:t>
                </a:r>
                <a14:m>
                  <m:oMath xmlns:m="http://schemas.openxmlformats.org/officeDocument/2006/math">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cot</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𝑡</m:t>
                            </m:r>
                          </m:e>
                        </m:d>
                      </m:e>
                    </m:func>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a:rPr lang="en-US" sz="2400" i="1" dirty="0" smtClean="0">
                            <a:solidFill>
                              <a:schemeClr val="dk1"/>
                            </a:solidFill>
                            <a:latin typeface="Cambria Math" panose="02040503050406030204" pitchFamily="18" charset="0"/>
                          </a:rPr>
                          <m:t>1</m:t>
                        </m:r>
                      </m:num>
                      <m:den>
                        <m:func>
                          <m:funcPr>
                            <m:ctrlPr>
                              <a:rPr lang="en-US" sz="2400" i="1" dirty="0" smtClean="0">
                                <a:solidFill>
                                  <a:schemeClr val="dk1"/>
                                </a:solidFill>
                                <a:latin typeface="Cambria Math" panose="02040503050406030204" pitchFamily="18" charset="0"/>
                              </a:rPr>
                            </m:ctrlPr>
                          </m:funcPr>
                          <m:fName>
                            <m:r>
                              <m:rPr>
                                <m:sty m:val="p"/>
                              </m:rPr>
                              <a:rPr lang="en-US" sz="2400" i="0" dirty="0" smtClean="0">
                                <a:solidFill>
                                  <a:schemeClr val="dk1"/>
                                </a:solidFill>
                                <a:latin typeface="Cambria Math" panose="02040503050406030204" pitchFamily="18" charset="0"/>
                              </a:rPr>
                              <m:t>tan</m:t>
                            </m:r>
                          </m:fName>
                          <m:e>
                            <m:d>
                              <m:dPr>
                                <m:ctrlPr>
                                  <a:rPr lang="en-US" sz="2400" i="1" dirty="0" smtClean="0">
                                    <a:solidFill>
                                      <a:schemeClr val="dk1"/>
                                    </a:solidFill>
                                    <a:latin typeface="Cambria Math" panose="02040503050406030204" pitchFamily="18" charset="0"/>
                                  </a:rPr>
                                </m:ctrlPr>
                              </m:dPr>
                              <m:e>
                                <m:r>
                                  <a:rPr lang="en-US" sz="2400" i="1" dirty="0" smtClean="0">
                                    <a:solidFill>
                                      <a:schemeClr val="dk1"/>
                                    </a:solidFill>
                                    <a:latin typeface="Cambria Math" panose="02040503050406030204" pitchFamily="18" charset="0"/>
                                  </a:rPr>
                                  <m:t>𝑡</m:t>
                                </m:r>
                              </m:e>
                            </m:d>
                          </m:e>
                        </m:func>
                      </m:den>
                    </m:f>
                    <m:r>
                      <a:rPr lang="en-US" sz="2400" i="1" dirty="0" smtClean="0">
                        <a:solidFill>
                          <a:schemeClr val="dk1"/>
                        </a:solidFill>
                        <a:latin typeface="Cambria Math" panose="02040503050406030204" pitchFamily="18" charset="0"/>
                      </a:rPr>
                      <m:t>=</m:t>
                    </m:r>
                    <m:f>
                      <m:fPr>
                        <m:ctrlPr>
                          <a:rPr lang="en-US" sz="2400" i="1" dirty="0" smtClean="0">
                            <a:solidFill>
                              <a:schemeClr val="dk1"/>
                            </a:solidFill>
                            <a:latin typeface="Cambria Math" panose="02040503050406030204" pitchFamily="18" charset="0"/>
                          </a:rPr>
                        </m:ctrlPr>
                      </m:fPr>
                      <m:num>
                        <m:r>
                          <m:rPr>
                            <m:nor/>
                          </m:rPr>
                          <a:rPr lang="en-US" sz="2400" i="0" dirty="0" smtClean="0">
                            <a:solidFill>
                              <a:schemeClr val="dk1"/>
                            </a:solidFill>
                            <a:latin typeface="Cambria Math" panose="02040503050406030204" pitchFamily="18" charset="0"/>
                          </a:rPr>
                          <m:t>adjacent</m:t>
                        </m:r>
                      </m:num>
                      <m:den>
                        <m:r>
                          <m:rPr>
                            <m:nor/>
                          </m:rPr>
                          <a:rPr lang="en-US" sz="2400" i="0" dirty="0" smtClean="0">
                            <a:solidFill>
                              <a:schemeClr val="dk1"/>
                            </a:solidFill>
                            <a:latin typeface="Cambria Math" panose="02040503050406030204" pitchFamily="18" charset="0"/>
                          </a:rPr>
                          <m:t>opposite</m:t>
                        </m:r>
                      </m:den>
                    </m:f>
                  </m:oMath>
                </a14:m>
                <a:endParaRPr sz="2400" dirty="0">
                  <a:solidFill>
                    <a:schemeClr val="dk1"/>
                  </a:solidFill>
                </a:endParaRPr>
              </a:p>
              <a:p>
                <a:pPr marL="0" marR="0" lvl="0" indent="0" algn="l" rtl="0">
                  <a:lnSpc>
                    <a:spcPct val="113000"/>
                  </a:lnSpc>
                  <a:spcBef>
                    <a:spcPts val="1000"/>
                  </a:spcBef>
                  <a:spcAft>
                    <a:spcPts val="1000"/>
                  </a:spcAft>
                  <a:buClr>
                    <a:srgbClr val="000000"/>
                  </a:buClr>
                  <a:buSzPts val="2800"/>
                  <a:buFont typeface="Arial"/>
                  <a:buNone/>
                </a:pPr>
                <a:r>
                  <a:rPr lang="en-US" sz="2400" dirty="0">
                    <a:solidFill>
                      <a:schemeClr val="dk1"/>
                    </a:solidFill>
                  </a:rPr>
                  <a:t>Strategy: Find </a:t>
                </a:r>
                <a14:m>
                  <m:oMath xmlns:m="http://schemas.openxmlformats.org/officeDocument/2006/math">
                    <m:r>
                      <a:rPr lang="en-US" sz="2400" i="1" dirty="0" smtClean="0">
                        <a:solidFill>
                          <a:schemeClr val="dk1"/>
                        </a:solidFill>
                        <a:latin typeface="Cambria Math" panose="02040503050406030204" pitchFamily="18" charset="0"/>
                      </a:rPr>
                      <m:t>𝑠𝑖𝑛</m:t>
                    </m:r>
                  </m:oMath>
                </a14:m>
                <a:r>
                  <a:rPr lang="en-US" sz="2400" dirty="0">
                    <a:solidFill>
                      <a:schemeClr val="dk1"/>
                    </a:solidFill>
                  </a:rPr>
                  <a:t> , </a:t>
                </a:r>
                <a14:m>
                  <m:oMath xmlns:m="http://schemas.openxmlformats.org/officeDocument/2006/math">
                    <m:r>
                      <m:rPr>
                        <m:sty m:val="p"/>
                      </m:rPr>
                      <a:rPr lang="en-US" sz="2400" i="1" dirty="0" smtClean="0">
                        <a:solidFill>
                          <a:schemeClr val="dk1"/>
                        </a:solidFill>
                        <a:latin typeface="Cambria Math" panose="02040503050406030204" pitchFamily="18" charset="0"/>
                      </a:rPr>
                      <m:t>cos</m:t>
                    </m:r>
                  </m:oMath>
                </a14:m>
                <a:r>
                  <a:rPr lang="en-US" sz="2400" dirty="0">
                    <a:solidFill>
                      <a:schemeClr val="dk1"/>
                    </a:solidFill>
                  </a:rPr>
                  <a:t> , </a:t>
                </a:r>
                <a14:m>
                  <m:oMath xmlns:m="http://schemas.openxmlformats.org/officeDocument/2006/math">
                    <m:r>
                      <a:rPr lang="en-US" sz="2400" i="1" dirty="0" smtClean="0">
                        <a:solidFill>
                          <a:schemeClr val="dk1"/>
                        </a:solidFill>
                        <a:latin typeface="Cambria Math" panose="02040503050406030204" pitchFamily="18" charset="0"/>
                      </a:rPr>
                      <m:t>𝑡𝑎𝑛</m:t>
                    </m:r>
                    <m:r>
                      <a:rPr lang="en-US" sz="2400" i="1" dirty="0" smtClean="0">
                        <a:solidFill>
                          <a:schemeClr val="dk1"/>
                        </a:solidFill>
                        <a:latin typeface="Cambria Math" panose="02040503050406030204" pitchFamily="18" charset="0"/>
                      </a:rPr>
                      <m:t>⁡</m:t>
                    </m:r>
                  </m:oMath>
                </a14:m>
                <a:r>
                  <a:rPr lang="en-US" sz="2400" dirty="0">
                    <a:solidFill>
                      <a:schemeClr val="dk1"/>
                    </a:solidFill>
                  </a:rPr>
                  <a:t> first, then flip for </a:t>
                </a:r>
                <a14:m>
                  <m:oMath xmlns:m="http://schemas.openxmlformats.org/officeDocument/2006/math">
                    <m:r>
                      <m:rPr>
                        <m:sty m:val="p"/>
                      </m:rPr>
                      <a:rPr lang="en-US" sz="2400" i="1" dirty="0" smtClean="0">
                        <a:solidFill>
                          <a:schemeClr val="dk1"/>
                        </a:solidFill>
                        <a:latin typeface="Cambria Math" panose="02040503050406030204" pitchFamily="18" charset="0"/>
                      </a:rPr>
                      <m:t>csc</m:t>
                    </m:r>
                  </m:oMath>
                </a14:m>
                <a:r>
                  <a:rPr lang="en-US" sz="2400" dirty="0">
                    <a:solidFill>
                      <a:schemeClr val="dk1"/>
                    </a:solidFill>
                  </a:rPr>
                  <a:t> , </a:t>
                </a:r>
                <a14:m>
                  <m:oMath xmlns:m="http://schemas.openxmlformats.org/officeDocument/2006/math">
                    <m:r>
                      <m:rPr>
                        <m:sty m:val="p"/>
                      </m:rPr>
                      <a:rPr lang="en-US" sz="2400" i="1" dirty="0" smtClean="0">
                        <a:solidFill>
                          <a:schemeClr val="dk1"/>
                        </a:solidFill>
                        <a:latin typeface="Cambria Math" panose="02040503050406030204" pitchFamily="18" charset="0"/>
                      </a:rPr>
                      <m:t>sec</m:t>
                    </m:r>
                  </m:oMath>
                </a14:m>
                <a:r>
                  <a:rPr lang="en-US" sz="2400" dirty="0">
                    <a:solidFill>
                      <a:schemeClr val="dk1"/>
                    </a:solidFill>
                  </a:rPr>
                  <a:t> , </a:t>
                </a:r>
                <a14:m>
                  <m:oMath xmlns:m="http://schemas.openxmlformats.org/officeDocument/2006/math">
                    <m:r>
                      <m:rPr>
                        <m:sty m:val="p"/>
                      </m:rPr>
                      <a:rPr lang="en-US" sz="2400" i="1" dirty="0" smtClean="0">
                        <a:solidFill>
                          <a:schemeClr val="dk1"/>
                        </a:solidFill>
                        <a:latin typeface="Cambria Math" panose="02040503050406030204" pitchFamily="18" charset="0"/>
                      </a:rPr>
                      <m:t>cot</m:t>
                    </m:r>
                  </m:oMath>
                </a14:m>
                <a:r>
                  <a:rPr lang="en-US" sz="2400" dirty="0">
                    <a:solidFill>
                      <a:schemeClr val="dk1"/>
                    </a:solidFill>
                  </a:rPr>
                  <a:t> !</a:t>
                </a:r>
                <a:endParaRPr sz="2400" dirty="0">
                  <a:solidFill>
                    <a:schemeClr val="dk1"/>
                  </a:solidFill>
                </a:endParaRPr>
              </a:p>
            </p:txBody>
          </p:sp>
        </mc:Choice>
        <mc:Fallback>
          <p:sp>
            <p:nvSpPr>
              <p:cNvPr id="740" name="Google Shape;740;p115"/>
              <p:cNvSpPr txBox="1">
                <a:spLocks noRot="1" noChangeAspect="1" noMove="1" noResize="1" noEditPoints="1" noAdjustHandles="1" noChangeArrowheads="1" noChangeShapeType="1" noTextEdit="1"/>
              </p:cNvSpPr>
              <p:nvPr/>
            </p:nvSpPr>
            <p:spPr>
              <a:xfrm>
                <a:off x="831828" y="1291700"/>
                <a:ext cx="6757500" cy="4393791"/>
              </a:xfrm>
              <a:prstGeom prst="rect">
                <a:avLst/>
              </a:prstGeom>
              <a:blipFill>
                <a:blip r:embed="rId3"/>
                <a:stretch>
                  <a:fillRect l="-938"/>
                </a:stretch>
              </a:blipFill>
              <a:ln>
                <a:noFill/>
              </a:ln>
            </p:spPr>
            <p:txBody>
              <a:bodyPr/>
              <a:lstStyle/>
              <a:p>
                <a:r>
                  <a:rPr lang="en-US">
                    <a:noFill/>
                  </a:rPr>
                  <a:t> </a:t>
                </a:r>
              </a:p>
            </p:txBody>
          </p:sp>
        </mc:Fallback>
      </mc:AlternateContent>
      <p:sp>
        <p:nvSpPr>
          <p:cNvPr id="741" name="Google Shape;741;p115">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2" name="Google Shape;742;p1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404150" y="1675050"/>
            <a:ext cx="4602675" cy="4602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16"/>
          <p:cNvSpPr txBox="1">
            <a:spLocks noGrp="1"/>
          </p:cNvSpPr>
          <p:nvPr>
            <p:ph type="title"/>
          </p:nvPr>
        </p:nvSpPr>
        <p:spPr>
          <a:xfrm>
            <a:off x="831833" y="468300"/>
            <a:ext cx="10993200" cy="915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accent5"/>
              </a:buClr>
              <a:buSzPct val="100000"/>
              <a:buFont typeface="Arial"/>
              <a:buNone/>
            </a:pPr>
            <a:r>
              <a:rPr lang="en-US"/>
              <a:t>Example 2: Finding All Six Trig Functions</a:t>
            </a:r>
            <a:endParaRPr/>
          </a:p>
        </p:txBody>
      </p:sp>
      <mc:AlternateContent xmlns:mc="http://schemas.openxmlformats.org/markup-compatibility/2006">
        <mc:Choice xmlns:a14="http://schemas.microsoft.com/office/drawing/2010/main" Requires="a14">
          <p:sp>
            <p:nvSpPr>
              <p:cNvPr id="748" name="Google Shape;748;p116"/>
              <p:cNvSpPr txBox="1"/>
              <p:nvPr/>
            </p:nvSpPr>
            <p:spPr>
              <a:xfrm>
                <a:off x="831825" y="1384300"/>
                <a:ext cx="7914900" cy="3671734"/>
              </a:xfrm>
              <a:prstGeom prst="rect">
                <a:avLst/>
              </a:prstGeom>
              <a:noFill/>
              <a:ln>
                <a:noFill/>
              </a:ln>
            </p:spPr>
            <p:txBody>
              <a:bodyPr spcFirstLastPara="1" wrap="square" lIns="121900" tIns="121900" rIns="121900" bIns="121900" anchor="t" anchorCtr="0">
                <a:spAutoFit/>
              </a:bodyPr>
              <a:lstStyle/>
              <a:p>
                <a:pPr marL="0" marR="0" lvl="0" indent="0" algn="l" rtl="0">
                  <a:lnSpc>
                    <a:spcPct val="113000"/>
                  </a:lnSpc>
                  <a:spcBef>
                    <a:spcPts val="0"/>
                  </a:spcBef>
                  <a:spcAft>
                    <a:spcPts val="0"/>
                  </a:spcAft>
                  <a:buClr>
                    <a:srgbClr val="000000"/>
                  </a:buClr>
                  <a:buSzPts val="2800"/>
                  <a:buFont typeface="Arial"/>
                  <a:buNone/>
                </a:pPr>
                <a:r>
                  <a:rPr lang="en-US" sz="2400" dirty="0">
                    <a:solidFill>
                      <a:schemeClr val="dk1"/>
                    </a:solidFill>
                  </a:rPr>
                  <a:t>Given a right triangle with angle </a:t>
                </a:r>
                <a14:m>
                  <m:oMath xmlns:m="http://schemas.openxmlformats.org/officeDocument/2006/math">
                    <m:r>
                      <a:rPr lang="en-US" sz="2400" i="1" dirty="0" smtClean="0">
                        <a:solidFill>
                          <a:schemeClr val="dk1"/>
                        </a:solidFill>
                        <a:latin typeface="Cambria Math" panose="02040503050406030204" pitchFamily="18" charset="0"/>
                      </a:rPr>
                      <m:t>𝛽</m:t>
                    </m:r>
                  </m:oMath>
                </a14:m>
                <a:r>
                  <a:rPr lang="en-US" sz="2400" dirty="0">
                    <a:solidFill>
                      <a:schemeClr val="dk1"/>
                    </a:solidFill>
                  </a:rPr>
                  <a:t>, opposite side = 7, adjacent </a:t>
                </a:r>
                <a:r>
                  <a:rPr lang="en-US" sz="2200" dirty="0">
                    <a:solidFill>
                      <a:schemeClr val="dk1"/>
                    </a:solidFill>
                  </a:rPr>
                  <a:t>side = 24. Find all six trig functions of </a:t>
                </a:r>
                <a14:m>
                  <m:oMath xmlns:m="http://schemas.openxmlformats.org/officeDocument/2006/math">
                    <m:r>
                      <a:rPr lang="en-US" sz="2200" i="1" dirty="0" smtClean="0">
                        <a:solidFill>
                          <a:schemeClr val="dk1"/>
                        </a:solidFill>
                        <a:latin typeface="Cambria Math" panose="02040503050406030204" pitchFamily="18" charset="0"/>
                      </a:rPr>
                      <m:t>𝛽</m:t>
                    </m:r>
                  </m:oMath>
                </a14:m>
                <a:r>
                  <a:rPr lang="en-US" sz="2200" dirty="0">
                    <a:solidFill>
                      <a:schemeClr val="dk1"/>
                    </a:solidFill>
                  </a:rPr>
                  <a:t>.</a:t>
                </a:r>
                <a:endParaRPr sz="2200" dirty="0">
                  <a:solidFill>
                    <a:schemeClr val="dk1"/>
                  </a:solidFill>
                </a:endParaRPr>
              </a:p>
              <a:p>
                <a:pPr marL="0" marR="0" lvl="0" indent="0" algn="l" rtl="0">
                  <a:lnSpc>
                    <a:spcPct val="113000"/>
                  </a:lnSpc>
                  <a:spcBef>
                    <a:spcPts val="1000"/>
                  </a:spcBef>
                  <a:spcAft>
                    <a:spcPts val="0"/>
                  </a:spcAft>
                  <a:buClr>
                    <a:srgbClr val="000000"/>
                  </a:buClr>
                  <a:buSzPts val="2800"/>
                  <a:buFont typeface="Arial"/>
                  <a:buNone/>
                </a:pPr>
                <a:r>
                  <a:rPr lang="en-US" sz="2200" dirty="0">
                    <a:solidFill>
                      <a:schemeClr val="dk1"/>
                    </a:solidFill>
                  </a:rPr>
                  <a:t>Solution:</a:t>
                </a:r>
                <a:endParaRPr sz="2200" dirty="0">
                  <a:solidFill>
                    <a:schemeClr val="dk1"/>
                  </a:solidFill>
                </a:endParaRPr>
              </a:p>
              <a:p>
                <a:pPr marL="76200" lvl="0">
                  <a:lnSpc>
                    <a:spcPct val="113000"/>
                  </a:lnSpc>
                  <a:spcBef>
                    <a:spcPts val="1000"/>
                  </a:spcBef>
                  <a:buClr>
                    <a:schemeClr val="dk1"/>
                  </a:buClr>
                  <a:buSzPts val="2400"/>
                </a:pPr>
                <a:r>
                  <a:rPr lang="en-US" sz="2200" dirty="0">
                    <a:solidFill>
                      <a:schemeClr val="dk1"/>
                    </a:solidFill>
                  </a:rPr>
                  <a:t>	Hypotenuse = </a:t>
                </a:r>
                <a14:m>
                  <m:oMath xmlns:m="http://schemas.openxmlformats.org/officeDocument/2006/math">
                    <m:rad>
                      <m:radPr>
                        <m:degHide m:val="on"/>
                        <m:ctrlPr>
                          <a:rPr lang="en-US" sz="2200" i="1" dirty="0" smtClean="0">
                            <a:solidFill>
                              <a:schemeClr val="dk1"/>
                            </a:solidFill>
                            <a:latin typeface="Cambria Math" panose="02040503050406030204" pitchFamily="18" charset="0"/>
                          </a:rPr>
                        </m:ctrlPr>
                      </m:radPr>
                      <m:deg/>
                      <m:e>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7</m:t>
                            </m:r>
                          </m:e>
                          <m:sup>
                            <m:r>
                              <a:rPr lang="en-US" sz="2200" i="1" dirty="0" smtClean="0">
                                <a:solidFill>
                                  <a:schemeClr val="dk1"/>
                                </a:solidFill>
                                <a:latin typeface="Cambria Math" panose="02040503050406030204" pitchFamily="18" charset="0"/>
                              </a:rPr>
                              <m:t>2</m:t>
                            </m:r>
                          </m:sup>
                        </m:sSup>
                        <m:r>
                          <a:rPr lang="en-US" sz="2200" i="1" dirty="0" smtClean="0">
                            <a:solidFill>
                              <a:schemeClr val="dk1"/>
                            </a:solidFill>
                            <a:latin typeface="Cambria Math" panose="02040503050406030204" pitchFamily="18" charset="0"/>
                          </a:rPr>
                          <m:t>+</m:t>
                        </m:r>
                        <m:sSup>
                          <m:sSupPr>
                            <m:ctrlPr>
                              <a:rPr lang="en-US" sz="2200" i="1" dirty="0" smtClean="0">
                                <a:solidFill>
                                  <a:schemeClr val="dk1"/>
                                </a:solidFill>
                                <a:latin typeface="Cambria Math" panose="02040503050406030204" pitchFamily="18" charset="0"/>
                              </a:rPr>
                            </m:ctrlPr>
                          </m:sSupPr>
                          <m:e>
                            <m:r>
                              <a:rPr lang="en-US" sz="2200" i="1" dirty="0" smtClean="0">
                                <a:solidFill>
                                  <a:schemeClr val="dk1"/>
                                </a:solidFill>
                                <a:latin typeface="Cambria Math" panose="02040503050406030204" pitchFamily="18" charset="0"/>
                              </a:rPr>
                              <m:t>24</m:t>
                            </m:r>
                          </m:e>
                          <m:sup>
                            <m:r>
                              <a:rPr lang="en-US" sz="2200" i="1" dirty="0" smtClean="0">
                                <a:solidFill>
                                  <a:schemeClr val="dk1"/>
                                </a:solidFill>
                                <a:latin typeface="Cambria Math" panose="02040503050406030204" pitchFamily="18" charset="0"/>
                              </a:rPr>
                              <m:t>2</m:t>
                            </m:r>
                          </m:sup>
                        </m:sSup>
                      </m:e>
                    </m:rad>
                    <m:r>
                      <a:rPr lang="en-US" sz="2200" i="1" dirty="0" smtClean="0">
                        <a:solidFill>
                          <a:schemeClr val="dk1"/>
                        </a:solidFill>
                        <a:latin typeface="Cambria Math" panose="02040503050406030204" pitchFamily="18" charset="0"/>
                      </a:rPr>
                      <m:t>=</m:t>
                    </m:r>
                    <m:rad>
                      <m:radPr>
                        <m:degHide m:val="on"/>
                        <m:ctrlPr>
                          <a:rPr lang="en-US" sz="2200" i="1" dirty="0" smtClean="0">
                            <a:solidFill>
                              <a:schemeClr val="dk1"/>
                            </a:solidFill>
                            <a:latin typeface="Cambria Math" panose="02040503050406030204" pitchFamily="18" charset="0"/>
                          </a:rPr>
                        </m:ctrlPr>
                      </m:radPr>
                      <m:deg/>
                      <m:e>
                        <m:r>
                          <a:rPr lang="en-US" sz="2200" i="1" dirty="0" smtClean="0">
                            <a:solidFill>
                              <a:schemeClr val="dk1"/>
                            </a:solidFill>
                            <a:latin typeface="Cambria Math" panose="02040503050406030204" pitchFamily="18" charset="0"/>
                          </a:rPr>
                          <m:t>625</m:t>
                        </m:r>
                      </m:e>
                    </m:rad>
                    <m:r>
                      <a:rPr lang="en-US" sz="2200" i="1" dirty="0" smtClean="0">
                        <a:solidFill>
                          <a:schemeClr val="dk1"/>
                        </a:solidFill>
                        <a:latin typeface="Cambria Math" panose="02040503050406030204" pitchFamily="18" charset="0"/>
                      </a:rPr>
                      <m:t>=25</m:t>
                    </m:r>
                  </m:oMath>
                </a14:m>
                <a:br>
                  <a:rPr lang="en-US" sz="2200" dirty="0">
                    <a:solidFill>
                      <a:schemeClr val="dk1"/>
                    </a:solidFill>
                  </a:rPr>
                </a:br>
                <a14:m/>
              </a:p>
              <a:p>
                <a:pPr marL="76200" lvl="0" algn="ctr">
                  <a:lnSpc>
                    <a:spcPct val="113000"/>
                  </a:lnSpc>
                  <a:spcBef>
                    <a:spcPts val="1000"/>
                  </a:spcBef>
                  <a:spcAft>
                    <a:spcPts val="1000"/>
                  </a:spcAft>
                  <a:buClr>
                    <a:schemeClr val="dk1"/>
                  </a:buClr>
                  <a:buSzPts val="2400"/>
                </a:pPr>
                <a:r>
                  <a:rPr lang="en-US" sz="2200" dirty="0">
                    <a:solidFill>
                      <a:schemeClr val="dk1"/>
                    </a:solidFill>
                  </a:rPr>
                  <a:t>,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sec</m:t>
                        </m:r>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𝛽</m:t>
                            </m:r>
                          </m:e>
                        </m:d>
                      </m:e>
                    </m:func>
                    <m:r>
                      <a:rPr lang="en-US" sz="2200" i="1" dirty="0" smtClean="0">
                        <a:solidFill>
                          <a:schemeClr val="dk1"/>
                        </a:solidFill>
                        <a:latin typeface="Cambria Math" panose="02040503050406030204" pitchFamily="18" charset="0"/>
                      </a:rPr>
                      <m:t>=</m:t>
                    </m:r>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25</m:t>
                        </m:r>
                      </m:num>
                      <m:den>
                        <m:r>
                          <a:rPr lang="en-US" sz="2200" i="1" dirty="0" smtClean="0">
                            <a:solidFill>
                              <a:schemeClr val="dk1"/>
                            </a:solidFill>
                            <a:latin typeface="Cambria Math" panose="02040503050406030204" pitchFamily="18" charset="0"/>
                          </a:rPr>
                          <m:t>24</m:t>
                        </m:r>
                      </m:den>
                    </m:f>
                  </m:oMath>
                </a14:m>
                <a:r>
                  <a:rPr lang="en-US" sz="2200" dirty="0">
                    <a:solidFill>
                      <a:schemeClr val="dk1"/>
                    </a:solidFill>
                  </a:rPr>
                  <a:t>, </a:t>
                </a:r>
                <a14:m>
                  <m:oMath xmlns:m="http://schemas.openxmlformats.org/officeDocument/2006/math">
                    <m:func>
                      <m:funcPr>
                        <m:ctrlPr>
                          <a:rPr lang="en-US" sz="2200" i="1" dirty="0" smtClean="0">
                            <a:solidFill>
                              <a:schemeClr val="dk1"/>
                            </a:solidFill>
                            <a:latin typeface="Cambria Math" panose="02040503050406030204" pitchFamily="18" charset="0"/>
                          </a:rPr>
                        </m:ctrlPr>
                      </m:funcPr>
                      <m:fName>
                        <m:r>
                          <m:rPr>
                            <m:sty m:val="p"/>
                          </m:rPr>
                          <a:rPr lang="en-US" sz="2200" i="0" dirty="0" smtClean="0">
                            <a:solidFill>
                              <a:schemeClr val="dk1"/>
                            </a:solidFill>
                            <a:latin typeface="Cambria Math" panose="02040503050406030204" pitchFamily="18" charset="0"/>
                          </a:rPr>
                          <m:t>cot</m:t>
                        </m:r>
                      </m:fName>
                      <m:e>
                        <m:d>
                          <m:dPr>
                            <m:ctrlPr>
                              <a:rPr lang="en-US" sz="2200" i="1" dirty="0" smtClean="0">
                                <a:solidFill>
                                  <a:schemeClr val="dk1"/>
                                </a:solidFill>
                                <a:latin typeface="Cambria Math" panose="02040503050406030204" pitchFamily="18" charset="0"/>
                              </a:rPr>
                            </m:ctrlPr>
                          </m:dPr>
                          <m:e>
                            <m:r>
                              <a:rPr lang="en-US" sz="2200" i="1" dirty="0" smtClean="0">
                                <a:solidFill>
                                  <a:schemeClr val="dk1"/>
                                </a:solidFill>
                                <a:latin typeface="Cambria Math" panose="02040503050406030204" pitchFamily="18" charset="0"/>
                              </a:rPr>
                              <m:t>𝛽</m:t>
                            </m:r>
                          </m:e>
                        </m:d>
                      </m:e>
                    </m:func>
                    <m:r>
                      <a:rPr lang="en-US" sz="2200" i="1" dirty="0" smtClean="0">
                        <a:solidFill>
                          <a:schemeClr val="dk1"/>
                        </a:solidFill>
                        <a:latin typeface="Cambria Math" panose="02040503050406030204" pitchFamily="18" charset="0"/>
                      </a:rPr>
                      <m:t>=</m:t>
                    </m:r>
                    <m:f>
                      <m:fPr>
                        <m:ctrlPr>
                          <a:rPr lang="en-US" sz="2200" i="1" dirty="0" smtClean="0">
                            <a:solidFill>
                              <a:schemeClr val="dk1"/>
                            </a:solidFill>
                            <a:latin typeface="Cambria Math" panose="02040503050406030204" pitchFamily="18" charset="0"/>
                          </a:rPr>
                        </m:ctrlPr>
                      </m:fPr>
                      <m:num>
                        <m:r>
                          <a:rPr lang="en-US" sz="2200" i="1" dirty="0" smtClean="0">
                            <a:solidFill>
                              <a:schemeClr val="dk1"/>
                            </a:solidFill>
                            <a:latin typeface="Cambria Math" panose="02040503050406030204" pitchFamily="18" charset="0"/>
                          </a:rPr>
                          <m:t>24</m:t>
                        </m:r>
                      </m:num>
                      <m:den>
                        <m:r>
                          <a:rPr lang="en-US" sz="2200" i="1" dirty="0" smtClean="0">
                            <a:solidFill>
                              <a:schemeClr val="dk1"/>
                            </a:solidFill>
                            <a:latin typeface="Cambria Math" panose="02040503050406030204" pitchFamily="18" charset="0"/>
                          </a:rPr>
                          <m:t>7</m:t>
                        </m:r>
                      </m:den>
                    </m:f>
                  </m:oMath>
                </a14:m>
                <a:endParaRPr sz="2200" dirty="0">
                  <a:solidFill>
                    <a:schemeClr val="dk1"/>
                  </a:solidFill>
                </a:endParaRPr>
              </a:p>
            </p:txBody>
          </p:sp>
        </mc:Choice>
        <mc:Fallback>
          <p:sp>
            <p:nvSpPr>
              <p:cNvPr id="748" name="Google Shape;748;p116"/>
              <p:cNvSpPr txBox="1">
                <a:spLocks noRot="1" noChangeAspect="1" noMove="1" noResize="1" noEditPoints="1" noAdjustHandles="1" noChangeArrowheads="1" noChangeShapeType="1" noTextEdit="1"/>
              </p:cNvSpPr>
              <p:nvPr/>
            </p:nvSpPr>
            <p:spPr>
              <a:xfrm>
                <a:off x="831825" y="1384300"/>
                <a:ext cx="7914900" cy="3671734"/>
              </a:xfrm>
              <a:prstGeom prst="rect">
                <a:avLst/>
              </a:prstGeom>
              <a:blipFill>
                <a:blip r:embed="rId3"/>
                <a:stretch>
                  <a:fillRect l="-801"/>
                </a:stretch>
              </a:blipFill>
              <a:ln>
                <a:noFill/>
              </a:ln>
            </p:spPr>
            <p:txBody>
              <a:bodyPr/>
              <a:lstStyle/>
              <a:p>
                <a:r>
                  <a:rPr lang="en-US">
                    <a:noFill/>
                  </a:rPr>
                  <a:t> </a:t>
                </a:r>
              </a:p>
            </p:txBody>
          </p:sp>
        </mc:Fallback>
      </mc:AlternateContent>
      <p:sp>
        <p:nvSpPr>
          <p:cNvPr id="749" name="Google Shape;749;p116">
            <a:extLst>
              <a:ext uri="{C183D7F6-B498-43B3-948B-1728B52AA6E4}">
                <adec:decorative xmlns:adec="http://schemas.microsoft.com/office/drawing/2017/decorative" val="1"/>
              </a:ext>
            </a:extLst>
          </p:cNvPr>
          <p:cNvSpPr/>
          <p:nvPr/>
        </p:nvSpPr>
        <p:spPr>
          <a:xfrm>
            <a:off x="8767" y="5927733"/>
            <a:ext cx="12192000" cy="930000"/>
          </a:xfrm>
          <a:prstGeom prst="rect">
            <a:avLst/>
          </a:prstGeom>
          <a:solidFill>
            <a:srgbClr val="B9C1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Custom 1">
      <a:dk1>
        <a:srgbClr val="202324"/>
      </a:dk1>
      <a:lt1>
        <a:srgbClr val="FFFFFF"/>
      </a:lt1>
      <a:dk2>
        <a:srgbClr val="636566"/>
      </a:dk2>
      <a:lt2>
        <a:srgbClr val="F3F3EF"/>
      </a:lt2>
      <a:accent1>
        <a:srgbClr val="EAE8E3"/>
      </a:accent1>
      <a:accent2>
        <a:srgbClr val="5367EA"/>
      </a:accent2>
      <a:accent3>
        <a:srgbClr val="9FEDF9"/>
      </a:accent3>
      <a:accent4>
        <a:srgbClr val="990099"/>
      </a:accent4>
      <a:accent5>
        <a:srgbClr val="400792"/>
      </a:accent5>
      <a:accent6>
        <a:srgbClr val="F3BE36"/>
      </a:accent6>
      <a:hlink>
        <a:srgbClr val="5367EA"/>
      </a:hlink>
      <a:folHlink>
        <a:srgbClr val="4007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202324"/>
      </a:dk1>
      <a:lt1>
        <a:srgbClr val="FFFFFF"/>
      </a:lt1>
      <a:dk2>
        <a:srgbClr val="636566"/>
      </a:dk2>
      <a:lt2>
        <a:srgbClr val="F3F3EF"/>
      </a:lt2>
      <a:accent1>
        <a:srgbClr val="EAE8E3"/>
      </a:accent1>
      <a:accent2>
        <a:srgbClr val="5367EA"/>
      </a:accent2>
      <a:accent3>
        <a:srgbClr val="9FEDF9"/>
      </a:accent3>
      <a:accent4>
        <a:srgbClr val="990099"/>
      </a:accent4>
      <a:accent5>
        <a:srgbClr val="400792"/>
      </a:accent5>
      <a:accent6>
        <a:srgbClr val="F3BE36"/>
      </a:accent6>
      <a:hlink>
        <a:srgbClr val="5367EA"/>
      </a:hlink>
      <a:folHlink>
        <a:srgbClr val="4007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rgbClr val="202324"/>
      </a:dk1>
      <a:lt1>
        <a:srgbClr val="FFFFFF"/>
      </a:lt1>
      <a:dk2>
        <a:srgbClr val="636566"/>
      </a:dk2>
      <a:lt2>
        <a:srgbClr val="F3F3EF"/>
      </a:lt2>
      <a:accent1>
        <a:srgbClr val="EAE8E3"/>
      </a:accent1>
      <a:accent2>
        <a:srgbClr val="5367EA"/>
      </a:accent2>
      <a:accent3>
        <a:srgbClr val="9FEDF9"/>
      </a:accent3>
      <a:accent4>
        <a:srgbClr val="990099"/>
      </a:accent4>
      <a:accent5>
        <a:srgbClr val="400792"/>
      </a:accent5>
      <a:accent6>
        <a:srgbClr val="F3BE36"/>
      </a:accent6>
      <a:hlink>
        <a:srgbClr val="5367EA"/>
      </a:hlink>
      <a:folHlink>
        <a:srgbClr val="4007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rgbClr val="202324"/>
      </a:dk1>
      <a:lt1>
        <a:srgbClr val="FFFFFF"/>
      </a:lt1>
      <a:dk2>
        <a:srgbClr val="636566"/>
      </a:dk2>
      <a:lt2>
        <a:srgbClr val="F3F3EF"/>
      </a:lt2>
      <a:accent1>
        <a:srgbClr val="EAE8E3"/>
      </a:accent1>
      <a:accent2>
        <a:srgbClr val="5367EA"/>
      </a:accent2>
      <a:accent3>
        <a:srgbClr val="9FEDF9"/>
      </a:accent3>
      <a:accent4>
        <a:srgbClr val="990099"/>
      </a:accent4>
      <a:accent5>
        <a:srgbClr val="400792"/>
      </a:accent5>
      <a:accent6>
        <a:srgbClr val="F3BE36"/>
      </a:accent6>
      <a:hlink>
        <a:srgbClr val="5367EA"/>
      </a:hlink>
      <a:folHlink>
        <a:srgbClr val="4007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1">
      <a:dk1>
        <a:srgbClr val="202324"/>
      </a:dk1>
      <a:lt1>
        <a:srgbClr val="FFFFFF"/>
      </a:lt1>
      <a:dk2>
        <a:srgbClr val="636566"/>
      </a:dk2>
      <a:lt2>
        <a:srgbClr val="F3F3EF"/>
      </a:lt2>
      <a:accent1>
        <a:srgbClr val="EAE8E3"/>
      </a:accent1>
      <a:accent2>
        <a:srgbClr val="5367EA"/>
      </a:accent2>
      <a:accent3>
        <a:srgbClr val="9FEDF9"/>
      </a:accent3>
      <a:accent4>
        <a:srgbClr val="990099"/>
      </a:accent4>
      <a:accent5>
        <a:srgbClr val="400792"/>
      </a:accent5>
      <a:accent6>
        <a:srgbClr val="F3BE36"/>
      </a:accent6>
      <a:hlink>
        <a:srgbClr val="5367EA"/>
      </a:hlink>
      <a:folHlink>
        <a:srgbClr val="4007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5495</TotalTime>
  <Words>5542</Words>
  <Application>Microsoft Macintosh PowerPoint</Application>
  <PresentationFormat>Widescreen</PresentationFormat>
  <Paragraphs>516</Paragraphs>
  <Slides>66</Slides>
  <Notes>66</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66</vt:i4>
      </vt:variant>
    </vt:vector>
  </HeadingPairs>
  <TitlesOfParts>
    <vt:vector size="77" baseType="lpstr">
      <vt:lpstr>Roboto Mono</vt:lpstr>
      <vt:lpstr>Cambria Math</vt:lpstr>
      <vt:lpstr>Calibri</vt:lpstr>
      <vt:lpstr>Arial</vt:lpstr>
      <vt:lpstr>Arial Black</vt:lpstr>
      <vt:lpstr>Georgia</vt:lpstr>
      <vt:lpstr>Office Theme</vt:lpstr>
      <vt:lpstr>Office Theme</vt:lpstr>
      <vt:lpstr>Office Theme</vt:lpstr>
      <vt:lpstr>Office Theme</vt:lpstr>
      <vt:lpstr>Office Theme</vt:lpstr>
      <vt:lpstr>Precalculus</vt:lpstr>
      <vt:lpstr>Affirmations </vt:lpstr>
      <vt:lpstr>Learning Goals: Right Triangle Trigonometry</vt:lpstr>
      <vt:lpstr>From Unit Circle to Right Triangle</vt:lpstr>
      <vt:lpstr>The Three Core Ratios (SOH-CAH-TOA)</vt:lpstr>
      <vt:lpstr>Example: Finding Sin, Cos, Tan</vt:lpstr>
      <vt:lpstr>Try It: Practice Finding Ratios</vt:lpstr>
      <vt:lpstr>Beyond Sin, Cos, and Tan</vt:lpstr>
      <vt:lpstr>Example 2: Finding All Six Trig Functions</vt:lpstr>
      <vt:lpstr>Try It: Finding All Six Functions</vt:lpstr>
      <vt:lpstr>Special Angles: The 45-45-90 Triangle</vt:lpstr>
      <vt:lpstr>Special Angles: The 30-60-90 Triangle</vt:lpstr>
      <vt:lpstr>Try It: Special Angles</vt:lpstr>
      <vt:lpstr>Complementary Angles</vt:lpstr>
      <vt:lpstr>Example: Using Cofunctions</vt:lpstr>
      <vt:lpstr>How to: Solve for Unknown Sides</vt:lpstr>
      <vt:lpstr>Example: Finding Unknown Sides</vt:lpstr>
      <vt:lpstr>Try It: Solving for Unknown Sides</vt:lpstr>
      <vt:lpstr>Learning Goals: Inverse Trigonometric Functions </vt:lpstr>
      <vt:lpstr>What Does "Inverse" Mean?</vt:lpstr>
      <vt:lpstr>Inverse Sine, Cosine, &amp; Tangent Functions</vt:lpstr>
      <vt:lpstr>Inverse Sine, Cosine, and Tangent Functions Visualized</vt:lpstr>
      <vt:lpstr>Try It: Domain and Range of Inverses</vt:lpstr>
      <vt:lpstr>How to: Find Exact Values with Special Angles</vt:lpstr>
      <vt:lpstr>Example 1: Evaluating Inverse Sine</vt:lpstr>
      <vt:lpstr>Try It: Special Angle Inverses</vt:lpstr>
      <vt:lpstr>Finding Angles with a Calculator</vt:lpstr>
      <vt:lpstr>Try It: Calculator Practice</vt:lpstr>
      <vt:lpstr>Composing Trig and Inverse Trig Functions</vt:lpstr>
      <vt:lpstr>How to: Evaluate f^(-1) (f(θ))</vt:lpstr>
      <vt:lpstr>Example: Evaluating cos^(-1)⁡(cos⁡x )</vt:lpstr>
      <vt:lpstr>Try It: Evaluating cos^(-1)⁡(cos⁡x )</vt:lpstr>
      <vt:lpstr>Compositions of the Form f^(-1) (g(x))</vt:lpstr>
      <vt:lpstr>How to: Evaluate Cofunction Compositions</vt:lpstr>
      <vt:lpstr>Compositions of the Form f(g^(-1) (x))</vt:lpstr>
      <vt:lpstr>Try It: Cofunction and Triangle Compositions</vt:lpstr>
      <vt:lpstr>Learning Goals: Non-right Triangles with Law of Sines </vt:lpstr>
      <vt:lpstr>What is an Oblique Triangle?</vt:lpstr>
      <vt:lpstr>Three Main Cases for Law of Sines</vt:lpstr>
      <vt:lpstr>Where Does the Law of Sines Come From?</vt:lpstr>
      <vt:lpstr>The Law of Sines</vt:lpstr>
      <vt:lpstr>Try It: Identify the Case</vt:lpstr>
      <vt:lpstr>Example: AAS Case</vt:lpstr>
      <vt:lpstr>Example: ASA Case</vt:lpstr>
      <vt:lpstr>Try It: Solve the Triangle</vt:lpstr>
      <vt:lpstr>The Ambiguous Case (SSA)</vt:lpstr>
      <vt:lpstr>Four Possible SSA Outcomes</vt:lpstr>
      <vt:lpstr>Example: The Ambiguous Case (SSA)</vt:lpstr>
      <vt:lpstr>Try It: The Ambiguous Case</vt:lpstr>
      <vt:lpstr>Area Formula for Oblique Triangles</vt:lpstr>
      <vt:lpstr>Example: Area of an Oblique Triangle</vt:lpstr>
      <vt:lpstr>Try It: Calculate the Area</vt:lpstr>
      <vt:lpstr>Learning Goals: Non-right Triangles with Law of Cosines </vt:lpstr>
      <vt:lpstr>When the Law of Sines Fails</vt:lpstr>
      <vt:lpstr>The Law of Cosines</vt:lpstr>
      <vt:lpstr>Try It: Which Formula?</vt:lpstr>
      <vt:lpstr>Example: Finding the Third Side (SAS)</vt:lpstr>
      <vt:lpstr>Example: SAS in Action</vt:lpstr>
      <vt:lpstr>Try It: Solve a SAS Triangle</vt:lpstr>
      <vt:lpstr>The Rearranged Formula</vt:lpstr>
      <vt:lpstr>Example: Solving a SSS Triangle</vt:lpstr>
      <vt:lpstr>Try It: SSS Triangle</vt:lpstr>
      <vt:lpstr>Heron's Formula: Finding Area Without Angles</vt:lpstr>
      <vt:lpstr>Example: Using Heron's Formula</vt:lpstr>
      <vt:lpstr>Try It: Heron's Formula</vt:lpstr>
      <vt:lpstr>Before we finish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Tobias Eld</cp:lastModifiedBy>
  <cp:revision>4</cp:revision>
  <dcterms:modified xsi:type="dcterms:W3CDTF">2026-04-09T16:43:47Z</dcterms:modified>
</cp:coreProperties>
</file>