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50" r:id="rId1"/>
    <p:sldMasterId id="2147483751" r:id="rId2"/>
    <p:sldMasterId id="2147483752" r:id="rId3"/>
    <p:sldMasterId id="2147483753" r:id="rId4"/>
    <p:sldMasterId id="2147483754" r:id="rId5"/>
  </p:sldMasterIdLst>
  <p:notesMasterIdLst>
    <p:notesMasterId r:id="rId53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</p:sldIdLst>
  <p:sldSz cx="12192000" cy="6858000"/>
  <p:notesSz cx="6858000" cy="9144000"/>
  <p:embeddedFontLst>
    <p:embeddedFont>
      <p:font typeface="Arial Black" panose="020B0604020202020204" pitchFamily="34" charset="0"/>
      <p:regular r:id="rId54"/>
      <p:bold r:id="rId55"/>
    </p:embeddedFont>
    <p:embeddedFont>
      <p:font typeface="Cambria Math" panose="02040503050406030204" pitchFamily="18" charset="0"/>
      <p:regular r:id="rId56"/>
    </p:embeddedFont>
    <p:embeddedFont>
      <p:font typeface="Georgia" panose="02040502050405020303" pitchFamily="18" charset="0"/>
      <p:regular r:id="rId57"/>
      <p:bold r:id="rId58"/>
      <p:italic r:id="rId59"/>
      <p:boldItalic r:id="rId60"/>
    </p:embeddedFont>
    <p:embeddedFont>
      <p:font typeface="Roboto Mono" pitchFamily="49" charset="0"/>
      <p:regular r:id="rId61"/>
      <p:bold r:id="rId62"/>
      <p:italic r:id="rId63"/>
      <p:boldItalic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637"/>
  </p:normalViewPr>
  <p:slideViewPr>
    <p:cSldViewPr snapToGrid="0">
      <p:cViewPr varScale="1">
        <p:scale>
          <a:sx n="80" d="100"/>
          <a:sy n="80" d="100"/>
        </p:scale>
        <p:origin x="496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font" Target="fonts/font2.fntdata"/><Relationship Id="rId63" Type="http://schemas.openxmlformats.org/officeDocument/2006/relationships/font" Target="fonts/font10.fntdata"/><Relationship Id="rId68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8.fntdata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font" Target="fonts/font6.fntdata"/><Relationship Id="rId67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font" Target="fonts/font4.fntdata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font" Target="fonts/font7.fntdata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3a007cb080a_0_9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3a007cb080a_0_9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3b324552a1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0" name="Google Shape;750;g3b324552a1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Answer: 120 arrangements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Calculation: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5! = 5 \times 4 \times 3 \times 2 \times 1 = 120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3b224ac176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7" name="Google Shape;757;g3b224ac176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3b224ac176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4" name="Google Shape;764;g3b224ac1766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3b324552a1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1" name="Google Shape;771;g3b324552a1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34,650 arrangements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Calculation: 11 letters total; M(1), I(4), S(4), P(2)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\frac{11!}{1! \cdot 4! \cdot 4! \cdot 2!} = \frac{39,916,800}{1,152} = 34,650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3b224ac1766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8" name="Google Shape;778;g3b224ac1766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3b324552a19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5" name="Google Shape;785;g3b324552a19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3b324552a19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2" name="Google Shape;792;g3b324552a19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3b324552a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9" name="Google Shape;799;g3b324552a1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Answer: 16 different configurations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Calculation: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2^4 = 16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32bfea5b9d0_0_1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6" name="Google Shape;806;g32bfea5b9d0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3b224ac1766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4" name="Google Shape;814;g3b224ac1766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1c73850ce0a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692" name="Google Shape;692;g1c73850ce0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3b224ac1766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1" name="Google Shape;821;g3b224ac1766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3b324552a1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8" name="Google Shape;828;g3b324552a1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 \binom{9}{2} = \frac{9!}{2! \cdot 7!} = \frac{9 \times 8}{2 \times 1} = \frac{72}{2} = 36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\binom{9}{7} = \frac{9!}{7! \cdot 2!} = \frac{9 \times 8}{2 \times 1} = \frac{72}{2} = 36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They're equal! This demonstrates the symmetry property: \binom{n}{r} = \binom{n}{n-r}   Choosing 2 items from 9 is the same as leaving out 7 items.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3b224ac1766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5" name="Google Shape;835;g3b224ac1766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3b224ac1766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3" name="Google Shape;843;g3b224ac1766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3b224ac1766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1" name="Google Shape;851;g3b224ac1766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3b324552a19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8" name="Google Shape;858;g3b324552a19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3b324552a1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5" name="Google Shape;865;g3b324552a1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 (x + y)^6 = x^6 + 6x^5y + 15x^4y^2 + 20x^3y^3 + 15x^2y^4 + 6xy^5 + y^6</a:t>
            </a:r>
            <a:endParaRPr/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Coefficients from Row 6 of Pascal's Triangle: 1, 6, 15, 20, 15, 6, 1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(2x - 3)^3 = (2x)^3 + 3(2x)^2(-3) + 3(2x)(-3)^2 + (-3)^3</a:t>
            </a:r>
            <a:endParaRPr/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= 8x^3 + 3(4x^2)(-3) + 3(2x)(9) + (-27)</a:t>
            </a:r>
            <a:endParaRPr/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= 8x^3 - 36x^2 + 54x - 27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3b324552a19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2" name="Google Shape;872;g3b324552a19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3b324552a19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9" name="Google Shape;879;g3b324552a19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3b324552a1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7" name="Google Shape;887;g3b324552a1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3a007cb080a_0_15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8" name="Google Shape;698;g3a007cb080a_0_1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3adfb343e39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4" name="Google Shape;894;g3adfb343e39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The 6th term (r+1=6, so r=5):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\binom{10}{5} x^{10-5} y^5 = \binom{10}{5} x^5 y^5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\binom{10}{5} = \frac{10!}{5! \cdot 5!} = 252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252x^5y^5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 The 4th term (r+1=4, so r=3), rewrite as (3x + (-2))^7: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\binom{7}{3} (3x)^{7-3} (-2)^3 = \binom{7}{3} (3x)^4 (-2)^3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\binom{7}{3} = 35, (3x)^4 = 81x^4, (-2)^3 = -8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35 \times 81x^4 \times (-8) = -22{,}680x^4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-22,680x^4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32bfea5b9d0_0_2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1" name="Google Shape;901;g32bfea5b9d0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g3b224ac1766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9" name="Google Shape;909;g3b224ac1766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3b324552a19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6" name="Google Shape;916;g3b324552a19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3b324552a19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3" name="Google Shape;923;g3b324552a19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3adfb343e39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0" name="Google Shape;930;g3adfb343e39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P(\text{red}) = \frac{5}{10} = \frac{1}{2}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P(\text{blue or green}) = \frac{3 + 2}{10} = \frac{5}{10} = \frac{1}{2}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3b224ac1766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7" name="Google Shape;937;g3b224ac1766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g3b224ac1766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5" name="Google Shape;945;g3b224ac1766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3b324552a1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2" name="Google Shape;952;g3b324552a19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Red (including striped): 8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Blue (including striped): 7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Striped (counted in both): 5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P(\text{red or blue}) = \frac{8}{20} + \frac{7}{20} - \frac{5}{20} = \frac{10}{20} = \frac{1}{2}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3b224ac1766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9" name="Google Shape;959;g3b224ac1766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252f158b3da_0_2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6" name="Google Shape;706;g252f158b3da_0_2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3b324552a19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6" name="Google Shape;966;g3b324552a19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Yellow and green are mutually exclusive (a section can't be both colors).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P(\text{yellow}) = \frac{2}{12}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P(\text{green}) = \frac{3}{12}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P(\text{yellow or green}) = \frac{2}{12} + \frac{3}{12} = \frac{5}{12}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3b224ac1766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3" name="Google Shape;973;g3b224ac1766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g3b224ac1766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0" name="Google Shape;980;g3b224ac1766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3b324552a19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7" name="Google Shape;987;g3b324552a19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P(\text{rain}) = 0.30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P(\text{no rain}) = 1 - 0.30 = 0.70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or 70%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g3b324552a19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4" name="Google Shape;994;g3b324552a19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g3b324552a19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1" name="Google Shape;1001;g3b324552a19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a) Choose 5 from 13 spades: C(13, 5) = 1,287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Choose 5 from 52 total: C(52, 5) = 2,598,960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P(\text{all spades}) = \frac{1,287}{2,598,960} \approx 0.000495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b) Choose 3 from 13 hearts: C(13, 3) = 286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Choose 2 from 39 non-hearts: C(39, 2) = 741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Both: 286 \times 741 = 211,926 ways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P(\text{exactly 3 hearts}) = \frac{211,926}{2,598,960} \approx 0.0815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32bf7bc1459_0_2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g32bf7bc1459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g3a007cb080a_0_10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6" name="Google Shape;1016;g3a007cb080a_0_1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252f158b3da_0_8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4" name="Google Shape;714;g252f158b3da_0_8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Answer: 11 choices (using Addition Principle: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5 + 6 = 11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3b224ac17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1" name="Google Shape;721;g3b224ac176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3b324552a1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9" name="Google Shape;729;g3b324552a1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Answer: 60 combos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Calculation: 5 \times 3 \times 4 = 60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3b224ac176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6" name="Google Shape;736;g3b224ac176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3b224ac176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3" name="Google Shape;743;g3b224ac176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Content">
  <p:cSld name="Full Width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838199" y="3429000"/>
            <a:ext cx="10515600" cy="30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838200" y="1520043"/>
            <a:ext cx="10515600" cy="1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>
            <a:spLocks noGrp="1"/>
          </p:cNvSpPr>
          <p:nvPr>
            <p:ph type="body" idx="1"/>
          </p:nvPr>
        </p:nvSpPr>
        <p:spPr>
          <a:xfrm>
            <a:off x="1066800" y="1026318"/>
            <a:ext cx="10058400" cy="4800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82875" rIns="457200" bIns="182875" anchor="ctr" anchorCtr="1">
            <a:normAutofit/>
          </a:bodyPr>
          <a:lstStyle>
            <a:lvl1pPr marL="457200" lvl="0" indent="-228600" algn="ctr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0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10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2400"/>
              <a:buNone/>
              <a:defRPr sz="2400">
                <a:solidFill>
                  <a:srgbClr val="8A8A8A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 sz="2000">
                <a:solidFill>
                  <a:srgbClr val="8A8A8A"/>
                </a:solidFill>
              </a:defRPr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900"/>
              <a:buNone/>
              <a:defRPr sz="1900">
                <a:solidFill>
                  <a:srgbClr val="8A8A8A"/>
                </a:solidFill>
              </a:defRPr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itle Slide" type="title">
  <p:cSld name="TITLE"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10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10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74" name="Google Shape;674;p106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Two Column" type="twoTxTwoObj">
  <p:cSld name="TWO_OBJECTS_WITH_TEXT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10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77" name="Google Shape;677;p10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6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8" name="Google Shape;678;p10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6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79" name="Google Shape;679;p10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0" name="Google Shape;680;p10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81" name="Google Shape;681;p107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 for Dark Background Image">
  <p:cSld name="Callout for Dark Background Image">
    <p:bg>
      <p:bgPr>
        <a:solidFill>
          <a:schemeClr val="dk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/>
          <p:nvPr/>
        </p:nvSpPr>
        <p:spPr>
          <a:xfrm>
            <a:off x="5627912" y="1027253"/>
            <a:ext cx="5551500" cy="4803600"/>
          </a:xfrm>
          <a:prstGeom prst="rect">
            <a:avLst/>
          </a:prstGeom>
          <a:solidFill>
            <a:schemeClr val="lt1">
              <a:alpha val="88235"/>
            </a:schemeClr>
          </a:solidFill>
          <a:ln>
            <a:noFill/>
          </a:ln>
        </p:spPr>
        <p:txBody>
          <a:bodyPr spcFirstLastPara="1" wrap="square" lIns="457200" tIns="182875" rIns="457200" bIns="18287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FUN FACT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 Fact / Hint / Callout Block. In the toolbar, go to Design &gt; Format Background to place an image that uses dark, saturated colors as the background on this slide.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icky Notes">
  <p:cSld name="Sticky Note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/>
          <p:nvPr/>
        </p:nvSpPr>
        <p:spPr>
          <a:xfrm>
            <a:off x="1" y="5242956"/>
            <a:ext cx="12192000" cy="161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>
            <a:off x="838200" y="1520043"/>
            <a:ext cx="10515600" cy="1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2"/>
          </p:nvPr>
        </p:nvSpPr>
        <p:spPr>
          <a:xfrm>
            <a:off x="8974237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3"/>
          </p:nvPr>
        </p:nvSpPr>
        <p:spPr>
          <a:xfrm>
            <a:off x="6262225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4"/>
          </p:nvPr>
        </p:nvSpPr>
        <p:spPr>
          <a:xfrm>
            <a:off x="3550213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5"/>
          </p:nvPr>
        </p:nvSpPr>
        <p:spPr>
          <a:xfrm>
            <a:off x="838200" y="3563751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 Content">
  <p:cSld name="Three Column Conte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body" idx="1"/>
          </p:nvPr>
        </p:nvSpPr>
        <p:spPr>
          <a:xfrm>
            <a:off x="838200" y="184837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body" idx="2"/>
          </p:nvPr>
        </p:nvSpPr>
        <p:spPr>
          <a:xfrm>
            <a:off x="4541072" y="185416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3"/>
          </p:nvPr>
        </p:nvSpPr>
        <p:spPr>
          <a:xfrm>
            <a:off x="8243944" y="184837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s">
  <p:cSld name="Ico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/>
          <p:nvPr/>
        </p:nvSpPr>
        <p:spPr>
          <a:xfrm>
            <a:off x="-4" y="6221691"/>
            <a:ext cx="12192000" cy="63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4032793" y="2752780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6785790" y="2760689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9536303" y="2742291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5"/>
          <p:cNvSpPr/>
          <p:nvPr/>
        </p:nvSpPr>
        <p:spPr>
          <a:xfrm>
            <a:off x="1281354" y="2742291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>
            <a:off x="838196" y="1559859"/>
            <a:ext cx="105156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2"/>
          </p:nvPr>
        </p:nvSpPr>
        <p:spPr>
          <a:xfrm>
            <a:off x="839750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3"/>
          </p:nvPr>
        </p:nvSpPr>
        <p:spPr>
          <a:xfrm>
            <a:off x="839750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4"/>
          </p:nvPr>
        </p:nvSpPr>
        <p:spPr>
          <a:xfrm>
            <a:off x="3579902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5"/>
          </p:nvPr>
        </p:nvSpPr>
        <p:spPr>
          <a:xfrm>
            <a:off x="3579902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6"/>
          </p:nvPr>
        </p:nvSpPr>
        <p:spPr>
          <a:xfrm>
            <a:off x="6355474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7"/>
          </p:nvPr>
        </p:nvSpPr>
        <p:spPr>
          <a:xfrm>
            <a:off x="6355474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8"/>
          </p:nvPr>
        </p:nvSpPr>
        <p:spPr>
          <a:xfrm>
            <a:off x="9131046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9"/>
          </p:nvPr>
        </p:nvSpPr>
        <p:spPr>
          <a:xfrm>
            <a:off x="9131046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>
            <a:spLocks noGrp="1"/>
          </p:cNvSpPr>
          <p:nvPr>
            <p:ph type="pic" idx="13"/>
          </p:nvPr>
        </p:nvSpPr>
        <p:spPr>
          <a:xfrm>
            <a:off x="1482767" y="2990198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15"/>
          <p:cNvSpPr>
            <a:spLocks noGrp="1"/>
          </p:cNvSpPr>
          <p:nvPr>
            <p:ph type="pic" idx="14"/>
          </p:nvPr>
        </p:nvSpPr>
        <p:spPr>
          <a:xfrm>
            <a:off x="4223234" y="2976910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15"/>
          <p:cNvSpPr>
            <a:spLocks noGrp="1"/>
          </p:cNvSpPr>
          <p:nvPr>
            <p:ph type="pic" idx="15"/>
          </p:nvPr>
        </p:nvSpPr>
        <p:spPr>
          <a:xfrm>
            <a:off x="6998806" y="2990197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15"/>
          <p:cNvSpPr>
            <a:spLocks noGrp="1"/>
          </p:cNvSpPr>
          <p:nvPr>
            <p:ph type="pic" idx="16"/>
          </p:nvPr>
        </p:nvSpPr>
        <p:spPr>
          <a:xfrm>
            <a:off x="9738031" y="2989116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11198352" y="6372663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">
  <p:cSld name="Large Imag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>
            <a:spLocks noGrp="1"/>
          </p:cNvSpPr>
          <p:nvPr>
            <p:ph type="pic" idx="2"/>
          </p:nvPr>
        </p:nvSpPr>
        <p:spPr>
          <a:xfrm>
            <a:off x="5010387" y="0"/>
            <a:ext cx="71817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838199" y="548464"/>
            <a:ext cx="38073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838201" y="2485016"/>
            <a:ext cx="3799500" cy="38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Full Width" type="obj">
  <p:cSld name="OBJEC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llustration Slide">
  <p:cSld name="Illustration Slid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/>
          <p:nvPr/>
        </p:nvSpPr>
        <p:spPr>
          <a:xfrm>
            <a:off x="0" y="4324573"/>
            <a:ext cx="12192000" cy="253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831849" y="468313"/>
            <a:ext cx="6018900" cy="16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831851" y="4526280"/>
            <a:ext cx="60189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/>
          <p:nvPr/>
        </p:nvSpPr>
        <p:spPr>
          <a:xfrm>
            <a:off x="2125980" y="-4686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2903220" y="-5143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2"/>
          </p:nvPr>
        </p:nvSpPr>
        <p:spPr>
          <a:xfrm>
            <a:off x="831170" y="2290257"/>
            <a:ext cx="6018900" cy="18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8"/>
          <p:cNvSpPr>
            <a:spLocks noGrp="1"/>
          </p:cNvSpPr>
          <p:nvPr>
            <p:ph type="pic" idx="3"/>
          </p:nvPr>
        </p:nvSpPr>
        <p:spPr>
          <a:xfrm>
            <a:off x="7040880" y="468313"/>
            <a:ext cx="4651200" cy="5730900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18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2400"/>
              <a:buNone/>
              <a:defRPr sz="2400">
                <a:solidFill>
                  <a:srgbClr val="8A8A8A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 sz="2000">
                <a:solidFill>
                  <a:srgbClr val="8A8A8A"/>
                </a:solidFill>
              </a:defRPr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900"/>
              <a:buNone/>
              <a:defRPr sz="1900">
                <a:solidFill>
                  <a:srgbClr val="8A8A8A"/>
                </a:solidFill>
              </a:defRPr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itle Slide" type="title">
  <p:cSld name="TITL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2" name="Google Shape;132;p20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">
  <p:cSld name="Title Slide B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5675968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rgbClr val="B9C1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3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Two Column" type="twoTxTwoObj">
  <p:cSld name="TWO_OBJECTS_WITH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6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6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D">
  <p:cSld name="Title Slide D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/>
          <p:nvPr/>
        </p:nvSpPr>
        <p:spPr>
          <a:xfrm>
            <a:off x="0" y="2646382"/>
            <a:ext cx="12191999" cy="421161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10515600" cy="326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10515600" cy="119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/>
          <p:nvPr/>
        </p:nvSpPr>
        <p:spPr>
          <a:xfrm>
            <a:off x="11198352" y="6354375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llustration Slide">
  <p:cSld name="Illustration Slide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/>
          <p:nvPr/>
        </p:nvSpPr>
        <p:spPr>
          <a:xfrm>
            <a:off x="0" y="4324573"/>
            <a:ext cx="12191999" cy="2533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4"/>
          <p:cNvSpPr txBox="1">
            <a:spLocks noGrp="1"/>
          </p:cNvSpPr>
          <p:nvPr>
            <p:ph type="title"/>
          </p:nvPr>
        </p:nvSpPr>
        <p:spPr>
          <a:xfrm>
            <a:off x="831849" y="468313"/>
            <a:ext cx="6018893" cy="162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body" idx="1"/>
          </p:nvPr>
        </p:nvSpPr>
        <p:spPr>
          <a:xfrm>
            <a:off x="831851" y="4526280"/>
            <a:ext cx="6018892" cy="1828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/>
          <p:nvPr/>
        </p:nvSpPr>
        <p:spPr>
          <a:xfrm>
            <a:off x="2125980" y="-4686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4"/>
          <p:cNvSpPr txBox="1"/>
          <p:nvPr/>
        </p:nvSpPr>
        <p:spPr>
          <a:xfrm>
            <a:off x="2903220" y="-5143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4"/>
          <p:cNvSpPr txBox="1">
            <a:spLocks noGrp="1"/>
          </p:cNvSpPr>
          <p:nvPr>
            <p:ph type="body" idx="2"/>
          </p:nvPr>
        </p:nvSpPr>
        <p:spPr>
          <a:xfrm>
            <a:off x="831170" y="2290257"/>
            <a:ext cx="6018893" cy="1881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>
            <a:spLocks noGrp="1"/>
          </p:cNvSpPr>
          <p:nvPr>
            <p:ph type="pic" idx="3"/>
          </p:nvPr>
        </p:nvSpPr>
        <p:spPr>
          <a:xfrm>
            <a:off x="7040880" y="468313"/>
            <a:ext cx="4651058" cy="5730875"/>
          </a:xfrm>
          <a:prstGeom prst="rect">
            <a:avLst/>
          </a:prstGeom>
          <a:noFill/>
          <a:ln>
            <a:noFill/>
          </a:ln>
        </p:spPr>
      </p:sp>
      <p:sp>
        <p:nvSpPr>
          <p:cNvPr id="158" name="Google Shape;158;p24"/>
          <p:cNvSpPr txBox="1"/>
          <p:nvPr/>
        </p:nvSpPr>
        <p:spPr>
          <a:xfrm>
            <a:off x="11198352" y="6354375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Content">
  <p:cSld name="Full Width Conten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body" idx="1"/>
          </p:nvPr>
        </p:nvSpPr>
        <p:spPr>
          <a:xfrm>
            <a:off x="838199" y="3429000"/>
            <a:ext cx="10515599" cy="306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body" idx="2"/>
          </p:nvPr>
        </p:nvSpPr>
        <p:spPr>
          <a:xfrm>
            <a:off x="838200" y="1520043"/>
            <a:ext cx="10515600" cy="1615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icky Notes">
  <p:cSld name="Sticky Note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/>
          <p:nvPr/>
        </p:nvSpPr>
        <p:spPr>
          <a:xfrm>
            <a:off x="1" y="5242956"/>
            <a:ext cx="12191999" cy="161504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body" idx="1"/>
          </p:nvPr>
        </p:nvSpPr>
        <p:spPr>
          <a:xfrm>
            <a:off x="838200" y="1520043"/>
            <a:ext cx="10515600" cy="1615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body" idx="2"/>
          </p:nvPr>
        </p:nvSpPr>
        <p:spPr>
          <a:xfrm>
            <a:off x="8974237" y="3563752"/>
            <a:ext cx="2379562" cy="23740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body" idx="3"/>
          </p:nvPr>
        </p:nvSpPr>
        <p:spPr>
          <a:xfrm>
            <a:off x="6262225" y="3563752"/>
            <a:ext cx="2379562" cy="23740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body" idx="4"/>
          </p:nvPr>
        </p:nvSpPr>
        <p:spPr>
          <a:xfrm>
            <a:off x="3550213" y="3563752"/>
            <a:ext cx="2379562" cy="23740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body" idx="5"/>
          </p:nvPr>
        </p:nvSpPr>
        <p:spPr>
          <a:xfrm>
            <a:off x="838200" y="3563751"/>
            <a:ext cx="2379562" cy="23740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26"/>
          <p:cNvSpPr txBox="1"/>
          <p:nvPr/>
        </p:nvSpPr>
        <p:spPr>
          <a:xfrm>
            <a:off x="11198352" y="6354375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6"/>
          <p:cNvSpPr txBox="1"/>
          <p:nvPr/>
        </p:nvSpPr>
        <p:spPr>
          <a:xfrm>
            <a:off x="578788" y="6355009"/>
            <a:ext cx="288678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©2022 Lumen Learning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">
  <p:cSld name="Title Slide B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/>
          <p:nvPr/>
        </p:nvSpPr>
        <p:spPr>
          <a:xfrm>
            <a:off x="5675968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rgbClr val="B9C1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7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845" cy="326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845" cy="119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7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4" cy="5578757"/>
          </a:xfrm>
          <a:prstGeom prst="rect">
            <a:avLst/>
          </a:prstGeom>
          <a:noFill/>
          <a:ln>
            <a:noFill/>
          </a:ln>
        </p:spPr>
      </p:sp>
      <p:sp>
        <p:nvSpPr>
          <p:cNvPr id="178" name="Google Shape;178;p27"/>
          <p:cNvSpPr txBox="1"/>
          <p:nvPr/>
        </p:nvSpPr>
        <p:spPr>
          <a:xfrm>
            <a:off x="11198352" y="6354375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Full Width" type="obj">
  <p:cSld name="OBJEC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28"/>
          <p:cNvSpPr/>
          <p:nvPr/>
        </p:nvSpPr>
        <p:spPr>
          <a:xfrm>
            <a:off x="2" y="0"/>
            <a:ext cx="46543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Data">
  <p:cSld name="Big Data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/>
          <p:nvPr/>
        </p:nvSpPr>
        <p:spPr>
          <a:xfrm>
            <a:off x="-1" y="1"/>
            <a:ext cx="8736227" cy="68580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9"/>
          <p:cNvSpPr txBox="1">
            <a:spLocks noGrp="1"/>
          </p:cNvSpPr>
          <p:nvPr>
            <p:ph type="body" idx="1"/>
          </p:nvPr>
        </p:nvSpPr>
        <p:spPr>
          <a:xfrm>
            <a:off x="594139" y="3585882"/>
            <a:ext cx="7147562" cy="1254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title"/>
          </p:nvPr>
        </p:nvSpPr>
        <p:spPr>
          <a:xfrm>
            <a:off x="594139" y="2099196"/>
            <a:ext cx="87362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10000"/>
              <a:buFont typeface="Arial Black"/>
              <a:buNone/>
              <a:defRPr sz="10000">
                <a:solidFill>
                  <a:srgbClr val="1F034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9"/>
          <p:cNvSpPr>
            <a:spLocks noGrp="1"/>
          </p:cNvSpPr>
          <p:nvPr>
            <p:ph type="pic" idx="2"/>
          </p:nvPr>
        </p:nvSpPr>
        <p:spPr>
          <a:xfrm>
            <a:off x="7410994" y="671804"/>
            <a:ext cx="4280944" cy="550515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s">
  <p:cSld name="Icons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/>
          <p:nvPr/>
        </p:nvSpPr>
        <p:spPr>
          <a:xfrm>
            <a:off x="-4" y="6221691"/>
            <a:ext cx="12191999" cy="63630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0"/>
          <p:cNvSpPr/>
          <p:nvPr/>
        </p:nvSpPr>
        <p:spPr>
          <a:xfrm>
            <a:off x="4032793" y="2752780"/>
            <a:ext cx="1373419" cy="137341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0"/>
          <p:cNvSpPr/>
          <p:nvPr/>
        </p:nvSpPr>
        <p:spPr>
          <a:xfrm>
            <a:off x="6785790" y="2760689"/>
            <a:ext cx="1373419" cy="137341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0"/>
          <p:cNvSpPr/>
          <p:nvPr/>
        </p:nvSpPr>
        <p:spPr>
          <a:xfrm>
            <a:off x="9536303" y="2742291"/>
            <a:ext cx="1373419" cy="137341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0"/>
          <p:cNvSpPr/>
          <p:nvPr/>
        </p:nvSpPr>
        <p:spPr>
          <a:xfrm>
            <a:off x="1281354" y="2742291"/>
            <a:ext cx="1373419" cy="137341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0"/>
          <p:cNvSpPr txBox="1">
            <a:spLocks noGrp="1"/>
          </p:cNvSpPr>
          <p:nvPr>
            <p:ph type="body" idx="1"/>
          </p:nvPr>
        </p:nvSpPr>
        <p:spPr>
          <a:xfrm>
            <a:off x="838196" y="1559859"/>
            <a:ext cx="10515601" cy="94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30"/>
          <p:cNvSpPr txBox="1">
            <a:spLocks noGrp="1"/>
          </p:cNvSpPr>
          <p:nvPr>
            <p:ph type="body" idx="2"/>
          </p:nvPr>
        </p:nvSpPr>
        <p:spPr>
          <a:xfrm>
            <a:off x="839750" y="4353345"/>
            <a:ext cx="2256626" cy="3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30"/>
          <p:cNvSpPr txBox="1">
            <a:spLocks noGrp="1"/>
          </p:cNvSpPr>
          <p:nvPr>
            <p:ph type="body" idx="3"/>
          </p:nvPr>
        </p:nvSpPr>
        <p:spPr>
          <a:xfrm>
            <a:off x="839750" y="4703910"/>
            <a:ext cx="2256626" cy="94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body" idx="4"/>
          </p:nvPr>
        </p:nvSpPr>
        <p:spPr>
          <a:xfrm>
            <a:off x="3579902" y="4353345"/>
            <a:ext cx="2256626" cy="3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30"/>
          <p:cNvSpPr txBox="1">
            <a:spLocks noGrp="1"/>
          </p:cNvSpPr>
          <p:nvPr>
            <p:ph type="body" idx="5"/>
          </p:nvPr>
        </p:nvSpPr>
        <p:spPr>
          <a:xfrm>
            <a:off x="3579902" y="4703910"/>
            <a:ext cx="2256626" cy="94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30"/>
          <p:cNvSpPr txBox="1">
            <a:spLocks noGrp="1"/>
          </p:cNvSpPr>
          <p:nvPr>
            <p:ph type="body" idx="6"/>
          </p:nvPr>
        </p:nvSpPr>
        <p:spPr>
          <a:xfrm>
            <a:off x="6355474" y="4353345"/>
            <a:ext cx="2256626" cy="3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30"/>
          <p:cNvSpPr txBox="1">
            <a:spLocks noGrp="1"/>
          </p:cNvSpPr>
          <p:nvPr>
            <p:ph type="body" idx="7"/>
          </p:nvPr>
        </p:nvSpPr>
        <p:spPr>
          <a:xfrm>
            <a:off x="6355474" y="4703910"/>
            <a:ext cx="2256626" cy="94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30"/>
          <p:cNvSpPr txBox="1">
            <a:spLocks noGrp="1"/>
          </p:cNvSpPr>
          <p:nvPr>
            <p:ph type="body" idx="8"/>
          </p:nvPr>
        </p:nvSpPr>
        <p:spPr>
          <a:xfrm>
            <a:off x="9131046" y="4353345"/>
            <a:ext cx="2256626" cy="3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30"/>
          <p:cNvSpPr txBox="1">
            <a:spLocks noGrp="1"/>
          </p:cNvSpPr>
          <p:nvPr>
            <p:ph type="body" idx="9"/>
          </p:nvPr>
        </p:nvSpPr>
        <p:spPr>
          <a:xfrm>
            <a:off x="9131046" y="4703910"/>
            <a:ext cx="2256626" cy="94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30"/>
          <p:cNvSpPr>
            <a:spLocks noGrp="1"/>
          </p:cNvSpPr>
          <p:nvPr>
            <p:ph type="pic" idx="13"/>
          </p:nvPr>
        </p:nvSpPr>
        <p:spPr>
          <a:xfrm>
            <a:off x="1482767" y="2990198"/>
            <a:ext cx="969962" cy="940975"/>
          </a:xfrm>
          <a:prstGeom prst="rect">
            <a:avLst/>
          </a:prstGeom>
          <a:noFill/>
          <a:ln>
            <a:noFill/>
          </a:ln>
        </p:spPr>
      </p:sp>
      <p:sp>
        <p:nvSpPr>
          <p:cNvPr id="204" name="Google Shape;204;p30"/>
          <p:cNvSpPr>
            <a:spLocks noGrp="1"/>
          </p:cNvSpPr>
          <p:nvPr>
            <p:ph type="pic" idx="14"/>
          </p:nvPr>
        </p:nvSpPr>
        <p:spPr>
          <a:xfrm>
            <a:off x="4223234" y="2976910"/>
            <a:ext cx="969962" cy="940975"/>
          </a:xfrm>
          <a:prstGeom prst="rect">
            <a:avLst/>
          </a:prstGeom>
          <a:noFill/>
          <a:ln>
            <a:noFill/>
          </a:ln>
        </p:spPr>
      </p:sp>
      <p:sp>
        <p:nvSpPr>
          <p:cNvPr id="205" name="Google Shape;205;p30"/>
          <p:cNvSpPr>
            <a:spLocks noGrp="1"/>
          </p:cNvSpPr>
          <p:nvPr>
            <p:ph type="pic" idx="15"/>
          </p:nvPr>
        </p:nvSpPr>
        <p:spPr>
          <a:xfrm>
            <a:off x="6998806" y="2990197"/>
            <a:ext cx="969962" cy="940975"/>
          </a:xfrm>
          <a:prstGeom prst="rect">
            <a:avLst/>
          </a:prstGeom>
          <a:noFill/>
          <a:ln>
            <a:noFill/>
          </a:ln>
        </p:spPr>
      </p:sp>
      <p:sp>
        <p:nvSpPr>
          <p:cNvPr id="206" name="Google Shape;206;p30"/>
          <p:cNvSpPr>
            <a:spLocks noGrp="1"/>
          </p:cNvSpPr>
          <p:nvPr>
            <p:ph type="pic" idx="16"/>
          </p:nvPr>
        </p:nvSpPr>
        <p:spPr>
          <a:xfrm>
            <a:off x="9738031" y="2989116"/>
            <a:ext cx="969962" cy="940975"/>
          </a:xfrm>
          <a:prstGeom prst="rect">
            <a:avLst/>
          </a:prstGeom>
          <a:noFill/>
          <a:ln>
            <a:noFill/>
          </a:ln>
        </p:spPr>
      </p:sp>
      <p:sp>
        <p:nvSpPr>
          <p:cNvPr id="207" name="Google Shape;207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0"/>
          <p:cNvSpPr txBox="1"/>
          <p:nvPr/>
        </p:nvSpPr>
        <p:spPr>
          <a:xfrm>
            <a:off x="11198352" y="6372663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0"/>
          <p:cNvSpPr txBox="1"/>
          <p:nvPr/>
        </p:nvSpPr>
        <p:spPr>
          <a:xfrm>
            <a:off x="578788" y="6355009"/>
            <a:ext cx="288678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©2022 Lumen Learning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2400"/>
              <a:buNone/>
              <a:defRPr sz="2400">
                <a:solidFill>
                  <a:srgbClr val="8A8A8A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 sz="2000">
                <a:solidFill>
                  <a:srgbClr val="8A8A8A"/>
                </a:solidFill>
              </a:defRPr>
            </a:lvl2pPr>
            <a:lvl3pPr marL="1371600" lvl="2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1800"/>
              <a:buNone/>
              <a:defRPr sz="1800">
                <a:solidFill>
                  <a:srgbClr val="8A8A8A"/>
                </a:solidFill>
              </a:defRPr>
            </a:lvl3pPr>
            <a:lvl4pPr marL="1828800" lvl="3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4pPr>
            <a:lvl5pPr marL="2286000" lvl="4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Content">
  <p:cSld name="Two Column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917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Content">
  <p:cSld name="Two Column Conten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91714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">
  <p:cSld name="Title Slide A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/>
          <p:nvPr/>
        </p:nvSpPr>
        <p:spPr>
          <a:xfrm>
            <a:off x="5575610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3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845" cy="326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33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845" cy="119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3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4" cy="5578757"/>
          </a:xfrm>
          <a:prstGeom prst="rect">
            <a:avLst/>
          </a:prstGeom>
          <a:noFill/>
          <a:ln>
            <a:noFill/>
          </a:ln>
        </p:spPr>
      </p:sp>
      <p:sp>
        <p:nvSpPr>
          <p:cNvPr id="222" name="Google Shape;222;p33"/>
          <p:cNvSpPr txBox="1"/>
          <p:nvPr/>
        </p:nvSpPr>
        <p:spPr>
          <a:xfrm>
            <a:off x="11198352" y="6354375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utcomes">
  <p:cSld name="Learning Outcome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/>
          <p:nvPr/>
        </p:nvSpPr>
        <p:spPr>
          <a:xfrm>
            <a:off x="0" y="1"/>
            <a:ext cx="12191999" cy="2351041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4"/>
          <p:cNvSpPr txBox="1">
            <a:spLocks noGrp="1"/>
          </p:cNvSpPr>
          <p:nvPr>
            <p:ph type="title"/>
          </p:nvPr>
        </p:nvSpPr>
        <p:spPr>
          <a:xfrm>
            <a:off x="838200" y="158297"/>
            <a:ext cx="10515600" cy="108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4400"/>
              <a:buFont typeface="Arial"/>
              <a:buNone/>
              <a:defRPr>
                <a:solidFill>
                  <a:srgbClr val="1F034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4"/>
          <p:cNvSpPr txBox="1">
            <a:spLocks noGrp="1"/>
          </p:cNvSpPr>
          <p:nvPr>
            <p:ph type="body" idx="1"/>
          </p:nvPr>
        </p:nvSpPr>
        <p:spPr>
          <a:xfrm>
            <a:off x="838199" y="1253724"/>
            <a:ext cx="10515600" cy="913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34"/>
          <p:cNvSpPr txBox="1">
            <a:spLocks noGrp="1"/>
          </p:cNvSpPr>
          <p:nvPr>
            <p:ph type="body" idx="2"/>
          </p:nvPr>
        </p:nvSpPr>
        <p:spPr>
          <a:xfrm>
            <a:off x="7446345" y="2608820"/>
            <a:ext cx="2965839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34"/>
          <p:cNvSpPr txBox="1">
            <a:spLocks noGrp="1"/>
          </p:cNvSpPr>
          <p:nvPr>
            <p:ph type="body" idx="3"/>
          </p:nvPr>
        </p:nvSpPr>
        <p:spPr>
          <a:xfrm>
            <a:off x="6096001" y="3519383"/>
            <a:ext cx="4316184" cy="92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34"/>
          <p:cNvSpPr txBox="1">
            <a:spLocks noGrp="1"/>
          </p:cNvSpPr>
          <p:nvPr>
            <p:ph type="body" idx="4"/>
          </p:nvPr>
        </p:nvSpPr>
        <p:spPr>
          <a:xfrm>
            <a:off x="6095999" y="2714939"/>
            <a:ext cx="1342862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34"/>
          <p:cNvSpPr txBox="1">
            <a:spLocks noGrp="1"/>
          </p:cNvSpPr>
          <p:nvPr>
            <p:ph type="body" idx="5"/>
          </p:nvPr>
        </p:nvSpPr>
        <p:spPr>
          <a:xfrm>
            <a:off x="2182582" y="2608277"/>
            <a:ext cx="2965839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34"/>
          <p:cNvSpPr txBox="1">
            <a:spLocks noGrp="1"/>
          </p:cNvSpPr>
          <p:nvPr>
            <p:ph type="body" idx="6"/>
          </p:nvPr>
        </p:nvSpPr>
        <p:spPr>
          <a:xfrm>
            <a:off x="832238" y="3518840"/>
            <a:ext cx="4316184" cy="92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34"/>
          <p:cNvSpPr txBox="1">
            <a:spLocks noGrp="1"/>
          </p:cNvSpPr>
          <p:nvPr>
            <p:ph type="body" idx="7"/>
          </p:nvPr>
        </p:nvSpPr>
        <p:spPr>
          <a:xfrm>
            <a:off x="832236" y="2714396"/>
            <a:ext cx="1342862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34"/>
          <p:cNvSpPr txBox="1">
            <a:spLocks noGrp="1"/>
          </p:cNvSpPr>
          <p:nvPr>
            <p:ph type="body" idx="8"/>
          </p:nvPr>
        </p:nvSpPr>
        <p:spPr>
          <a:xfrm>
            <a:off x="2182582" y="4660526"/>
            <a:ext cx="2965839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34"/>
          <p:cNvSpPr txBox="1">
            <a:spLocks noGrp="1"/>
          </p:cNvSpPr>
          <p:nvPr>
            <p:ph type="body" idx="9"/>
          </p:nvPr>
        </p:nvSpPr>
        <p:spPr>
          <a:xfrm>
            <a:off x="832238" y="5571089"/>
            <a:ext cx="4316184" cy="92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34"/>
          <p:cNvSpPr txBox="1">
            <a:spLocks noGrp="1"/>
          </p:cNvSpPr>
          <p:nvPr>
            <p:ph type="body" idx="13"/>
          </p:nvPr>
        </p:nvSpPr>
        <p:spPr>
          <a:xfrm>
            <a:off x="832236" y="4766645"/>
            <a:ext cx="1342862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34"/>
          <p:cNvSpPr txBox="1">
            <a:spLocks noGrp="1"/>
          </p:cNvSpPr>
          <p:nvPr>
            <p:ph type="body" idx="14"/>
          </p:nvPr>
        </p:nvSpPr>
        <p:spPr>
          <a:xfrm>
            <a:off x="7438861" y="4660526"/>
            <a:ext cx="2965839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34"/>
          <p:cNvSpPr txBox="1">
            <a:spLocks noGrp="1"/>
          </p:cNvSpPr>
          <p:nvPr>
            <p:ph type="body" idx="15"/>
          </p:nvPr>
        </p:nvSpPr>
        <p:spPr>
          <a:xfrm>
            <a:off x="6088517" y="5571089"/>
            <a:ext cx="4316184" cy="92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34"/>
          <p:cNvSpPr txBox="1">
            <a:spLocks noGrp="1"/>
          </p:cNvSpPr>
          <p:nvPr>
            <p:ph type="body" idx="16"/>
          </p:nvPr>
        </p:nvSpPr>
        <p:spPr>
          <a:xfrm>
            <a:off x="6088515" y="4766645"/>
            <a:ext cx="1342862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">
  <p:cSld name="Title Slide C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5"/>
          <p:cNvSpPr/>
          <p:nvPr/>
        </p:nvSpPr>
        <p:spPr>
          <a:xfrm>
            <a:off x="1" y="0"/>
            <a:ext cx="58736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5"/>
          <p:cNvSpPr txBox="1">
            <a:spLocks noGrp="1"/>
          </p:cNvSpPr>
          <p:nvPr>
            <p:ph type="title"/>
          </p:nvPr>
        </p:nvSpPr>
        <p:spPr>
          <a:xfrm>
            <a:off x="648971" y="1247160"/>
            <a:ext cx="4794398" cy="1785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5"/>
          <p:cNvSpPr txBox="1">
            <a:spLocks noGrp="1"/>
          </p:cNvSpPr>
          <p:nvPr>
            <p:ph type="body" idx="1"/>
          </p:nvPr>
        </p:nvSpPr>
        <p:spPr>
          <a:xfrm>
            <a:off x="648971" y="3201726"/>
            <a:ext cx="4794398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35"/>
          <p:cNvSpPr>
            <a:spLocks noGrp="1"/>
          </p:cNvSpPr>
          <p:nvPr>
            <p:ph type="pic" idx="2"/>
          </p:nvPr>
        </p:nvSpPr>
        <p:spPr>
          <a:xfrm>
            <a:off x="6318327" y="671804"/>
            <a:ext cx="5373611" cy="550515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/3 2/3 2 Column Content">
  <p:cSld name="1/3 2/3 2 Column Conten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10985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36"/>
          <p:cNvSpPr txBox="1">
            <a:spLocks noGrp="1"/>
          </p:cNvSpPr>
          <p:nvPr>
            <p:ph type="body" idx="2"/>
          </p:nvPr>
        </p:nvSpPr>
        <p:spPr>
          <a:xfrm>
            <a:off x="4249271" y="1825625"/>
            <a:ext cx="710452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7"/>
          <p:cNvSpPr>
            <a:spLocks noGrp="1"/>
          </p:cNvSpPr>
          <p:nvPr>
            <p:ph type="body" idx="1"/>
          </p:nvPr>
        </p:nvSpPr>
        <p:spPr>
          <a:xfrm>
            <a:off x="1066800" y="1026318"/>
            <a:ext cx="10058400" cy="4800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82875" rIns="457200" bIns="182875" anchor="ctr" anchorCtr="1">
            <a:normAutofit/>
          </a:bodyPr>
          <a:lstStyle>
            <a:lvl1pPr marL="457200" lvl="0" indent="-228600" algn="ctr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 for Dark Background Image">
  <p:cSld name="Callout for Dark Background Image">
    <p:bg>
      <p:bgPr>
        <a:solidFill>
          <a:schemeClr val="dk1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8"/>
          <p:cNvSpPr/>
          <p:nvPr/>
        </p:nvSpPr>
        <p:spPr>
          <a:xfrm>
            <a:off x="5627912" y="1027253"/>
            <a:ext cx="5551714" cy="4803493"/>
          </a:xfrm>
          <a:prstGeom prst="rect">
            <a:avLst/>
          </a:prstGeom>
          <a:solidFill>
            <a:schemeClr val="lt1">
              <a:alpha val="87058"/>
            </a:schemeClr>
          </a:solidFill>
          <a:ln>
            <a:noFill/>
          </a:ln>
        </p:spPr>
        <p:txBody>
          <a:bodyPr spcFirstLastPara="1" wrap="square" lIns="457200" tIns="182875" rIns="457200" bIns="18287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FUN FACT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 Fact / Hint / Callout Block. In the toolbar, go to Design &gt; Format Background to place an image that uses dark, saturated colors as the background on this slide.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 Content">
  <p:cSld name="Three Column Conten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39"/>
          <p:cNvSpPr txBox="1">
            <a:spLocks noGrp="1"/>
          </p:cNvSpPr>
          <p:nvPr>
            <p:ph type="body" idx="1"/>
          </p:nvPr>
        </p:nvSpPr>
        <p:spPr>
          <a:xfrm>
            <a:off x="838200" y="1848374"/>
            <a:ext cx="310985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39"/>
          <p:cNvSpPr txBox="1">
            <a:spLocks noGrp="1"/>
          </p:cNvSpPr>
          <p:nvPr>
            <p:ph type="body" idx="2"/>
          </p:nvPr>
        </p:nvSpPr>
        <p:spPr>
          <a:xfrm>
            <a:off x="4541072" y="1854164"/>
            <a:ext cx="310985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" name="Google Shape;256;p39"/>
          <p:cNvSpPr txBox="1">
            <a:spLocks noGrp="1"/>
          </p:cNvSpPr>
          <p:nvPr>
            <p:ph type="body" idx="3"/>
          </p:nvPr>
        </p:nvSpPr>
        <p:spPr>
          <a:xfrm>
            <a:off x="8243944" y="1848374"/>
            <a:ext cx="310985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">
  <p:cSld name="Large Image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0"/>
          <p:cNvSpPr>
            <a:spLocks noGrp="1"/>
          </p:cNvSpPr>
          <p:nvPr>
            <p:ph type="pic" idx="2"/>
          </p:nvPr>
        </p:nvSpPr>
        <p:spPr>
          <a:xfrm>
            <a:off x="5010387" y="0"/>
            <a:ext cx="7181611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59" name="Google Shape;259;p40"/>
          <p:cNvSpPr txBox="1">
            <a:spLocks noGrp="1"/>
          </p:cNvSpPr>
          <p:nvPr>
            <p:ph type="title"/>
          </p:nvPr>
        </p:nvSpPr>
        <p:spPr>
          <a:xfrm>
            <a:off x="838199" y="548464"/>
            <a:ext cx="3807187" cy="183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40"/>
          <p:cNvSpPr txBox="1">
            <a:spLocks noGrp="1"/>
          </p:cNvSpPr>
          <p:nvPr>
            <p:ph type="body" idx="1"/>
          </p:nvPr>
        </p:nvSpPr>
        <p:spPr>
          <a:xfrm>
            <a:off x="838201" y="2485016"/>
            <a:ext cx="3799425" cy="382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40"/>
          <p:cNvSpPr/>
          <p:nvPr/>
        </p:nvSpPr>
        <p:spPr>
          <a:xfrm>
            <a:off x="2" y="0"/>
            <a:ext cx="46543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itle Slide" type="title">
  <p:cSld name="TITLE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4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5" name="Google Shape;265;p41"/>
          <p:cNvSpPr/>
          <p:nvPr/>
        </p:nvSpPr>
        <p:spPr>
          <a:xfrm>
            <a:off x="2" y="0"/>
            <a:ext cx="46543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">
  <p:cSld name="Title Slide A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5575610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5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Two Column" type="twoTxTwoObj">
  <p:cSld name="TWO_OBJECTS_WITH_TEXT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9" name="Google Shape;269;p4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p4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1" name="Google Shape;271;p4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" name="Google Shape;272;p42"/>
          <p:cNvSpPr/>
          <p:nvPr/>
        </p:nvSpPr>
        <p:spPr>
          <a:xfrm>
            <a:off x="2" y="0"/>
            <a:ext cx="46543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4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13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1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76" name="Google Shape;276;p43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13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1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77" name="Google Shape;277;p43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8" name="Google Shape;278;p43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9" name="Google Shape;279;p43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D">
  <p:cSld name="Title Slide D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5"/>
          <p:cNvSpPr/>
          <p:nvPr/>
        </p:nvSpPr>
        <p:spPr>
          <a:xfrm>
            <a:off x="0" y="2646382"/>
            <a:ext cx="12192000" cy="421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45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105156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8" name="Google Shape;288;p45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105156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45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Content">
  <p:cSld name="Full Width Content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46"/>
          <p:cNvSpPr txBox="1">
            <a:spLocks noGrp="1"/>
          </p:cNvSpPr>
          <p:nvPr>
            <p:ph type="body" idx="1"/>
          </p:nvPr>
        </p:nvSpPr>
        <p:spPr>
          <a:xfrm>
            <a:off x="838199" y="3429000"/>
            <a:ext cx="10515600" cy="30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46"/>
          <p:cNvSpPr txBox="1">
            <a:spLocks noGrp="1"/>
          </p:cNvSpPr>
          <p:nvPr>
            <p:ph type="body" idx="2"/>
          </p:nvPr>
        </p:nvSpPr>
        <p:spPr>
          <a:xfrm>
            <a:off x="838200" y="1520043"/>
            <a:ext cx="10515600" cy="16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">
  <p:cSld name="Title Slide B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7"/>
          <p:cNvSpPr/>
          <p:nvPr/>
        </p:nvSpPr>
        <p:spPr>
          <a:xfrm>
            <a:off x="5675968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rgbClr val="B9C1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47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7" name="Google Shape;297;p47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47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</p:sp>
      <p:sp>
        <p:nvSpPr>
          <p:cNvPr id="299" name="Google Shape;299;p47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s">
  <p:cSld name="Icon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8"/>
          <p:cNvSpPr/>
          <p:nvPr/>
        </p:nvSpPr>
        <p:spPr>
          <a:xfrm>
            <a:off x="-4" y="6221691"/>
            <a:ext cx="12192000" cy="63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48"/>
          <p:cNvSpPr/>
          <p:nvPr/>
        </p:nvSpPr>
        <p:spPr>
          <a:xfrm>
            <a:off x="4032793" y="2752780"/>
            <a:ext cx="1373400" cy="1373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48"/>
          <p:cNvSpPr/>
          <p:nvPr/>
        </p:nvSpPr>
        <p:spPr>
          <a:xfrm>
            <a:off x="6785790" y="2760689"/>
            <a:ext cx="1373400" cy="1373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48"/>
          <p:cNvSpPr/>
          <p:nvPr/>
        </p:nvSpPr>
        <p:spPr>
          <a:xfrm>
            <a:off x="9536303" y="2742291"/>
            <a:ext cx="1373400" cy="1373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8"/>
          <p:cNvSpPr/>
          <p:nvPr/>
        </p:nvSpPr>
        <p:spPr>
          <a:xfrm>
            <a:off x="1281354" y="2742291"/>
            <a:ext cx="1373400" cy="1373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48"/>
          <p:cNvSpPr txBox="1">
            <a:spLocks noGrp="1"/>
          </p:cNvSpPr>
          <p:nvPr>
            <p:ph type="body" idx="1"/>
          </p:nvPr>
        </p:nvSpPr>
        <p:spPr>
          <a:xfrm>
            <a:off x="838196" y="1559859"/>
            <a:ext cx="10515600" cy="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48"/>
          <p:cNvSpPr txBox="1">
            <a:spLocks noGrp="1"/>
          </p:cNvSpPr>
          <p:nvPr>
            <p:ph type="body" idx="2"/>
          </p:nvPr>
        </p:nvSpPr>
        <p:spPr>
          <a:xfrm>
            <a:off x="839750" y="4353345"/>
            <a:ext cx="22566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48"/>
          <p:cNvSpPr txBox="1">
            <a:spLocks noGrp="1"/>
          </p:cNvSpPr>
          <p:nvPr>
            <p:ph type="body" idx="3"/>
          </p:nvPr>
        </p:nvSpPr>
        <p:spPr>
          <a:xfrm>
            <a:off x="839750" y="4703910"/>
            <a:ext cx="2256600" cy="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p48"/>
          <p:cNvSpPr txBox="1">
            <a:spLocks noGrp="1"/>
          </p:cNvSpPr>
          <p:nvPr>
            <p:ph type="body" idx="4"/>
          </p:nvPr>
        </p:nvSpPr>
        <p:spPr>
          <a:xfrm>
            <a:off x="3579902" y="4353345"/>
            <a:ext cx="22566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0" name="Google Shape;310;p48"/>
          <p:cNvSpPr txBox="1">
            <a:spLocks noGrp="1"/>
          </p:cNvSpPr>
          <p:nvPr>
            <p:ph type="body" idx="5"/>
          </p:nvPr>
        </p:nvSpPr>
        <p:spPr>
          <a:xfrm>
            <a:off x="3579902" y="4703910"/>
            <a:ext cx="2256600" cy="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1" name="Google Shape;311;p48"/>
          <p:cNvSpPr txBox="1">
            <a:spLocks noGrp="1"/>
          </p:cNvSpPr>
          <p:nvPr>
            <p:ph type="body" idx="6"/>
          </p:nvPr>
        </p:nvSpPr>
        <p:spPr>
          <a:xfrm>
            <a:off x="6355474" y="4353345"/>
            <a:ext cx="22566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2" name="Google Shape;312;p48"/>
          <p:cNvSpPr txBox="1">
            <a:spLocks noGrp="1"/>
          </p:cNvSpPr>
          <p:nvPr>
            <p:ph type="body" idx="7"/>
          </p:nvPr>
        </p:nvSpPr>
        <p:spPr>
          <a:xfrm>
            <a:off x="6355474" y="4703910"/>
            <a:ext cx="2256600" cy="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3" name="Google Shape;313;p48"/>
          <p:cNvSpPr txBox="1">
            <a:spLocks noGrp="1"/>
          </p:cNvSpPr>
          <p:nvPr>
            <p:ph type="body" idx="8"/>
          </p:nvPr>
        </p:nvSpPr>
        <p:spPr>
          <a:xfrm>
            <a:off x="9131046" y="4353345"/>
            <a:ext cx="22566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4" name="Google Shape;314;p48"/>
          <p:cNvSpPr txBox="1">
            <a:spLocks noGrp="1"/>
          </p:cNvSpPr>
          <p:nvPr>
            <p:ph type="body" idx="9"/>
          </p:nvPr>
        </p:nvSpPr>
        <p:spPr>
          <a:xfrm>
            <a:off x="9131046" y="4703910"/>
            <a:ext cx="2256600" cy="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5" name="Google Shape;315;p48"/>
          <p:cNvSpPr>
            <a:spLocks noGrp="1"/>
          </p:cNvSpPr>
          <p:nvPr>
            <p:ph type="pic" idx="13"/>
          </p:nvPr>
        </p:nvSpPr>
        <p:spPr>
          <a:xfrm>
            <a:off x="1482767" y="2990198"/>
            <a:ext cx="969900" cy="941100"/>
          </a:xfrm>
          <a:prstGeom prst="rect">
            <a:avLst/>
          </a:prstGeom>
          <a:noFill/>
          <a:ln>
            <a:noFill/>
          </a:ln>
        </p:spPr>
      </p:sp>
      <p:sp>
        <p:nvSpPr>
          <p:cNvPr id="316" name="Google Shape;316;p48"/>
          <p:cNvSpPr>
            <a:spLocks noGrp="1"/>
          </p:cNvSpPr>
          <p:nvPr>
            <p:ph type="pic" idx="14"/>
          </p:nvPr>
        </p:nvSpPr>
        <p:spPr>
          <a:xfrm>
            <a:off x="4223234" y="2976910"/>
            <a:ext cx="969900" cy="941100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48"/>
          <p:cNvSpPr>
            <a:spLocks noGrp="1"/>
          </p:cNvSpPr>
          <p:nvPr>
            <p:ph type="pic" idx="15"/>
          </p:nvPr>
        </p:nvSpPr>
        <p:spPr>
          <a:xfrm>
            <a:off x="6998806" y="2990197"/>
            <a:ext cx="969900" cy="941100"/>
          </a:xfrm>
          <a:prstGeom prst="rect">
            <a:avLst/>
          </a:prstGeom>
          <a:noFill/>
          <a:ln>
            <a:noFill/>
          </a:ln>
        </p:spPr>
      </p:sp>
      <p:sp>
        <p:nvSpPr>
          <p:cNvPr id="318" name="Google Shape;318;p48"/>
          <p:cNvSpPr>
            <a:spLocks noGrp="1"/>
          </p:cNvSpPr>
          <p:nvPr>
            <p:ph type="pic" idx="16"/>
          </p:nvPr>
        </p:nvSpPr>
        <p:spPr>
          <a:xfrm>
            <a:off x="9738031" y="2989116"/>
            <a:ext cx="969900" cy="941100"/>
          </a:xfrm>
          <a:prstGeom prst="rect">
            <a:avLst/>
          </a:prstGeom>
          <a:noFill/>
          <a:ln>
            <a:noFill/>
          </a:ln>
        </p:spPr>
      </p:sp>
      <p:sp>
        <p:nvSpPr>
          <p:cNvPr id="319" name="Google Shape;319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48"/>
          <p:cNvSpPr txBox="1"/>
          <p:nvPr/>
        </p:nvSpPr>
        <p:spPr>
          <a:xfrm>
            <a:off x="11198352" y="6372663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48"/>
          <p:cNvSpPr txBox="1"/>
          <p:nvPr/>
        </p:nvSpPr>
        <p:spPr>
          <a:xfrm>
            <a:off x="578788" y="6355009"/>
            <a:ext cx="2886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©2022 Lumen Learning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llustration Slide">
  <p:cSld name="Illustration Slide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9"/>
          <p:cNvSpPr/>
          <p:nvPr/>
        </p:nvSpPr>
        <p:spPr>
          <a:xfrm>
            <a:off x="0" y="4324573"/>
            <a:ext cx="12192000" cy="253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49"/>
          <p:cNvSpPr txBox="1">
            <a:spLocks noGrp="1"/>
          </p:cNvSpPr>
          <p:nvPr>
            <p:ph type="title"/>
          </p:nvPr>
        </p:nvSpPr>
        <p:spPr>
          <a:xfrm>
            <a:off x="831849" y="468313"/>
            <a:ext cx="6018900" cy="16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49"/>
          <p:cNvSpPr txBox="1">
            <a:spLocks noGrp="1"/>
          </p:cNvSpPr>
          <p:nvPr>
            <p:ph type="body" idx="1"/>
          </p:nvPr>
        </p:nvSpPr>
        <p:spPr>
          <a:xfrm>
            <a:off x="831851" y="4526280"/>
            <a:ext cx="6018900" cy="18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6" name="Google Shape;326;p49"/>
          <p:cNvSpPr txBox="1"/>
          <p:nvPr/>
        </p:nvSpPr>
        <p:spPr>
          <a:xfrm>
            <a:off x="2125980" y="-4686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49"/>
          <p:cNvSpPr txBox="1"/>
          <p:nvPr/>
        </p:nvSpPr>
        <p:spPr>
          <a:xfrm>
            <a:off x="2903220" y="-5143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49"/>
          <p:cNvSpPr txBox="1">
            <a:spLocks noGrp="1"/>
          </p:cNvSpPr>
          <p:nvPr>
            <p:ph type="body" idx="2"/>
          </p:nvPr>
        </p:nvSpPr>
        <p:spPr>
          <a:xfrm>
            <a:off x="831170" y="2290257"/>
            <a:ext cx="6018900" cy="18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9" name="Google Shape;329;p49"/>
          <p:cNvSpPr>
            <a:spLocks noGrp="1"/>
          </p:cNvSpPr>
          <p:nvPr>
            <p:ph type="pic" idx="3"/>
          </p:nvPr>
        </p:nvSpPr>
        <p:spPr>
          <a:xfrm>
            <a:off x="7040880" y="468313"/>
            <a:ext cx="4651200" cy="5730900"/>
          </a:xfrm>
          <a:prstGeom prst="rect">
            <a:avLst/>
          </a:prstGeom>
          <a:noFill/>
          <a:ln>
            <a:noFill/>
          </a:ln>
        </p:spPr>
      </p:sp>
      <p:sp>
        <p:nvSpPr>
          <p:cNvPr id="330" name="Google Shape;330;p49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5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2400"/>
              <a:buNone/>
              <a:defRPr sz="2400">
                <a:solidFill>
                  <a:srgbClr val="8A8A8A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 sz="2000">
                <a:solidFill>
                  <a:srgbClr val="8A8A8A"/>
                </a:solidFill>
              </a:defRPr>
            </a:lvl2pPr>
            <a:lvl3pPr marL="1371600" lvl="2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1800"/>
              <a:buNone/>
              <a:defRPr sz="1800">
                <a:solidFill>
                  <a:srgbClr val="8A8A8A"/>
                </a:solidFill>
              </a:defRPr>
            </a:lvl3pPr>
            <a:lvl4pPr marL="1828800" lvl="3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4pPr>
            <a:lvl5pPr marL="2286000" lvl="4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Content">
  <p:cSld name="Two Column Content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917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7" name="Google Shape;337;p5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icky Notes">
  <p:cSld name="Sticky Notes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2"/>
          <p:cNvSpPr/>
          <p:nvPr/>
        </p:nvSpPr>
        <p:spPr>
          <a:xfrm>
            <a:off x="1" y="5242956"/>
            <a:ext cx="12192000" cy="161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52"/>
          <p:cNvSpPr txBox="1">
            <a:spLocks noGrp="1"/>
          </p:cNvSpPr>
          <p:nvPr>
            <p:ph type="body" idx="1"/>
          </p:nvPr>
        </p:nvSpPr>
        <p:spPr>
          <a:xfrm>
            <a:off x="838200" y="1520043"/>
            <a:ext cx="10515600" cy="16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2" name="Google Shape;342;p52"/>
          <p:cNvSpPr txBox="1">
            <a:spLocks noGrp="1"/>
          </p:cNvSpPr>
          <p:nvPr>
            <p:ph type="body" idx="2"/>
          </p:nvPr>
        </p:nvSpPr>
        <p:spPr>
          <a:xfrm>
            <a:off x="8974237" y="3563752"/>
            <a:ext cx="2379600" cy="2374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3" name="Google Shape;343;p52"/>
          <p:cNvSpPr txBox="1">
            <a:spLocks noGrp="1"/>
          </p:cNvSpPr>
          <p:nvPr>
            <p:ph type="body" idx="3"/>
          </p:nvPr>
        </p:nvSpPr>
        <p:spPr>
          <a:xfrm>
            <a:off x="6262225" y="3563752"/>
            <a:ext cx="2379600" cy="2374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p52"/>
          <p:cNvSpPr txBox="1">
            <a:spLocks noGrp="1"/>
          </p:cNvSpPr>
          <p:nvPr>
            <p:ph type="body" idx="4"/>
          </p:nvPr>
        </p:nvSpPr>
        <p:spPr>
          <a:xfrm>
            <a:off x="3550213" y="3563752"/>
            <a:ext cx="2379600" cy="2374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5" name="Google Shape;345;p52"/>
          <p:cNvSpPr txBox="1">
            <a:spLocks noGrp="1"/>
          </p:cNvSpPr>
          <p:nvPr>
            <p:ph type="body" idx="5"/>
          </p:nvPr>
        </p:nvSpPr>
        <p:spPr>
          <a:xfrm>
            <a:off x="838200" y="3563751"/>
            <a:ext cx="2379600" cy="2374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6" name="Google Shape;346;p52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52"/>
          <p:cNvSpPr txBox="1"/>
          <p:nvPr/>
        </p:nvSpPr>
        <p:spPr>
          <a:xfrm>
            <a:off x="578788" y="6355009"/>
            <a:ext cx="2886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©2022 Lumen Learning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">
  <p:cSld name="Title Slide C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1" y="0"/>
            <a:ext cx="58737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648971" y="1247160"/>
            <a:ext cx="47943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648971" y="3201726"/>
            <a:ext cx="47943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>
            <a:spLocks noGrp="1"/>
          </p:cNvSpPr>
          <p:nvPr>
            <p:ph type="pic" idx="2"/>
          </p:nvPr>
        </p:nvSpPr>
        <p:spPr>
          <a:xfrm>
            <a:off x="6318327" y="671804"/>
            <a:ext cx="5373600" cy="550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Full Width" type="obj">
  <p:cSld name="OBJECT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1" name="Google Shape;351;p53"/>
          <p:cNvSpPr/>
          <p:nvPr/>
        </p:nvSpPr>
        <p:spPr>
          <a:xfrm>
            <a:off x="2" y="0"/>
            <a:ext cx="465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Data">
  <p:cSld name="Big Data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4"/>
          <p:cNvSpPr/>
          <p:nvPr/>
        </p:nvSpPr>
        <p:spPr>
          <a:xfrm>
            <a:off x="-1" y="1"/>
            <a:ext cx="8736300" cy="68580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4"/>
          <p:cNvSpPr txBox="1">
            <a:spLocks noGrp="1"/>
          </p:cNvSpPr>
          <p:nvPr>
            <p:ph type="body" idx="1"/>
          </p:nvPr>
        </p:nvSpPr>
        <p:spPr>
          <a:xfrm>
            <a:off x="594139" y="3585882"/>
            <a:ext cx="7147500" cy="12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5" name="Google Shape;355;p54"/>
          <p:cNvSpPr txBox="1">
            <a:spLocks noGrp="1"/>
          </p:cNvSpPr>
          <p:nvPr>
            <p:ph type="title"/>
          </p:nvPr>
        </p:nvSpPr>
        <p:spPr>
          <a:xfrm>
            <a:off x="594139" y="2099196"/>
            <a:ext cx="8736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10000"/>
              <a:buFont typeface="Arial Black"/>
              <a:buNone/>
              <a:defRPr sz="10000">
                <a:solidFill>
                  <a:srgbClr val="1F034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54"/>
          <p:cNvSpPr>
            <a:spLocks noGrp="1"/>
          </p:cNvSpPr>
          <p:nvPr>
            <p:ph type="pic" idx="2"/>
          </p:nvPr>
        </p:nvSpPr>
        <p:spPr>
          <a:xfrm>
            <a:off x="7410994" y="671804"/>
            <a:ext cx="4281000" cy="550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">
  <p:cSld name="Title Slide A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5"/>
          <p:cNvSpPr/>
          <p:nvPr/>
        </p:nvSpPr>
        <p:spPr>
          <a:xfrm>
            <a:off x="5575610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55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0" name="Google Shape;360;p55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55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</p:sp>
      <p:sp>
        <p:nvSpPr>
          <p:cNvPr id="362" name="Google Shape;362;p55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utcomes">
  <p:cSld name="Learning Outcomes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6"/>
          <p:cNvSpPr/>
          <p:nvPr/>
        </p:nvSpPr>
        <p:spPr>
          <a:xfrm>
            <a:off x="0" y="1"/>
            <a:ext cx="12192000" cy="23511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56"/>
          <p:cNvSpPr txBox="1">
            <a:spLocks noGrp="1"/>
          </p:cNvSpPr>
          <p:nvPr>
            <p:ph type="title"/>
          </p:nvPr>
        </p:nvSpPr>
        <p:spPr>
          <a:xfrm>
            <a:off x="838200" y="158297"/>
            <a:ext cx="105156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4400"/>
              <a:buFont typeface="Arial"/>
              <a:buNone/>
              <a:defRPr>
                <a:solidFill>
                  <a:srgbClr val="1F034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56"/>
          <p:cNvSpPr txBox="1">
            <a:spLocks noGrp="1"/>
          </p:cNvSpPr>
          <p:nvPr>
            <p:ph type="body" idx="1"/>
          </p:nvPr>
        </p:nvSpPr>
        <p:spPr>
          <a:xfrm>
            <a:off x="838199" y="1253724"/>
            <a:ext cx="105156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7" name="Google Shape;367;p56"/>
          <p:cNvSpPr txBox="1">
            <a:spLocks noGrp="1"/>
          </p:cNvSpPr>
          <p:nvPr>
            <p:ph type="body" idx="2"/>
          </p:nvPr>
        </p:nvSpPr>
        <p:spPr>
          <a:xfrm>
            <a:off x="7446345" y="2608820"/>
            <a:ext cx="2965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8" name="Google Shape;368;p56"/>
          <p:cNvSpPr txBox="1">
            <a:spLocks noGrp="1"/>
          </p:cNvSpPr>
          <p:nvPr>
            <p:ph type="body" idx="3"/>
          </p:nvPr>
        </p:nvSpPr>
        <p:spPr>
          <a:xfrm>
            <a:off x="6096001" y="3519383"/>
            <a:ext cx="431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9" name="Google Shape;369;p56"/>
          <p:cNvSpPr txBox="1">
            <a:spLocks noGrp="1"/>
          </p:cNvSpPr>
          <p:nvPr>
            <p:ph type="body" idx="4"/>
          </p:nvPr>
        </p:nvSpPr>
        <p:spPr>
          <a:xfrm>
            <a:off x="6095999" y="2714939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0" name="Google Shape;370;p56"/>
          <p:cNvSpPr txBox="1">
            <a:spLocks noGrp="1"/>
          </p:cNvSpPr>
          <p:nvPr>
            <p:ph type="body" idx="5"/>
          </p:nvPr>
        </p:nvSpPr>
        <p:spPr>
          <a:xfrm>
            <a:off x="2182582" y="2608277"/>
            <a:ext cx="2965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1" name="Google Shape;371;p56"/>
          <p:cNvSpPr txBox="1">
            <a:spLocks noGrp="1"/>
          </p:cNvSpPr>
          <p:nvPr>
            <p:ph type="body" idx="6"/>
          </p:nvPr>
        </p:nvSpPr>
        <p:spPr>
          <a:xfrm>
            <a:off x="832238" y="3518840"/>
            <a:ext cx="431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2" name="Google Shape;372;p56"/>
          <p:cNvSpPr txBox="1">
            <a:spLocks noGrp="1"/>
          </p:cNvSpPr>
          <p:nvPr>
            <p:ph type="body" idx="7"/>
          </p:nvPr>
        </p:nvSpPr>
        <p:spPr>
          <a:xfrm>
            <a:off x="832236" y="2714396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3" name="Google Shape;373;p56"/>
          <p:cNvSpPr txBox="1">
            <a:spLocks noGrp="1"/>
          </p:cNvSpPr>
          <p:nvPr>
            <p:ph type="body" idx="8"/>
          </p:nvPr>
        </p:nvSpPr>
        <p:spPr>
          <a:xfrm>
            <a:off x="2182582" y="4660526"/>
            <a:ext cx="2965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4" name="Google Shape;374;p56"/>
          <p:cNvSpPr txBox="1">
            <a:spLocks noGrp="1"/>
          </p:cNvSpPr>
          <p:nvPr>
            <p:ph type="body" idx="9"/>
          </p:nvPr>
        </p:nvSpPr>
        <p:spPr>
          <a:xfrm>
            <a:off x="832238" y="5571089"/>
            <a:ext cx="431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5" name="Google Shape;375;p56"/>
          <p:cNvSpPr txBox="1">
            <a:spLocks noGrp="1"/>
          </p:cNvSpPr>
          <p:nvPr>
            <p:ph type="body" idx="13"/>
          </p:nvPr>
        </p:nvSpPr>
        <p:spPr>
          <a:xfrm>
            <a:off x="832236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6" name="Google Shape;376;p56"/>
          <p:cNvSpPr txBox="1">
            <a:spLocks noGrp="1"/>
          </p:cNvSpPr>
          <p:nvPr>
            <p:ph type="body" idx="14"/>
          </p:nvPr>
        </p:nvSpPr>
        <p:spPr>
          <a:xfrm>
            <a:off x="7438861" y="4660526"/>
            <a:ext cx="2965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7" name="Google Shape;377;p56"/>
          <p:cNvSpPr txBox="1">
            <a:spLocks noGrp="1"/>
          </p:cNvSpPr>
          <p:nvPr>
            <p:ph type="body" idx="15"/>
          </p:nvPr>
        </p:nvSpPr>
        <p:spPr>
          <a:xfrm>
            <a:off x="6088517" y="5571089"/>
            <a:ext cx="431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8" name="Google Shape;378;p56"/>
          <p:cNvSpPr txBox="1">
            <a:spLocks noGrp="1"/>
          </p:cNvSpPr>
          <p:nvPr>
            <p:ph type="body" idx="16"/>
          </p:nvPr>
        </p:nvSpPr>
        <p:spPr>
          <a:xfrm>
            <a:off x="6088515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">
  <p:cSld name="Title Slide C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7"/>
          <p:cNvSpPr/>
          <p:nvPr/>
        </p:nvSpPr>
        <p:spPr>
          <a:xfrm>
            <a:off x="1" y="0"/>
            <a:ext cx="58737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57"/>
          <p:cNvSpPr txBox="1">
            <a:spLocks noGrp="1"/>
          </p:cNvSpPr>
          <p:nvPr>
            <p:ph type="title"/>
          </p:nvPr>
        </p:nvSpPr>
        <p:spPr>
          <a:xfrm>
            <a:off x="648971" y="1247160"/>
            <a:ext cx="4794300" cy="17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57"/>
          <p:cNvSpPr txBox="1">
            <a:spLocks noGrp="1"/>
          </p:cNvSpPr>
          <p:nvPr>
            <p:ph type="body" idx="1"/>
          </p:nvPr>
        </p:nvSpPr>
        <p:spPr>
          <a:xfrm>
            <a:off x="648971" y="3201726"/>
            <a:ext cx="47943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3" name="Google Shape;383;p57"/>
          <p:cNvSpPr>
            <a:spLocks noGrp="1"/>
          </p:cNvSpPr>
          <p:nvPr>
            <p:ph type="pic" idx="2"/>
          </p:nvPr>
        </p:nvSpPr>
        <p:spPr>
          <a:xfrm>
            <a:off x="6318327" y="671804"/>
            <a:ext cx="5373600" cy="550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/3 2/3 2 Column Content">
  <p:cSld name="1/3 2/3 2 Column Content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109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7" name="Google Shape;387;p58"/>
          <p:cNvSpPr txBox="1">
            <a:spLocks noGrp="1"/>
          </p:cNvSpPr>
          <p:nvPr>
            <p:ph type="body" idx="2"/>
          </p:nvPr>
        </p:nvSpPr>
        <p:spPr>
          <a:xfrm>
            <a:off x="4249271" y="1825625"/>
            <a:ext cx="7104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9"/>
          <p:cNvSpPr>
            <a:spLocks noGrp="1"/>
          </p:cNvSpPr>
          <p:nvPr>
            <p:ph type="body" idx="1"/>
          </p:nvPr>
        </p:nvSpPr>
        <p:spPr>
          <a:xfrm>
            <a:off x="1066800" y="1026318"/>
            <a:ext cx="10058400" cy="4800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82875" rIns="457200" bIns="182875" anchor="ctr" anchorCtr="1">
            <a:normAutofit/>
          </a:bodyPr>
          <a:lstStyle>
            <a:lvl1pPr marL="457200" lvl="0" indent="-228600" algn="ctr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 for Dark Background Image">
  <p:cSld name="Callout for Dark Background Image">
    <p:bg>
      <p:bgPr>
        <a:solidFill>
          <a:schemeClr val="dk1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0"/>
          <p:cNvSpPr/>
          <p:nvPr/>
        </p:nvSpPr>
        <p:spPr>
          <a:xfrm>
            <a:off x="5627912" y="1027253"/>
            <a:ext cx="5551800" cy="4803600"/>
          </a:xfrm>
          <a:prstGeom prst="rect">
            <a:avLst/>
          </a:prstGeom>
          <a:solidFill>
            <a:schemeClr val="lt1">
              <a:alpha val="86670"/>
            </a:schemeClr>
          </a:solidFill>
          <a:ln>
            <a:noFill/>
          </a:ln>
        </p:spPr>
        <p:txBody>
          <a:bodyPr spcFirstLastPara="1" wrap="square" lIns="457200" tIns="182875" rIns="457200" bIns="18287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FUN FACT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 Fact / Hint / Callout Block. In the toolbar, go to Design &gt; Format Background to place an image that uses dark, saturated colors as the background on this slide.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 Content">
  <p:cSld name="Three Column Content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61"/>
          <p:cNvSpPr txBox="1">
            <a:spLocks noGrp="1"/>
          </p:cNvSpPr>
          <p:nvPr>
            <p:ph type="body" idx="1"/>
          </p:nvPr>
        </p:nvSpPr>
        <p:spPr>
          <a:xfrm>
            <a:off x="838200" y="1848374"/>
            <a:ext cx="3109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5" name="Google Shape;395;p61"/>
          <p:cNvSpPr txBox="1">
            <a:spLocks noGrp="1"/>
          </p:cNvSpPr>
          <p:nvPr>
            <p:ph type="body" idx="2"/>
          </p:nvPr>
        </p:nvSpPr>
        <p:spPr>
          <a:xfrm>
            <a:off x="4541072" y="1854164"/>
            <a:ext cx="3109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6" name="Google Shape;396;p61"/>
          <p:cNvSpPr txBox="1">
            <a:spLocks noGrp="1"/>
          </p:cNvSpPr>
          <p:nvPr>
            <p:ph type="body" idx="3"/>
          </p:nvPr>
        </p:nvSpPr>
        <p:spPr>
          <a:xfrm>
            <a:off x="8243944" y="1848374"/>
            <a:ext cx="3109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">
  <p:cSld name="Large Image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2"/>
          <p:cNvSpPr>
            <a:spLocks noGrp="1"/>
          </p:cNvSpPr>
          <p:nvPr>
            <p:ph type="pic" idx="2"/>
          </p:nvPr>
        </p:nvSpPr>
        <p:spPr>
          <a:xfrm>
            <a:off x="5010387" y="0"/>
            <a:ext cx="71817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99" name="Google Shape;399;p62"/>
          <p:cNvSpPr txBox="1">
            <a:spLocks noGrp="1"/>
          </p:cNvSpPr>
          <p:nvPr>
            <p:ph type="title"/>
          </p:nvPr>
        </p:nvSpPr>
        <p:spPr>
          <a:xfrm>
            <a:off x="838199" y="548464"/>
            <a:ext cx="38073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62"/>
          <p:cNvSpPr txBox="1">
            <a:spLocks noGrp="1"/>
          </p:cNvSpPr>
          <p:nvPr>
            <p:ph type="body" idx="1"/>
          </p:nvPr>
        </p:nvSpPr>
        <p:spPr>
          <a:xfrm>
            <a:off x="838201" y="2485016"/>
            <a:ext cx="3799500" cy="38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1" name="Google Shape;401;p62"/>
          <p:cNvSpPr/>
          <p:nvPr/>
        </p:nvSpPr>
        <p:spPr>
          <a:xfrm>
            <a:off x="2" y="0"/>
            <a:ext cx="465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D">
  <p:cSld name="Title Slide D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/>
        </p:nvSpPr>
        <p:spPr>
          <a:xfrm>
            <a:off x="0" y="2646382"/>
            <a:ext cx="12192000" cy="421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105156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105156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itle Slide" type="title">
  <p:cSld name="TITLE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6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5" name="Google Shape;405;p63"/>
          <p:cNvSpPr/>
          <p:nvPr/>
        </p:nvSpPr>
        <p:spPr>
          <a:xfrm>
            <a:off x="2" y="0"/>
            <a:ext cx="465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Two Column" type="twoTxTwoObj">
  <p:cSld name="TWO_OBJECTS_WITH_TEXT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6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9" name="Google Shape;409;p6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0" name="Google Shape;410;p6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1" name="Google Shape;411;p6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2" name="Google Shape;412;p64"/>
          <p:cNvSpPr/>
          <p:nvPr/>
        </p:nvSpPr>
        <p:spPr>
          <a:xfrm>
            <a:off x="2" y="0"/>
            <a:ext cx="465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6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13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1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6" name="Google Shape;416;p65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13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1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7" name="Google Shape;417;p65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8" name="Google Shape;418;p65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9" name="Google Shape;419;p65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Content">
  <p:cSld name="Full Width Content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67"/>
          <p:cNvSpPr txBox="1">
            <a:spLocks noGrp="1"/>
          </p:cNvSpPr>
          <p:nvPr>
            <p:ph type="body" idx="1"/>
          </p:nvPr>
        </p:nvSpPr>
        <p:spPr>
          <a:xfrm>
            <a:off x="838199" y="3429000"/>
            <a:ext cx="10515600" cy="30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28" name="Google Shape;428;p67"/>
          <p:cNvSpPr txBox="1">
            <a:spLocks noGrp="1"/>
          </p:cNvSpPr>
          <p:nvPr>
            <p:ph type="body" idx="2"/>
          </p:nvPr>
        </p:nvSpPr>
        <p:spPr>
          <a:xfrm>
            <a:off x="838200" y="1520043"/>
            <a:ext cx="10515600" cy="1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">
  <p:cSld name="Title Slide B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8"/>
          <p:cNvSpPr/>
          <p:nvPr/>
        </p:nvSpPr>
        <p:spPr>
          <a:xfrm>
            <a:off x="5675968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rgbClr val="B9C1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68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32" name="Google Shape;432;p68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68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</p:sp>
      <p:sp>
        <p:nvSpPr>
          <p:cNvPr id="434" name="Google Shape;434;p68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Full Width" type="obj">
  <p:cSld name="OBJECT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6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38" name="Google Shape;438;p69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Content">
  <p:cSld name="Two Column Content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7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917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42" name="Google Shape;442;p7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">
  <p:cSld name="Title Slide A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1"/>
          <p:cNvSpPr/>
          <p:nvPr/>
        </p:nvSpPr>
        <p:spPr>
          <a:xfrm>
            <a:off x="5575610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71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46" name="Google Shape;446;p71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71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</p:sp>
      <p:sp>
        <p:nvSpPr>
          <p:cNvPr id="448" name="Google Shape;448;p71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">
  <p:cSld name="Title Slide C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2"/>
          <p:cNvSpPr/>
          <p:nvPr/>
        </p:nvSpPr>
        <p:spPr>
          <a:xfrm>
            <a:off x="1" y="0"/>
            <a:ext cx="58737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72"/>
          <p:cNvSpPr txBox="1">
            <a:spLocks noGrp="1"/>
          </p:cNvSpPr>
          <p:nvPr>
            <p:ph type="title"/>
          </p:nvPr>
        </p:nvSpPr>
        <p:spPr>
          <a:xfrm>
            <a:off x="648971" y="1247160"/>
            <a:ext cx="47943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72"/>
          <p:cNvSpPr txBox="1">
            <a:spLocks noGrp="1"/>
          </p:cNvSpPr>
          <p:nvPr>
            <p:ph type="body" idx="1"/>
          </p:nvPr>
        </p:nvSpPr>
        <p:spPr>
          <a:xfrm>
            <a:off x="648971" y="3201726"/>
            <a:ext cx="47943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53" name="Google Shape;453;p72"/>
          <p:cNvSpPr>
            <a:spLocks noGrp="1"/>
          </p:cNvSpPr>
          <p:nvPr>
            <p:ph type="pic" idx="2"/>
          </p:nvPr>
        </p:nvSpPr>
        <p:spPr>
          <a:xfrm>
            <a:off x="6318327" y="671804"/>
            <a:ext cx="5373600" cy="550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D">
  <p:cSld name="Title Slide D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73"/>
          <p:cNvSpPr/>
          <p:nvPr/>
        </p:nvSpPr>
        <p:spPr>
          <a:xfrm>
            <a:off x="0" y="2646382"/>
            <a:ext cx="12192000" cy="421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73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105156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57" name="Google Shape;457;p73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105156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73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utcomes">
  <p:cSld name="Learning Outcome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0" y="1"/>
            <a:ext cx="12192000" cy="23511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158297"/>
            <a:ext cx="105156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4400"/>
              <a:buFont typeface="Arial"/>
              <a:buNone/>
              <a:defRPr>
                <a:solidFill>
                  <a:srgbClr val="1F034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838199" y="1253724"/>
            <a:ext cx="105156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2"/>
          </p:nvPr>
        </p:nvSpPr>
        <p:spPr>
          <a:xfrm>
            <a:off x="7446345" y="2608820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3"/>
          </p:nvPr>
        </p:nvSpPr>
        <p:spPr>
          <a:xfrm>
            <a:off x="6096001" y="3519383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4"/>
          </p:nvPr>
        </p:nvSpPr>
        <p:spPr>
          <a:xfrm>
            <a:off x="6095999" y="2714939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5"/>
          </p:nvPr>
        </p:nvSpPr>
        <p:spPr>
          <a:xfrm>
            <a:off x="2182582" y="2608277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6"/>
          </p:nvPr>
        </p:nvSpPr>
        <p:spPr>
          <a:xfrm>
            <a:off x="832238" y="3518840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7"/>
          </p:nvPr>
        </p:nvSpPr>
        <p:spPr>
          <a:xfrm>
            <a:off x="832236" y="2714396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8"/>
          </p:nvPr>
        </p:nvSpPr>
        <p:spPr>
          <a:xfrm>
            <a:off x="2182582" y="4660526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9"/>
          </p:nvPr>
        </p:nvSpPr>
        <p:spPr>
          <a:xfrm>
            <a:off x="832238" y="5571089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3"/>
          </p:nvPr>
        </p:nvSpPr>
        <p:spPr>
          <a:xfrm>
            <a:off x="832236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14"/>
          </p:nvPr>
        </p:nvSpPr>
        <p:spPr>
          <a:xfrm>
            <a:off x="7438861" y="4660526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5"/>
          </p:nvPr>
        </p:nvSpPr>
        <p:spPr>
          <a:xfrm>
            <a:off x="6088517" y="5571089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6"/>
          </p:nvPr>
        </p:nvSpPr>
        <p:spPr>
          <a:xfrm>
            <a:off x="6088515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utcomes">
  <p:cSld name="Learning Outcomes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74"/>
          <p:cNvSpPr/>
          <p:nvPr/>
        </p:nvSpPr>
        <p:spPr>
          <a:xfrm>
            <a:off x="0" y="1"/>
            <a:ext cx="12192000" cy="23511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74"/>
          <p:cNvSpPr txBox="1">
            <a:spLocks noGrp="1"/>
          </p:cNvSpPr>
          <p:nvPr>
            <p:ph type="title"/>
          </p:nvPr>
        </p:nvSpPr>
        <p:spPr>
          <a:xfrm>
            <a:off x="838200" y="158297"/>
            <a:ext cx="105156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4400"/>
              <a:buFont typeface="Arial"/>
              <a:buNone/>
              <a:defRPr>
                <a:solidFill>
                  <a:srgbClr val="1F034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74"/>
          <p:cNvSpPr txBox="1">
            <a:spLocks noGrp="1"/>
          </p:cNvSpPr>
          <p:nvPr>
            <p:ph type="body" idx="1"/>
          </p:nvPr>
        </p:nvSpPr>
        <p:spPr>
          <a:xfrm>
            <a:off x="838199" y="1253724"/>
            <a:ext cx="105156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3" name="Google Shape;463;p74"/>
          <p:cNvSpPr txBox="1">
            <a:spLocks noGrp="1"/>
          </p:cNvSpPr>
          <p:nvPr>
            <p:ph type="body" idx="2"/>
          </p:nvPr>
        </p:nvSpPr>
        <p:spPr>
          <a:xfrm>
            <a:off x="7446345" y="2608820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4" name="Google Shape;464;p74"/>
          <p:cNvSpPr txBox="1">
            <a:spLocks noGrp="1"/>
          </p:cNvSpPr>
          <p:nvPr>
            <p:ph type="body" idx="3"/>
          </p:nvPr>
        </p:nvSpPr>
        <p:spPr>
          <a:xfrm>
            <a:off x="6096001" y="3519383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5" name="Google Shape;465;p74"/>
          <p:cNvSpPr txBox="1">
            <a:spLocks noGrp="1"/>
          </p:cNvSpPr>
          <p:nvPr>
            <p:ph type="body" idx="4"/>
          </p:nvPr>
        </p:nvSpPr>
        <p:spPr>
          <a:xfrm>
            <a:off x="6095999" y="2714939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6" name="Google Shape;466;p74"/>
          <p:cNvSpPr txBox="1">
            <a:spLocks noGrp="1"/>
          </p:cNvSpPr>
          <p:nvPr>
            <p:ph type="body" idx="5"/>
          </p:nvPr>
        </p:nvSpPr>
        <p:spPr>
          <a:xfrm>
            <a:off x="2182582" y="2608277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7" name="Google Shape;467;p74"/>
          <p:cNvSpPr txBox="1">
            <a:spLocks noGrp="1"/>
          </p:cNvSpPr>
          <p:nvPr>
            <p:ph type="body" idx="6"/>
          </p:nvPr>
        </p:nvSpPr>
        <p:spPr>
          <a:xfrm>
            <a:off x="832238" y="3518840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8" name="Google Shape;468;p74"/>
          <p:cNvSpPr txBox="1">
            <a:spLocks noGrp="1"/>
          </p:cNvSpPr>
          <p:nvPr>
            <p:ph type="body" idx="7"/>
          </p:nvPr>
        </p:nvSpPr>
        <p:spPr>
          <a:xfrm>
            <a:off x="832236" y="2714396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9" name="Google Shape;469;p74"/>
          <p:cNvSpPr txBox="1">
            <a:spLocks noGrp="1"/>
          </p:cNvSpPr>
          <p:nvPr>
            <p:ph type="body" idx="8"/>
          </p:nvPr>
        </p:nvSpPr>
        <p:spPr>
          <a:xfrm>
            <a:off x="2182582" y="4660526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0" name="Google Shape;470;p74"/>
          <p:cNvSpPr txBox="1">
            <a:spLocks noGrp="1"/>
          </p:cNvSpPr>
          <p:nvPr>
            <p:ph type="body" idx="9"/>
          </p:nvPr>
        </p:nvSpPr>
        <p:spPr>
          <a:xfrm>
            <a:off x="832238" y="5571089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1" name="Google Shape;471;p74"/>
          <p:cNvSpPr txBox="1">
            <a:spLocks noGrp="1"/>
          </p:cNvSpPr>
          <p:nvPr>
            <p:ph type="body" idx="13"/>
          </p:nvPr>
        </p:nvSpPr>
        <p:spPr>
          <a:xfrm>
            <a:off x="832236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2" name="Google Shape;472;p74"/>
          <p:cNvSpPr txBox="1">
            <a:spLocks noGrp="1"/>
          </p:cNvSpPr>
          <p:nvPr>
            <p:ph type="body" idx="14"/>
          </p:nvPr>
        </p:nvSpPr>
        <p:spPr>
          <a:xfrm>
            <a:off x="7438861" y="4660526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3" name="Google Shape;473;p74"/>
          <p:cNvSpPr txBox="1">
            <a:spLocks noGrp="1"/>
          </p:cNvSpPr>
          <p:nvPr>
            <p:ph type="body" idx="15"/>
          </p:nvPr>
        </p:nvSpPr>
        <p:spPr>
          <a:xfrm>
            <a:off x="6088517" y="5571089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4" name="Google Shape;474;p74"/>
          <p:cNvSpPr txBox="1">
            <a:spLocks noGrp="1"/>
          </p:cNvSpPr>
          <p:nvPr>
            <p:ph type="body" idx="16"/>
          </p:nvPr>
        </p:nvSpPr>
        <p:spPr>
          <a:xfrm>
            <a:off x="6088515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Data">
  <p:cSld name="Big Data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75"/>
          <p:cNvSpPr/>
          <p:nvPr/>
        </p:nvSpPr>
        <p:spPr>
          <a:xfrm>
            <a:off x="-1" y="1"/>
            <a:ext cx="8736300" cy="68580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75"/>
          <p:cNvSpPr txBox="1">
            <a:spLocks noGrp="1"/>
          </p:cNvSpPr>
          <p:nvPr>
            <p:ph type="body" idx="1"/>
          </p:nvPr>
        </p:nvSpPr>
        <p:spPr>
          <a:xfrm>
            <a:off x="594139" y="3585882"/>
            <a:ext cx="7147500" cy="12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8" name="Google Shape;478;p75"/>
          <p:cNvSpPr txBox="1">
            <a:spLocks noGrp="1"/>
          </p:cNvSpPr>
          <p:nvPr>
            <p:ph type="title"/>
          </p:nvPr>
        </p:nvSpPr>
        <p:spPr>
          <a:xfrm>
            <a:off x="594139" y="2099196"/>
            <a:ext cx="8736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10000"/>
              <a:buFont typeface="Arial Black"/>
              <a:buNone/>
              <a:defRPr sz="10000">
                <a:solidFill>
                  <a:srgbClr val="1F034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75"/>
          <p:cNvSpPr>
            <a:spLocks noGrp="1"/>
          </p:cNvSpPr>
          <p:nvPr>
            <p:ph type="pic" idx="2"/>
          </p:nvPr>
        </p:nvSpPr>
        <p:spPr>
          <a:xfrm>
            <a:off x="7410994" y="671804"/>
            <a:ext cx="4280700" cy="550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/3 2/3 2 Column Content">
  <p:cSld name="1/3 2/3 2 Column Content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7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83" name="Google Shape;483;p76"/>
          <p:cNvSpPr txBox="1">
            <a:spLocks noGrp="1"/>
          </p:cNvSpPr>
          <p:nvPr>
            <p:ph type="body" idx="2"/>
          </p:nvPr>
        </p:nvSpPr>
        <p:spPr>
          <a:xfrm>
            <a:off x="4249271" y="1825625"/>
            <a:ext cx="7104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7"/>
          <p:cNvSpPr>
            <a:spLocks noGrp="1"/>
          </p:cNvSpPr>
          <p:nvPr>
            <p:ph type="body" idx="1"/>
          </p:nvPr>
        </p:nvSpPr>
        <p:spPr>
          <a:xfrm>
            <a:off x="1066800" y="1026318"/>
            <a:ext cx="10058400" cy="4800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82875" rIns="457200" bIns="182875" anchor="ctr" anchorCtr="1">
            <a:normAutofit/>
          </a:bodyPr>
          <a:lstStyle>
            <a:lvl1pPr marL="457200" lvl="0" indent="-228600" algn="ctr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 for Dark Background Image">
  <p:cSld name="Callout for Dark Background Image">
    <p:bg>
      <p:bgPr>
        <a:solidFill>
          <a:schemeClr val="dk1"/>
        </a:solid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78"/>
          <p:cNvSpPr/>
          <p:nvPr/>
        </p:nvSpPr>
        <p:spPr>
          <a:xfrm>
            <a:off x="5627912" y="1027253"/>
            <a:ext cx="5551500" cy="4803600"/>
          </a:xfrm>
          <a:prstGeom prst="rect">
            <a:avLst/>
          </a:prstGeom>
          <a:solidFill>
            <a:schemeClr val="lt1">
              <a:alpha val="87840"/>
            </a:schemeClr>
          </a:solidFill>
          <a:ln>
            <a:noFill/>
          </a:ln>
        </p:spPr>
        <p:txBody>
          <a:bodyPr spcFirstLastPara="1" wrap="square" lIns="457200" tIns="182875" rIns="457200" bIns="18287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FUN FACT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 Fact / Hint / Callout Block. In the toolbar, go to Design &gt; Format Background to place an image that uses dark, saturated colors as the background on this slide.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icky Notes">
  <p:cSld name="Sticky Notes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79"/>
          <p:cNvSpPr/>
          <p:nvPr/>
        </p:nvSpPr>
        <p:spPr>
          <a:xfrm>
            <a:off x="1" y="5242956"/>
            <a:ext cx="12192000" cy="161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7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79"/>
          <p:cNvSpPr txBox="1">
            <a:spLocks noGrp="1"/>
          </p:cNvSpPr>
          <p:nvPr>
            <p:ph type="body" idx="1"/>
          </p:nvPr>
        </p:nvSpPr>
        <p:spPr>
          <a:xfrm>
            <a:off x="838200" y="1520043"/>
            <a:ext cx="10515600" cy="1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92" name="Google Shape;492;p79"/>
          <p:cNvSpPr txBox="1">
            <a:spLocks noGrp="1"/>
          </p:cNvSpPr>
          <p:nvPr>
            <p:ph type="body" idx="2"/>
          </p:nvPr>
        </p:nvSpPr>
        <p:spPr>
          <a:xfrm>
            <a:off x="8974237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93" name="Google Shape;493;p79"/>
          <p:cNvSpPr txBox="1">
            <a:spLocks noGrp="1"/>
          </p:cNvSpPr>
          <p:nvPr>
            <p:ph type="body" idx="3"/>
          </p:nvPr>
        </p:nvSpPr>
        <p:spPr>
          <a:xfrm>
            <a:off x="6262225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94" name="Google Shape;494;p79"/>
          <p:cNvSpPr txBox="1">
            <a:spLocks noGrp="1"/>
          </p:cNvSpPr>
          <p:nvPr>
            <p:ph type="body" idx="4"/>
          </p:nvPr>
        </p:nvSpPr>
        <p:spPr>
          <a:xfrm>
            <a:off x="3550213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95" name="Google Shape;495;p79"/>
          <p:cNvSpPr txBox="1">
            <a:spLocks noGrp="1"/>
          </p:cNvSpPr>
          <p:nvPr>
            <p:ph type="body" idx="5"/>
          </p:nvPr>
        </p:nvSpPr>
        <p:spPr>
          <a:xfrm>
            <a:off x="838200" y="3563751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96" name="Google Shape;496;p79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 Content">
  <p:cSld name="Three Column Conten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8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80"/>
          <p:cNvSpPr txBox="1">
            <a:spLocks noGrp="1"/>
          </p:cNvSpPr>
          <p:nvPr>
            <p:ph type="body" idx="1"/>
          </p:nvPr>
        </p:nvSpPr>
        <p:spPr>
          <a:xfrm>
            <a:off x="838200" y="184837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00" name="Google Shape;500;p80"/>
          <p:cNvSpPr txBox="1">
            <a:spLocks noGrp="1"/>
          </p:cNvSpPr>
          <p:nvPr>
            <p:ph type="body" idx="2"/>
          </p:nvPr>
        </p:nvSpPr>
        <p:spPr>
          <a:xfrm>
            <a:off x="4541072" y="185416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01" name="Google Shape;501;p80"/>
          <p:cNvSpPr txBox="1">
            <a:spLocks noGrp="1"/>
          </p:cNvSpPr>
          <p:nvPr>
            <p:ph type="body" idx="3"/>
          </p:nvPr>
        </p:nvSpPr>
        <p:spPr>
          <a:xfrm>
            <a:off x="8243944" y="184837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s">
  <p:cSld name="Icons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81"/>
          <p:cNvSpPr/>
          <p:nvPr/>
        </p:nvSpPr>
        <p:spPr>
          <a:xfrm>
            <a:off x="-4" y="6221691"/>
            <a:ext cx="12192000" cy="63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81"/>
          <p:cNvSpPr/>
          <p:nvPr/>
        </p:nvSpPr>
        <p:spPr>
          <a:xfrm>
            <a:off x="4032793" y="2752780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81"/>
          <p:cNvSpPr/>
          <p:nvPr/>
        </p:nvSpPr>
        <p:spPr>
          <a:xfrm>
            <a:off x="6785790" y="2760689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81"/>
          <p:cNvSpPr/>
          <p:nvPr/>
        </p:nvSpPr>
        <p:spPr>
          <a:xfrm>
            <a:off x="9536303" y="2742291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81"/>
          <p:cNvSpPr/>
          <p:nvPr/>
        </p:nvSpPr>
        <p:spPr>
          <a:xfrm>
            <a:off x="1281354" y="2742291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81"/>
          <p:cNvSpPr txBox="1">
            <a:spLocks noGrp="1"/>
          </p:cNvSpPr>
          <p:nvPr>
            <p:ph type="body" idx="1"/>
          </p:nvPr>
        </p:nvSpPr>
        <p:spPr>
          <a:xfrm>
            <a:off x="838196" y="1559859"/>
            <a:ext cx="105156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09" name="Google Shape;509;p81"/>
          <p:cNvSpPr txBox="1">
            <a:spLocks noGrp="1"/>
          </p:cNvSpPr>
          <p:nvPr>
            <p:ph type="body" idx="2"/>
          </p:nvPr>
        </p:nvSpPr>
        <p:spPr>
          <a:xfrm>
            <a:off x="839750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0" name="Google Shape;510;p81"/>
          <p:cNvSpPr txBox="1">
            <a:spLocks noGrp="1"/>
          </p:cNvSpPr>
          <p:nvPr>
            <p:ph type="body" idx="3"/>
          </p:nvPr>
        </p:nvSpPr>
        <p:spPr>
          <a:xfrm>
            <a:off x="839750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1" name="Google Shape;511;p81"/>
          <p:cNvSpPr txBox="1">
            <a:spLocks noGrp="1"/>
          </p:cNvSpPr>
          <p:nvPr>
            <p:ph type="body" idx="4"/>
          </p:nvPr>
        </p:nvSpPr>
        <p:spPr>
          <a:xfrm>
            <a:off x="3579902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2" name="Google Shape;512;p81"/>
          <p:cNvSpPr txBox="1">
            <a:spLocks noGrp="1"/>
          </p:cNvSpPr>
          <p:nvPr>
            <p:ph type="body" idx="5"/>
          </p:nvPr>
        </p:nvSpPr>
        <p:spPr>
          <a:xfrm>
            <a:off x="3579902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3" name="Google Shape;513;p81"/>
          <p:cNvSpPr txBox="1">
            <a:spLocks noGrp="1"/>
          </p:cNvSpPr>
          <p:nvPr>
            <p:ph type="body" idx="6"/>
          </p:nvPr>
        </p:nvSpPr>
        <p:spPr>
          <a:xfrm>
            <a:off x="6355474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4" name="Google Shape;514;p81"/>
          <p:cNvSpPr txBox="1">
            <a:spLocks noGrp="1"/>
          </p:cNvSpPr>
          <p:nvPr>
            <p:ph type="body" idx="7"/>
          </p:nvPr>
        </p:nvSpPr>
        <p:spPr>
          <a:xfrm>
            <a:off x="6355474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5" name="Google Shape;515;p81"/>
          <p:cNvSpPr txBox="1">
            <a:spLocks noGrp="1"/>
          </p:cNvSpPr>
          <p:nvPr>
            <p:ph type="body" idx="8"/>
          </p:nvPr>
        </p:nvSpPr>
        <p:spPr>
          <a:xfrm>
            <a:off x="9131046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6" name="Google Shape;516;p81"/>
          <p:cNvSpPr txBox="1">
            <a:spLocks noGrp="1"/>
          </p:cNvSpPr>
          <p:nvPr>
            <p:ph type="body" idx="9"/>
          </p:nvPr>
        </p:nvSpPr>
        <p:spPr>
          <a:xfrm>
            <a:off x="9131046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7" name="Google Shape;517;p81"/>
          <p:cNvSpPr>
            <a:spLocks noGrp="1"/>
          </p:cNvSpPr>
          <p:nvPr>
            <p:ph type="pic" idx="13"/>
          </p:nvPr>
        </p:nvSpPr>
        <p:spPr>
          <a:xfrm>
            <a:off x="1482767" y="2990198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81"/>
          <p:cNvSpPr>
            <a:spLocks noGrp="1"/>
          </p:cNvSpPr>
          <p:nvPr>
            <p:ph type="pic" idx="14"/>
          </p:nvPr>
        </p:nvSpPr>
        <p:spPr>
          <a:xfrm>
            <a:off x="4223234" y="2976910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519" name="Google Shape;519;p81"/>
          <p:cNvSpPr>
            <a:spLocks noGrp="1"/>
          </p:cNvSpPr>
          <p:nvPr>
            <p:ph type="pic" idx="15"/>
          </p:nvPr>
        </p:nvSpPr>
        <p:spPr>
          <a:xfrm>
            <a:off x="6998806" y="2990197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520" name="Google Shape;520;p81"/>
          <p:cNvSpPr>
            <a:spLocks noGrp="1"/>
          </p:cNvSpPr>
          <p:nvPr>
            <p:ph type="pic" idx="16"/>
          </p:nvPr>
        </p:nvSpPr>
        <p:spPr>
          <a:xfrm>
            <a:off x="9738031" y="2989116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521" name="Google Shape;521;p8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81"/>
          <p:cNvSpPr txBox="1"/>
          <p:nvPr/>
        </p:nvSpPr>
        <p:spPr>
          <a:xfrm>
            <a:off x="11198352" y="6372663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">
  <p:cSld name="Large Image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82"/>
          <p:cNvSpPr>
            <a:spLocks noGrp="1"/>
          </p:cNvSpPr>
          <p:nvPr>
            <p:ph type="pic" idx="2"/>
          </p:nvPr>
        </p:nvSpPr>
        <p:spPr>
          <a:xfrm>
            <a:off x="5010387" y="0"/>
            <a:ext cx="71817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525" name="Google Shape;525;p82"/>
          <p:cNvSpPr txBox="1">
            <a:spLocks noGrp="1"/>
          </p:cNvSpPr>
          <p:nvPr>
            <p:ph type="title"/>
          </p:nvPr>
        </p:nvSpPr>
        <p:spPr>
          <a:xfrm>
            <a:off x="838199" y="548464"/>
            <a:ext cx="38073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82"/>
          <p:cNvSpPr txBox="1">
            <a:spLocks noGrp="1"/>
          </p:cNvSpPr>
          <p:nvPr>
            <p:ph type="body" idx="1"/>
          </p:nvPr>
        </p:nvSpPr>
        <p:spPr>
          <a:xfrm>
            <a:off x="838201" y="2485016"/>
            <a:ext cx="3799500" cy="38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27" name="Google Shape;527;p82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llustration Slide">
  <p:cSld name="Illustration Slide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83"/>
          <p:cNvSpPr/>
          <p:nvPr/>
        </p:nvSpPr>
        <p:spPr>
          <a:xfrm>
            <a:off x="0" y="4324573"/>
            <a:ext cx="12192000" cy="253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83"/>
          <p:cNvSpPr txBox="1">
            <a:spLocks noGrp="1"/>
          </p:cNvSpPr>
          <p:nvPr>
            <p:ph type="title"/>
          </p:nvPr>
        </p:nvSpPr>
        <p:spPr>
          <a:xfrm>
            <a:off x="831849" y="468313"/>
            <a:ext cx="6018900" cy="16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83"/>
          <p:cNvSpPr txBox="1">
            <a:spLocks noGrp="1"/>
          </p:cNvSpPr>
          <p:nvPr>
            <p:ph type="body" idx="1"/>
          </p:nvPr>
        </p:nvSpPr>
        <p:spPr>
          <a:xfrm>
            <a:off x="831851" y="4526280"/>
            <a:ext cx="60189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32" name="Google Shape;532;p83"/>
          <p:cNvSpPr txBox="1"/>
          <p:nvPr/>
        </p:nvSpPr>
        <p:spPr>
          <a:xfrm>
            <a:off x="2125980" y="-4686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83"/>
          <p:cNvSpPr txBox="1"/>
          <p:nvPr/>
        </p:nvSpPr>
        <p:spPr>
          <a:xfrm>
            <a:off x="2903220" y="-5143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83"/>
          <p:cNvSpPr txBox="1">
            <a:spLocks noGrp="1"/>
          </p:cNvSpPr>
          <p:nvPr>
            <p:ph type="body" idx="2"/>
          </p:nvPr>
        </p:nvSpPr>
        <p:spPr>
          <a:xfrm>
            <a:off x="831170" y="2290257"/>
            <a:ext cx="6018900" cy="18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35" name="Google Shape;535;p83"/>
          <p:cNvSpPr>
            <a:spLocks noGrp="1"/>
          </p:cNvSpPr>
          <p:nvPr>
            <p:ph type="pic" idx="3"/>
          </p:nvPr>
        </p:nvSpPr>
        <p:spPr>
          <a:xfrm>
            <a:off x="7040880" y="468313"/>
            <a:ext cx="4651200" cy="5730900"/>
          </a:xfrm>
          <a:prstGeom prst="rect">
            <a:avLst/>
          </a:prstGeom>
          <a:noFill/>
          <a:ln>
            <a:noFill/>
          </a:ln>
        </p:spPr>
      </p:sp>
      <p:sp>
        <p:nvSpPr>
          <p:cNvPr id="536" name="Google Shape;536;p83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Data">
  <p:cSld name="Big Data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-1" y="1"/>
            <a:ext cx="8736300" cy="68580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594139" y="3585882"/>
            <a:ext cx="7147500" cy="12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594139" y="2099196"/>
            <a:ext cx="8736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10000"/>
              <a:buFont typeface="Arial Black"/>
              <a:buNone/>
              <a:defRPr sz="10000">
                <a:solidFill>
                  <a:srgbClr val="1F034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>
            <a:spLocks noGrp="1"/>
          </p:cNvSpPr>
          <p:nvPr>
            <p:ph type="pic" idx="2"/>
          </p:nvPr>
        </p:nvSpPr>
        <p:spPr>
          <a:xfrm>
            <a:off x="7410994" y="671804"/>
            <a:ext cx="4280700" cy="550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8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8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2400"/>
              <a:buNone/>
              <a:defRPr sz="2400">
                <a:solidFill>
                  <a:srgbClr val="8A8A8A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 sz="2000">
                <a:solidFill>
                  <a:srgbClr val="8A8A8A"/>
                </a:solidFill>
              </a:defRPr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900"/>
              <a:buNone/>
              <a:defRPr sz="1900">
                <a:solidFill>
                  <a:srgbClr val="8A8A8A"/>
                </a:solidFill>
              </a:defRPr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itle Slide" type="title">
  <p:cSld name="TITLE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8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3" name="Google Shape;543;p85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Two Column" type="twoTxTwoObj">
  <p:cSld name="TWO_OBJECTS_WITH_TEXT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8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8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6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7" name="Google Shape;547;p8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6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48" name="Google Shape;548;p8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9" name="Google Shape;549;p8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50" name="Google Shape;550;p86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">
  <p:cSld name="Title Slide A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88"/>
          <p:cNvSpPr/>
          <p:nvPr/>
        </p:nvSpPr>
        <p:spPr>
          <a:xfrm>
            <a:off x="5575610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88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59" name="Google Shape;559;p88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88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</p:sp>
      <p:sp>
        <p:nvSpPr>
          <p:cNvPr id="561" name="Google Shape;561;p88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">
  <p:cSld name="Title Slide C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89"/>
          <p:cNvSpPr/>
          <p:nvPr/>
        </p:nvSpPr>
        <p:spPr>
          <a:xfrm>
            <a:off x="1" y="0"/>
            <a:ext cx="58737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89"/>
          <p:cNvSpPr txBox="1">
            <a:spLocks noGrp="1"/>
          </p:cNvSpPr>
          <p:nvPr>
            <p:ph type="title"/>
          </p:nvPr>
        </p:nvSpPr>
        <p:spPr>
          <a:xfrm>
            <a:off x="648971" y="1247160"/>
            <a:ext cx="47943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89"/>
          <p:cNvSpPr txBox="1">
            <a:spLocks noGrp="1"/>
          </p:cNvSpPr>
          <p:nvPr>
            <p:ph type="body" idx="1"/>
          </p:nvPr>
        </p:nvSpPr>
        <p:spPr>
          <a:xfrm>
            <a:off x="648971" y="3201726"/>
            <a:ext cx="47943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66" name="Google Shape;566;p89"/>
          <p:cNvSpPr>
            <a:spLocks noGrp="1"/>
          </p:cNvSpPr>
          <p:nvPr>
            <p:ph type="pic" idx="2"/>
          </p:nvPr>
        </p:nvSpPr>
        <p:spPr>
          <a:xfrm>
            <a:off x="6318327" y="671804"/>
            <a:ext cx="5373600" cy="550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D">
  <p:cSld name="Title Slide D"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90"/>
          <p:cNvSpPr/>
          <p:nvPr/>
        </p:nvSpPr>
        <p:spPr>
          <a:xfrm>
            <a:off x="0" y="2646382"/>
            <a:ext cx="12192000" cy="421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90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105156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70" name="Google Shape;570;p90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105156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71" name="Google Shape;571;p90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Content">
  <p:cSld name="Full Width Content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9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91"/>
          <p:cNvSpPr txBox="1">
            <a:spLocks noGrp="1"/>
          </p:cNvSpPr>
          <p:nvPr>
            <p:ph type="body" idx="1"/>
          </p:nvPr>
        </p:nvSpPr>
        <p:spPr>
          <a:xfrm>
            <a:off x="838199" y="3429000"/>
            <a:ext cx="10515600" cy="30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75" name="Google Shape;575;p91"/>
          <p:cNvSpPr txBox="1">
            <a:spLocks noGrp="1"/>
          </p:cNvSpPr>
          <p:nvPr>
            <p:ph type="body" idx="2"/>
          </p:nvPr>
        </p:nvSpPr>
        <p:spPr>
          <a:xfrm>
            <a:off x="838200" y="1520043"/>
            <a:ext cx="10515600" cy="1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utcomes">
  <p:cSld name="Learning Outcomes"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92"/>
          <p:cNvSpPr/>
          <p:nvPr/>
        </p:nvSpPr>
        <p:spPr>
          <a:xfrm>
            <a:off x="0" y="1"/>
            <a:ext cx="12192000" cy="23511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92"/>
          <p:cNvSpPr txBox="1">
            <a:spLocks noGrp="1"/>
          </p:cNvSpPr>
          <p:nvPr>
            <p:ph type="title"/>
          </p:nvPr>
        </p:nvSpPr>
        <p:spPr>
          <a:xfrm>
            <a:off x="838200" y="158297"/>
            <a:ext cx="105156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4400"/>
              <a:buFont typeface="Arial"/>
              <a:buNone/>
              <a:defRPr>
                <a:solidFill>
                  <a:srgbClr val="1F034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92"/>
          <p:cNvSpPr txBox="1">
            <a:spLocks noGrp="1"/>
          </p:cNvSpPr>
          <p:nvPr>
            <p:ph type="body" idx="1"/>
          </p:nvPr>
        </p:nvSpPr>
        <p:spPr>
          <a:xfrm>
            <a:off x="838199" y="1253724"/>
            <a:ext cx="105156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80" name="Google Shape;580;p92"/>
          <p:cNvSpPr txBox="1">
            <a:spLocks noGrp="1"/>
          </p:cNvSpPr>
          <p:nvPr>
            <p:ph type="body" idx="2"/>
          </p:nvPr>
        </p:nvSpPr>
        <p:spPr>
          <a:xfrm>
            <a:off x="7446345" y="2608820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81" name="Google Shape;581;p92"/>
          <p:cNvSpPr txBox="1">
            <a:spLocks noGrp="1"/>
          </p:cNvSpPr>
          <p:nvPr>
            <p:ph type="body" idx="3"/>
          </p:nvPr>
        </p:nvSpPr>
        <p:spPr>
          <a:xfrm>
            <a:off x="6096001" y="3519383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82" name="Google Shape;582;p92"/>
          <p:cNvSpPr txBox="1">
            <a:spLocks noGrp="1"/>
          </p:cNvSpPr>
          <p:nvPr>
            <p:ph type="body" idx="4"/>
          </p:nvPr>
        </p:nvSpPr>
        <p:spPr>
          <a:xfrm>
            <a:off x="6095999" y="2714939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83" name="Google Shape;583;p92"/>
          <p:cNvSpPr txBox="1">
            <a:spLocks noGrp="1"/>
          </p:cNvSpPr>
          <p:nvPr>
            <p:ph type="body" idx="5"/>
          </p:nvPr>
        </p:nvSpPr>
        <p:spPr>
          <a:xfrm>
            <a:off x="2182582" y="2608277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84" name="Google Shape;584;p92"/>
          <p:cNvSpPr txBox="1">
            <a:spLocks noGrp="1"/>
          </p:cNvSpPr>
          <p:nvPr>
            <p:ph type="body" idx="6"/>
          </p:nvPr>
        </p:nvSpPr>
        <p:spPr>
          <a:xfrm>
            <a:off x="832238" y="3518840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85" name="Google Shape;585;p92"/>
          <p:cNvSpPr txBox="1">
            <a:spLocks noGrp="1"/>
          </p:cNvSpPr>
          <p:nvPr>
            <p:ph type="body" idx="7"/>
          </p:nvPr>
        </p:nvSpPr>
        <p:spPr>
          <a:xfrm>
            <a:off x="832236" y="2714396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86" name="Google Shape;586;p92"/>
          <p:cNvSpPr txBox="1">
            <a:spLocks noGrp="1"/>
          </p:cNvSpPr>
          <p:nvPr>
            <p:ph type="body" idx="8"/>
          </p:nvPr>
        </p:nvSpPr>
        <p:spPr>
          <a:xfrm>
            <a:off x="2182582" y="4660526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87" name="Google Shape;587;p92"/>
          <p:cNvSpPr txBox="1">
            <a:spLocks noGrp="1"/>
          </p:cNvSpPr>
          <p:nvPr>
            <p:ph type="body" idx="9"/>
          </p:nvPr>
        </p:nvSpPr>
        <p:spPr>
          <a:xfrm>
            <a:off x="832238" y="5571089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88" name="Google Shape;588;p92"/>
          <p:cNvSpPr txBox="1">
            <a:spLocks noGrp="1"/>
          </p:cNvSpPr>
          <p:nvPr>
            <p:ph type="body" idx="13"/>
          </p:nvPr>
        </p:nvSpPr>
        <p:spPr>
          <a:xfrm>
            <a:off x="832236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89" name="Google Shape;589;p92"/>
          <p:cNvSpPr txBox="1">
            <a:spLocks noGrp="1"/>
          </p:cNvSpPr>
          <p:nvPr>
            <p:ph type="body" idx="14"/>
          </p:nvPr>
        </p:nvSpPr>
        <p:spPr>
          <a:xfrm>
            <a:off x="7438861" y="4660526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90" name="Google Shape;590;p92"/>
          <p:cNvSpPr txBox="1">
            <a:spLocks noGrp="1"/>
          </p:cNvSpPr>
          <p:nvPr>
            <p:ph type="body" idx="15"/>
          </p:nvPr>
        </p:nvSpPr>
        <p:spPr>
          <a:xfrm>
            <a:off x="6088517" y="5571089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91" name="Google Shape;591;p92"/>
          <p:cNvSpPr txBox="1">
            <a:spLocks noGrp="1"/>
          </p:cNvSpPr>
          <p:nvPr>
            <p:ph type="body" idx="16"/>
          </p:nvPr>
        </p:nvSpPr>
        <p:spPr>
          <a:xfrm>
            <a:off x="6088515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Data">
  <p:cSld name="Big Data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93"/>
          <p:cNvSpPr/>
          <p:nvPr/>
        </p:nvSpPr>
        <p:spPr>
          <a:xfrm>
            <a:off x="-1" y="1"/>
            <a:ext cx="8736300" cy="68580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93"/>
          <p:cNvSpPr txBox="1">
            <a:spLocks noGrp="1"/>
          </p:cNvSpPr>
          <p:nvPr>
            <p:ph type="body" idx="1"/>
          </p:nvPr>
        </p:nvSpPr>
        <p:spPr>
          <a:xfrm>
            <a:off x="594139" y="3585882"/>
            <a:ext cx="7147500" cy="12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95" name="Google Shape;595;p93"/>
          <p:cNvSpPr txBox="1">
            <a:spLocks noGrp="1"/>
          </p:cNvSpPr>
          <p:nvPr>
            <p:ph type="title"/>
          </p:nvPr>
        </p:nvSpPr>
        <p:spPr>
          <a:xfrm>
            <a:off x="594139" y="2099196"/>
            <a:ext cx="8736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10000"/>
              <a:buFont typeface="Arial Black"/>
              <a:buNone/>
              <a:defRPr sz="10000">
                <a:solidFill>
                  <a:srgbClr val="1F034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93"/>
          <p:cNvSpPr>
            <a:spLocks noGrp="1"/>
          </p:cNvSpPr>
          <p:nvPr>
            <p:ph type="pic" idx="2"/>
          </p:nvPr>
        </p:nvSpPr>
        <p:spPr>
          <a:xfrm>
            <a:off x="7410994" y="671804"/>
            <a:ext cx="4280700" cy="550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/3 2/3 2 Column Content">
  <p:cSld name="1/3 2/3 2 Column Content"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9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99" name="Google Shape;599;p9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00" name="Google Shape;600;p94"/>
          <p:cNvSpPr txBox="1">
            <a:spLocks noGrp="1"/>
          </p:cNvSpPr>
          <p:nvPr>
            <p:ph type="body" idx="2"/>
          </p:nvPr>
        </p:nvSpPr>
        <p:spPr>
          <a:xfrm>
            <a:off x="4249271" y="1825625"/>
            <a:ext cx="7104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/3 2/3 2 Column Content">
  <p:cSld name="1/3 2/3 2 Column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4249271" y="1825625"/>
            <a:ext cx="7104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95"/>
          <p:cNvSpPr>
            <a:spLocks noGrp="1"/>
          </p:cNvSpPr>
          <p:nvPr>
            <p:ph type="body" idx="1"/>
          </p:nvPr>
        </p:nvSpPr>
        <p:spPr>
          <a:xfrm>
            <a:off x="1066800" y="1026318"/>
            <a:ext cx="10058400" cy="4800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3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82875" rIns="457200" bIns="182875" anchor="ctr" anchorCtr="1">
            <a:normAutofit/>
          </a:bodyPr>
          <a:lstStyle>
            <a:lvl1pPr marL="457200" lvl="0" indent="-228600" algn="ctr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 for Dark Background Image">
  <p:cSld name="Callout for Dark Background Image">
    <p:bg>
      <p:bgPr>
        <a:solidFill>
          <a:schemeClr val="dk1"/>
        </a:solidFill>
        <a:effectLst/>
      </p:bgPr>
    </p:bg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96"/>
          <p:cNvSpPr/>
          <p:nvPr/>
        </p:nvSpPr>
        <p:spPr>
          <a:xfrm>
            <a:off x="5627912" y="1027253"/>
            <a:ext cx="5551500" cy="4803600"/>
          </a:xfrm>
          <a:prstGeom prst="rect">
            <a:avLst/>
          </a:prstGeom>
          <a:solidFill>
            <a:schemeClr val="lt1">
              <a:alpha val="89410"/>
            </a:schemeClr>
          </a:solidFill>
          <a:ln>
            <a:noFill/>
          </a:ln>
        </p:spPr>
        <p:txBody>
          <a:bodyPr spcFirstLastPara="1" wrap="square" lIns="457200" tIns="182875" rIns="457200" bIns="18287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FUN FACT</a:t>
            </a:r>
            <a:endParaRPr sz="150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 Fact / Hint / Callout Block. In the toolbar, go to Design &gt; Format Background to place an image that uses dark, saturated colors as the background on this slide.</a:t>
            </a:r>
            <a:endParaRPr sz="150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icky Notes">
  <p:cSld name="Sticky Notes"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97"/>
          <p:cNvSpPr/>
          <p:nvPr/>
        </p:nvSpPr>
        <p:spPr>
          <a:xfrm>
            <a:off x="1" y="5242956"/>
            <a:ext cx="12192000" cy="161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9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8" name="Google Shape;608;p97"/>
          <p:cNvSpPr txBox="1">
            <a:spLocks noGrp="1"/>
          </p:cNvSpPr>
          <p:nvPr>
            <p:ph type="body" idx="1"/>
          </p:nvPr>
        </p:nvSpPr>
        <p:spPr>
          <a:xfrm>
            <a:off x="838200" y="1520043"/>
            <a:ext cx="10515600" cy="1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09" name="Google Shape;609;p97"/>
          <p:cNvSpPr txBox="1">
            <a:spLocks noGrp="1"/>
          </p:cNvSpPr>
          <p:nvPr>
            <p:ph type="body" idx="2"/>
          </p:nvPr>
        </p:nvSpPr>
        <p:spPr>
          <a:xfrm>
            <a:off x="8974237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10" name="Google Shape;610;p97"/>
          <p:cNvSpPr txBox="1">
            <a:spLocks noGrp="1"/>
          </p:cNvSpPr>
          <p:nvPr>
            <p:ph type="body" idx="3"/>
          </p:nvPr>
        </p:nvSpPr>
        <p:spPr>
          <a:xfrm>
            <a:off x="6262225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11" name="Google Shape;611;p97"/>
          <p:cNvSpPr txBox="1">
            <a:spLocks noGrp="1"/>
          </p:cNvSpPr>
          <p:nvPr>
            <p:ph type="body" idx="4"/>
          </p:nvPr>
        </p:nvSpPr>
        <p:spPr>
          <a:xfrm>
            <a:off x="3550213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12" name="Google Shape;612;p97"/>
          <p:cNvSpPr txBox="1">
            <a:spLocks noGrp="1"/>
          </p:cNvSpPr>
          <p:nvPr>
            <p:ph type="body" idx="5"/>
          </p:nvPr>
        </p:nvSpPr>
        <p:spPr>
          <a:xfrm>
            <a:off x="838200" y="3563751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13" name="Google Shape;613;p97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Content">
  <p:cSld name="Two Column Content"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9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16" name="Google Shape;616;p9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917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17" name="Google Shape;617;p9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 Content">
  <p:cSld name="Three Column Content"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9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20" name="Google Shape;620;p99"/>
          <p:cNvSpPr txBox="1">
            <a:spLocks noGrp="1"/>
          </p:cNvSpPr>
          <p:nvPr>
            <p:ph type="body" idx="1"/>
          </p:nvPr>
        </p:nvSpPr>
        <p:spPr>
          <a:xfrm>
            <a:off x="838200" y="184837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21" name="Google Shape;621;p99"/>
          <p:cNvSpPr txBox="1">
            <a:spLocks noGrp="1"/>
          </p:cNvSpPr>
          <p:nvPr>
            <p:ph type="body" idx="2"/>
          </p:nvPr>
        </p:nvSpPr>
        <p:spPr>
          <a:xfrm>
            <a:off x="4541072" y="185416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22" name="Google Shape;622;p99"/>
          <p:cNvSpPr txBox="1">
            <a:spLocks noGrp="1"/>
          </p:cNvSpPr>
          <p:nvPr>
            <p:ph type="body" idx="3"/>
          </p:nvPr>
        </p:nvSpPr>
        <p:spPr>
          <a:xfrm>
            <a:off x="8243944" y="184837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s">
  <p:cSld name="Icons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100"/>
          <p:cNvSpPr/>
          <p:nvPr/>
        </p:nvSpPr>
        <p:spPr>
          <a:xfrm>
            <a:off x="-4" y="6221691"/>
            <a:ext cx="12192000" cy="63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100"/>
          <p:cNvSpPr/>
          <p:nvPr/>
        </p:nvSpPr>
        <p:spPr>
          <a:xfrm>
            <a:off x="4032793" y="2752780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100"/>
          <p:cNvSpPr/>
          <p:nvPr/>
        </p:nvSpPr>
        <p:spPr>
          <a:xfrm>
            <a:off x="6785790" y="2760689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100"/>
          <p:cNvSpPr/>
          <p:nvPr/>
        </p:nvSpPr>
        <p:spPr>
          <a:xfrm>
            <a:off x="9536303" y="2742291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100"/>
          <p:cNvSpPr/>
          <p:nvPr/>
        </p:nvSpPr>
        <p:spPr>
          <a:xfrm>
            <a:off x="1281354" y="2742291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100"/>
          <p:cNvSpPr txBox="1">
            <a:spLocks noGrp="1"/>
          </p:cNvSpPr>
          <p:nvPr>
            <p:ph type="body" idx="1"/>
          </p:nvPr>
        </p:nvSpPr>
        <p:spPr>
          <a:xfrm>
            <a:off x="838196" y="1559859"/>
            <a:ext cx="105156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30" name="Google Shape;630;p100"/>
          <p:cNvSpPr txBox="1">
            <a:spLocks noGrp="1"/>
          </p:cNvSpPr>
          <p:nvPr>
            <p:ph type="body" idx="2"/>
          </p:nvPr>
        </p:nvSpPr>
        <p:spPr>
          <a:xfrm>
            <a:off x="839750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31" name="Google Shape;631;p100"/>
          <p:cNvSpPr txBox="1">
            <a:spLocks noGrp="1"/>
          </p:cNvSpPr>
          <p:nvPr>
            <p:ph type="body" idx="3"/>
          </p:nvPr>
        </p:nvSpPr>
        <p:spPr>
          <a:xfrm>
            <a:off x="839750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32" name="Google Shape;632;p100"/>
          <p:cNvSpPr txBox="1">
            <a:spLocks noGrp="1"/>
          </p:cNvSpPr>
          <p:nvPr>
            <p:ph type="body" idx="4"/>
          </p:nvPr>
        </p:nvSpPr>
        <p:spPr>
          <a:xfrm>
            <a:off x="3579902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33" name="Google Shape;633;p100"/>
          <p:cNvSpPr txBox="1">
            <a:spLocks noGrp="1"/>
          </p:cNvSpPr>
          <p:nvPr>
            <p:ph type="body" idx="5"/>
          </p:nvPr>
        </p:nvSpPr>
        <p:spPr>
          <a:xfrm>
            <a:off x="3579902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34" name="Google Shape;634;p100"/>
          <p:cNvSpPr txBox="1">
            <a:spLocks noGrp="1"/>
          </p:cNvSpPr>
          <p:nvPr>
            <p:ph type="body" idx="6"/>
          </p:nvPr>
        </p:nvSpPr>
        <p:spPr>
          <a:xfrm>
            <a:off x="6355474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35" name="Google Shape;635;p100"/>
          <p:cNvSpPr txBox="1">
            <a:spLocks noGrp="1"/>
          </p:cNvSpPr>
          <p:nvPr>
            <p:ph type="body" idx="7"/>
          </p:nvPr>
        </p:nvSpPr>
        <p:spPr>
          <a:xfrm>
            <a:off x="6355474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36" name="Google Shape;636;p100"/>
          <p:cNvSpPr txBox="1">
            <a:spLocks noGrp="1"/>
          </p:cNvSpPr>
          <p:nvPr>
            <p:ph type="body" idx="8"/>
          </p:nvPr>
        </p:nvSpPr>
        <p:spPr>
          <a:xfrm>
            <a:off x="9131046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37" name="Google Shape;637;p100"/>
          <p:cNvSpPr txBox="1">
            <a:spLocks noGrp="1"/>
          </p:cNvSpPr>
          <p:nvPr>
            <p:ph type="body" idx="9"/>
          </p:nvPr>
        </p:nvSpPr>
        <p:spPr>
          <a:xfrm>
            <a:off x="9131046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38" name="Google Shape;638;p100"/>
          <p:cNvSpPr>
            <a:spLocks noGrp="1"/>
          </p:cNvSpPr>
          <p:nvPr>
            <p:ph type="pic" idx="13"/>
          </p:nvPr>
        </p:nvSpPr>
        <p:spPr>
          <a:xfrm>
            <a:off x="1482767" y="2990198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639" name="Google Shape;639;p100"/>
          <p:cNvSpPr>
            <a:spLocks noGrp="1"/>
          </p:cNvSpPr>
          <p:nvPr>
            <p:ph type="pic" idx="14"/>
          </p:nvPr>
        </p:nvSpPr>
        <p:spPr>
          <a:xfrm>
            <a:off x="4223234" y="2976910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640" name="Google Shape;640;p100"/>
          <p:cNvSpPr>
            <a:spLocks noGrp="1"/>
          </p:cNvSpPr>
          <p:nvPr>
            <p:ph type="pic" idx="15"/>
          </p:nvPr>
        </p:nvSpPr>
        <p:spPr>
          <a:xfrm>
            <a:off x="6998806" y="2990197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641" name="Google Shape;641;p100"/>
          <p:cNvSpPr>
            <a:spLocks noGrp="1"/>
          </p:cNvSpPr>
          <p:nvPr>
            <p:ph type="pic" idx="16"/>
          </p:nvPr>
        </p:nvSpPr>
        <p:spPr>
          <a:xfrm>
            <a:off x="9738031" y="2989116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642" name="Google Shape;642;p10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3" name="Google Shape;643;p100"/>
          <p:cNvSpPr txBox="1"/>
          <p:nvPr/>
        </p:nvSpPr>
        <p:spPr>
          <a:xfrm>
            <a:off x="11198352" y="6372663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">
  <p:cSld name="Large Image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01"/>
          <p:cNvSpPr>
            <a:spLocks noGrp="1"/>
          </p:cNvSpPr>
          <p:nvPr>
            <p:ph type="pic" idx="2"/>
          </p:nvPr>
        </p:nvSpPr>
        <p:spPr>
          <a:xfrm>
            <a:off x="5010387" y="0"/>
            <a:ext cx="71817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646" name="Google Shape;646;p101"/>
          <p:cNvSpPr txBox="1">
            <a:spLocks noGrp="1"/>
          </p:cNvSpPr>
          <p:nvPr>
            <p:ph type="title"/>
          </p:nvPr>
        </p:nvSpPr>
        <p:spPr>
          <a:xfrm>
            <a:off x="838199" y="548464"/>
            <a:ext cx="38073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101"/>
          <p:cNvSpPr txBox="1">
            <a:spLocks noGrp="1"/>
          </p:cNvSpPr>
          <p:nvPr>
            <p:ph type="body" idx="1"/>
          </p:nvPr>
        </p:nvSpPr>
        <p:spPr>
          <a:xfrm>
            <a:off x="838201" y="2485016"/>
            <a:ext cx="3799500" cy="38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48" name="Google Shape;648;p101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Full Width" type="obj">
  <p:cSld name="OBJECT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10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51" name="Google Shape;651;p10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52" name="Google Shape;652;p102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llustration Slide">
  <p:cSld name="Illustration Slide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03"/>
          <p:cNvSpPr/>
          <p:nvPr/>
        </p:nvSpPr>
        <p:spPr>
          <a:xfrm>
            <a:off x="0" y="4324573"/>
            <a:ext cx="12192000" cy="253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103"/>
          <p:cNvSpPr txBox="1">
            <a:spLocks noGrp="1"/>
          </p:cNvSpPr>
          <p:nvPr>
            <p:ph type="title"/>
          </p:nvPr>
        </p:nvSpPr>
        <p:spPr>
          <a:xfrm>
            <a:off x="831849" y="468313"/>
            <a:ext cx="6018900" cy="16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103"/>
          <p:cNvSpPr txBox="1">
            <a:spLocks noGrp="1"/>
          </p:cNvSpPr>
          <p:nvPr>
            <p:ph type="body" idx="1"/>
          </p:nvPr>
        </p:nvSpPr>
        <p:spPr>
          <a:xfrm>
            <a:off x="831851" y="4526280"/>
            <a:ext cx="60189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57" name="Google Shape;657;p103"/>
          <p:cNvSpPr txBox="1"/>
          <p:nvPr/>
        </p:nvSpPr>
        <p:spPr>
          <a:xfrm>
            <a:off x="2125980" y="-4686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103"/>
          <p:cNvSpPr txBox="1"/>
          <p:nvPr/>
        </p:nvSpPr>
        <p:spPr>
          <a:xfrm>
            <a:off x="2903220" y="-5143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103"/>
          <p:cNvSpPr txBox="1">
            <a:spLocks noGrp="1"/>
          </p:cNvSpPr>
          <p:nvPr>
            <p:ph type="body" idx="2"/>
          </p:nvPr>
        </p:nvSpPr>
        <p:spPr>
          <a:xfrm>
            <a:off x="831170" y="2290257"/>
            <a:ext cx="6018900" cy="18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60" name="Google Shape;660;p103"/>
          <p:cNvSpPr>
            <a:spLocks noGrp="1"/>
          </p:cNvSpPr>
          <p:nvPr>
            <p:ph type="pic" idx="3"/>
          </p:nvPr>
        </p:nvSpPr>
        <p:spPr>
          <a:xfrm>
            <a:off x="7040880" y="468313"/>
            <a:ext cx="4651200" cy="5730900"/>
          </a:xfrm>
          <a:prstGeom prst="rect">
            <a:avLst/>
          </a:prstGeom>
          <a:noFill/>
          <a:ln>
            <a:noFill/>
          </a:ln>
        </p:spPr>
      </p:sp>
      <p:sp>
        <p:nvSpPr>
          <p:cNvPr id="661" name="Google Shape;661;p103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">
  <p:cSld name="Title Slide B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04"/>
          <p:cNvSpPr/>
          <p:nvPr/>
        </p:nvSpPr>
        <p:spPr>
          <a:xfrm>
            <a:off x="5675968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rgbClr val="B9C1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104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65" name="Google Shape;665;p104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104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</p:sp>
      <p:sp>
        <p:nvSpPr>
          <p:cNvPr id="667" name="Google Shape;667;p104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85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20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2.xml"/><Relationship Id="rId19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/>
          <p:nvPr/>
        </p:nvSpPr>
        <p:spPr>
          <a:xfrm>
            <a:off x="1748790" y="648081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/>
          <p:nvPr/>
        </p:nvSpPr>
        <p:spPr>
          <a:xfrm>
            <a:off x="1748790" y="648081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2"/>
          <p:cNvSpPr txBox="1"/>
          <p:nvPr/>
        </p:nvSpPr>
        <p:spPr>
          <a:xfrm>
            <a:off x="11198352" y="6354375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2" name="Google Shape;282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3" name="Google Shape;283;p44"/>
          <p:cNvSpPr txBox="1"/>
          <p:nvPr/>
        </p:nvSpPr>
        <p:spPr>
          <a:xfrm>
            <a:off x="1748790" y="648081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44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2" name="Google Shape;422;p6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3" name="Google Shape;423;p66"/>
          <p:cNvSpPr txBox="1"/>
          <p:nvPr/>
        </p:nvSpPr>
        <p:spPr>
          <a:xfrm>
            <a:off x="1748790" y="648081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66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8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553" name="Google Shape;553;p8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4" name="Google Shape;554;p87"/>
          <p:cNvSpPr txBox="1"/>
          <p:nvPr/>
        </p:nvSpPr>
        <p:spPr>
          <a:xfrm>
            <a:off x="1748790" y="648081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87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yset.com/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40.png"/><Relationship Id="rId4" Type="http://schemas.openxmlformats.org/officeDocument/2006/relationships/hyperlink" Target="https://creativecommons.org/licenses/by/4.0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108"/>
          <p:cNvSpPr txBox="1">
            <a:spLocks noGrp="1"/>
          </p:cNvSpPr>
          <p:nvPr>
            <p:ph type="title"/>
          </p:nvPr>
        </p:nvSpPr>
        <p:spPr>
          <a:xfrm>
            <a:off x="5332367" y="895100"/>
            <a:ext cx="6474300" cy="20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</a:pPr>
            <a:r>
              <a:rPr lang="en-US" sz="7200"/>
              <a:t>Precalculus</a:t>
            </a:r>
            <a:endParaRPr sz="7200"/>
          </a:p>
        </p:txBody>
      </p:sp>
      <p:sp>
        <p:nvSpPr>
          <p:cNvPr id="686" name="Google Shape;686;p108"/>
          <p:cNvSpPr txBox="1">
            <a:spLocks noGrp="1"/>
          </p:cNvSpPr>
          <p:nvPr>
            <p:ph type="body" idx="1"/>
          </p:nvPr>
        </p:nvSpPr>
        <p:spPr>
          <a:xfrm>
            <a:off x="5332367" y="3099467"/>
            <a:ext cx="6474900" cy="30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Module 12: </a:t>
            </a:r>
            <a:endParaRPr/>
          </a:p>
          <a:p>
            <a:pPr marL="0" lvl="0" indent="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Probability and Counting Theory</a:t>
            </a:r>
            <a:endParaRPr/>
          </a:p>
        </p:txBody>
      </p:sp>
      <p:sp>
        <p:nvSpPr>
          <p:cNvPr id="688" name="Google Shape;688;p10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-996570" y="996611"/>
            <a:ext cx="6872526" cy="4879386"/>
          </a:xfrm>
          <a:prstGeom prst="flowChartDocument">
            <a:avLst/>
          </a:prstGeom>
          <a:solidFill>
            <a:srgbClr val="DDE1F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9" name="Google Shape;689;p10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575" y="772950"/>
            <a:ext cx="5039700" cy="50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117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Permutation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753" name="Google Shape;753;p117"/>
          <p:cNvSpPr txBox="1"/>
          <p:nvPr/>
        </p:nvSpPr>
        <p:spPr>
          <a:xfrm>
            <a:off x="831833" y="1804879"/>
            <a:ext cx="8568900" cy="160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2600" dirty="0">
                <a:solidFill>
                  <a:schemeClr val="dk1"/>
                </a:solidFill>
              </a:rPr>
              <a:t>A teacher is arranging 5 students in a row for a photo. </a:t>
            </a:r>
            <a:br>
              <a:rPr lang="en-US" sz="2600" dirty="0">
                <a:solidFill>
                  <a:schemeClr val="dk1"/>
                </a:solidFill>
              </a:rPr>
            </a:br>
            <a:br>
              <a:rPr lang="en-US" sz="2600" dirty="0">
                <a:solidFill>
                  <a:schemeClr val="dk1"/>
                </a:solidFill>
              </a:rPr>
            </a:br>
            <a:r>
              <a:rPr lang="en-US" sz="2600" dirty="0">
                <a:solidFill>
                  <a:schemeClr val="dk1"/>
                </a:solidFill>
              </a:rPr>
              <a:t>How many different arrangements are possible?</a:t>
            </a:r>
            <a:endParaRPr sz="2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1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18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Permutation Formula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60" name="Google Shape;760;p118"/>
              <p:cNvSpPr txBox="1"/>
              <p:nvPr/>
            </p:nvSpPr>
            <p:spPr>
              <a:xfrm>
                <a:off x="800467" y="1120183"/>
                <a:ext cx="10559700" cy="46176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Formula: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What it means: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total number of objects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number of objects to arrange in order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lvl="0">
                  <a:lnSpc>
                    <a:spcPct val="113000"/>
                  </a:lnSpc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= number of permutations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</a:pPr>
                <a:r>
                  <a:rPr lang="en-US" sz="2200" dirty="0">
                    <a:solidFill>
                      <a:schemeClr val="dk1"/>
                    </a:solidFill>
                  </a:rPr>
                  <a:t>Example: Professor creating a 9-question exam from 12 questions.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12,9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12!</m:t>
                        </m:r>
                      </m:num>
                      <m:den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12−9</m:t>
                            </m:r>
                          </m:e>
                        </m:d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12!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3!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=79,833,600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possible exams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Calculator Tip: Enter 12, press nPr, enter 9, press =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760" name="Google Shape;760;p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67" y="1120183"/>
                <a:ext cx="10559700" cy="4617634"/>
              </a:xfrm>
              <a:prstGeom prst="rect">
                <a:avLst/>
              </a:prstGeom>
              <a:blipFill>
                <a:blip r:embed="rId3"/>
                <a:stretch>
                  <a:fillRect l="-3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1" name="Google Shape;761;p1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19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Permutations of Non-Distinct Objects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67" name="Google Shape;767;p119"/>
              <p:cNvSpPr txBox="1"/>
              <p:nvPr/>
            </p:nvSpPr>
            <p:spPr>
              <a:xfrm>
                <a:off x="831833" y="1384300"/>
                <a:ext cx="10559700" cy="45852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The Problem: What if some objects are identical?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Example: Rearranging the letters in DISTINCT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8 letters total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I repeats 2 times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T repeats 2 times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Formula: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!⋅</m:t>
                        </m:r>
                        <m:sSub>
                          <m:sSub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!⋅…⋅</m:t>
                        </m:r>
                        <m:sSub>
                          <m:sSubPr>
                            <m:ctrlPr>
                              <a:rPr lang="en-US" sz="2200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200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	Solution: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8!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2!⋅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2!</m:t>
                        </m:r>
                      </m:den>
                    </m:f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40,320</m:t>
                        </m:r>
                      </m:num>
                      <m:den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=10,080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arrangements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Why divide? We must eliminate duplicate arrangements caused by identical letters.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767" name="Google Shape;767;p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300"/>
                <a:ext cx="10559700" cy="4585254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8" name="Google Shape;768;p1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120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Permutations of Non-Distinct Objects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774" name="Google Shape;774;p120"/>
          <p:cNvSpPr txBox="1"/>
          <p:nvPr/>
        </p:nvSpPr>
        <p:spPr>
          <a:xfrm>
            <a:off x="831833" y="1909516"/>
            <a:ext cx="8568900" cy="11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</a:rPr>
              <a:t>How many ways can you rearrange the letters in the word MISSISSIPPI?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121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r>
              <a:rPr lang="en-US" dirty="0"/>
              <a:t>Combinations: When Order Doesn't Matter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81" name="Google Shape;781;p121"/>
              <p:cNvSpPr txBox="1"/>
              <p:nvPr/>
            </p:nvSpPr>
            <p:spPr>
              <a:xfrm>
                <a:off x="824933" y="1270575"/>
                <a:ext cx="10559700" cy="43964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 </a:t>
                </a:r>
                <a:r>
                  <a:rPr lang="en-US" sz="2200" b="1" dirty="0">
                    <a:solidFill>
                      <a:schemeClr val="dk1"/>
                    </a:solidFill>
                  </a:rPr>
                  <a:t>combination</a:t>
                </a:r>
                <a:r>
                  <a:rPr lang="en-US" sz="2200" dirty="0">
                    <a:solidFill>
                      <a:schemeClr val="dk1"/>
                    </a:solidFill>
                  </a:rPr>
                  <a:t> is a selection of objects where order is irrelevant.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Formula: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Key Difference: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Permutations: Order matters →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Combinations: Order doesn't matter →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Example: Selecting 3 paintings from 4 (A, B, C, D) to display (order irrelevant)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4,3</m:t>
                        </m:r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4!</m:t>
                        </m:r>
                      </m:num>
                      <m:den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3!</m:t>
                        </m:r>
                        <m:d>
                          <m:d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4−3</m:t>
                            </m:r>
                          </m:e>
                        </m:d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combinations: {ABC, ABD, ACD, BCD}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781" name="Google Shape;781;p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33" y="1270575"/>
                <a:ext cx="10559700" cy="4396420"/>
              </a:xfrm>
              <a:prstGeom prst="rect">
                <a:avLst/>
              </a:prstGeom>
              <a:blipFill>
                <a:blip r:embed="rId3"/>
                <a:stretch>
                  <a:fillRect l="-3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2" name="Google Shape;782;p1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122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Example: Side Dish Combinations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88" name="Google Shape;788;p122"/>
              <p:cNvSpPr txBox="1"/>
              <p:nvPr/>
            </p:nvSpPr>
            <p:spPr>
              <a:xfrm>
                <a:off x="800467" y="1307919"/>
                <a:ext cx="10559700" cy="46198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Problem: A restaurant offers 5 side dish options. Your meal includes 2 side dishes.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How many ways can you select 2 side dishes?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Solution: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5,2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5!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2!</m:t>
                        </m:r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5−2</m:t>
                            </m:r>
                          </m:e>
                        </m:d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5!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2!⋅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3!</m:t>
                        </m:r>
                      </m:den>
                    </m:f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ways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How many ways can you select 3 side dishes?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Solution: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5,3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5!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3!</m:t>
                        </m:r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5−3</m:t>
                            </m:r>
                          </m:e>
                        </m:d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5!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3!⋅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2!</m:t>
                        </m:r>
                      </m:den>
                    </m:f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120</m:t>
                        </m:r>
                      </m:num>
                      <m:den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ways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Notice: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5,2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5,3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— choosing 2 is the same as leaving out 3!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Calculator Tip: Enter 5, press </a:t>
                </a:r>
                <a:r>
                  <a:rPr lang="en-US" sz="2200" dirty="0" err="1">
                    <a:solidFill>
                      <a:schemeClr val="dk1"/>
                    </a:solidFill>
                  </a:rPr>
                  <a:t>nCr</a:t>
                </a:r>
                <a:r>
                  <a:rPr lang="en-US" sz="2200" dirty="0">
                    <a:solidFill>
                      <a:schemeClr val="dk1"/>
                    </a:solidFill>
                  </a:rPr>
                  <a:t>, enter 2, press =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788" name="Google Shape;788;p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67" y="1307919"/>
                <a:ext cx="10559700" cy="4619814"/>
              </a:xfrm>
              <a:prstGeom prst="rect">
                <a:avLst/>
              </a:prstGeom>
              <a:blipFill>
                <a:blip r:embed="rId3"/>
                <a:stretch>
                  <a:fillRect l="-3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9" name="Google Shape;789;p1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123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Subsets of a Set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5" name="Google Shape;795;p123"/>
              <p:cNvSpPr txBox="1"/>
              <p:nvPr/>
            </p:nvSpPr>
            <p:spPr>
              <a:xfrm>
                <a:off x="831833" y="1197576"/>
                <a:ext cx="10559700" cy="44628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 set containing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distinct objects 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subsets.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Example: A pizza shop offers 5 toppings. You can choose any number (0 to 5). How many different pizzas?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Solution: Count subsets of all sizes: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/>
              </a:p>
              <a:p>
                <a:pPr marL="457200" marR="0" lvl="0" indent="0" algn="ctr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 pizzas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Shortcut Formula: A set with n elements 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subsets.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 ✓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Why? Each topping has 2 choices: include it or exclude it.</a:t>
                </a:r>
                <a:endParaRPr sz="24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795" name="Google Shape;795;p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197576"/>
                <a:ext cx="10559700" cy="4462848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6" name="Google Shape;796;p1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24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Subsets of a Set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802" name="Google Shape;802;p124"/>
          <p:cNvSpPr txBox="1"/>
          <p:nvPr/>
        </p:nvSpPr>
        <p:spPr>
          <a:xfrm>
            <a:off x="831825" y="1919000"/>
            <a:ext cx="9071400" cy="28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2600">
                <a:solidFill>
                  <a:schemeClr val="dk1"/>
                </a:solidFill>
              </a:rPr>
              <a:t>A social media app offers 4 optional notification settings:</a:t>
            </a:r>
            <a:endParaRPr sz="2600">
              <a:solidFill>
                <a:schemeClr val="dk1"/>
              </a:solidFill>
            </a:endParaRPr>
          </a:p>
          <a:p>
            <a:pPr marL="457200" marR="0" lvl="0" indent="-3937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>
                <a:solidFill>
                  <a:schemeClr val="dk1"/>
                </a:solidFill>
              </a:rPr>
              <a:t>Comments, Likes, Messages, Friend Requests</a:t>
            </a:r>
            <a:endParaRPr sz="26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2600">
                <a:solidFill>
                  <a:schemeClr val="dk1"/>
                </a:solidFill>
              </a:rPr>
              <a:t>You can enable any combination of these notifications (or disable them all).</a:t>
            </a:r>
            <a:endParaRPr sz="26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2600">
                <a:solidFill>
                  <a:schemeClr val="dk1"/>
                </a:solidFill>
              </a:rPr>
              <a:t>How many different notification configurations are possible?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803" name="Google Shape;803;p1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1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0" y="2860633"/>
            <a:ext cx="12192000" cy="399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1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Learning Goals: Binomial Theorem 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811" name="Google Shape;811;p125"/>
          <p:cNvSpPr txBox="1">
            <a:spLocks noGrp="1"/>
          </p:cNvSpPr>
          <p:nvPr>
            <p:ph type="body" idx="2"/>
          </p:nvPr>
        </p:nvSpPr>
        <p:spPr>
          <a:xfrm>
            <a:off x="838200" y="1973725"/>
            <a:ext cx="106221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Deepen your understanding and form connections within these skills:</a:t>
            </a:r>
            <a:endParaRPr sz="2400"/>
          </a:p>
        </p:txBody>
      </p:sp>
      <p:sp>
        <p:nvSpPr>
          <p:cNvPr id="809" name="Google Shape;809;p125"/>
          <p:cNvSpPr txBox="1">
            <a:spLocks noGrp="1"/>
          </p:cNvSpPr>
          <p:nvPr>
            <p:ph type="body" idx="2"/>
          </p:nvPr>
        </p:nvSpPr>
        <p:spPr>
          <a:xfrm>
            <a:off x="727367" y="3226400"/>
            <a:ext cx="10832700" cy="3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r>
              <a:rPr lang="en-US">
                <a:solidFill>
                  <a:schemeClr val="lt1"/>
                </a:solidFill>
              </a:rPr>
              <a:t> Use the Binomial Theorem to expand a binomial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r>
              <a:rPr lang="en-US">
                <a:solidFill>
                  <a:schemeClr val="lt1"/>
                </a:solidFill>
              </a:rPr>
              <a:t> Use the Binomial Theorem to find a specified term of a binomial expansion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SzPts val="2714"/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126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Introduction to Binomial Theorem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7" name="Google Shape;817;p126"/>
              <p:cNvSpPr txBox="1"/>
              <p:nvPr/>
            </p:nvSpPr>
            <p:spPr>
              <a:xfrm>
                <a:off x="831825" y="1384300"/>
                <a:ext cx="10402200" cy="34369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Expanding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by hand means multiplying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by itself 10 times. Tedious! The Binomial Theorem gives us a pattern to expand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quickly.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Why it matters for counting: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The coefficients in binomial expansions count combinations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They tell us the number of ways to choose subsets from a larger set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These patterns appear everywhere in probability and statistics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Let's discover the shortcut!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17" name="Google Shape;817;p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5" y="1384300"/>
                <a:ext cx="10402200" cy="3436926"/>
              </a:xfrm>
              <a:prstGeom prst="rect">
                <a:avLst/>
              </a:prstGeom>
              <a:blipFill>
                <a:blip r:embed="rId3"/>
                <a:stretch>
                  <a:fillRect l="-4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8" name="Google Shape;818;p1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109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105156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</a:pPr>
            <a:r>
              <a:rPr lang="en-US" sz="6000"/>
              <a:t>Affirmations </a:t>
            </a:r>
            <a:endParaRPr/>
          </a:p>
        </p:txBody>
      </p:sp>
      <p:sp>
        <p:nvSpPr>
          <p:cNvPr id="694" name="Google Shape;694;p109"/>
          <p:cNvSpPr txBox="1">
            <a:spLocks noGrp="1"/>
          </p:cNvSpPr>
          <p:nvPr>
            <p:ph type="body" idx="1"/>
          </p:nvPr>
        </p:nvSpPr>
        <p:spPr>
          <a:xfrm>
            <a:off x="831850" y="3231525"/>
            <a:ext cx="10515600" cy="22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 am consistent, capable, and committed to my goals.</a:t>
            </a:r>
            <a:endParaRPr/>
          </a:p>
          <a:p>
            <a:pPr marL="457200" lvl="0" indent="-3429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 grow through the questions I ask.</a:t>
            </a:r>
            <a:endParaRPr/>
          </a:p>
          <a:p>
            <a:pPr marL="457200" lvl="0" indent="-3429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 improve my math confidence each time I practice.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127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Binomial Coefficients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24" name="Google Shape;824;p127"/>
              <p:cNvSpPr txBox="1"/>
              <p:nvPr/>
            </p:nvSpPr>
            <p:spPr>
              <a:xfrm>
                <a:off x="831825" y="1285200"/>
                <a:ext cx="9813000" cy="48189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The coefficients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follow a pattern called binomial coefficients.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Notation: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(read as "n choose r")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Formula: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What it means: The number of ways to choose r items from n items (order doesn't matter).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Example: Calculate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5!</m:t>
                        </m:r>
                      </m:num>
                      <m:den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3!</m:t>
                        </m:r>
                        <m:d>
                          <m:d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5−3</m:t>
                            </m:r>
                          </m:e>
                        </m:d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5!</m:t>
                        </m:r>
                      </m:num>
                      <m:den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3!⋅2!</m:t>
                        </m:r>
                      </m:den>
                    </m:f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120</m:t>
                        </m:r>
                      </m:num>
                      <m:den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6⋅2</m:t>
                        </m:r>
                      </m:den>
                    </m:f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120</m:t>
                        </m:r>
                      </m:num>
                      <m:den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Key insight: These are the same as combination values we learned earlier!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24" name="Google Shape;824;p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5" y="1285200"/>
                <a:ext cx="9813000" cy="4818908"/>
              </a:xfrm>
              <a:prstGeom prst="rect">
                <a:avLst/>
              </a:prstGeom>
              <a:blipFill>
                <a:blip r:embed="rId3"/>
                <a:stretch>
                  <a:fillRect l="-5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5" name="Google Shape;825;p1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128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Binomial Coefficients</a:t>
            </a:r>
            <a:endParaRPr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31" name="Google Shape;831;p128"/>
              <p:cNvSpPr txBox="1"/>
              <p:nvPr/>
            </p:nvSpPr>
            <p:spPr>
              <a:xfrm>
                <a:off x="831833" y="1561144"/>
                <a:ext cx="9744900" cy="32709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600" dirty="0">
                    <a:solidFill>
                      <a:schemeClr val="dk1"/>
                    </a:solidFill>
                  </a:rPr>
                  <a:t>Calculate the following binomial coefficients:</a:t>
                </a:r>
                <a:endParaRPr sz="2600" dirty="0">
                  <a:solidFill>
                    <a:schemeClr val="dk1"/>
                  </a:solidFill>
                </a:endParaRPr>
              </a:p>
              <a:p>
                <a:pPr marL="635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</a:pPr>
                <a:r>
                  <a:rPr lang="en-US" sz="2600" dirty="0">
                    <a:solidFill>
                      <a:schemeClr val="dk1"/>
                    </a:solidFill>
                  </a:rPr>
                  <a:t>1.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6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26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</a:p>
              <a:p>
                <a:pPr marL="635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</a:pPr>
                <a:endParaRPr lang="en-US" sz="2600" dirty="0">
                  <a:solidFill>
                    <a:schemeClr val="dk1"/>
                  </a:solidFill>
                </a:endParaRPr>
              </a:p>
              <a:p>
                <a:pPr marL="635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</a:pPr>
                <a:r>
                  <a:rPr lang="en-US" sz="2600" dirty="0">
                    <a:solidFill>
                      <a:schemeClr val="dk1"/>
                    </a:solidFill>
                  </a:rPr>
                  <a:t>2.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6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26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d>
                  </m:oMath>
                </a14:m>
              </a:p>
              <a:p>
                <a:pPr marL="635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</a:pPr>
                <a:endParaRPr lang="en-US" sz="2600" dirty="0">
                  <a:solidFill>
                    <a:schemeClr val="dk1"/>
                  </a:solidFill>
                </a:endParaRPr>
              </a:p>
              <a:p>
                <a:pPr marL="635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</a:pPr>
                <a:r>
                  <a:rPr lang="en-US" sz="2600" dirty="0">
                    <a:solidFill>
                      <a:schemeClr val="dk1"/>
                    </a:solidFill>
                  </a:rPr>
                  <a:t>3. What do you notice about your answers to 1 and 2 ?</a:t>
                </a:r>
                <a:endParaRPr sz="26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31" name="Google Shape;831;p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561144"/>
                <a:ext cx="9744900" cy="3270983"/>
              </a:xfrm>
              <a:prstGeom prst="rect">
                <a:avLst/>
              </a:prstGeom>
              <a:blipFill>
                <a:blip r:embed="rId3"/>
                <a:stretch>
                  <a:fillRect l="-781" b="-3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2" name="Google Shape;832;p1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129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Binomial Theorem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38" name="Google Shape;838;p129"/>
              <p:cNvSpPr txBox="1"/>
              <p:nvPr/>
            </p:nvSpPr>
            <p:spPr>
              <a:xfrm>
                <a:off x="800467" y="1223990"/>
                <a:ext cx="10559700" cy="46674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The </a:t>
                </a:r>
                <a:r>
                  <a:rPr lang="en-US" sz="2200" b="1" dirty="0">
                    <a:solidFill>
                      <a:schemeClr val="dk1"/>
                    </a:solidFill>
                  </a:rPr>
                  <a:t>Binomial Theorem</a:t>
                </a:r>
                <a:r>
                  <a:rPr lang="en-US" sz="2200" dirty="0">
                    <a:solidFill>
                      <a:schemeClr val="dk1"/>
                    </a:solidFill>
                  </a:rPr>
                  <a:t> is a formula that can be used to expand any binomial.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The Formula: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e>
                    </m:nary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Expanded form: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+⋯+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US" sz="2200" i="1" dirty="0" err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What it means: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the power you're raising the binomial to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the term number (starts at 0, goes to n)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the coefficient for each term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Powers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decrease; powers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increase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This works for ANY binomial raised to ANY power!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38" name="Google Shape;838;p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67" y="1223990"/>
                <a:ext cx="10559700" cy="4667456"/>
              </a:xfrm>
              <a:prstGeom prst="rect">
                <a:avLst/>
              </a:prstGeom>
              <a:blipFill>
                <a:blip r:embed="rId3"/>
                <a:stretch>
                  <a:fillRect l="-3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" name="Google Shape;839;p1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0" name="Google Shape;840;p1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8650" y="2131900"/>
            <a:ext cx="4870425" cy="487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130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How to: Use the Binomial Theorem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46" name="Google Shape;846;p130"/>
              <p:cNvSpPr txBox="1"/>
              <p:nvPr/>
            </p:nvSpPr>
            <p:spPr>
              <a:xfrm>
                <a:off x="831825" y="1384300"/>
                <a:ext cx="7635900" cy="38326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Given a binomial, write it in expanded form by following these steps: 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1. Identify the value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(the exponent)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2. Apply the formula for each term from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533400" marR="0" lvl="1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Term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3. Calculate each binomial coefficient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4. Simplify each term and write the full expansion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46" name="Google Shape;846;p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5" y="1384300"/>
                <a:ext cx="7635900" cy="3832675"/>
              </a:xfrm>
              <a:prstGeom prst="rect">
                <a:avLst/>
              </a:prstGeom>
              <a:blipFill>
                <a:blip r:embed="rId3"/>
                <a:stretch>
                  <a:fillRect l="-6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7" name="Google Shape;847;p1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8" name="Google Shape;848;p1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6114" t="24015" b="14057"/>
          <a:stretch/>
        </p:blipFill>
        <p:spPr>
          <a:xfrm>
            <a:off x="8899875" y="1193700"/>
            <a:ext cx="3051200" cy="55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131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Example: Simple Expansion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54" name="Google Shape;854;p131"/>
              <p:cNvSpPr txBox="1"/>
              <p:nvPr/>
            </p:nvSpPr>
            <p:spPr>
              <a:xfrm>
                <a:off x="816150" y="926250"/>
                <a:ext cx="10559700" cy="50979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Expand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err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dirty="0" err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i="1" dirty="0" err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1: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so we'll have 6 terms 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2: Apply formula for each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=0: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=1⋅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=1: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=5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=2: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=10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=3: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=10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=4: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=5: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=1⋅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3: Final Answer: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+5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+10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+10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54" name="Google Shape;854;p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50" y="926250"/>
                <a:ext cx="10559700" cy="5097958"/>
              </a:xfrm>
              <a:prstGeom prst="rect">
                <a:avLst/>
              </a:prstGeom>
              <a:blipFill>
                <a:blip r:embed="rId3"/>
                <a:stretch>
                  <a:fillRect l="-4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5" name="Google Shape;855;p1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9DEF5C-991F-1CA3-1DBE-465C7C58B4A8}"/>
              </a:ext>
            </a:extLst>
          </p:cNvPr>
          <p:cNvSpPr txBox="1"/>
          <p:nvPr/>
        </p:nvSpPr>
        <p:spPr>
          <a:xfrm>
            <a:off x="2085474" y="6069567"/>
            <a:ext cx="7700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dk1"/>
                </a:solidFill>
              </a:rPr>
              <a:t>Check: Coefficients match Row 5 of Pascal's Triangle: 1, 5, 10, 10, 5, 1 ✓</a:t>
            </a:r>
          </a:p>
          <a:p>
            <a:endParaRPr lang="en-US" sz="1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32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Example: Coefficients and Subtraction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61" name="Google Shape;861;p132"/>
              <p:cNvSpPr txBox="1"/>
              <p:nvPr/>
            </p:nvSpPr>
            <p:spPr>
              <a:xfrm>
                <a:off x="831833" y="1148813"/>
                <a:ext cx="10559700" cy="47095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Expand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Setup: Rewrite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where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Apply the formula 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):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=0: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=1⋅81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⋅1=81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=1: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=4⋅27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=−108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=2: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=6⋅9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=54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=3: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=4⋅3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=−12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=4: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=1⋅1⋅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Final Answer: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=81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−108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+54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−12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</a:p>
            </p:txBody>
          </p:sp>
        </mc:Choice>
        <mc:Fallback>
          <p:sp>
            <p:nvSpPr>
              <p:cNvPr id="861" name="Google Shape;861;p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148813"/>
                <a:ext cx="10559700" cy="4709519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2" name="Google Shape;862;p1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F18DB13-F8EB-5EDA-C22A-766C16719636}"/>
                  </a:ext>
                </a:extLst>
              </p:cNvPr>
              <p:cNvSpPr txBox="1"/>
              <p:nvPr/>
            </p:nvSpPr>
            <p:spPr>
              <a:xfrm>
                <a:off x="3192378" y="6066534"/>
                <a:ext cx="55505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chemeClr val="dk1"/>
                    </a:solidFill>
                  </a:rPr>
                  <a:t>Note: The negative signs alternate because of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18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dk1"/>
                    </a:solidFill>
                  </a:rPr>
                  <a:t>!</a:t>
                </a:r>
              </a:p>
              <a:p>
                <a:endParaRPr lang="en-US" sz="18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F18DB13-F8EB-5EDA-C22A-766C16719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378" y="6066534"/>
                <a:ext cx="5550569" cy="646331"/>
              </a:xfrm>
              <a:prstGeom prst="rect">
                <a:avLst/>
              </a:prstGeom>
              <a:blipFill>
                <a:blip r:embed="rId4"/>
                <a:stretch>
                  <a:fillRect l="-913"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133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Binomial Theorem</a:t>
            </a:r>
            <a:endParaRPr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68" name="Google Shape;868;p133"/>
              <p:cNvSpPr txBox="1"/>
              <p:nvPr/>
            </p:nvSpPr>
            <p:spPr>
              <a:xfrm>
                <a:off x="831833" y="1528666"/>
                <a:ext cx="8568900" cy="26958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600" dirty="0">
                    <a:solidFill>
                      <a:schemeClr val="dk1"/>
                    </a:solidFill>
                  </a:rPr>
                  <a:t>Expand the following using the Binomial Theorem:</a:t>
                </a:r>
                <a:endParaRPr sz="2600" dirty="0">
                  <a:solidFill>
                    <a:schemeClr val="dk1"/>
                  </a:solidFill>
                </a:endParaRPr>
              </a:p>
              <a:p>
                <a:pPr marL="635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</a:pPr>
                <a:r>
                  <a:rPr lang="en-US" sz="2600" dirty="0">
                    <a:solidFill>
                      <a:schemeClr val="dk1"/>
                    </a:solidFill>
                  </a:rPr>
                  <a:t>1.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6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6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6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</a:p>
              <a:p>
                <a:pPr marL="635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dk1"/>
                  </a:buClr>
                  <a:buSzPts val="2600"/>
                </a:pPr>
                <a:endParaRPr lang="en-US" sz="2600" dirty="0">
                  <a:solidFill>
                    <a:schemeClr val="dk1"/>
                  </a:solidFill>
                </a:endParaRPr>
              </a:p>
              <a:p>
                <a:pPr marL="635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dk1"/>
                  </a:buClr>
                  <a:buSzPts val="2600"/>
                </a:pPr>
                <a:r>
                  <a:rPr lang="en-US" sz="2600" dirty="0">
                    <a:solidFill>
                      <a:schemeClr val="dk1"/>
                    </a:solidFill>
                  </a:rPr>
                  <a:t>2.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6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6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sz="26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sz="26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68" name="Google Shape;868;p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528666"/>
                <a:ext cx="8568900" cy="2695826"/>
              </a:xfrm>
              <a:prstGeom prst="rect">
                <a:avLst/>
              </a:prstGeom>
              <a:blipFill>
                <a:blip r:embed="rId3"/>
                <a:stretch>
                  <a:fillRect l="-8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9" name="Google Shape;869;p1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34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Finding a Single Term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75" name="Google Shape;875;p134"/>
              <p:cNvSpPr txBox="1"/>
              <p:nvPr/>
            </p:nvSpPr>
            <p:spPr>
              <a:xfrm>
                <a:off x="824933" y="1253725"/>
                <a:ext cx="10559700" cy="53588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If you want to find the 10th term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do we really need to expand everything? No! We can use a formula to just find the term we need.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The Formula: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The 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)</a:t>
                </a:r>
                <a:r>
                  <a:rPr lang="en-US" sz="2200" dirty="0" err="1">
                    <a:solidFill>
                      <a:schemeClr val="dk1"/>
                    </a:solidFill>
                  </a:rPr>
                  <a:t>th</a:t>
                </a:r>
                <a:r>
                  <a:rPr lang="en-US" sz="2200" dirty="0">
                    <a:solidFill>
                      <a:schemeClr val="dk1"/>
                    </a:solidFill>
                  </a:rPr>
                  <a:t> term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What each piece means: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the exponent on the binomial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one less than the term number you want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the binomial coefficient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power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decreases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power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increases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Important: To find the 10th term, use r = 9 (because r+1 = 10)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75" name="Google Shape;875;p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33" y="1253725"/>
                <a:ext cx="10559700" cy="5358863"/>
              </a:xfrm>
              <a:prstGeom prst="rect">
                <a:avLst/>
              </a:prstGeom>
              <a:blipFill>
                <a:blip r:embed="rId3"/>
                <a:stretch>
                  <a:fillRect l="-3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6" name="Google Shape;876;p1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135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How to: Find a Single Term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82" name="Google Shape;882;p135"/>
              <p:cNvSpPr txBox="1"/>
              <p:nvPr/>
            </p:nvSpPr>
            <p:spPr>
              <a:xfrm>
                <a:off x="831827" y="1384300"/>
                <a:ext cx="7618800" cy="37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Given a binomial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and you want to find a specific term, follow these steps: 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1. Identify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(the exponent on the binomial)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2. Identify which term you want (the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term)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3. Calculate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(term number minus 1)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4. Substitute into the formula: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5. Simplify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82" name="Google Shape;882;p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7" y="1384300"/>
                <a:ext cx="7618800" cy="3761700"/>
              </a:xfrm>
              <a:prstGeom prst="rect">
                <a:avLst/>
              </a:prstGeom>
              <a:blipFill>
                <a:blip r:embed="rId3"/>
                <a:stretch>
                  <a:fillRect l="-6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3" name="Google Shape;883;p1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4" name="Google Shape;884;p1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065875" y="2322425"/>
            <a:ext cx="3997200" cy="399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136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Example: Finding the 4th Term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90" name="Google Shape;890;p136"/>
              <p:cNvSpPr txBox="1"/>
              <p:nvPr/>
            </p:nvSpPr>
            <p:spPr>
              <a:xfrm>
                <a:off x="831833" y="1280439"/>
                <a:ext cx="10559700" cy="45785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Find the 4th term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1: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2: We want the 4th term (so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+1=4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3: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4: Substitute into formula: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7−3</m:t>
                        </m:r>
                      </m:sup>
                    </m:sSup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5: Calculate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7!</m:t>
                        </m:r>
                      </m:num>
                      <m:den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3!⋅4!</m:t>
                        </m:r>
                      </m:den>
                    </m:f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7×6×5</m:t>
                        </m:r>
                      </m:num>
                      <m:den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3×2×1</m:t>
                        </m:r>
                      </m:den>
                    </m:f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210</m:t>
                        </m:r>
                      </m:num>
                      <m:den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=35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Final Answer: The 4th term is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35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Check: The powers add to 7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(4+3=7)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✓ and it's the 4th position ✓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90" name="Google Shape;890;p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280439"/>
                <a:ext cx="10559700" cy="4578585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1" name="Google Shape;891;p1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1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0" y="2860633"/>
            <a:ext cx="12192000" cy="399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1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Learning Goals: Counting Principles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703" name="Google Shape;703;p110"/>
          <p:cNvSpPr txBox="1">
            <a:spLocks noGrp="1"/>
          </p:cNvSpPr>
          <p:nvPr>
            <p:ph type="body" idx="2"/>
          </p:nvPr>
        </p:nvSpPr>
        <p:spPr>
          <a:xfrm>
            <a:off x="838200" y="1973725"/>
            <a:ext cx="106221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Deepen your understanding and form connections within these skills:</a:t>
            </a:r>
            <a:endParaRPr sz="2400"/>
          </a:p>
        </p:txBody>
      </p:sp>
      <p:sp>
        <p:nvSpPr>
          <p:cNvPr id="701" name="Google Shape;701;p110"/>
          <p:cNvSpPr txBox="1">
            <a:spLocks noGrp="1"/>
          </p:cNvSpPr>
          <p:nvPr>
            <p:ph type="body" idx="2"/>
          </p:nvPr>
        </p:nvSpPr>
        <p:spPr>
          <a:xfrm>
            <a:off x="732892" y="3135325"/>
            <a:ext cx="10832700" cy="3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r>
              <a:rPr lang="en-US">
                <a:solidFill>
                  <a:schemeClr val="lt1"/>
                </a:solidFill>
              </a:rPr>
              <a:t> Solve counting problems using the Addition and Multiplication Principles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r>
              <a:rPr lang="en-US">
                <a:solidFill>
                  <a:schemeClr val="lt1"/>
                </a:solidFill>
              </a:rPr>
              <a:t> Solve counting problems using permutations and combinations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r>
              <a:rPr lang="en-US">
                <a:solidFill>
                  <a:schemeClr val="lt1"/>
                </a:solidFill>
              </a:rPr>
              <a:t> Solve counting problems using permutations involving n non-distinct objects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37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Find a Single Term</a:t>
            </a:r>
            <a:endParaRPr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97" name="Google Shape;897;p137"/>
              <p:cNvSpPr txBox="1"/>
              <p:nvPr/>
            </p:nvSpPr>
            <p:spPr>
              <a:xfrm>
                <a:off x="831833" y="1560750"/>
                <a:ext cx="8568900" cy="26958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600" dirty="0">
                    <a:solidFill>
                      <a:schemeClr val="dk1"/>
                    </a:solidFill>
                  </a:rPr>
                  <a:t>Find the indicated term without fully expanding:</a:t>
                </a:r>
                <a:endParaRPr sz="2600" dirty="0">
                  <a:solidFill>
                    <a:schemeClr val="dk1"/>
                  </a:solidFill>
                </a:endParaRPr>
              </a:p>
              <a:p>
                <a:pPr marL="635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</a:pPr>
                <a:r>
                  <a:rPr lang="en-US" sz="2600" dirty="0">
                    <a:solidFill>
                      <a:schemeClr val="dk1"/>
                    </a:solidFill>
                  </a:rPr>
                  <a:t>1. The 6th term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6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6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</a:p>
              <a:p>
                <a:pPr marL="635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dk1"/>
                  </a:buClr>
                  <a:buSzPts val="2600"/>
                </a:pPr>
                <a:endParaRPr lang="en-US" sz="2600" dirty="0">
                  <a:solidFill>
                    <a:schemeClr val="dk1"/>
                  </a:solidFill>
                </a:endParaRPr>
              </a:p>
              <a:p>
                <a:pPr marL="635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dk1"/>
                  </a:buClr>
                  <a:buSzPts val="2600"/>
                </a:pPr>
                <a:r>
                  <a:rPr lang="en-US" sz="2600" dirty="0">
                    <a:solidFill>
                      <a:schemeClr val="dk1"/>
                    </a:solidFill>
                  </a:rPr>
                  <a:t>2. The 4th term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6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6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sz="26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97" name="Google Shape;897;p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560750"/>
                <a:ext cx="8568900" cy="2695826"/>
              </a:xfrm>
              <a:prstGeom prst="rect">
                <a:avLst/>
              </a:prstGeom>
              <a:blipFill>
                <a:blip r:embed="rId3"/>
                <a:stretch>
                  <a:fillRect l="-8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8" name="Google Shape;898;p1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1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0" y="2860633"/>
            <a:ext cx="12192000" cy="399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1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Learning Goals: Probability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906" name="Google Shape;906;p138"/>
          <p:cNvSpPr txBox="1">
            <a:spLocks noGrp="1"/>
          </p:cNvSpPr>
          <p:nvPr>
            <p:ph type="body" idx="2"/>
          </p:nvPr>
        </p:nvSpPr>
        <p:spPr>
          <a:xfrm>
            <a:off x="838200" y="1973725"/>
            <a:ext cx="106221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Deepen your understanding and form connections within these skills:</a:t>
            </a:r>
            <a:endParaRPr sz="2400"/>
          </a:p>
        </p:txBody>
      </p:sp>
      <p:sp>
        <p:nvSpPr>
          <p:cNvPr id="904" name="Google Shape;904;p138"/>
          <p:cNvSpPr txBox="1">
            <a:spLocks noGrp="1"/>
          </p:cNvSpPr>
          <p:nvPr>
            <p:ph type="body" idx="2"/>
          </p:nvPr>
        </p:nvSpPr>
        <p:spPr>
          <a:xfrm>
            <a:off x="727367" y="3226400"/>
            <a:ext cx="10832700" cy="3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r>
              <a:rPr lang="en-US">
                <a:solidFill>
                  <a:schemeClr val="lt1"/>
                </a:solidFill>
              </a:rPr>
              <a:t> Compute probabilities of equally likely outcomes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r>
              <a:rPr lang="en-US">
                <a:solidFill>
                  <a:schemeClr val="lt1"/>
                </a:solidFill>
              </a:rPr>
              <a:t> Compute probabilities of the union of two events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r>
              <a:rPr lang="en-US">
                <a:solidFill>
                  <a:schemeClr val="lt1"/>
                </a:solidFill>
              </a:rPr>
              <a:t> Use the complement rule to find probabilities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4</a:t>
            </a:r>
            <a:r>
              <a:rPr lang="en-US">
                <a:solidFill>
                  <a:schemeClr val="lt1"/>
                </a:solidFill>
              </a:rPr>
              <a:t> Compute probability using counting theory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SzPts val="2714"/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139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Key Probability Vocabulary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12" name="Google Shape;912;p139"/>
              <p:cNvSpPr txBox="1"/>
              <p:nvPr/>
            </p:nvSpPr>
            <p:spPr>
              <a:xfrm>
                <a:off x="831825" y="1384300"/>
                <a:ext cx="10273800" cy="4330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b="1" dirty="0">
                    <a:solidFill>
                      <a:schemeClr val="dk1"/>
                    </a:solidFill>
                  </a:rPr>
                  <a:t>Experiment:</a:t>
                </a:r>
                <a:r>
                  <a:rPr lang="en-US" sz="2200" dirty="0">
                    <a:solidFill>
                      <a:schemeClr val="dk1"/>
                    </a:solidFill>
                  </a:rPr>
                  <a:t> An activity with an observable result (e.g., rolling a die)</a:t>
                </a: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b="1" dirty="0">
                    <a:solidFill>
                      <a:schemeClr val="dk1"/>
                    </a:solidFill>
                  </a:rPr>
                  <a:t>Outcome:</a:t>
                </a:r>
                <a:r>
                  <a:rPr lang="en-US" sz="2200" dirty="0">
                    <a:solidFill>
                      <a:schemeClr val="dk1"/>
                    </a:solidFill>
                  </a:rPr>
                  <a:t> A possible result of an experiment (e.g., rolling a 3)</a:t>
                </a: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b="1" dirty="0">
                    <a:solidFill>
                      <a:schemeClr val="dk1"/>
                    </a:solidFill>
                  </a:rPr>
                  <a:t>Sample Space (S)</a:t>
                </a:r>
                <a:r>
                  <a:rPr lang="en-US" sz="2200" dirty="0">
                    <a:solidFill>
                      <a:schemeClr val="dk1"/>
                    </a:solidFill>
                  </a:rPr>
                  <a:t>: The set of all possible outcomes (e.g.,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1, 2, 3, 4, 5, 6</m:t>
                    </m:r>
                    <m:r>
                      <m:rPr>
                        <m:lit/>
                      </m:rP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)</a:t>
                </a: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b="1" dirty="0">
                    <a:solidFill>
                      <a:schemeClr val="dk1"/>
                    </a:solidFill>
                  </a:rPr>
                  <a:t>Event (E):</a:t>
                </a:r>
                <a:r>
                  <a:rPr lang="en-US" sz="2200" dirty="0">
                    <a:solidFill>
                      <a:schemeClr val="dk1"/>
                    </a:solidFill>
                  </a:rPr>
                  <a:t> Any subset of the sample space (e.g., rolling an even number: 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2, 4, 6</m:t>
                    </m:r>
                    <m:r>
                      <m:rPr>
                        <m:lit/>
                      </m:rP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b="1" dirty="0">
                    <a:solidFill>
                      <a:schemeClr val="dk1"/>
                    </a:solidFill>
                  </a:rPr>
                  <a:t>Probability (P):</a:t>
                </a:r>
                <a:r>
                  <a:rPr lang="en-US" sz="2200" dirty="0">
                    <a:solidFill>
                      <a:schemeClr val="dk1"/>
                    </a:solidFill>
                  </a:rPr>
                  <a:t> A number between 0 and 1 describing how likely an event is</a:t>
                </a:r>
              </a:p>
              <a:p>
                <a:pPr marL="546100" marR="0" lvl="1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means impossible</a:t>
                </a:r>
              </a:p>
              <a:p>
                <a:pPr marL="546100" marR="0" lvl="1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means certain</a:t>
                </a:r>
              </a:p>
              <a:p>
                <a:pPr marL="546100" marR="0" lvl="1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&lt;1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means somewhere in between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912" name="Google Shape;912;p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5" y="1384300"/>
                <a:ext cx="10273800" cy="43302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3" name="Google Shape;913;p1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140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Probability of Equally Likely Outcomes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19" name="Google Shape;919;p140"/>
              <p:cNvSpPr txBox="1"/>
              <p:nvPr/>
            </p:nvSpPr>
            <p:spPr>
              <a:xfrm>
                <a:off x="831833" y="1384300"/>
                <a:ext cx="10559700" cy="40463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The Formula: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event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Number</m:t>
                        </m:r>
                        <m:r>
                          <m:rPr>
                            <m:nor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favorable</m:t>
                        </m:r>
                        <m:r>
                          <m:rPr>
                            <m:nor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outcomes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Total</m:t>
                        </m:r>
                        <m:r>
                          <m:rPr>
                            <m:nor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number</m:t>
                        </m:r>
                        <m:r>
                          <m:rPr>
                            <m:nor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outcomes</m:t>
                        </m:r>
                      </m:den>
                    </m:f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Or more formally: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den>
                    </m:f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Key property: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for any event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How to: Create a Model for the Probability of Equally Likely Outcomes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1. Identify every outcome.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2. Determine the total number of possible outcomes.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3. Compare each outcome to the total number of possible outcomes.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919" name="Google Shape;919;p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300"/>
                <a:ext cx="10559700" cy="4046324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0" name="Google Shape;920;p1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141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Example: Rolling a Die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6" name="Google Shape;926;p141"/>
              <p:cNvSpPr txBox="1"/>
              <p:nvPr/>
            </p:nvSpPr>
            <p:spPr>
              <a:xfrm>
                <a:off x="831833" y="1259561"/>
                <a:ext cx="10821600" cy="45919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 fair six-sided die is rolled.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(a): Find the probability of rolling an odd number.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Sample Space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m:rPr>
                        <m:lit/>
                      </m:rP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1, 2, 3, 4, 5, 6</m:t>
                    </m:r>
                    <m:r>
                      <m:rPr>
                        <m:lit/>
                      </m:rP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Event: Odd numbers =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m:rPr>
                        <m:lit/>
                      </m:rP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1, 3, 5</m:t>
                    </m:r>
                    <m:r>
                      <m:rPr>
                        <m:lit/>
                      </m:rP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Calculate: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den>
                    </m:f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(b): Find the probability of rolling a number less than or equal to 4.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Event: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m:rPr>
                        <m:lit/>
                      </m:rP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1, 2, 3, 4</m:t>
                    </m:r>
                    <m:r>
                      <m:rPr>
                        <m:lit/>
                      </m:rP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Calculate: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</a:p>
            </p:txBody>
          </p:sp>
        </mc:Choice>
        <mc:Fallback>
          <p:sp>
            <p:nvSpPr>
              <p:cNvPr id="926" name="Google Shape;926;p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259561"/>
                <a:ext cx="10821600" cy="4591922"/>
              </a:xfrm>
              <a:prstGeom prst="rect">
                <a:avLst/>
              </a:prstGeom>
              <a:blipFill>
                <a:blip r:embed="rId3"/>
                <a:stretch>
                  <a:fillRect l="-4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7" name="Google Shape;927;p1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CECEE2E-404A-EF9B-7D37-8B219D0D0435}"/>
                  </a:ext>
                </a:extLst>
              </p:cNvPr>
              <p:cNvSpPr txBox="1"/>
              <p:nvPr/>
            </p:nvSpPr>
            <p:spPr>
              <a:xfrm>
                <a:off x="1359941" y="6066534"/>
                <a:ext cx="94721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chemeClr val="dk1"/>
                    </a:solidFill>
                  </a:rPr>
                  <a:t>Interpretation: There's a 50% chance of rolling odd, and about 67% chance of rolling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≤4</m:t>
                    </m:r>
                  </m:oMath>
                </a14:m>
                <a:r>
                  <a:rPr lang="en-US" sz="1800" dirty="0">
                    <a:solidFill>
                      <a:schemeClr val="dk1"/>
                    </a:solidFill>
                  </a:rPr>
                  <a:t>.</a:t>
                </a:r>
              </a:p>
              <a:p>
                <a:endParaRPr lang="en-US" sz="18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CECEE2E-404A-EF9B-7D37-8B219D0D0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941" y="6066534"/>
                <a:ext cx="9472117" cy="646331"/>
              </a:xfrm>
              <a:prstGeom prst="rect">
                <a:avLst/>
              </a:prstGeom>
              <a:blipFill>
                <a:blip r:embed="rId4"/>
                <a:stretch>
                  <a:fillRect l="-536"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142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Basic Probability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933" name="Google Shape;933;p142"/>
          <p:cNvSpPr txBox="1"/>
          <p:nvPr/>
        </p:nvSpPr>
        <p:spPr>
          <a:xfrm>
            <a:off x="831833" y="1644805"/>
            <a:ext cx="9500100" cy="21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</a:rPr>
              <a:t>A bag contains 5 red marbles, 3 blue marbles, and 2 green marbles. You randomly select one marble.</a:t>
            </a:r>
            <a:endParaRPr sz="2400" dirty="0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sz="2400" dirty="0">
                <a:solidFill>
                  <a:schemeClr val="dk1"/>
                </a:solidFill>
              </a:rPr>
              <a:t>What is the probability of selecting a red marble?</a:t>
            </a:r>
            <a:endParaRPr sz="2400" dirty="0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113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sz="2400" dirty="0">
                <a:solidFill>
                  <a:schemeClr val="dk1"/>
                </a:solidFill>
              </a:rPr>
              <a:t>What is the probability of selecting a blue or green marble?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934" name="Google Shape;934;p1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143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Probability of "A OR B" (Union)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40" name="Google Shape;940;p143"/>
              <p:cNvSpPr txBox="1"/>
              <p:nvPr/>
            </p:nvSpPr>
            <p:spPr>
              <a:xfrm>
                <a:off x="831827" y="1384300"/>
                <a:ext cx="7857000" cy="4330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Notation: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∪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means "E or F (or both)"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The Formula: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Why subtract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? To avoid double-counting outcomes that are in both E and F!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Key symbols: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means union (or)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means intersection (and)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940" name="Google Shape;940;p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7" y="1384300"/>
                <a:ext cx="7857000" cy="4330248"/>
              </a:xfrm>
              <a:prstGeom prst="rect">
                <a:avLst/>
              </a:prstGeom>
              <a:blipFill>
                <a:blip r:embed="rId3"/>
                <a:stretch>
                  <a:fillRect l="-6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1" name="Google Shape;941;p1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2" name="Google Shape;942;p1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236175" y="1865650"/>
            <a:ext cx="4656300" cy="465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144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r>
              <a:rPr lang="en-US" sz="4000" dirty="0"/>
              <a:t>Example: Union with Overlap</a:t>
            </a:r>
            <a:endParaRPr sz="4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48" name="Google Shape;948;p144"/>
              <p:cNvSpPr txBox="1"/>
              <p:nvPr/>
            </p:nvSpPr>
            <p:spPr>
              <a:xfrm>
                <a:off x="831833" y="1057119"/>
                <a:ext cx="10559700" cy="48912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In a class of 25 students, 15 play soccer and 12 play basketball. 8 students play both sports. Find the probability a randomly selected student plays soccer OR basketball.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1: Find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soccer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—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2: Find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basketball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—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3: Find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soccer</m:t>
                        </m:r>
                        <m:r>
                          <m:rPr>
                            <m:nor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m:rPr>
                            <m:nor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basketball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—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4: Apply formula —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Answer: The probability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 0.76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76%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948" name="Google Shape;948;p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057119"/>
                <a:ext cx="10559700" cy="4891235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9" name="Google Shape;949;p1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145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Union of Events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955" name="Google Shape;955;p145"/>
          <p:cNvSpPr txBox="1"/>
          <p:nvPr/>
        </p:nvSpPr>
        <p:spPr>
          <a:xfrm>
            <a:off x="831833" y="2006873"/>
            <a:ext cx="9452400" cy="20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2600" dirty="0">
                <a:solidFill>
                  <a:schemeClr val="dk1"/>
                </a:solidFill>
              </a:rPr>
              <a:t>A bag contains 20 marbles: 8 are red, 7 are blue, and 5 are both red and blue striped. The rest are green. Find the probability of randomly selecting a marble that is red OR blue (including striped ones).</a:t>
            </a:r>
            <a:endParaRPr sz="2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1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146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Probability of Mutually Exclusive Events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62" name="Google Shape;962;p146"/>
              <p:cNvSpPr txBox="1"/>
              <p:nvPr/>
            </p:nvSpPr>
            <p:spPr>
              <a:xfrm>
                <a:off x="831833" y="1384300"/>
                <a:ext cx="10559700" cy="43628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Events are </a:t>
                </a:r>
                <a:r>
                  <a:rPr lang="en-US" sz="2200" b="1" dirty="0">
                    <a:solidFill>
                      <a:schemeClr val="dk1"/>
                    </a:solidFill>
                  </a:rPr>
                  <a:t>mutually exclusive</a:t>
                </a:r>
                <a:r>
                  <a:rPr lang="en-US" sz="2200" dirty="0">
                    <a:solidFill>
                      <a:schemeClr val="dk1"/>
                    </a:solidFill>
                  </a:rPr>
                  <a:t> if they have no outcomes in common.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Key insight: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(the intersection is empty)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Simplified formula: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Example: Drawing a heart OR a spade from a deck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255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</a:pPr>
                <a:r>
                  <a:rPr lang="en-US" sz="2200" dirty="0">
                    <a:solidFill>
                      <a:schemeClr val="dk1"/>
                    </a:solidFill>
                  </a:rPr>
                  <a:t>	A card cannot be both a heart AND a spade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255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</a:pPr>
                <a:r>
                  <a:rPr lang="en-US" sz="2200" dirty="0">
                    <a:solidFill>
                      <a:schemeClr val="dk1"/>
                    </a:solidFill>
                  </a:rPr>
                  <a:t>	These events are mutually exclusive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255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200" i="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heart</m:t>
                        </m:r>
                        <m:r>
                          <m:rPr>
                            <m:nor/>
                          </m:rPr>
                          <a:rPr lang="en-US" sz="2200" i="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i="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or</m:t>
                        </m:r>
                        <m:r>
                          <m:rPr>
                            <m:nor/>
                          </m:rPr>
                          <a:rPr lang="en-US" sz="2200" i="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i="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spade</m:t>
                        </m:r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num>
                      <m:den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8255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</a:pPr>
                <a:endParaRPr lang="en-US" sz="2200" dirty="0">
                  <a:solidFill>
                    <a:schemeClr val="dk1"/>
                  </a:solidFill>
                </a:endParaRPr>
              </a:p>
              <a:p>
                <a:pPr marL="8255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</a:pPr>
                <a:r>
                  <a:rPr lang="en-US" sz="2200" dirty="0">
                    <a:solidFill>
                      <a:schemeClr val="dk1"/>
                    </a:solidFill>
                  </a:rPr>
                  <a:t>When to use: If events cannot occur together, just add their probabilities!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962" name="Google Shape;962;p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300"/>
                <a:ext cx="10559700" cy="4362885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3" name="Google Shape;963;p1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11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960"/>
              <a:buFont typeface="Arial"/>
              <a:buNone/>
            </a:pPr>
            <a:r>
              <a:rPr lang="en-US" sz="4000" dirty="0"/>
              <a:t>Addition Principle (Mutually Exclusive Events)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09" name="Google Shape;709;p111"/>
              <p:cNvSpPr txBox="1"/>
              <p:nvPr/>
            </p:nvSpPr>
            <p:spPr>
              <a:xfrm>
                <a:off x="831833" y="1718690"/>
                <a:ext cx="7217700" cy="38194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If Event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can occur in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ways and Event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can occur in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ways, and both cannot happen at the same time, then Event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OR Event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can occur in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ways.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Example: A company sells cases for: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3 tablet models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5 smartphone models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Total options: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3+5=8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device cases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Key: Events must be disjoint (</a:t>
                </a:r>
                <a:r>
                  <a:rPr lang="en-US" sz="2200" b="1" dirty="0">
                    <a:solidFill>
                      <a:schemeClr val="dk1"/>
                    </a:solidFill>
                  </a:rPr>
                  <a:t>mutually exclusive</a:t>
                </a:r>
                <a:r>
                  <a:rPr lang="en-US" sz="2200" dirty="0">
                    <a:solidFill>
                      <a:schemeClr val="dk1"/>
                    </a:solidFill>
                  </a:rPr>
                  <a:t>)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709" name="Google Shape;709;p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718690"/>
                <a:ext cx="7217700" cy="3819467"/>
              </a:xfrm>
              <a:prstGeom prst="rect">
                <a:avLst/>
              </a:prstGeom>
              <a:blipFill>
                <a:blip r:embed="rId3"/>
                <a:stretch>
                  <a:fillRect l="-703" r="-14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0" name="Google Shape;710;p1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1" name="Google Shape;711;p1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121500" y="1712225"/>
            <a:ext cx="4655100" cy="465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47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Mutually Exclusive Events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969" name="Google Shape;969;p147"/>
          <p:cNvSpPr txBox="1"/>
          <p:nvPr/>
        </p:nvSpPr>
        <p:spPr>
          <a:xfrm>
            <a:off x="831825" y="2603400"/>
            <a:ext cx="9202200" cy="10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2600">
                <a:solidFill>
                  <a:schemeClr val="dk1"/>
                </a:solidFill>
              </a:rPr>
              <a:t>A spinner has 12 equal sections: 4 red, 3 blue, 2 yellow, and 3 green. Find the probability of spinning yellow OR green.</a:t>
            </a: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1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148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The Complement Rule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76" name="Google Shape;976;p148"/>
              <p:cNvSpPr txBox="1"/>
              <p:nvPr/>
            </p:nvSpPr>
            <p:spPr>
              <a:xfrm>
                <a:off x="744598" y="1404821"/>
                <a:ext cx="11167670" cy="38194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The </a:t>
                </a:r>
                <a:r>
                  <a:rPr lang="en-US" sz="2200" b="1" dirty="0">
                    <a:solidFill>
                      <a:schemeClr val="dk1"/>
                    </a:solidFill>
                  </a:rPr>
                  <a:t>complement</a:t>
                </a:r>
                <a:r>
                  <a:rPr lang="en-US" sz="2200" dirty="0">
                    <a:solidFill>
                      <a:schemeClr val="dk1"/>
                    </a:solidFill>
                  </a:rPr>
                  <a:t> of event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written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includes all outcomes not in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The Complement Rule: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Why it works: All probabilities in a probability model sum to 1.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When to use: Often easier to calculate probability of something NOT happening!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Example: A basketball player makes 65% of free throws. What's the probability she misses?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200" i="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miss</m:t>
                        </m:r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=1−0.65=0.35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35%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976" name="Google Shape;976;p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598" y="1404821"/>
                <a:ext cx="11167670" cy="3819467"/>
              </a:xfrm>
              <a:prstGeom prst="rect">
                <a:avLst/>
              </a:prstGeom>
              <a:blipFill>
                <a:blip r:embed="rId3"/>
                <a:stretch>
                  <a:fillRect l="-3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7" name="Google Shape;977;p1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149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Example: Using the Complement Rule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3" name="Google Shape;983;p149"/>
              <p:cNvSpPr txBox="1"/>
              <p:nvPr/>
            </p:nvSpPr>
            <p:spPr>
              <a:xfrm>
                <a:off x="831833" y="1069392"/>
                <a:ext cx="10559700" cy="48583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 factory produces light bulbs. The probability that a randomly selected bulb is defective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(a): Find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defective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Given: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defective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=0.05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(b): Find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not</m:t>
                        </m:r>
                        <m:r>
                          <m:rPr>
                            <m:nor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defective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Using the Complement Rule: </a:t>
                </a:r>
                <a:br>
                  <a:rPr lang="en-US" sz="2200" dirty="0">
                    <a:solidFill>
                      <a:schemeClr val="dk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200" i="0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not</m:t>
                          </m:r>
                          <m:r>
                            <m:rPr>
                              <m:nor/>
                            </m:rPr>
                            <a:rPr lang="en-US" sz="2200" i="0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200" i="0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defective</m:t>
                          </m:r>
                        </m:e>
                      </m:d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200" i="0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defective</m:t>
                          </m:r>
                        </m:e>
                      </m:d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=0.95</m:t>
                      </m:r>
                    </m:oMath>
                  </m:oMathPara>
                </a14:m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Interpretation: 95% of bulbs work properly—much easier than counting all working scenarios!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983" name="Google Shape;983;p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069392"/>
                <a:ext cx="10559700" cy="4858341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4" name="Google Shape;984;p1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50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The Complement Rule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990" name="Google Shape;990;p150"/>
          <p:cNvSpPr txBox="1"/>
          <p:nvPr/>
        </p:nvSpPr>
        <p:spPr>
          <a:xfrm>
            <a:off x="831833" y="2076829"/>
            <a:ext cx="9226200" cy="11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</a:rPr>
              <a:t>The weather forecast says there's a 30% chance of rain tomorrow. What is the probability it will NOT rain?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1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151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Probability Using Counting Theory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7" name="Google Shape;997;p151"/>
              <p:cNvSpPr txBox="1"/>
              <p:nvPr/>
            </p:nvSpPr>
            <p:spPr>
              <a:xfrm>
                <a:off x="816150" y="1150568"/>
                <a:ext cx="10559700" cy="45555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We can use combinations to count favorable outcomes and total outcomes!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Formula: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200" i="0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favorable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200" i="0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total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</a:t>
                </a: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Example: A bookshelf has 12 books: 7 fiction and 5 non-fiction. You randomly select 4 books to read over break. Find the probability that exactly 2 are fiction.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Favorable outcomes: Choose 2 from 7 fiction AND 2 from 5 non-fiction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558800" marR="0" lvl="1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7,2</m:t>
                        </m:r>
                      </m:e>
                    </m:d>
                    <m:r>
                      <a:rPr lang="en-US" sz="22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2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5,2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=21×10=210</m:t>
                    </m:r>
                  </m:oMath>
                </a14:m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Total outcomes: Choose 4 from 12 books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558800" marR="0" lvl="1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12,4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=495</m:t>
                    </m:r>
                  </m:oMath>
                </a14:m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Calculate: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exactly</m:t>
                        </m:r>
                        <m:r>
                          <m:rPr>
                            <m:nor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 2 </m:t>
                        </m:r>
                        <m:r>
                          <m:rPr>
                            <m:nor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fiction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210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495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0.424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997" name="Google Shape;997;p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50" y="1150568"/>
                <a:ext cx="10559700" cy="4555502"/>
              </a:xfrm>
              <a:prstGeom prst="rect">
                <a:avLst/>
              </a:prstGeom>
              <a:blipFill>
                <a:blip r:embed="rId3"/>
                <a:stretch>
                  <a:fillRect l="-4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8" name="Google Shape;998;p1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3BBB41-D08E-5EEC-3B11-67197C2C21A5}"/>
              </a:ext>
            </a:extLst>
          </p:cNvPr>
          <p:cNvSpPr txBox="1"/>
          <p:nvPr/>
        </p:nvSpPr>
        <p:spPr>
          <a:xfrm>
            <a:off x="2503314" y="6065172"/>
            <a:ext cx="7202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dk1"/>
                </a:solidFill>
              </a:rPr>
              <a:t>Interpretation: About 42% chance of selecting exactly 2 fiction books.</a:t>
            </a:r>
          </a:p>
          <a:p>
            <a:endParaRPr lang="en-US" sz="18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152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Counting &amp; Probability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004" name="Google Shape;1004;p152"/>
          <p:cNvSpPr txBox="1"/>
          <p:nvPr/>
        </p:nvSpPr>
        <p:spPr>
          <a:xfrm>
            <a:off x="831833" y="1801808"/>
            <a:ext cx="9559500" cy="23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2600" dirty="0">
                <a:solidFill>
                  <a:schemeClr val="dk1"/>
                </a:solidFill>
              </a:rPr>
              <a:t>A poker hand of 5 cards is dealt from a standard 52-card deck.</a:t>
            </a:r>
            <a:endParaRPr sz="2600" dirty="0">
              <a:solidFill>
                <a:schemeClr val="dk1"/>
              </a:solidFill>
            </a:endParaRPr>
          </a:p>
          <a:p>
            <a:pPr marL="457200" marR="0" lvl="0" indent="-3937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lang="en-US" sz="2600" dirty="0">
                <a:solidFill>
                  <a:schemeClr val="dk1"/>
                </a:solidFill>
              </a:rPr>
              <a:t>What is the probability that all 5 cards are spades?</a:t>
            </a:r>
            <a:endParaRPr sz="2600" dirty="0">
              <a:solidFill>
                <a:schemeClr val="dk1"/>
              </a:solidFill>
            </a:endParaRPr>
          </a:p>
          <a:p>
            <a:pPr marL="457200" marR="0" lvl="0" indent="-3937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lang="en-US" sz="2600" dirty="0">
                <a:solidFill>
                  <a:schemeClr val="dk1"/>
                </a:solidFill>
              </a:rPr>
              <a:t>What is the probability that exactly 3 cards are hearts?</a:t>
            </a:r>
            <a:endParaRPr sz="26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2600" dirty="0">
              <a:solidFill>
                <a:schemeClr val="dk1"/>
              </a:solidFill>
            </a:endParaRPr>
          </a:p>
        </p:txBody>
      </p:sp>
      <p:sp>
        <p:nvSpPr>
          <p:cNvPr id="1005" name="Google Shape;1005;p1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153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105156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en-US"/>
              <a:t>Before we finish up…</a:t>
            </a:r>
            <a:endParaRPr/>
          </a:p>
        </p:txBody>
      </p:sp>
      <p:sp>
        <p:nvSpPr>
          <p:cNvPr id="1011" name="Google Shape;1011;p153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105156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</a:pPr>
            <a:r>
              <a:rPr lang="en-US" sz="4400" b="1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/>
          </a:p>
          <a:p>
            <a:pPr marL="0" lvl="0" indent="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Questions…..</a:t>
            </a:r>
            <a:endParaRPr/>
          </a:p>
        </p:txBody>
      </p:sp>
      <p:sp>
        <p:nvSpPr>
          <p:cNvPr id="1012" name="Google Shape;1012;p153"/>
          <p:cNvSpPr txBox="1">
            <a:spLocks noGrp="1"/>
          </p:cNvSpPr>
          <p:nvPr>
            <p:ph type="body" idx="4294967295"/>
          </p:nvPr>
        </p:nvSpPr>
        <p:spPr>
          <a:xfrm>
            <a:off x="4374538" y="2913069"/>
            <a:ext cx="4146300" cy="58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</a:pPr>
            <a:r>
              <a:rPr lang="en-US" sz="4400" b="1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sz="4400"/>
          </a:p>
          <a:p>
            <a:pPr marL="0" lvl="0" indent="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Next steps…..</a:t>
            </a:r>
            <a:endParaRPr/>
          </a:p>
        </p:txBody>
      </p:sp>
      <p:sp>
        <p:nvSpPr>
          <p:cNvPr id="1013" name="Google Shape;1013;p153"/>
          <p:cNvSpPr txBox="1">
            <a:spLocks noGrp="1"/>
          </p:cNvSpPr>
          <p:nvPr>
            <p:ph type="body" idx="4294967295"/>
          </p:nvPr>
        </p:nvSpPr>
        <p:spPr>
          <a:xfrm>
            <a:off x="7328475" y="2913074"/>
            <a:ext cx="4146300" cy="58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</a:pPr>
            <a:r>
              <a:rPr lang="en-US" sz="4400" b="1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 sz="4400"/>
          </a:p>
          <a:p>
            <a:pPr marL="0" lvl="0" indent="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Reminders about student hours, upcoming deadlines, campus activities ….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154"/>
          <p:cNvSpPr txBox="1">
            <a:spLocks noGrp="1"/>
          </p:cNvSpPr>
          <p:nvPr>
            <p:ph type="title"/>
          </p:nvPr>
        </p:nvSpPr>
        <p:spPr>
          <a:xfrm>
            <a:off x="831850" y="634135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en-US"/>
              <a:t>Attributions</a:t>
            </a:r>
            <a:endParaRPr/>
          </a:p>
        </p:txBody>
      </p:sp>
      <p:sp>
        <p:nvSpPr>
          <p:cNvPr id="1018" name="Google Shape;1018;p154"/>
          <p:cNvSpPr txBox="1">
            <a:spLocks noGrp="1"/>
          </p:cNvSpPr>
          <p:nvPr>
            <p:ph type="body" idx="1"/>
          </p:nvPr>
        </p:nvSpPr>
        <p:spPr>
          <a:xfrm>
            <a:off x="831850" y="2094932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41300" lvl="0" indent="-25400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Illustrations are from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Storyset</a:t>
            </a:r>
            <a:endParaRPr/>
          </a:p>
          <a:p>
            <a:pPr marL="241300" lvl="0" indent="-254000" algn="l" rtl="0">
              <a:lnSpc>
                <a:spcPct val="12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Authored by: Lumen Learning. License: </a:t>
            </a:r>
            <a:r>
              <a:rPr lang="en-US" i="1" u="sng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BY: Attribution</a:t>
            </a:r>
            <a:endParaRPr>
              <a:solidFill>
                <a:schemeClr val="accent2"/>
              </a:solidFill>
            </a:endParaRPr>
          </a:p>
          <a:p>
            <a:pPr marL="241300" lvl="0" indent="-7620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020" name="Google Shape;1020;p1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99523" y="634125"/>
            <a:ext cx="5723825" cy="572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12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Addition Principle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717" name="Google Shape;717;p112"/>
          <p:cNvSpPr txBox="1"/>
          <p:nvPr/>
        </p:nvSpPr>
        <p:spPr>
          <a:xfrm>
            <a:off x="831833" y="1623821"/>
            <a:ext cx="9571800" cy="28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2600" dirty="0">
                <a:solidFill>
                  <a:schemeClr val="dk1"/>
                </a:solidFill>
              </a:rPr>
              <a:t>A bakery offers breakfast pastries:</a:t>
            </a:r>
            <a:endParaRPr sz="2600" dirty="0">
              <a:solidFill>
                <a:schemeClr val="dk1"/>
              </a:solidFill>
            </a:endParaRPr>
          </a:p>
          <a:p>
            <a:pPr marL="457200" marR="0" lvl="0" indent="-3937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 dirty="0">
                <a:solidFill>
                  <a:schemeClr val="dk1"/>
                </a:solidFill>
              </a:rPr>
              <a:t>5 types of muffins</a:t>
            </a:r>
            <a:endParaRPr sz="2600" dirty="0">
              <a:solidFill>
                <a:schemeClr val="dk1"/>
              </a:solidFill>
            </a:endParaRPr>
          </a:p>
          <a:p>
            <a:pPr marL="457200" marR="0" lvl="0" indent="-3937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 dirty="0">
                <a:solidFill>
                  <a:schemeClr val="dk1"/>
                </a:solidFill>
              </a:rPr>
              <a:t>6 types of donuts</a:t>
            </a:r>
            <a:endParaRPr sz="26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2600" dirty="0">
                <a:solidFill>
                  <a:schemeClr val="dk1"/>
                </a:solidFill>
              </a:rPr>
              <a:t>A customer will choose either a muffin OR a donut (not both).</a:t>
            </a:r>
            <a:endParaRPr sz="26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2600" dirty="0">
                <a:solidFill>
                  <a:schemeClr val="dk1"/>
                </a:solidFill>
              </a:rPr>
              <a:t>How many different pastry choices does the customer have?</a:t>
            </a:r>
            <a:endParaRPr sz="2600" dirty="0">
              <a:solidFill>
                <a:schemeClr val="dk1"/>
              </a:solidFill>
            </a:endParaRPr>
          </a:p>
        </p:txBody>
      </p:sp>
      <p:sp>
        <p:nvSpPr>
          <p:cNvPr id="718" name="Google Shape;718;p1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13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r>
              <a:rPr lang="en-US" dirty="0"/>
              <a:t>Multiplication Principle (Sequential Choices)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4" name="Google Shape;724;p113"/>
              <p:cNvSpPr txBox="1"/>
              <p:nvPr/>
            </p:nvSpPr>
            <p:spPr>
              <a:xfrm>
                <a:off x="831827" y="1304700"/>
                <a:ext cx="7686531" cy="40737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If Event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can occur in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ways and Event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can occur in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ways after Event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then both events together can occur in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ways.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Also called the Fundamental Counting Principle.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Example: Fixed-price dinner menu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2 appetizers (soup or salad)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3 entrées (chicken, fish, tofu)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2 desserts (cake, pudding)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Total dinners: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2 ×</m:t>
                    </m:r>
                    <m:r>
                      <a:rPr lang="en-US" sz="22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3 ×</m:t>
                    </m:r>
                    <m:r>
                      <a:rPr lang="en-US" sz="22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2=12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possible meals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724" name="Google Shape;724;p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7" y="1304700"/>
                <a:ext cx="7686531" cy="4073767"/>
              </a:xfrm>
              <a:prstGeom prst="rect">
                <a:avLst/>
              </a:prstGeom>
              <a:blipFill>
                <a:blip r:embed="rId3"/>
                <a:stretch>
                  <a:fillRect l="-6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5" name="Google Shape;725;p1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6" name="Google Shape;726;p1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2251" t="18714" r="45937" b="12076"/>
          <a:stretch/>
        </p:blipFill>
        <p:spPr>
          <a:xfrm>
            <a:off x="9019500" y="753788"/>
            <a:ext cx="2805525" cy="610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114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Multiplication Principle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732" name="Google Shape;732;p114"/>
          <p:cNvSpPr txBox="1"/>
          <p:nvPr/>
        </p:nvSpPr>
        <p:spPr>
          <a:xfrm>
            <a:off x="831833" y="1586197"/>
            <a:ext cx="8568900" cy="27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2600" dirty="0">
                <a:solidFill>
                  <a:schemeClr val="dk1"/>
                </a:solidFill>
              </a:rPr>
              <a:t>A sandwich shop offers lunch combos:</a:t>
            </a:r>
            <a:endParaRPr sz="2600" dirty="0">
              <a:solidFill>
                <a:schemeClr val="dk1"/>
              </a:solidFill>
            </a:endParaRPr>
          </a:p>
          <a:p>
            <a:pPr marL="457200" marR="0" lvl="0" indent="-3937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 dirty="0">
                <a:solidFill>
                  <a:schemeClr val="dk1"/>
                </a:solidFill>
              </a:rPr>
              <a:t>5 types of sandwiches</a:t>
            </a:r>
            <a:endParaRPr sz="2600" dirty="0">
              <a:solidFill>
                <a:schemeClr val="dk1"/>
              </a:solidFill>
            </a:endParaRPr>
          </a:p>
          <a:p>
            <a:pPr marL="457200" marR="0" lvl="0" indent="-3937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 dirty="0">
                <a:solidFill>
                  <a:schemeClr val="dk1"/>
                </a:solidFill>
              </a:rPr>
              <a:t>3 types of chips</a:t>
            </a:r>
            <a:endParaRPr sz="2600" dirty="0">
              <a:solidFill>
                <a:schemeClr val="dk1"/>
              </a:solidFill>
            </a:endParaRPr>
          </a:p>
          <a:p>
            <a:pPr marL="457200" marR="0" lvl="0" indent="-3937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 dirty="0">
                <a:solidFill>
                  <a:schemeClr val="dk1"/>
                </a:solidFill>
              </a:rPr>
              <a:t>4 types of drinks</a:t>
            </a:r>
            <a:endParaRPr sz="26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2600" dirty="0">
                <a:solidFill>
                  <a:schemeClr val="dk1"/>
                </a:solidFill>
              </a:rPr>
              <a:t>How many different lunch combos can be ordered?</a:t>
            </a:r>
            <a:endParaRPr sz="2600" dirty="0">
              <a:solidFill>
                <a:schemeClr val="dk1"/>
              </a:solidFill>
            </a:endParaRPr>
          </a:p>
        </p:txBody>
      </p:sp>
      <p:sp>
        <p:nvSpPr>
          <p:cNvPr id="733" name="Google Shape;733;p1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15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Permutations: When Order Matters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39" name="Google Shape;739;p115"/>
              <p:cNvSpPr txBox="1"/>
              <p:nvPr/>
            </p:nvSpPr>
            <p:spPr>
              <a:xfrm>
                <a:off x="831825" y="1384300"/>
                <a:ext cx="10525986" cy="34369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 </a:t>
                </a:r>
                <a:r>
                  <a:rPr lang="en-US" sz="2200" b="1" dirty="0">
                    <a:solidFill>
                      <a:schemeClr val="dk1"/>
                    </a:solidFill>
                  </a:rPr>
                  <a:t>permutation</a:t>
                </a:r>
                <a:r>
                  <a:rPr lang="en-US" sz="2200" dirty="0">
                    <a:solidFill>
                      <a:schemeClr val="dk1"/>
                    </a:solidFill>
                  </a:rPr>
                  <a:t> is an arrangement of objects in a specific order.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Think about it: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Hanging 3 paintings on a wall (order matters: left to right)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Arranging swimmers in 1st, 2nd, 3rd place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Creating a 4-digit PIN (1 2 3 4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4 3 2 1)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Key question: "Does the order of selection matter?" If YES → use permutations.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739" name="Google Shape;739;p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5" y="1384300"/>
                <a:ext cx="10525986" cy="3436926"/>
              </a:xfrm>
              <a:prstGeom prst="rect">
                <a:avLst/>
              </a:prstGeom>
              <a:blipFill>
                <a:blip r:embed="rId3"/>
                <a:stretch>
                  <a:fillRect l="-4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0" name="Google Shape;740;p1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116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r>
              <a:rPr lang="en-US" dirty="0"/>
              <a:t>Permutations Using Multiplication Principle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6" name="Google Shape;746;p116"/>
              <p:cNvSpPr txBox="1"/>
              <p:nvPr/>
            </p:nvSpPr>
            <p:spPr>
              <a:xfrm>
                <a:off x="824933" y="1281950"/>
                <a:ext cx="10559700" cy="446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Example: Hang 3 paintings chosen from 4 paintings 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).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1: Draw blanks for each position: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533400" marR="0" lvl="1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____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____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____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2: Count choices for each position: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533400" marR="0" lvl="1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Position 1: 4 choices →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4 ×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____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____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533400" marR="0" lvl="1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Position 2: 3 remaining →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4 × 3 ×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____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533400" marR="0" lvl="1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Position 3: 2 remaining →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4 × 3 × 2</m:t>
                    </m:r>
                  </m:oMath>
                </a14:m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3: Multiply: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4 ×</m:t>
                    </m:r>
                    <m:r>
                      <a:rPr lang="en-US" sz="22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3 ×</m:t>
                    </m:r>
                    <m:r>
                      <a:rPr lang="en-US" sz="22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2 = 24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ways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Answer: 24 permutations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746" name="Google Shape;746;p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33" y="1281950"/>
                <a:ext cx="10559700" cy="4468200"/>
              </a:xfrm>
              <a:prstGeom prst="rect">
                <a:avLst/>
              </a:prstGeom>
              <a:blipFill>
                <a:blip r:embed="rId3"/>
                <a:stretch>
                  <a:fillRect l="-3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7" name="Google Shape;747;p1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202324"/>
      </a:dk1>
      <a:lt1>
        <a:srgbClr val="FFFFFF"/>
      </a:lt1>
      <a:dk2>
        <a:srgbClr val="636566"/>
      </a:dk2>
      <a:lt2>
        <a:srgbClr val="F3F3EF"/>
      </a:lt2>
      <a:accent1>
        <a:srgbClr val="EAE8E3"/>
      </a:accent1>
      <a:accent2>
        <a:srgbClr val="5367EA"/>
      </a:accent2>
      <a:accent3>
        <a:srgbClr val="9FEDF9"/>
      </a:accent3>
      <a:accent4>
        <a:srgbClr val="990099"/>
      </a:accent4>
      <a:accent5>
        <a:srgbClr val="400792"/>
      </a:accent5>
      <a:accent6>
        <a:srgbClr val="F3BE36"/>
      </a:accent6>
      <a:hlink>
        <a:srgbClr val="5367EA"/>
      </a:hlink>
      <a:folHlink>
        <a:srgbClr val="4007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1">
      <a:dk1>
        <a:srgbClr val="202324"/>
      </a:dk1>
      <a:lt1>
        <a:srgbClr val="FFFFFF"/>
      </a:lt1>
      <a:dk2>
        <a:srgbClr val="636566"/>
      </a:dk2>
      <a:lt2>
        <a:srgbClr val="F3F3EF"/>
      </a:lt2>
      <a:accent1>
        <a:srgbClr val="EAE8E3"/>
      </a:accent1>
      <a:accent2>
        <a:srgbClr val="5367EA"/>
      </a:accent2>
      <a:accent3>
        <a:srgbClr val="9FEDF9"/>
      </a:accent3>
      <a:accent4>
        <a:srgbClr val="990099"/>
      </a:accent4>
      <a:accent5>
        <a:srgbClr val="400792"/>
      </a:accent5>
      <a:accent6>
        <a:srgbClr val="F3BE36"/>
      </a:accent6>
      <a:hlink>
        <a:srgbClr val="5367EA"/>
      </a:hlink>
      <a:folHlink>
        <a:srgbClr val="4007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rgbClr val="202324"/>
      </a:dk1>
      <a:lt1>
        <a:srgbClr val="FFFFFF"/>
      </a:lt1>
      <a:dk2>
        <a:srgbClr val="636566"/>
      </a:dk2>
      <a:lt2>
        <a:srgbClr val="F3F3EF"/>
      </a:lt2>
      <a:accent1>
        <a:srgbClr val="EAE8E3"/>
      </a:accent1>
      <a:accent2>
        <a:srgbClr val="5367EA"/>
      </a:accent2>
      <a:accent3>
        <a:srgbClr val="9FEDF9"/>
      </a:accent3>
      <a:accent4>
        <a:srgbClr val="990099"/>
      </a:accent4>
      <a:accent5>
        <a:srgbClr val="400792"/>
      </a:accent5>
      <a:accent6>
        <a:srgbClr val="F3BE36"/>
      </a:accent6>
      <a:hlink>
        <a:srgbClr val="5367EA"/>
      </a:hlink>
      <a:folHlink>
        <a:srgbClr val="4007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ustom 1">
      <a:dk1>
        <a:srgbClr val="202324"/>
      </a:dk1>
      <a:lt1>
        <a:srgbClr val="FFFFFF"/>
      </a:lt1>
      <a:dk2>
        <a:srgbClr val="636566"/>
      </a:dk2>
      <a:lt2>
        <a:srgbClr val="F3F3EF"/>
      </a:lt2>
      <a:accent1>
        <a:srgbClr val="EAE8E3"/>
      </a:accent1>
      <a:accent2>
        <a:srgbClr val="5367EA"/>
      </a:accent2>
      <a:accent3>
        <a:srgbClr val="9FEDF9"/>
      </a:accent3>
      <a:accent4>
        <a:srgbClr val="990099"/>
      </a:accent4>
      <a:accent5>
        <a:srgbClr val="400792"/>
      </a:accent5>
      <a:accent6>
        <a:srgbClr val="F3BE36"/>
      </a:accent6>
      <a:hlink>
        <a:srgbClr val="5367EA"/>
      </a:hlink>
      <a:folHlink>
        <a:srgbClr val="4007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ustom 1">
      <a:dk1>
        <a:srgbClr val="202324"/>
      </a:dk1>
      <a:lt1>
        <a:srgbClr val="FFFFFF"/>
      </a:lt1>
      <a:dk2>
        <a:srgbClr val="636566"/>
      </a:dk2>
      <a:lt2>
        <a:srgbClr val="F3F3EF"/>
      </a:lt2>
      <a:accent1>
        <a:srgbClr val="EAE8E3"/>
      </a:accent1>
      <a:accent2>
        <a:srgbClr val="5367EA"/>
      </a:accent2>
      <a:accent3>
        <a:srgbClr val="9FEDF9"/>
      </a:accent3>
      <a:accent4>
        <a:srgbClr val="990099"/>
      </a:accent4>
      <a:accent5>
        <a:srgbClr val="400792"/>
      </a:accent5>
      <a:accent6>
        <a:srgbClr val="F3BE36"/>
      </a:accent6>
      <a:hlink>
        <a:srgbClr val="5367EA"/>
      </a:hlink>
      <a:folHlink>
        <a:srgbClr val="4007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4141</Words>
  <Application>Microsoft Macintosh PowerPoint</Application>
  <PresentationFormat>Widescreen</PresentationFormat>
  <Paragraphs>368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Cambria Math</vt:lpstr>
      <vt:lpstr>Calibri</vt:lpstr>
      <vt:lpstr>Arial</vt:lpstr>
      <vt:lpstr>Arial Black</vt:lpstr>
      <vt:lpstr>Georgia</vt:lpstr>
      <vt:lpstr>Roboto Mono</vt:lpstr>
      <vt:lpstr>Office Theme</vt:lpstr>
      <vt:lpstr>Office Theme</vt:lpstr>
      <vt:lpstr>Office Theme</vt:lpstr>
      <vt:lpstr>Office Theme</vt:lpstr>
      <vt:lpstr>Office Theme</vt:lpstr>
      <vt:lpstr>Precalculus</vt:lpstr>
      <vt:lpstr>Affirmations </vt:lpstr>
      <vt:lpstr>Learning Goals: Counting Principles</vt:lpstr>
      <vt:lpstr>Addition Principle (Mutually Exclusive Events)</vt:lpstr>
      <vt:lpstr>Try It: Addition Principle</vt:lpstr>
      <vt:lpstr>Multiplication Principle (Sequential Choices)</vt:lpstr>
      <vt:lpstr>Try It: Multiplication Principle</vt:lpstr>
      <vt:lpstr>Permutations: When Order Matters</vt:lpstr>
      <vt:lpstr>Permutations Using Multiplication Principle</vt:lpstr>
      <vt:lpstr>Try It: Permutation</vt:lpstr>
      <vt:lpstr>Permutation Formula</vt:lpstr>
      <vt:lpstr>Permutations of Non-Distinct Objects</vt:lpstr>
      <vt:lpstr>Try It: Permutations of Non-Distinct Objects</vt:lpstr>
      <vt:lpstr>Combinations: When Order Doesn't Matter</vt:lpstr>
      <vt:lpstr>Example: Side Dish Combinations</vt:lpstr>
      <vt:lpstr>Subsets of a Set</vt:lpstr>
      <vt:lpstr>Try It: Subsets of a Set</vt:lpstr>
      <vt:lpstr>Learning Goals: Binomial Theorem </vt:lpstr>
      <vt:lpstr>Introduction to Binomial Theorem</vt:lpstr>
      <vt:lpstr>Binomial Coefficients</vt:lpstr>
      <vt:lpstr>Try It: Binomial Coefficients</vt:lpstr>
      <vt:lpstr>Binomial Theorem</vt:lpstr>
      <vt:lpstr>How to: Use the Binomial Theorem</vt:lpstr>
      <vt:lpstr>Example: Simple Expansion</vt:lpstr>
      <vt:lpstr>Example: Coefficients and Subtraction</vt:lpstr>
      <vt:lpstr>Try It: Binomial Theorem</vt:lpstr>
      <vt:lpstr>Finding a Single Term</vt:lpstr>
      <vt:lpstr>How to: Find a Single Term</vt:lpstr>
      <vt:lpstr>Example: Finding the 4th Term</vt:lpstr>
      <vt:lpstr>Try It: Find a Single Term</vt:lpstr>
      <vt:lpstr>Learning Goals: Probability</vt:lpstr>
      <vt:lpstr>Key Probability Vocabulary</vt:lpstr>
      <vt:lpstr>Probability of Equally Likely Outcomes</vt:lpstr>
      <vt:lpstr>Example: Rolling a Die</vt:lpstr>
      <vt:lpstr>Try It: Basic Probability</vt:lpstr>
      <vt:lpstr>Probability of "A OR B" (Union)</vt:lpstr>
      <vt:lpstr>Example: Union with Overlap </vt:lpstr>
      <vt:lpstr>Try It: Union of Events</vt:lpstr>
      <vt:lpstr>Probability of Mutually Exclusive Events</vt:lpstr>
      <vt:lpstr>Try It: Mutually Exclusive Events</vt:lpstr>
      <vt:lpstr>The Complement Rule</vt:lpstr>
      <vt:lpstr>Example: Using the Complement Rule</vt:lpstr>
      <vt:lpstr>Try It: The Complement Rule</vt:lpstr>
      <vt:lpstr>Probability Using Counting Theory</vt:lpstr>
      <vt:lpstr>Try It: Counting &amp; Probability</vt:lpstr>
      <vt:lpstr>Before we finish up…</vt:lpstr>
      <vt:lpstr>Attributions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Tobias Eld</cp:lastModifiedBy>
  <cp:revision>5</cp:revision>
  <dcterms:modified xsi:type="dcterms:W3CDTF">2026-02-26T23:01:04Z</dcterms:modified>
</cp:coreProperties>
</file>