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45" r:id="rId1"/>
    <p:sldMasterId id="2147483746" r:id="rId2"/>
    <p:sldMasterId id="2147483747" r:id="rId3"/>
    <p:sldMasterId id="2147483748" r:id="rId4"/>
    <p:sldMasterId id="2147483749" r:id="rId5"/>
  </p:sldMasterIdLst>
  <p:notesMasterIdLst>
    <p:notesMasterId r:id="rId6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12192000" cy="6858000"/>
  <p:notesSz cx="6858000" cy="9144000"/>
  <p:embeddedFontLst>
    <p:embeddedFont>
      <p:font typeface="Arial Black" panose="020B0604020202020204" pitchFamily="34" charset="0"/>
      <p:regular r:id="rId67"/>
      <p:bold r:id="rId68"/>
    </p:embeddedFont>
    <p:embeddedFont>
      <p:font typeface="Cambria Math" panose="02040503050406030204" pitchFamily="18" charset="0"/>
      <p:regular r:id="rId69"/>
    </p:embeddedFont>
    <p:embeddedFont>
      <p:font typeface="Georgia" panose="02040502050405020303" pitchFamily="18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5EF138-3A77-4601-9E0D-0DB0C2E6118D}">
  <a:tblStyle styleId="{EE5EF138-3A77-4601-9E0D-0DB0C2E611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4"/>
    <p:restoredTop sz="92466"/>
  </p:normalViewPr>
  <p:slideViewPr>
    <p:cSldViewPr snapToGrid="0">
      <p:cViewPr>
        <p:scale>
          <a:sx n="49" d="100"/>
          <a:sy n="49" d="100"/>
        </p:scale>
        <p:origin x="166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font" Target="fonts/font2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font" Target="fonts/font3.fntdata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font" Target="fonts/font1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font" Target="fonts/font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a007cb080a_0_1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a007cb080a_0_1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b1ca2900b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g3b1ca2900b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b1ca2900b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g3b1ca2900b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b1ca2900be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1" name="Google Shape;711;g3b1ca2900be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Pattern: Powers of e starting at 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When n = 1, exponent is 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When n = 2, exponent is 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Exponent pattern: n + 3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Formula: a_n = e^{n+3}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b1ca2900be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Google Shape;718;g3b1ca2900be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b1ca2900b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g3b1ca2900be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b1ca2900b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2" name="Google Shape;732;g3b1ca2900b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Sign pattern: First term negative → use (-1)^n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Numerator pattern: 2, 3, 4, 5, 6, ... → n + 1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Denominator pattern: 11, 13, 15, 17, 19, ... → 2n + 9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Formula: a_n = \frac{(-1)^n(n+1)}{2n+9}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b1ca2900b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9" name="Google Shape;739;g3b1ca2900be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b1ca2900be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b1ca2900be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b1ca2900b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3" name="Google Shape;753;g3b1ca2900b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 = 1: a_1 = 5 (given)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 = 2: a_2 = 2a_1 + 3 = 2(5) + 3 = 10 + 3 = 13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 = 3: a_3 = 2a_2 + 3 = 2(13) + 3 = 26 + 3 = 29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 = 4: a_4 = 2a_3 + 3 = 2(29) + 3 = 58 + 3 = 61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 = 5: a_5 = 2a_4 + 3 = 2(61) + 3 = 122 + 3 = 125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First five terms: \{5, 13, 29, 61, 125\}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2bfea5b9d0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0" name="Google Shape;760;g32bfea5b9d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c73850ce0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37" name="Google Shape;637;g1c73850ce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b1ca2900be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8" name="Google Shape;768;g3b1ca2900be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b1ca2900be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5" name="Google Shape;775;g3b1ca2900be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3adfb343e3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g3adfb343e3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1) 10 - 7 = 3, 13 - 10 = 3, 16 - 13 = 3, 19 - 16 =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Arithmetic with d =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2) 10 - 5 = 5, 20 - 10 = 10, 40 - 20 = 20, 80 - 40 = 40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 arithmetic (no common difference)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3b1ca2900b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g3b1ca2900b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b1ca2900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7" name="Google Shape;797;g3b1ca2900b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b1ca2900b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5" name="Google Shape;805;g3b1ca2900b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b1ca2900b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2" name="Google Shape;812;g3b1ca2900b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b1ca2900b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g3b1ca2900b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b1ca2900b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g3b1ca2900b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b21dfc1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5" name="Google Shape;835;g3b21dfc1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1: Find common difference: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 = 2 - 6 = -4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2: Write recursive formula: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a_1 = 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a_n = a_{n-1} - 4 for n \geq 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(or equivalently: a_n = a_{n-1} + (-4))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Verify: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a_2 = a_1 - 4 = 6 - 4 = 2 ✓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a_3 = a_2 - 4 = 2 - 4 = -2 ✓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a007cb080a_0_15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3" name="Google Shape;643;g3a007cb080a_0_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b1ca2900be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2" name="Google Shape;842;g3b1ca2900be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3b1ca2900be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9" name="Google Shape;849;g3b1ca2900be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1: Find d: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 = 7 - 3 = 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2: Write formula: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a_n = a_1 + d(n - 1)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a_n = 3 + 4(n - 1)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a_n = 3 + 4n - 4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a_n = 4n - 1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3: Substitute last term and solve: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67 = 4n - 1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68 = 4n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 = 17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There are 17 terms in the sequence.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2bfea5b9d0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g32bfea5b9d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3b21dfc1ed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4" name="Google Shape;864;g3b21dfc1ed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b1ca2900b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2" name="Google Shape;872;g3b1ca2900b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3b21dfc1ed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9" name="Google Shape;879;g3b21dfc1ed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1) \frac{12}{3} = 4, \frac{48}{12} = 4, \frac{192}{48} = 4, \frac{768}{192} = 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Geometric with r = 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2) \frac{10}{5} = 2, \frac{15}{10} = 1.5, \frac{20}{15} = 1.33...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 geometric (this is arithmetic with d = 5)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b1ca2900be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g3b1ca2900be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3b1ca2900b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3" name="Google Shape;893;g3b1ca2900b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3adfb343e3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g3adfb343e3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a_1 = 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a_2 = 5 \cdot (-2) = -10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a_3 = -10 \cdot (-2) = 20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a_4 = 20 \cdot (-2) = -40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First four terms: \{5, -10, 20, -40\}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b1ca2900b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8" name="Google Shape;908;g3b1ca2900b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52f158b3da_0_2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1" name="Google Shape;651;g252f158b3da_0_2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b1ca2900b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5" name="Google Shape;915;g3b1ca2900b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3b1ca2900b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2" name="Google Shape;922;g3b1ca2900b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b21dfc1ed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g3b21dfc1ed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1: Find 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= \frac{18}{6} =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2: Write formula: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a_n = 6 \cdot 3^{n-1}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3: Find 9th term: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a_9 = 6 \cdot 3^{9-1} = 6 \cdot 3^8 = 6 \cdot 6561 = 39,366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3b21dfc1ed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7" name="Google Shape;937;g3b21dfc1ed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b21dfc1ed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4" name="Google Shape;944;g3b21dfc1ed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32bfea5b9d0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1" name="Google Shape;951;g32bfea5b9d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3b1ca2900b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9" name="Google Shape;959;g3b1ca2900b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3b21dfc1ed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g3b21dfc1ed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3b21dfc1ed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4" name="Google Shape;974;g3b21dfc1ed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3b21dfc1ed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2" name="Google Shape;982;g3b21dfc1ed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b1ca2900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g3b1ca2900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3b21dfc1ed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9" name="Google Shape;989;g3b21dfc1ed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1: Identify a_1 =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2: Find a_{10} using a_n = a_1 + (n-1)d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 = 7 - 3 = 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a_{10} = 3 + (10-1)(4) = 3 + 36 = 39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3: n = 10 terms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4: Use formula: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S_{10} = \frac{10}{2}(3 + 39) = 5(42) = 210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sum is 210.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3b1ca2900b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6" name="Google Shape;996;g3b1ca2900b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3b21dfc1ed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3" name="Google Shape;1003;g3b21dfc1ed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1: Identify values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a_1 = 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 = \frac{6}{2} =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 = 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2: Substitute into formula: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S_6 = \frac{2(1 - 3^6)}{1 - 3}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3: Simplify: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S_6 = \frac{2(1 - 729)}{-2}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S_6 = \frac{2(-728)}{-2}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S_6 = \frac{-1456}{-2}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S_6 = 728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sum is 728.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3b1ca2900b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0" name="Google Shape;1010;g3b1ca2900b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3b21dfc1ed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7" name="Google Shape;1017;g3b21dfc1ed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3b21dfc1ed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4" name="Google Shape;1024;g3b21dfc1ed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3b1ca2900b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1" name="Google Shape;1031;g3b1ca2900b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b21dfc1ed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8" name="Google Shape;1038;g3b21dfc1ed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3adfb343e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6" name="Google Shape;1046;g3adfb343e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1: Identify values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First term when k=1: a_1 = 6 \cdot (\frac{2}{3})^1 = 6 \cdot \frac{2}{3} = 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Common ratio: r = \frac{2}{3}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2: Check condition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-1 &lt; \frac{2}{3} &lt; 1 ✓ Sum exists!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3: Use formula: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 = \frac{a_1}{1 - r} = \frac{4}{1 - \frac{2}{3}}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4: Simplify: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 = \frac{4}{\frac{1}{3}} = 4 \cdot 3 = 12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sum is 12.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32bf7bc1459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g32bf7bc145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b1ca2900b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g3b1ca2900b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3a007cb080a_0_10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1" name="Google Shape;1061;g3a007cb080a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b1ca2900b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g3b1ca2900b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b1ca2900b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g3b1ca2900b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52f158b3da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g252f158b3da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 = 1: a_1 = 2(1)^2 - 5 = 2 - 5 = -3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 = 2: a_2 = 2(2)^2 - 5 = 8 - 5 =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 = 3: a_3 = 2(3)^2 - 5 = 18 - 5 = 13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 = 4: a_4 = 2(4)^2 - 5 = 32 - 5 = 27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 = 5: a_5 = 2(5)^2 - 5 = 50 - 5 = 45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First five terms: \{-3, 3, 13, 27, 45\}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8235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5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5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0" y="2646382"/>
            <a:ext cx="12191999" cy="42116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0" y="4324573"/>
            <a:ext cx="12191999" cy="2533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893" cy="162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892" cy="18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893" cy="18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058" cy="5730875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4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599" cy="306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1" y="5242956"/>
            <a:ext cx="12191999" cy="16150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7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>
            <a:off x="-1" y="1"/>
            <a:ext cx="8736227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62" cy="125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2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944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>
            <a:off x="-4" y="6221691"/>
            <a:ext cx="12191999" cy="6363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4032793" y="2752780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6785790" y="2760689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9536303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1281354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1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30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0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30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11198352" y="6372663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1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1"/>
            <a:ext cx="12191999" cy="2351041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/>
          <p:nvPr/>
        </p:nvSpPr>
        <p:spPr>
          <a:xfrm>
            <a:off x="1" y="0"/>
            <a:ext cx="58736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98" cy="178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9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11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5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/>
          <p:nvPr/>
        </p:nvSpPr>
        <p:spPr>
          <a:xfrm>
            <a:off x="5627912" y="1027253"/>
            <a:ext cx="5551714" cy="4803493"/>
          </a:xfrm>
          <a:prstGeom prst="rect">
            <a:avLst/>
          </a:prstGeom>
          <a:solidFill>
            <a:schemeClr val="lt1">
              <a:alpha val="87058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6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187" cy="183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425" cy="38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41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9" name="Google Shape;299;p4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4032793" y="2752780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6785790" y="2760689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/>
        </p:nvSpPr>
        <p:spPr>
          <a:xfrm>
            <a:off x="9536303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8"/>
          <p:cNvSpPr/>
          <p:nvPr/>
        </p:nvSpPr>
        <p:spPr>
          <a:xfrm>
            <a:off x="1281354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8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48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48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48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8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8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9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/>
          <p:nvPr/>
        </p:nvSpPr>
        <p:spPr>
          <a:xfrm>
            <a:off x="1" y="5242956"/>
            <a:ext cx="12192000" cy="161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2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2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4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10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5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6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6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6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6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56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6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56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6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7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57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8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9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/>
          <p:nvPr/>
        </p:nvSpPr>
        <p:spPr>
          <a:xfrm>
            <a:off x="5627912" y="1027253"/>
            <a:ext cx="5551800" cy="4803600"/>
          </a:xfrm>
          <a:prstGeom prst="rect">
            <a:avLst/>
          </a:prstGeom>
          <a:solidFill>
            <a:schemeClr val="lt1">
              <a:alpha val="8667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1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2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6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9" name="Google Shape;409;p6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1" name="Google Shape;411;p6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4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6" name="Google Shape;416;p6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6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7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8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8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6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69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1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7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2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72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3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4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7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7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7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7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7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7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7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7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7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5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5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75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75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8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9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9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9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9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7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80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1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1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1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1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1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1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81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81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81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81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81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81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81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81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81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p81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81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1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8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82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3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3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83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83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3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3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83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536" name="Google Shape;536;p8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85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7" name="Google Shape;547;p8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9" name="Google Shape;549;p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8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57" name="Google Shape;557;p8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58" name="Google Shape;558;p8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1" name="Google Shape;561;p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9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5" name="Google Shape;565;p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9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9" name="Google Shape;569;p9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0" name="Google Shape;570;p9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9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6" name="Google Shape;576;p9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7" name="Google Shape;577;p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580" name="Google Shape;580;p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9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84" name="Google Shape;584;p9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5" name="Google Shape;585;p9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86" name="Google Shape;586;p9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9" name="Google Shape;589;p9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92" name="Google Shape;592;p9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3" name="Google Shape;593;p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99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9" name="Google Shape;599;p99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00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00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100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00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01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01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101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9" name="Google Shape;609;p101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0" name="Google Shape;610;p101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1" name="Google Shape;611;p101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2" name="Google Shape;612;p101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3" name="Google Shape;613;p101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4" name="Google Shape;614;p101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5" name="Google Shape;615;p101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6" name="Google Shape;616;p101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7" name="Google Shape;617;p101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8" name="Google Shape;618;p101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9" name="Google Shape;619;p101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0" name="Google Shape;620;p101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2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02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4" name="Google Shape;624;p102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02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p102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4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4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66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6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8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8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et.com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8.png"/><Relationship Id="rId4" Type="http://schemas.openxmlformats.org/officeDocument/2006/relationships/hyperlink" Target="https://creativecommons.org/licenses/by/4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03"/>
          <p:cNvSpPr txBox="1">
            <a:spLocks noGrp="1"/>
          </p:cNvSpPr>
          <p:nvPr>
            <p:ph type="title"/>
          </p:nvPr>
        </p:nvSpPr>
        <p:spPr>
          <a:xfrm>
            <a:off x="5993900" y="895100"/>
            <a:ext cx="5812800" cy="20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367EA"/>
              </a:buClr>
              <a:buSzPts val="7200"/>
              <a:buFont typeface="Arial"/>
              <a:buNone/>
            </a:pPr>
            <a:r>
              <a:rPr lang="en-US" sz="7200" b="1">
                <a:solidFill>
                  <a:srgbClr val="5367EA"/>
                </a:solidFill>
              </a:rPr>
              <a:t>Precalculus</a:t>
            </a:r>
            <a:endParaRPr sz="7200"/>
          </a:p>
        </p:txBody>
      </p:sp>
      <p:sp>
        <p:nvSpPr>
          <p:cNvPr id="631" name="Google Shape;631;p103"/>
          <p:cNvSpPr txBox="1">
            <a:spLocks noGrp="1"/>
          </p:cNvSpPr>
          <p:nvPr>
            <p:ph type="body" idx="1"/>
          </p:nvPr>
        </p:nvSpPr>
        <p:spPr>
          <a:xfrm>
            <a:off x="6096000" y="3256767"/>
            <a:ext cx="5711100" cy="29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100">
                <a:solidFill>
                  <a:schemeClr val="dk1"/>
                </a:solidFill>
              </a:rPr>
              <a:t>Module 11: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b="1">
                <a:solidFill>
                  <a:schemeClr val="dk1"/>
                </a:solidFill>
              </a:rPr>
              <a:t>Sequences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633" name="Google Shape;633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-781407" y="781448"/>
            <a:ext cx="6872526" cy="5309712"/>
          </a:xfrm>
          <a:prstGeom prst="flowChartDocument">
            <a:avLst/>
          </a:prstGeom>
          <a:solidFill>
            <a:srgbClr val="D3B9FC">
              <a:alpha val="8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4" name="Google Shape;634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6899" y="895100"/>
            <a:ext cx="5247000" cy="52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1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Evaluate Piecewise Sequences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9" name="Google Shape;699;p112"/>
              <p:cNvSpPr txBox="1"/>
              <p:nvPr/>
            </p:nvSpPr>
            <p:spPr>
              <a:xfrm>
                <a:off x="831833" y="1384300"/>
                <a:ext cx="10559700" cy="3310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Steps: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Identify the formula to which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applies.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To find the first term,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use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 the appropriate formula.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Identify the formula to which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applies.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To find the second term,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use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 the appropriate formula.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5. Continue in the same manner until you have identified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terms.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99" name="Google Shape;699;p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3310866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0" name="Google Shape;700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1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Explicit Formulas</a:t>
            </a:r>
            <a:endParaRPr sz="4000" dirty="0"/>
          </a:p>
        </p:txBody>
      </p:sp>
      <p:sp>
        <p:nvSpPr>
          <p:cNvPr id="706" name="Google Shape;706;p113"/>
          <p:cNvSpPr txBox="1"/>
          <p:nvPr/>
        </p:nvSpPr>
        <p:spPr>
          <a:xfrm>
            <a:off x="831827" y="1384300"/>
            <a:ext cx="7466400" cy="3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Given a sequence, how do we find the formula?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Strategy: Look for patterns!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	Are terms increasing or decreasing?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	Is there a common difference (arithmetic)?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	Is there a common ratio (geometric)?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	What patterns exist in numerators? 	Denominators? Exponents?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Key: Test your formula with the given terms to verify!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707" name="Google Shape;707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8" name="Google Shape;708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29100" y="1225150"/>
            <a:ext cx="5262900" cy="52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Find the Formula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4" name="Google Shape;714;p114"/>
              <p:cNvSpPr txBox="1"/>
              <p:nvPr/>
            </p:nvSpPr>
            <p:spPr>
              <a:xfrm>
                <a:off x="987950" y="1890702"/>
                <a:ext cx="8568900" cy="1348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Write an explicit formula for the nth term: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r>
                        <m:rPr>
                          <m:lit/>
                        </m:rPr>
                        <a:rPr lang="en-US" sz="28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14" name="Google Shape;714;p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50" y="1890702"/>
                <a:ext cx="8568900" cy="1348277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5" name="Google Shape;715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1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Alternating Sequences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1" name="Google Shape;721;p115"/>
              <p:cNvSpPr txBox="1"/>
              <p:nvPr/>
            </p:nvSpPr>
            <p:spPr>
              <a:xfrm>
                <a:off x="831833" y="1384300"/>
                <a:ext cx="10559700" cy="4075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Alternating sequences have terms that change sign.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2, −4, 6, −8, 10, …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 create alternating signs: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first term is negative: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first term is positive: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this works: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=−1,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=−1,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=1,…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Pattern: Odd powers → negative, Even powers → positive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21" name="Google Shape;721;p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07594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2" name="Google Shape;722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1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Alternating Sequence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8" name="Google Shape;728;p116"/>
              <p:cNvSpPr txBox="1"/>
              <p:nvPr/>
            </p:nvSpPr>
            <p:spPr>
              <a:xfrm>
                <a:off x="831833" y="926250"/>
                <a:ext cx="10559700" cy="52961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Write the first five terms: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=1: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1+1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=2: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2+1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=3: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3+1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=4: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4+1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=5: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5+1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−25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First five terms: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28" name="Google Shape;728;p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926250"/>
                <a:ext cx="10559700" cy="5296153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9" name="Google Shape;729;p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1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Alternating Formula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5" name="Google Shape;735;p117"/>
              <p:cNvSpPr txBox="1"/>
              <p:nvPr/>
            </p:nvSpPr>
            <p:spPr>
              <a:xfrm>
                <a:off x="1098524" y="1831468"/>
                <a:ext cx="9219600" cy="1824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Write an explicit formula for: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den>
                          </m:f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35" name="Google Shape;735;p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24" y="1831468"/>
                <a:ext cx="9219600" cy="1824498"/>
              </a:xfrm>
              <a:prstGeom prst="rect">
                <a:avLst/>
              </a:prstGeom>
              <a:blipFill>
                <a:blip r:embed="rId3"/>
                <a:stretch>
                  <a:fillRect l="-11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6" name="Google Shape;736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1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Recursive Formulas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2" name="Google Shape;742;p118"/>
              <p:cNvSpPr txBox="1"/>
              <p:nvPr/>
            </p:nvSpPr>
            <p:spPr>
              <a:xfrm>
                <a:off x="831825" y="1384300"/>
                <a:ext cx="10867500" cy="3436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recursive formula</a:t>
                </a:r>
                <a:r>
                  <a:rPr lang="en-US" sz="2200" dirty="0">
                    <a:solidFill>
                      <a:schemeClr val="dk1"/>
                    </a:solidFill>
                  </a:rPr>
                  <a:t> defines each term using the term(s) before it.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components: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Initial term(s): Must be stated explicitly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Recursive rule: How to get from one term to the next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Fibonacci Sequence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1, 1, 2, 3, 5, 8, 13, 21, …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Recursive formula: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Each term is the sum of the previous two!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42" name="Google Shape;742;p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10867500" cy="3436926"/>
              </a:xfrm>
              <a:prstGeom prst="rect">
                <a:avLst/>
              </a:prstGeom>
              <a:blipFill>
                <a:blip r:embed="rId3"/>
                <a:stretch>
                  <a:fillRect l="-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3" name="Google Shape;743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1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Recursive Formulas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9" name="Google Shape;749;p119"/>
              <p:cNvSpPr txBox="1"/>
              <p:nvPr/>
            </p:nvSpPr>
            <p:spPr>
              <a:xfrm>
                <a:off x="831833" y="1340338"/>
                <a:ext cx="10559700" cy="4454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Write the first five terms: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ctr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≥2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=1: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(given)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=2: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−20=3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−20=27−20=7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=3: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−20=3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−20=21−20=1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=4: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−20=3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−20=3−20=−17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=5: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−20=3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−20=−51−20=−71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First five terms: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9, 7, 1, −17, −71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49" name="Google Shape;749;p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40338"/>
                <a:ext cx="10559700" cy="445412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0" name="Google Shape;750;p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9BAF8-3E24-7F73-4A90-F2204FB2C2EB}"/>
              </a:ext>
            </a:extLst>
          </p:cNvPr>
          <p:cNvSpPr txBox="1"/>
          <p:nvPr/>
        </p:nvSpPr>
        <p:spPr>
          <a:xfrm>
            <a:off x="2723392" y="6066534"/>
            <a:ext cx="676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Notice: You must calculate terms in order—you can't skip ahead!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2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Recursive Formulas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" name="Google Shape;756;p120"/>
              <p:cNvSpPr txBox="1"/>
              <p:nvPr/>
            </p:nvSpPr>
            <p:spPr>
              <a:xfrm>
                <a:off x="1193783" y="1687371"/>
                <a:ext cx="8568900" cy="3937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Write the first five terms of the sequence: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sz="2800" dirty="0">
                  <a:solidFill>
                    <a:schemeClr val="dk1"/>
                  </a:solidFill>
                </a:endParaRPr>
              </a:p>
              <a:p>
                <a:pPr algn="ctr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SzPts val="4400"/>
                </a:pPr>
                <a:br>
                  <a:rPr lang="en-US" sz="2800" dirty="0">
                    <a:solidFill>
                      <a:schemeClr val="dk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ar-AE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ar-AE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ar-AE" sz="2800" dirty="0">
                    <a:solidFill>
                      <a:schemeClr val="dk1"/>
                    </a:solidFill>
                  </a:rPr>
                  <a:t>  </a:t>
                </a:r>
                <a:r>
                  <a:rPr lang="en-US" sz="2800" dirty="0">
                    <a:solidFill>
                      <a:schemeClr val="dk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≥2</m:t>
                    </m:r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Remember: You must find each term in order!</a:t>
                </a:r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56" name="Google Shape;756;p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83" y="1687371"/>
                <a:ext cx="8568900" cy="3937191"/>
              </a:xfrm>
              <a:prstGeom prst="rect">
                <a:avLst/>
              </a:prstGeom>
              <a:blipFill>
                <a:blip r:embed="rId3"/>
                <a:stretch>
                  <a:fillRect l="-1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7" name="Google Shape;757;p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Arithmetic Sequences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65" name="Google Shape;765;p121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763" name="Google Shape;763;p121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Find the common difference for an arithmetic sequence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Write the formula for an arithmetic sequence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Use arithmetic sequences to solve realistic scenarios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4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lang="en-US" sz="6000"/>
              <a:t>Affirmations </a:t>
            </a:r>
            <a:endParaRPr/>
          </a:p>
        </p:txBody>
      </p:sp>
      <p:sp>
        <p:nvSpPr>
          <p:cNvPr id="639" name="Google Shape;639;p104"/>
          <p:cNvSpPr txBox="1">
            <a:spLocks noGrp="1"/>
          </p:cNvSpPr>
          <p:nvPr>
            <p:ph type="body" idx="1"/>
          </p:nvPr>
        </p:nvSpPr>
        <p:spPr>
          <a:xfrm>
            <a:off x="831850" y="3231525"/>
            <a:ext cx="10515600" cy="2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am patient with myself as I work through tough problems.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break big tasks into small, manageable steps.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am proud of the resilience I show in my learning.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2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is an Arithmetic Sequence?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1" name="Google Shape;771;p122"/>
              <p:cNvSpPr txBox="1"/>
              <p:nvPr/>
            </p:nvSpPr>
            <p:spPr>
              <a:xfrm>
                <a:off x="831833" y="1136726"/>
                <a:ext cx="9065100" cy="4584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arithmetic sequence </a:t>
                </a:r>
                <a:r>
                  <a:rPr lang="en-US" sz="2200" dirty="0">
                    <a:solidFill>
                      <a:schemeClr val="dk1"/>
                    </a:solidFill>
                  </a:rPr>
                  <a:t>is a sequence where the difference between consecutive terms is always the same.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General form: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constant difference d is called the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common difference</a:t>
                </a:r>
                <a:endParaRPr sz="2200" b="1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 1: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3, 6, 9, 12, 15, …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	Common difference: d = 3 (add 3 each time)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Example 2: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25000, 21600, 18200, 14800, 11400, 8000</m:t>
                    </m:r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Common difference: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=−3400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(subtract 3400 each time)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71" name="Google Shape;771;p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36726"/>
                <a:ext cx="9065100" cy="4584548"/>
              </a:xfrm>
              <a:prstGeom prst="rect">
                <a:avLst/>
              </a:prstGeom>
              <a:blipFill>
                <a:blip r:embed="rId3"/>
                <a:stretch>
                  <a:fillRect l="-5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2" name="Google Shape;772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2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Identifying Arithmetic Sequences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" name="Google Shape;778;p123"/>
              <p:cNvSpPr txBox="1"/>
              <p:nvPr/>
            </p:nvSpPr>
            <p:spPr>
              <a:xfrm>
                <a:off x="831827" y="1384300"/>
                <a:ext cx="7541100" cy="3308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test: Subtract consecutive terms. If the difference is constant, it's arithmetic!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Important: The common difference can be: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Positive (sequence increases)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Negative (sequence decreases)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Zero (constant sequence)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78" name="Google Shape;778;p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7" y="1384300"/>
                <a:ext cx="7541100" cy="3308686"/>
              </a:xfrm>
              <a:prstGeom prst="rect">
                <a:avLst/>
              </a:prstGeom>
              <a:blipFill>
                <a:blip r:embed="rId3"/>
                <a:stretch>
                  <a:fillRect l="-6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9" name="Google Shape;779;p1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0" name="Google Shape;780;p1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60550" y="1809950"/>
            <a:ext cx="4664400" cy="46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2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Common Difference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6" name="Google Shape;786;p124"/>
              <p:cNvSpPr txBox="1"/>
              <p:nvPr/>
            </p:nvSpPr>
            <p:spPr>
              <a:xfrm>
                <a:off x="831832" y="1384200"/>
                <a:ext cx="10140967" cy="3808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Determine if each sequence is arithmetic. If so, find the common difference.</a:t>
                </a:r>
                <a:br>
                  <a:rPr lang="en-US" sz="2800" dirty="0">
                    <a:solidFill>
                      <a:schemeClr val="dk1"/>
                    </a:solidFill>
                  </a:rPr>
                </a:b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7, 10, 13, 16, 19, …</m:t>
                    </m:r>
                    <m:r>
                      <m:rPr>
                        <m:lit/>
                      </m:rP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5, 10, 20, 40, 80, …</m:t>
                    </m:r>
                    <m:r>
                      <m:rPr>
                        <m:lit/>
                      </m:rP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86" name="Google Shape;786;p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2" y="1384200"/>
                <a:ext cx="10140967" cy="3808951"/>
              </a:xfrm>
              <a:prstGeom prst="rect">
                <a:avLst/>
              </a:prstGeom>
              <a:blipFill>
                <a:blip r:embed="rId3"/>
                <a:stretch>
                  <a:fillRect l="-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7" name="Google Shape;787;p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2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General Term of an Arithmetic Sequence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3" name="Google Shape;793;p125"/>
              <p:cNvSpPr txBox="1"/>
              <p:nvPr/>
            </p:nvSpPr>
            <p:spPr>
              <a:xfrm>
                <a:off x="831827" y="1384300"/>
                <a:ext cx="7453200" cy="381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nth term of an arithmetic sequence with first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common difference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_1 + (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− 1)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To get to the 2nd term: add d once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To get to the 3rd term: add d twice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_1+2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To get to the nth term: add d exactly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times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This formula lets you jump directly to any term!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93" name="Google Shape;793;p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7" y="1384300"/>
                <a:ext cx="7453200" cy="3819467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4" name="Google Shape;794;p1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2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Using the nth term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" name="Google Shape;800;p126"/>
              <p:cNvSpPr txBox="1"/>
              <p:nvPr/>
            </p:nvSpPr>
            <p:spPr>
              <a:xfrm>
                <a:off x="831833" y="1317685"/>
                <a:ext cx="10559700" cy="4584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Write the first five terms of the arithmetic sequence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=17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Solution: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=17+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=17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=17+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=17−3=14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=17+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=17−6=11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=17+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=17−9=8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_5 = 17 + (4)(−3) = 17 − 12 = 5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First five terms: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17, 14, 11, 8, 5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00" name="Google Shape;800;p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17685"/>
                <a:ext cx="10559700" cy="458454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1" name="Google Shape;801;p1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0825" y="1743900"/>
            <a:ext cx="5458925" cy="54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2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How to: Find a Given Term in an Arithmetic Sequence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" name="Google Shape;808;p127"/>
              <p:cNvSpPr txBox="1"/>
              <p:nvPr/>
            </p:nvSpPr>
            <p:spPr>
              <a:xfrm>
                <a:off x="816158" y="1970450"/>
                <a:ext cx="10347142" cy="254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1. Substitute the values given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into the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solve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br>
                  <a:rPr lang="en-US" sz="2200" dirty="0">
                    <a:solidFill>
                      <a:schemeClr val="dk1"/>
                    </a:solidFill>
                  </a:rPr>
                </a:b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2. Find a given term by substituting the appropriate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into the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08" name="Google Shape;808;p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8" y="1970450"/>
                <a:ext cx="10347142" cy="25436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" name="Google Shape;809;p1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2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Finding a Specific Term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5" name="Google Shape;815;p128"/>
              <p:cNvSpPr txBox="1"/>
              <p:nvPr/>
            </p:nvSpPr>
            <p:spPr>
              <a:xfrm>
                <a:off x="831833" y="1384300"/>
                <a:ext cx="10559700" cy="42781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Find the common difference using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14 = 8 + 3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6=3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</a:p>
              <a:p/>
              <a:p/>
              <a:p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=14+2=16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Or use the formula: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=8+4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=8+8=16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15" name="Google Shape;815;p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278182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6" name="Google Shape;816;p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2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Explicit Formulas for Arithmetic Sequences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" name="Google Shape;822;p129"/>
              <p:cNvSpPr txBox="1"/>
              <p:nvPr/>
            </p:nvSpPr>
            <p:spPr>
              <a:xfrm>
                <a:off x="831825" y="1384300"/>
                <a:ext cx="6984300" cy="381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 explicit formula for the nth term of an arithmetic sequence is given by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How to write an explicit formula: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Find the common difference,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Substitute the common difference and the first term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22" name="Google Shape;822;p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6984300" cy="3819467"/>
              </a:xfrm>
              <a:prstGeom prst="rect">
                <a:avLst/>
              </a:prstGeom>
              <a:blipFill>
                <a:blip r:embed="rId3"/>
                <a:stretch>
                  <a:fillRect l="-726" r="-16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3" name="Google Shape;823;p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4" name="Google Shape;824;p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493325" y="2141725"/>
            <a:ext cx="3060000" cy="40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3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Recursive Formulas for Arithmetic Sequences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0" name="Google Shape;830;p130"/>
              <p:cNvSpPr txBox="1"/>
              <p:nvPr/>
            </p:nvSpPr>
            <p:spPr>
              <a:xfrm>
                <a:off x="824925" y="1774825"/>
                <a:ext cx="7973100" cy="3947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recursive formula for an arithmetic sequence with common difference d is: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 write a recursive formula: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Subtract any term from the subsequent term to find the common difference.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State the initial term and substitute the common difference into the recursive formula for arithmetic sequences.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30" name="Google Shape;830;p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25" y="1774825"/>
                <a:ext cx="7973100" cy="3947707"/>
              </a:xfrm>
              <a:prstGeom prst="rect">
                <a:avLst/>
              </a:prstGeom>
              <a:blipFill>
                <a:blip r:embed="rId3"/>
                <a:stretch>
                  <a:fillRect l="-477" r="-1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1" name="Google Shape;831;p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2" name="Google Shape;832;p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251" t="18714" r="45937" b="12076"/>
          <a:stretch/>
        </p:blipFill>
        <p:spPr>
          <a:xfrm>
            <a:off x="9019500" y="672163"/>
            <a:ext cx="2805525" cy="61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3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Recursive Formulas for Arithmetic Sequences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8" name="Google Shape;838;p131"/>
              <p:cNvSpPr txBox="1"/>
              <p:nvPr/>
            </p:nvSpPr>
            <p:spPr>
              <a:xfrm>
                <a:off x="1117583" y="2150357"/>
                <a:ext cx="8568900" cy="1278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Write a recursive formula for the arithmetic sequence: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6, 2, −2, −6, −10, …</m:t>
                      </m:r>
                      <m:r>
                        <m:rPr>
                          <m:lit/>
                        </m:rPr>
                        <a:rPr lang="en-US" sz="2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38" name="Google Shape;838;p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83" y="2150357"/>
                <a:ext cx="8568900" cy="1278643"/>
              </a:xfrm>
              <a:prstGeom prst="rect">
                <a:avLst/>
              </a:prstGeom>
              <a:blipFill>
                <a:blip r:embed="rId3"/>
                <a:stretch>
                  <a:fillRect l="-7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" name="Google Shape;839;p1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Sequences and Their Notations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648" name="Google Shape;648;p105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646" name="Google Shape;646;p105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Expand sequences defined by explicit and recursive formulas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Write the explicit formula for a given sequence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SzPts val="2714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3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the Number of Terms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5" name="Google Shape;845;p132"/>
              <p:cNvSpPr txBox="1"/>
              <p:nvPr/>
            </p:nvSpPr>
            <p:spPr>
              <a:xfrm>
                <a:off x="831833" y="1384300"/>
                <a:ext cx="10559700" cy="3947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Explicit formulas can determine the number of terms in a finite arithmetic sequence. This is done by finding how many times the common difference must be added to reach the final term.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Given the first three terms and the last term, find the total number of terms.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Find the common difference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Substitute the common difference and the first term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Substitute the last term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solve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45" name="Google Shape;845;p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3947707"/>
              </a:xfrm>
              <a:prstGeom prst="rect">
                <a:avLst/>
              </a:prstGeom>
              <a:blipFill>
                <a:blip r:embed="rId3"/>
                <a:stretch>
                  <a:fillRect l="-480" r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6" name="Google Shape;846;p1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3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Number of Terms in an Arithmetic Sequence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2" name="Google Shape;852;p133"/>
              <p:cNvSpPr txBox="1"/>
              <p:nvPr/>
            </p:nvSpPr>
            <p:spPr>
              <a:xfrm>
                <a:off x="1079474" y="2150357"/>
                <a:ext cx="9447300" cy="1278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Find the number of terms in the finite arithmetic sequence: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3, 7, 11, 15, …, 67</m:t>
                      </m:r>
                      <m:r>
                        <m:rPr>
                          <m:lit/>
                        </m:rPr>
                        <a:rPr lang="en-US" sz="2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52" name="Google Shape;852;p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74" y="2150357"/>
                <a:ext cx="9447300" cy="1278643"/>
              </a:xfrm>
              <a:prstGeom prst="rect">
                <a:avLst/>
              </a:prstGeom>
              <a:blipFill>
                <a:blip r:embed="rId3"/>
                <a:stretch>
                  <a:fillRect l="-8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3" name="Google Shape;853;p1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1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Geometric Sequences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861" name="Google Shape;861;p134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859" name="Google Shape;859;p134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Find the common ratio for a geometric sequence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Write the formula for a geometric sequence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Use geometric sequences to solve realistic scenarios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3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is a Geometric Sequence?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7" name="Google Shape;867;p135"/>
              <p:cNvSpPr txBox="1"/>
              <p:nvPr/>
            </p:nvSpPr>
            <p:spPr>
              <a:xfrm>
                <a:off x="831825" y="1306662"/>
                <a:ext cx="7545000" cy="4763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geometric sequence </a:t>
                </a:r>
                <a:r>
                  <a:rPr lang="en-US" sz="2200" dirty="0">
                    <a:solidFill>
                      <a:schemeClr val="dk1"/>
                    </a:solidFill>
                  </a:rPr>
                  <a:t>is a sequence where the ratio between consecutive terms is always the same.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General form: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r>
                        <m:rPr>
                          <m:lit/>
                        </m:rP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term: The constant ratio r is called the common ratio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 for common ratio: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1, 6, 36, 216, 1296, …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45720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Common ratio: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(multiply by 6 each time)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67" name="Google Shape;867;p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06662"/>
                <a:ext cx="7545000" cy="4763443"/>
              </a:xfrm>
              <a:prstGeom prst="rect">
                <a:avLst/>
              </a:prstGeom>
              <a:blipFill>
                <a:blip r:embed="rId3"/>
                <a:stretch>
                  <a:fillRect l="-6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8" name="Google Shape;868;p1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9" name="Google Shape;869;p1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6114" t="24015" b="14057"/>
          <a:stretch/>
        </p:blipFill>
        <p:spPr>
          <a:xfrm>
            <a:off x="8765450" y="772325"/>
            <a:ext cx="3201900" cy="585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3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Identifying Geometric Sequences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5" name="Google Shape;875;p136"/>
              <p:cNvSpPr txBox="1"/>
              <p:nvPr/>
            </p:nvSpPr>
            <p:spPr>
              <a:xfrm>
                <a:off x="831833" y="1384300"/>
                <a:ext cx="10559700" cy="4506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test: Divide consecutive terms. If the ratio is constant, it's geometric!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Important: The common ratio can be: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Greater than 1 (sequence grows)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Between 0 and 1 (sequence decays)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Negative (sequence alternates signs)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difference from arithmetic: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Arithmetic: Add/subtract a constant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Geometric: Multiply/divide by a constant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75" name="Google Shape;875;p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506771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6" name="Google Shape;876;p1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Common Ratio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2" name="Google Shape;882;p137"/>
              <p:cNvSpPr txBox="1"/>
              <p:nvPr/>
            </p:nvSpPr>
            <p:spPr>
              <a:xfrm>
                <a:off x="1117583" y="1384200"/>
                <a:ext cx="8568900" cy="34718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Determine if each sequence is geometric. If so, find the common ratio.</a:t>
                </a:r>
                <a:br>
                  <a:rPr lang="en-US" sz="2600" dirty="0">
                    <a:solidFill>
                      <a:schemeClr val="dk1"/>
                    </a:solidFill>
                  </a:rPr>
                </a:br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3, 12, 48, 192, 768, 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lit/>
                      </m:rP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5, 10, 15, 20, 25, …</m:t>
                    </m:r>
                    <m:r>
                      <m:rPr>
                        <m:lit/>
                      </m:rPr>
                      <a:rPr lang="en-US" sz="26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82" name="Google Shape;882;p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83" y="1384200"/>
                <a:ext cx="8568900" cy="3471807"/>
              </a:xfrm>
              <a:prstGeom prst="rect">
                <a:avLst/>
              </a:prstGeom>
              <a:blipFill>
                <a:blip r:embed="rId3"/>
                <a:stretch>
                  <a:fillRect l="-7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3" name="Google Shape;883;p1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3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Graphs of Geometric Sequences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9" name="Google Shape;889;p138"/>
              <p:cNvSpPr txBox="1"/>
              <p:nvPr/>
            </p:nvSpPr>
            <p:spPr>
              <a:xfrm>
                <a:off x="831833" y="1384300"/>
                <a:ext cx="10559700" cy="3436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When you graph a geometric sequence, the points follow an exponential curve.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Why? The sequence is an exponential function with discrete domain!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Common ratio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base of the exponential function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graph shows exponential growth (if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 or decay (if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Contrast: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Arithmetic sequence → Points on a line (linear)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Geometric sequence → Points on exponential curve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89" name="Google Shape;889;p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3436926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0" name="Google Shape;890;p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3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Writing Terms of Geometric Sequences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6" name="Google Shape;896;p139"/>
              <p:cNvSpPr txBox="1"/>
              <p:nvPr/>
            </p:nvSpPr>
            <p:spPr>
              <a:xfrm>
                <a:off x="831829" y="1349400"/>
                <a:ext cx="4970100" cy="433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To: Given the first term and common ratio, find terms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Multiply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get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_2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Multiply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get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_3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Continue multiplying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each subsequent term and write the terms separated by commas within brackets.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96" name="Google Shape;896;p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9" y="1349400"/>
                <a:ext cx="4970100" cy="4330248"/>
              </a:xfrm>
              <a:prstGeom prst="rect">
                <a:avLst/>
              </a:prstGeom>
              <a:blipFill>
                <a:blip r:embed="rId3"/>
                <a:stretch>
                  <a:fillRect l="-1020" r="-5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8" name="Google Shape;898;p139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6740631" y="1349400"/>
                <a:ext cx="4145700" cy="2736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14:m/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Sequence: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−2, −8, −32, −128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898" name="Google Shape;898;p139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631" y="1349400"/>
                <a:ext cx="4145700" cy="2736360"/>
              </a:xfrm>
              <a:prstGeom prst="rect">
                <a:avLst/>
              </a:prstGeom>
              <a:blipFill>
                <a:blip r:embed="rId4"/>
                <a:stretch>
                  <a:fillRect l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7" name="Google Shape;897;p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4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Write the Terms of a Geometric Sequence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4" name="Google Shape;904;p140"/>
              <p:cNvSpPr txBox="1"/>
              <p:nvPr/>
            </p:nvSpPr>
            <p:spPr>
              <a:xfrm>
                <a:off x="1308083" y="2278597"/>
                <a:ext cx="8568900" cy="1150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List the first four terms of the geometric sequence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.</a:t>
                </a:r>
                <a:endParaRPr sz="2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04" name="Google Shape;904;p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83" y="2278597"/>
                <a:ext cx="8568900" cy="1150403"/>
              </a:xfrm>
              <a:prstGeom prst="rect">
                <a:avLst/>
              </a:prstGeom>
              <a:blipFill>
                <a:blip r:embed="rId3"/>
                <a:stretch>
                  <a:fillRect l="-1037" b="-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5" name="Google Shape;905;p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4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Explicit Formula for a Geometric Sequence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1" name="Google Shape;911;p141"/>
              <p:cNvSpPr txBox="1"/>
              <p:nvPr/>
            </p:nvSpPr>
            <p:spPr>
              <a:xfrm>
                <a:off x="831825" y="1384300"/>
                <a:ext cx="8308500" cy="381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nth term of a geometric sequence with first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common ratio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To get to the 2nd term: multiply by r once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To get to the 3rd term: multiply by r twice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To get to the nth term: multiply by r exactly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 times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This is an exponential function! The base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11" name="Google Shape;911;p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8308500" cy="3819467"/>
              </a:xfrm>
              <a:prstGeom prst="rect">
                <a:avLst/>
              </a:prstGeom>
              <a:blipFill>
                <a:blip r:embed="rId3"/>
                <a:stretch>
                  <a:fillRect l="-6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2" name="Google Shape;912;p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0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is a Sequence?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4" name="Google Shape;654;p106"/>
              <p:cNvSpPr txBox="1"/>
              <p:nvPr/>
            </p:nvSpPr>
            <p:spPr>
              <a:xfrm>
                <a:off x="831833" y="1220429"/>
                <a:ext cx="10559700" cy="459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 sequence</a:t>
                </a:r>
                <a:r>
                  <a:rPr lang="en-US" sz="2200" dirty="0">
                    <a:solidFill>
                      <a:schemeClr val="dk1"/>
                    </a:solidFill>
                  </a:rPr>
                  <a:t> is a function whose domain is the set of positive integers.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Vocabulary: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Term: Each number in the sequence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the first term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the second term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is the nth term (general term)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Ellipsis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): Indicates the sequence continues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2, 4, 8, 16, 32, …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54" name="Google Shape;654;p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20429"/>
                <a:ext cx="10559700" cy="4596600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" name="Google Shape;655;p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4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Example: Using the Explicit Formula for Geometric Sequences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8" name="Google Shape;918;p142"/>
              <p:cNvSpPr txBox="1"/>
              <p:nvPr/>
            </p:nvSpPr>
            <p:spPr>
              <a:xfrm>
                <a:off x="824933" y="1837191"/>
                <a:ext cx="10559700" cy="334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ar-AE" sz="2200" dirty="0">
                    <a:solidFill>
                      <a:schemeClr val="dk1"/>
                    </a:solidFill>
                  </a:rPr>
                  <a:t> </a:t>
                </a:r>
                <a:r>
                  <a:rPr lang="en-US" sz="2200" dirty="0">
                    <a:solidFill>
                      <a:schemeClr val="dk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ar-AE" sz="2200" dirty="0">
                    <a:solidFill>
                      <a:schemeClr val="dk1"/>
                    </a:solidFill>
                  </a:rPr>
                  <a:t>, </a:t>
                </a:r>
                <a:r>
                  <a:rPr lang="en-US" sz="2200" dirty="0">
                    <a:solidFill>
                      <a:schemeClr val="dk1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AE" sz="2200" dirty="0">
                    <a:solidFill>
                      <a:schemeClr val="dk1"/>
                    </a:solidFill>
                  </a:rPr>
                  <a:t>.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Find the common ratio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ar-AE" sz="2200" dirty="0">
                  <a:solidFill>
                    <a:schemeClr val="dk1"/>
                  </a:solidFill>
                </a:endParaRPr>
              </a:p>
              <a:p>
                <a:pPr marL="0" marR="0" lvl="0" indent="45720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200" dirty="0">
                    <a:solidFill>
                      <a:schemeClr val="dk1"/>
                    </a:solidFill>
                  </a:rPr>
                  <a:t>	</a:t>
                </a:r>
                <a:r>
                  <a:rPr lang="en-US" sz="2200" dirty="0">
                    <a:solidFill>
                      <a:schemeClr val="dk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24=3</m:t>
                    </m:r>
                    <m:sSup>
                      <m:sSup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200" dirty="0">
                    <a:solidFill>
                      <a:schemeClr val="dk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8=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=3⋅2=6</m:t>
                    </m:r>
                  </m:oMath>
                </a14:m>
              </a:p>
              <a:p>
                <a:pPr marL="0" marR="0" lvl="0" indent="45720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Or use the formula: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2−1</m:t>
                        </m:r>
                      </m:sup>
                    </m:sSup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18" name="Google Shape;918;p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837191"/>
                <a:ext cx="10559700" cy="3344100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9" name="Google Shape;919;p1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4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How to: Write Explicit Formulas for Geometric Sequences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5" name="Google Shape;925;p143"/>
              <p:cNvSpPr txBox="1"/>
              <p:nvPr/>
            </p:nvSpPr>
            <p:spPr>
              <a:xfrm>
                <a:off x="883608" y="1711063"/>
                <a:ext cx="10559700" cy="4154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the first several terms, write an explicit formula by: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1. Find the common ratio: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2: 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2, 10, 50, 250, …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1: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Step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Check: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✓,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✓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25" name="Google Shape;925;p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08" y="1711063"/>
                <a:ext cx="10559700" cy="4154943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6" name="Google Shape;926;p1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7" name="Google Shape;927;p1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43026" y="2442650"/>
            <a:ext cx="3630600" cy="36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4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Write an Explicit Formula for a Geometric Sequence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3" name="Google Shape;933;p144"/>
              <p:cNvSpPr txBox="1"/>
              <p:nvPr/>
            </p:nvSpPr>
            <p:spPr>
              <a:xfrm>
                <a:off x="831833" y="2525250"/>
                <a:ext cx="8568900" cy="1858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Write an explicit formula for the nth term: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6, 18, 54, 162, 486, …</m:t>
                    </m:r>
                    <m:r>
                      <m:rPr>
                        <m:lit/>
                      </m:rPr>
                      <a:rPr lang="en-US" sz="26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Then find the 9th term.</a:t>
                </a:r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33" name="Google Shape;933;p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2525250"/>
                <a:ext cx="8568900" cy="1858995"/>
              </a:xfrm>
              <a:prstGeom prst="rect">
                <a:avLst/>
              </a:prstGeom>
              <a:blipFill>
                <a:blip r:embed="rId3"/>
                <a:stretch>
                  <a:fillRect l="-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4" name="Google Shape;934;p1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4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Recursive Formula for Geometric Sequences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0" name="Google Shape;940;p145"/>
              <p:cNvSpPr txBox="1"/>
              <p:nvPr/>
            </p:nvSpPr>
            <p:spPr>
              <a:xfrm>
                <a:off x="800467" y="1308367"/>
                <a:ext cx="10559700" cy="4619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recursive formula defines each term using the previous term.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 geometric sequences: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9525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(first term)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952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≥2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difference from explicit: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9525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Explicit: Jump directly to any term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952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</a:pPr>
                <a:r>
                  <a:rPr lang="en-US" sz="2200" dirty="0">
                    <a:solidFill>
                      <a:schemeClr val="dk1"/>
                    </a:solidFill>
                  </a:rPr>
                  <a:t>	Recursive: Must calculate terms in order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/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 ,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	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=1.5⋅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≥2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40" name="Google Shape;940;p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308367"/>
                <a:ext cx="10559700" cy="4619366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1" name="Google Shape;941;p1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4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Recursive Formulas for a Geometric Sequence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7" name="Google Shape;947;p146"/>
              <p:cNvSpPr txBox="1"/>
              <p:nvPr/>
            </p:nvSpPr>
            <p:spPr>
              <a:xfrm>
                <a:off x="831833" y="2815500"/>
                <a:ext cx="8568900" cy="1278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Write a recursive formula for the geometric sequence: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4, 12, 36, 108, 324, …</m:t>
                      </m:r>
                      <m:r>
                        <m:rPr>
                          <m:lit/>
                        </m:rPr>
                        <a:rPr lang="en-US" sz="2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947" name="Google Shape;947;p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2815500"/>
                <a:ext cx="8568900" cy="1278643"/>
              </a:xfrm>
              <a:prstGeom prst="rect">
                <a:avLst/>
              </a:prstGeom>
              <a:blipFill>
                <a:blip r:embed="rId3"/>
                <a:stretch>
                  <a:fillRect l="-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8" name="Google Shape;948;p1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1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Series and Their Notations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56" name="Google Shape;956;p147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954" name="Google Shape;954;p147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Use summation notation to represent a series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Use the formula for the sum of the ﬁrst n terms of an arithmetic series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Use the formula for the sum of the ﬁrst n terms of a geometric series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>
                <a:solidFill>
                  <a:schemeClr val="lt1"/>
                </a:solidFill>
              </a:rPr>
              <a:t> Use the formula for the sum of an inﬁnite geometric series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r>
              <a:rPr lang="en-US">
                <a:solidFill>
                  <a:schemeClr val="lt1"/>
                </a:solidFill>
              </a:rPr>
              <a:t> Solve word problems involving series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4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From Sequences to Series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2" name="Google Shape;962;p148"/>
              <p:cNvSpPr txBox="1"/>
              <p:nvPr/>
            </p:nvSpPr>
            <p:spPr>
              <a:xfrm>
                <a:off x="831825" y="1384300"/>
                <a:ext cx="8166300" cy="392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Sequences vs. Series: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Sequence: ordered lists of numbers.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ex: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2, 4, 6, 8, 10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Series: add the terms together (a sum).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ex: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2+4+6+8+10=30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idea: A series is the sum of the terms in a sequence.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does this matter? Series help us find totals and have many real-world applications!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62" name="Google Shape;962;p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8166300" cy="3922500"/>
              </a:xfrm>
              <a:prstGeom prst="rect">
                <a:avLst/>
              </a:prstGeom>
              <a:blipFill>
                <a:blip r:embed="rId3"/>
                <a:stretch>
                  <a:fillRect l="-621" r="-1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3" name="Google Shape;963;p1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4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Summation Notation (Sigma Notation)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9" name="Google Shape;969;p149"/>
              <p:cNvSpPr txBox="1"/>
              <p:nvPr/>
            </p:nvSpPr>
            <p:spPr>
              <a:xfrm>
                <a:off x="831833" y="1384300"/>
                <a:ext cx="10559700" cy="433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Summation notation uses the Greek letter sigma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 to represent "sum."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Reading the notation: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"the sum of"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(below) = lower limit (where to start)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5 (above) = upper limit (where to stop)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(to the right) = formula for each term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index of summation (counter variable)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Translation: "Find the sum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through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=5"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69" name="Google Shape;969;p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33024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0" name="Google Shape;970;p1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1" name="Google Shape;971;p1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36625" y="2753175"/>
            <a:ext cx="3488400" cy="34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5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Evaluate a Series</a:t>
            </a:r>
            <a:endParaRPr sz="4000" dirty="0"/>
          </a:p>
        </p:txBody>
      </p:sp>
      <p:sp>
        <p:nvSpPr>
          <p:cNvPr id="977" name="Google Shape;977;p150"/>
          <p:cNvSpPr txBox="1"/>
          <p:nvPr/>
        </p:nvSpPr>
        <p:spPr>
          <a:xfrm>
            <a:off x="831824" y="1270450"/>
            <a:ext cx="5264175" cy="356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200" dirty="0">
                <a:solidFill>
                  <a:schemeClr val="dk1"/>
                </a:solidFill>
              </a:rPr>
              <a:t>Steps: 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1. Identify the lower limit of summation.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2. Identify the upper limit of summation.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3. Substitute each value of k from the lower limit to the upper limit into the formula.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4. Add to find the sum.</a:t>
            </a:r>
            <a:endParaRPr sz="2200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9" name="Google Shape;979;p150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7207413" y="468300"/>
                <a:ext cx="4152754" cy="4486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Evaluate: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</a:p>
              <a:p>
                <a:pPr marL="0" lvl="0" indent="0" algn="l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Lower limit: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Step 2: Upper limit: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Substitute each value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into the formula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=1: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=2: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=3: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=4: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=5: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</a:p>
            </p:txBody>
          </p:sp>
        </mc:Choice>
        <mc:Fallback>
          <p:sp>
            <p:nvSpPr>
              <p:cNvPr id="979" name="Google Shape;979;p150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413" y="468300"/>
                <a:ext cx="4152754" cy="4486198"/>
              </a:xfrm>
              <a:prstGeom prst="rect">
                <a:avLst/>
              </a:prstGeom>
              <a:blipFill>
                <a:blip r:embed="rId3"/>
                <a:stretch>
                  <a:fillRect l="-1829" t="-9859" r="-3049" b="-2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8" name="Google Shape;978;p1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C517BE-A4AE-02AA-FB5B-FF9841C348B9}"/>
                  </a:ext>
                </a:extLst>
              </p:cNvPr>
              <p:cNvSpPr txBox="1"/>
              <p:nvPr/>
            </p:nvSpPr>
            <p:spPr>
              <a:xfrm>
                <a:off x="6514464" y="5158958"/>
                <a:ext cx="5538651" cy="1920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1000"/>
                  </a:spcBef>
                </a:pPr>
                <a:r>
                  <a:rPr lang="en-US" sz="2200" dirty="0">
                    <a:solidFill>
                      <a:schemeClr val="dk1"/>
                    </a:solidFill>
                  </a:rPr>
                  <a:t>Step 4: Add the terms:</a:t>
                </a:r>
              </a:p>
              <a:p>
                <a:pPr lvl="0">
                  <a:lnSpc>
                    <a:spcPct val="115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=2+4+6+8+10=30</m:t>
                      </m:r>
                    </m:oMath>
                  </m:oMathPara>
                </a14:m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C517BE-A4AE-02AA-FB5B-FF9841C34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464" y="5158958"/>
                <a:ext cx="5538651" cy="1920269"/>
              </a:xfrm>
              <a:prstGeom prst="rect">
                <a:avLst/>
              </a:prstGeom>
              <a:blipFill>
                <a:blip r:embed="rId4"/>
                <a:stretch>
                  <a:fillRect l="-5734" t="-26974" b="-6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5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Arithmetic Series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5" name="Google Shape;985;p151"/>
              <p:cNvSpPr txBox="1"/>
              <p:nvPr/>
            </p:nvSpPr>
            <p:spPr>
              <a:xfrm>
                <a:off x="831833" y="1384300"/>
                <a:ext cx="10559700" cy="45849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arithmetic series</a:t>
                </a:r>
                <a:r>
                  <a:rPr lang="en-US" sz="2200" dirty="0">
                    <a:solidFill>
                      <a:schemeClr val="dk1"/>
                    </a:solidFill>
                  </a:rPr>
                  <a:t> is the sum of the terms in an arithmetic sequence.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 for the sum of the first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terms: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the first term,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the nth term, and n is the number of terms.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Steps: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lvl="0">
                  <a:lnSpc>
                    <a:spcPct val="113000"/>
                  </a:lnSpc>
                  <a:spcBef>
                    <a:spcPts val="1000"/>
                  </a:spcBef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Identify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(first term)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(last term)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Determine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(number of terms)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Substitute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Simplify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Memory aid: Sum = (number of terms)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(average of first and last term)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85" name="Google Shape;985;p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584933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6" name="Google Shape;986;p1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0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Finite vs. Infinite Sequences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1" name="Google Shape;661;p107"/>
              <p:cNvSpPr txBox="1"/>
              <p:nvPr/>
            </p:nvSpPr>
            <p:spPr>
              <a:xfrm>
                <a:off x="831833" y="1384300"/>
                <a:ext cx="10559700" cy="433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Infinite Sequence</a:t>
                </a:r>
                <a:r>
                  <a:rPr lang="en-US" sz="2200" dirty="0">
                    <a:solidFill>
                      <a:schemeClr val="dk1"/>
                    </a:solidFill>
                  </a:rPr>
                  <a:t>: Continues indefinitely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Example: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2, 4, 8, 16, 32, …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(keeps going forever)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Domain: All positive integers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b="1" dirty="0">
                    <a:solidFill>
                      <a:schemeClr val="dk1"/>
                    </a:solidFill>
                  </a:rPr>
                </a:br>
                <a:r>
                  <a:rPr lang="en-US" sz="2200" b="1" dirty="0">
                    <a:solidFill>
                      <a:schemeClr val="dk1"/>
                    </a:solidFill>
                  </a:rPr>
                  <a:t>Finite Sequence:</a:t>
                </a:r>
                <a:r>
                  <a:rPr lang="en-US" sz="2200" dirty="0">
                    <a:solidFill>
                      <a:schemeClr val="dk1"/>
                    </a:solidFill>
                  </a:rPr>
                  <a:t> Stops after n terms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Example: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2, 4, 8, 16, 32, …, 1024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(first 10 terms only)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Domain: First n positive integers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Visual difference: Finite sequences have a clear ending value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61" name="Google Shape;661;p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33024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2" name="Google Shape;662;p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3" name="Google Shape;663;p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075" r="65821" b="12026"/>
          <a:stretch/>
        </p:blipFill>
        <p:spPr>
          <a:xfrm>
            <a:off x="8852725" y="1110450"/>
            <a:ext cx="3040075" cy="58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5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Arithmetic Series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2" name="Google Shape;992;p152"/>
              <p:cNvSpPr txBox="1"/>
              <p:nvPr/>
            </p:nvSpPr>
            <p:spPr>
              <a:xfrm>
                <a:off x="831833" y="1799575"/>
                <a:ext cx="9356700" cy="2718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Find the sum of the first 10 terms of the arithmetic sequence: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3, 7, 11, 15, 19, …</m:t>
                      </m:r>
                      <m:r>
                        <m:rPr>
                          <m:lit/>
                        </m:rPr>
                        <a:rPr lang="en-US" sz="2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Hint: First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, then use the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92" name="Google Shape;992;p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99575"/>
                <a:ext cx="9356700" cy="2718011"/>
              </a:xfrm>
              <a:prstGeom prst="rect">
                <a:avLst/>
              </a:prstGeom>
              <a:blipFill>
                <a:blip r:embed="rId3"/>
                <a:stretch>
                  <a:fillRect l="-8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" name="Google Shape;993;p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5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Geometric Series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9" name="Google Shape;999;p153"/>
              <p:cNvSpPr txBox="1"/>
              <p:nvPr/>
            </p:nvSpPr>
            <p:spPr>
              <a:xfrm>
                <a:off x="816150" y="1142306"/>
                <a:ext cx="10559700" cy="4976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geometric series</a:t>
                </a:r>
                <a:r>
                  <a:rPr lang="en-US" sz="2200" dirty="0">
                    <a:solidFill>
                      <a:schemeClr val="dk1"/>
                    </a:solidFill>
                  </a:rPr>
                  <a:t> is the sum of the terms in a geometric sequence.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 for the sum of the first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terms: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45720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the first term,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the common ratio,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the number of terms.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Steps: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6830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AutoNum type="arabicPeriod"/>
                </a:pPr>
                <a:r>
                  <a:rPr lang="en-US" sz="2200" dirty="0">
                    <a:solidFill>
                      <a:schemeClr val="dk1"/>
                    </a:solidFill>
                  </a:rPr>
                  <a:t>Identify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(first term),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(common ratio),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(number of terms)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683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AutoNum type="arabicPeriod"/>
                </a:pPr>
                <a:r>
                  <a:rPr lang="en-US" sz="2200" dirty="0">
                    <a:solidFill>
                      <a:schemeClr val="dk1"/>
                    </a:solidFill>
                  </a:rPr>
                  <a:t>Substitute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457200" marR="0" lvl="0" indent="-3683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AutoNum type="arabicPeriod"/>
                </a:pPr>
                <a:r>
                  <a:rPr lang="en-US" sz="2200" dirty="0">
                    <a:solidFill>
                      <a:schemeClr val="dk1"/>
                    </a:solidFill>
                  </a:rPr>
                  <a:t>Simplify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Important: This formula only works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99" name="Google Shape;999;p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0" y="1142306"/>
                <a:ext cx="10559700" cy="4976322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0" name="Google Shape;1000;p1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5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Geometric Series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6" name="Google Shape;1006;p154"/>
              <p:cNvSpPr txBox="1"/>
              <p:nvPr/>
            </p:nvSpPr>
            <p:spPr>
              <a:xfrm>
                <a:off x="831825" y="2299200"/>
                <a:ext cx="9705900" cy="2797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Find the sum of the first 6 terms of the geometric sequence: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6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2, 6, 18, 54, …</m:t>
                      </m:r>
                      <m:r>
                        <m:rPr>
                          <m:lit/>
                        </m:rPr>
                        <a:rPr lang="en-US" sz="26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Hint: Find the common ratio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, then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6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6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06" name="Google Shape;1006;p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2299200"/>
                <a:ext cx="9705900" cy="2797649"/>
              </a:xfrm>
              <a:prstGeom prst="rect">
                <a:avLst/>
              </a:prstGeom>
              <a:blipFill>
                <a:blip r:embed="rId3"/>
                <a:stretch>
                  <a:fillRect l="-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7" name="Google Shape;1007;p1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5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Infinite Series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3" name="Google Shape;1013;p155"/>
              <p:cNvSpPr txBox="1"/>
              <p:nvPr/>
            </p:nvSpPr>
            <p:spPr>
              <a:xfrm>
                <a:off x="831833" y="1176355"/>
                <a:ext cx="10559700" cy="4906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300" dirty="0">
                    <a:solidFill>
                      <a:schemeClr val="dk1"/>
                    </a:solidFill>
                  </a:rPr>
                  <a:t>So far, we've only looked at finite series (sums with a specific number of terms). But what if we want to add ALL the terms of an infinite sequence?</a:t>
                </a:r>
                <a:endParaRPr sz="23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300" dirty="0">
                    <a:solidFill>
                      <a:schemeClr val="dk1"/>
                    </a:solidFill>
                  </a:rPr>
                  <a:t>An</a:t>
                </a:r>
                <a:r>
                  <a:rPr lang="en-US" sz="2300" b="1" dirty="0">
                    <a:solidFill>
                      <a:schemeClr val="dk1"/>
                    </a:solidFill>
                  </a:rPr>
                  <a:t> infinite series</a:t>
                </a:r>
                <a:r>
                  <a:rPr lang="en-US" sz="2300" dirty="0">
                    <a:solidFill>
                      <a:schemeClr val="dk1"/>
                    </a:solidFill>
                  </a:rPr>
                  <a:t> is the sum of the terms of an </a:t>
                </a:r>
                <a:r>
                  <a:rPr lang="en-US" sz="2300" b="1" dirty="0">
                    <a:solidFill>
                      <a:schemeClr val="dk1"/>
                    </a:solidFill>
                  </a:rPr>
                  <a:t>infinite sequence.</a:t>
                </a:r>
                <a:endParaRPr sz="2300" b="1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300" dirty="0">
                    <a:solidFill>
                      <a:schemeClr val="dk1"/>
                    </a:solidFill>
                  </a:rPr>
                  <a:t>	Example: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2+4+6+8+ … </m:t>
                    </m:r>
                  </m:oMath>
                </a14:m>
                <a:r>
                  <a:rPr lang="en-US" sz="2300" dirty="0">
                    <a:solidFill>
                      <a:schemeClr val="dk1"/>
                    </a:solidFill>
                  </a:rPr>
                  <a:t> or  </a:t>
                </a:r>
                <a:br>
                  <a:rPr lang="en-US" sz="2300" dirty="0">
                    <a:solidFill>
                      <a:schemeClr val="dk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3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3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3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3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3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3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</m:oMath>
                  </m:oMathPara>
                </a14:m>
                <a:endParaRPr lang="en-US" sz="23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300" dirty="0">
                    <a:solidFill>
                      <a:schemeClr val="dk1"/>
                    </a:solidFill>
                  </a:rPr>
                  <a:t>Question: Does this sum equal a real number?</a:t>
                </a:r>
                <a:endParaRPr sz="23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300" dirty="0">
                    <a:solidFill>
                      <a:schemeClr val="dk1"/>
                    </a:solidFill>
                  </a:rPr>
                  <a:t>Answer: NO! The terms keep getting bigger, so the sum grows without bound.</a:t>
                </a:r>
                <a:endParaRPr sz="23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300" dirty="0">
                    <a:solidFill>
                      <a:schemeClr val="dk1"/>
                    </a:solidFill>
                  </a:rPr>
                  <a:t>When this happens, we say the series diverges (the sum is not defined).</a:t>
                </a:r>
                <a:endParaRPr sz="23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13" name="Google Shape;1013;p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76355"/>
                <a:ext cx="10559700" cy="4906046"/>
              </a:xfrm>
              <a:prstGeom prst="rect">
                <a:avLst/>
              </a:prstGeom>
              <a:blipFill>
                <a:blip r:embed="rId3"/>
                <a:stretch>
                  <a:fillRect l="-600" r="-7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4" name="Google Shape;1014;p1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5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When Does an Infinite Arithmetic Series Have a Sum?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0" name="Google Shape;1020;p156"/>
              <p:cNvSpPr txBox="1"/>
              <p:nvPr/>
            </p:nvSpPr>
            <p:spPr>
              <a:xfrm>
                <a:off x="831826" y="1704622"/>
                <a:ext cx="9282000" cy="39455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lvl="0">
                  <a:lnSpc>
                    <a:spcPct val="113000"/>
                  </a:lnSpc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For infinite geometric series, the sum CAN exist if the terms approach 0. The sum exists when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 series diverges (no sum)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Why?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 terms get smaller and smaller: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approaches 0 as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gets large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Each new term affects the sum less and less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sum approaches a finite value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 + 0.2 + 0.04 + 0.008 + 0.0016 + 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Common ratio: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(between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1)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This series HAS a sum!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20" name="Google Shape;1020;p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6" y="1704622"/>
                <a:ext cx="9282000" cy="3945527"/>
              </a:xfrm>
              <a:prstGeom prst="rect">
                <a:avLst/>
              </a:prstGeom>
              <a:blipFill>
                <a:blip r:embed="rId3"/>
                <a:stretch>
                  <a:fillRect l="-546" r="-1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1" name="Google Shape;1021;p1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05431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5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Determine if Sum Exists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7" name="Google Shape;1027;p157"/>
              <p:cNvSpPr txBox="1"/>
              <p:nvPr/>
            </p:nvSpPr>
            <p:spPr>
              <a:xfrm>
                <a:off x="824933" y="1294850"/>
                <a:ext cx="10559700" cy="4332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Steps: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Find the ratio of the second term to the first term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Find the ratio of the third term to the second term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Continue to ensure the ratio is constant (if so, it's geometric)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If common ratio r exists, check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YES → sum is defined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NO → sum is not defined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Key: The series must be geometric AND have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27" name="Google Shape;1027;p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294850"/>
                <a:ext cx="10559700" cy="4332428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Google Shape;1028;p1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5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the Actual Sum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Google Shape;1034;p158"/>
              <p:cNvSpPr txBox="1"/>
              <p:nvPr/>
            </p:nvSpPr>
            <p:spPr>
              <a:xfrm>
                <a:off x="831833" y="1384300"/>
                <a:ext cx="10559700" cy="4840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When the sum exists (when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), we can calculate it!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 for the sum of an infinite geometric series: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does this work?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Remember: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→∞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(when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1−0</m:t>
                            </m:r>
                          </m:e>
                        </m:d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Notice: Much simpler than the finite formula!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34" name="Google Shape;1034;p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84006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Google Shape;1035;p1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5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Find the Infinite Sum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1" name="Google Shape;1041;p159"/>
              <p:cNvSpPr txBox="1"/>
              <p:nvPr/>
            </p:nvSpPr>
            <p:spPr>
              <a:xfrm>
                <a:off x="831833" y="1384300"/>
                <a:ext cx="10559700" cy="3820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an infinite geometric series, find its sum by: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Identify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Confirm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(if not, sum doesn't exist!)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Substitute into the 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Simplify to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Important: Always check the condition in Step 2 first!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41" name="Google Shape;1041;p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3820749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2" name="Google Shape;1042;p1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3" name="Google Shape;1043;p1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9673" y="1610198"/>
            <a:ext cx="3455350" cy="34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6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It!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9" name="Google Shape;1049;p160"/>
              <p:cNvSpPr txBox="1"/>
              <p:nvPr/>
            </p:nvSpPr>
            <p:spPr>
              <a:xfrm>
                <a:off x="831833" y="2069122"/>
                <a:ext cx="9729300" cy="21888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Find the sum of the infinite geometric series (if it exists):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nary>
                      <m:r>
                        <a:rPr lang="en-US" sz="28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49" name="Google Shape;1049;p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2069122"/>
                <a:ext cx="9729300" cy="2188892"/>
              </a:xfrm>
              <a:prstGeom prst="rect">
                <a:avLst/>
              </a:prstGeom>
              <a:blipFill>
                <a:blip r:embed="rId3"/>
                <a:stretch>
                  <a:fillRect l="-913" t="-29310" b="-844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0" name="Google Shape;1050;p1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61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Before we finish up…</a:t>
            </a:r>
            <a:endParaRPr/>
          </a:p>
        </p:txBody>
      </p:sp>
      <p:sp>
        <p:nvSpPr>
          <p:cNvPr id="1056" name="Google Shape;1056;p161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Questions…..</a:t>
            </a:r>
            <a:endParaRPr/>
          </a:p>
        </p:txBody>
      </p:sp>
      <p:sp>
        <p:nvSpPr>
          <p:cNvPr id="1057" name="Google Shape;1057;p161"/>
          <p:cNvSpPr txBox="1">
            <a:spLocks noGrp="1"/>
          </p:cNvSpPr>
          <p:nvPr>
            <p:ph type="body" idx="4294967295"/>
          </p:nvPr>
        </p:nvSpPr>
        <p:spPr>
          <a:xfrm>
            <a:off x="4374538" y="2913069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Next steps…..</a:t>
            </a:r>
            <a:endParaRPr/>
          </a:p>
        </p:txBody>
      </p:sp>
      <p:sp>
        <p:nvSpPr>
          <p:cNvPr id="1058" name="Google Shape;1058;p161"/>
          <p:cNvSpPr txBox="1">
            <a:spLocks noGrp="1"/>
          </p:cNvSpPr>
          <p:nvPr>
            <p:ph type="body" idx="4294967295"/>
          </p:nvPr>
        </p:nvSpPr>
        <p:spPr>
          <a:xfrm>
            <a:off x="7328475" y="2913074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Reminders about student hours, upcoming deadlines, campus activities ….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Explicit Formulas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9" name="Google Shape;669;p108"/>
              <p:cNvSpPr txBox="1"/>
              <p:nvPr/>
            </p:nvSpPr>
            <p:spPr>
              <a:xfrm>
                <a:off x="831825" y="1335139"/>
                <a:ext cx="10776600" cy="4463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explicit formula</a:t>
                </a:r>
                <a:r>
                  <a:rPr lang="en-US" sz="2200" dirty="0">
                    <a:solidFill>
                      <a:schemeClr val="dk1"/>
                    </a:solidFill>
                  </a:rPr>
                  <a:t> defines the nth term using the position n in the sequence.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General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(some expression involving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Example: A video game company launches a new ad campaign. They predict website hits will double each day: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2,4,8,16,32,…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pattern: Each term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Explicit formula: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Now we can find any term! Day 31: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=2,147,483,648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hits!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69" name="Google Shape;669;p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35139"/>
                <a:ext cx="10776600" cy="4463297"/>
              </a:xfrm>
              <a:prstGeom prst="rect">
                <a:avLst/>
              </a:prstGeom>
              <a:blipFill>
                <a:blip r:embed="rId3"/>
                <a:stretch>
                  <a:fillRect l="-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0" name="Google Shape;670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62"/>
          <p:cNvSpPr txBox="1">
            <a:spLocks noGrp="1"/>
          </p:cNvSpPr>
          <p:nvPr>
            <p:ph type="title"/>
          </p:nvPr>
        </p:nvSpPr>
        <p:spPr>
          <a:xfrm>
            <a:off x="831850" y="634135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Attributions</a:t>
            </a:r>
            <a:endParaRPr/>
          </a:p>
        </p:txBody>
      </p:sp>
      <p:sp>
        <p:nvSpPr>
          <p:cNvPr id="1063" name="Google Shape;1063;p162"/>
          <p:cNvSpPr txBox="1">
            <a:spLocks noGrp="1"/>
          </p:cNvSpPr>
          <p:nvPr>
            <p:ph type="body" idx="1"/>
          </p:nvPr>
        </p:nvSpPr>
        <p:spPr>
          <a:xfrm>
            <a:off x="831850" y="2094932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-25400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Illustrations are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Storyset</a:t>
            </a:r>
            <a:endParaRPr/>
          </a:p>
          <a:p>
            <a:pPr marL="241300" lvl="0" indent="-254000" algn="l" rtl="0">
              <a:lnSpc>
                <a:spcPct val="12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Authored by: Lumen Learning. License: </a:t>
            </a:r>
            <a:r>
              <a:rPr lang="en-US" i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BY: Attribution</a:t>
            </a:r>
            <a:endParaRPr>
              <a:solidFill>
                <a:schemeClr val="accent2"/>
              </a:solidFill>
            </a:endParaRPr>
          </a:p>
          <a:p>
            <a:pPr marL="241300" lvl="0" indent="-762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65" name="Google Shape;1065;p1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9523" y="634125"/>
            <a:ext cx="5723825" cy="57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0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Representing Sequences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6" name="Google Shape;676;p109"/>
              <p:cNvSpPr txBox="1"/>
              <p:nvPr/>
            </p:nvSpPr>
            <p:spPr>
              <a:xfrm>
                <a:off x="831833" y="1384300"/>
                <a:ext cx="10559700" cy="2161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There are four ways to show a sequence: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1. List notation: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2, 4, 8, 16, 32, …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2. Formula: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3. Table: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76" name="Google Shape;676;p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2161064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78" name="Google Shape;678;p109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16560067"/>
                  </p:ext>
                </p:extLst>
              </p:nvPr>
            </p:nvGraphicFramePr>
            <p:xfrm>
              <a:off x="2551016" y="3602050"/>
              <a:ext cx="5698650" cy="1097220"/>
            </p:xfrm>
            <a:graphic>
              <a:graphicData uri="http://schemas.openxmlformats.org/drawingml/2006/table">
                <a:tbl>
                  <a:tblPr firstCol="1">
                    <a:noFill/>
                    <a:tableStyleId>{EE5EF138-3A77-4601-9E0D-0DB0C2E6118D}</a:tableStyleId>
                  </a:tblPr>
                  <a:tblGrid>
                    <a:gridCol w="9497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97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97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97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497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497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sz="24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2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3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4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5</a:t>
                          </a:r>
                          <a:endParaRPr sz="24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4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2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4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8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16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32</a:t>
                          </a:r>
                          <a:endParaRPr sz="24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78" name="Google Shape;678;p109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16560067"/>
                  </p:ext>
                </p:extLst>
              </p:nvPr>
            </p:nvGraphicFramePr>
            <p:xfrm>
              <a:off x="2551016" y="3602050"/>
              <a:ext cx="5698650" cy="1097220"/>
            </p:xfrm>
            <a:graphic>
              <a:graphicData uri="http://schemas.openxmlformats.org/drawingml/2006/table">
                <a:tbl>
                  <a:tblPr firstCol="1">
                    <a:noFill/>
                    <a:tableStyleId>{EE5EF138-3A77-4601-9E0D-0DB0C2E6118D}</a:tableStyleId>
                  </a:tblPr>
                  <a:tblGrid>
                    <a:gridCol w="9497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97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97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97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497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497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333" t="-2273" r="-502667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2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3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4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5</a:t>
                          </a:r>
                          <a:endParaRPr sz="24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333" t="-102273" r="-502667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2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4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8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16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32</a:t>
                          </a:r>
                          <a:endParaRPr sz="24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6EDB1B7-6129-3A52-EED7-AD3C1D635C98}"/>
              </a:ext>
            </a:extLst>
          </p:cNvPr>
          <p:cNvSpPr txBox="1"/>
          <p:nvPr/>
        </p:nvSpPr>
        <p:spPr>
          <a:xfrm>
            <a:off x="831833" y="5158292"/>
            <a:ext cx="6733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dk1"/>
                </a:solidFill>
              </a:rPr>
              <a:t>4. Graph: Discrete points (not continuous!)</a:t>
            </a:r>
          </a:p>
          <a:p>
            <a:endParaRPr lang="en-US" sz="2200" dirty="0"/>
          </a:p>
        </p:txBody>
      </p:sp>
      <p:sp>
        <p:nvSpPr>
          <p:cNvPr id="677" name="Google Shape;677;p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1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Use an Explicit Formula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4" name="Google Shape;684;p110"/>
              <p:cNvSpPr txBox="1"/>
              <p:nvPr/>
            </p:nvSpPr>
            <p:spPr>
              <a:xfrm>
                <a:off x="831828" y="1384300"/>
                <a:ext cx="6603688" cy="3693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Substitute each value of n into the formula. Begin 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find the first term,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To find the second term,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use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Continue in the same manner until you have identified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terms.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84" name="Google Shape;684;p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8" y="1384300"/>
                <a:ext cx="6603688" cy="36934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5" name="Google Shape;685;p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6" name="Google Shape;686;p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9260" y="1564485"/>
            <a:ext cx="5502730" cy="5502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1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Using an Explicit Formula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2" name="Google Shape;692;p111"/>
              <p:cNvSpPr txBox="1"/>
              <p:nvPr/>
            </p:nvSpPr>
            <p:spPr>
              <a:xfrm>
                <a:off x="831833" y="2080723"/>
                <a:ext cx="8568900" cy="1348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Write the first five terms of the sequence: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92" name="Google Shape;692;p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2080723"/>
                <a:ext cx="8568900" cy="1348277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3" name="Google Shape;693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5302</Words>
  <Application>Microsoft Macintosh PowerPoint</Application>
  <PresentationFormat>Widescreen</PresentationFormat>
  <Paragraphs>526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Cambria Math</vt:lpstr>
      <vt:lpstr>Calibri</vt:lpstr>
      <vt:lpstr>Arial</vt:lpstr>
      <vt:lpstr>Arial Black</vt:lpstr>
      <vt:lpstr>Georgia</vt:lpstr>
      <vt:lpstr>Office Theme</vt:lpstr>
      <vt:lpstr>Office Theme</vt:lpstr>
      <vt:lpstr>Office Theme</vt:lpstr>
      <vt:lpstr>Office Theme</vt:lpstr>
      <vt:lpstr>Simple Light</vt:lpstr>
      <vt:lpstr>Precalculus</vt:lpstr>
      <vt:lpstr>Affirmations </vt:lpstr>
      <vt:lpstr>Learning Goals: Sequences and Their Notations </vt:lpstr>
      <vt:lpstr>What is a Sequence?</vt:lpstr>
      <vt:lpstr>Finite vs. Infinite Sequences</vt:lpstr>
      <vt:lpstr>Explicit Formulas</vt:lpstr>
      <vt:lpstr>Representing Sequences</vt:lpstr>
      <vt:lpstr>How To: Use an Explicit Formula</vt:lpstr>
      <vt:lpstr>Try It: Using an Explicit Formula</vt:lpstr>
      <vt:lpstr>How to: Evaluate Piecewise Sequences</vt:lpstr>
      <vt:lpstr>Finding Explicit Formulas</vt:lpstr>
      <vt:lpstr>Try It: Find the Formula </vt:lpstr>
      <vt:lpstr>Alternating Sequences</vt:lpstr>
      <vt:lpstr>Example: Alternating Sequence</vt:lpstr>
      <vt:lpstr>Try It: Alternating Formula</vt:lpstr>
      <vt:lpstr>Recursive Formulas</vt:lpstr>
      <vt:lpstr>Example: Recursive Formulas</vt:lpstr>
      <vt:lpstr>Try It: Recursive Formulas</vt:lpstr>
      <vt:lpstr>Learning Goals: Arithmetic Sequences</vt:lpstr>
      <vt:lpstr>What is an Arithmetic Sequence?</vt:lpstr>
      <vt:lpstr>Identifying Arithmetic Sequences</vt:lpstr>
      <vt:lpstr>Try It: Common Difference</vt:lpstr>
      <vt:lpstr>General Term of an Arithmetic Sequence</vt:lpstr>
      <vt:lpstr>Example: Using the nth term</vt:lpstr>
      <vt:lpstr>How to: Find a Given Term in an Arithmetic Sequence</vt:lpstr>
      <vt:lpstr>Example: Finding a Specific Term</vt:lpstr>
      <vt:lpstr>Explicit Formulas for Arithmetic Sequences</vt:lpstr>
      <vt:lpstr>Recursive Formulas for Arithmetic Sequences</vt:lpstr>
      <vt:lpstr>Try It: Recursive Formulas for Arithmetic Sequences</vt:lpstr>
      <vt:lpstr>Finding the Number of Terms</vt:lpstr>
      <vt:lpstr>Try It: Number of Terms in an Arithmetic Sequence</vt:lpstr>
      <vt:lpstr>Learning Goals: Geometric Sequences </vt:lpstr>
      <vt:lpstr>What is a Geometric Sequence?</vt:lpstr>
      <vt:lpstr>Identifying Geometric Sequences</vt:lpstr>
      <vt:lpstr>Try It: Common Ratio</vt:lpstr>
      <vt:lpstr>Graphs of Geometric Sequences</vt:lpstr>
      <vt:lpstr>Writing Terms of Geometric Sequences</vt:lpstr>
      <vt:lpstr>Try It: Write the Terms of a Geometric Sequence</vt:lpstr>
      <vt:lpstr>Explicit Formula for a Geometric Sequence</vt:lpstr>
      <vt:lpstr>Example: Using the Explicit Formula for Geometric Sequences</vt:lpstr>
      <vt:lpstr>How to: Write Explicit Formulas for Geometric Sequences</vt:lpstr>
      <vt:lpstr>Try It: Write an Explicit Formula for a Geometric Sequence</vt:lpstr>
      <vt:lpstr>Recursive Formula for Geometric Sequences</vt:lpstr>
      <vt:lpstr>Try It: Recursive Formulas for a Geometric Sequence</vt:lpstr>
      <vt:lpstr>Learning Goals: Series and Their Notations</vt:lpstr>
      <vt:lpstr>From Sequences to Series</vt:lpstr>
      <vt:lpstr>Summation Notation (Sigma Notation)</vt:lpstr>
      <vt:lpstr>Evaluate a Series</vt:lpstr>
      <vt:lpstr>Arithmetic Series</vt:lpstr>
      <vt:lpstr>Try It: Arithmetic Series</vt:lpstr>
      <vt:lpstr>Geometric Series</vt:lpstr>
      <vt:lpstr>Try It: Geometric Series</vt:lpstr>
      <vt:lpstr>Infinite Series</vt:lpstr>
      <vt:lpstr>When Does an Infinite Arithmetic Series Have a Sum?</vt:lpstr>
      <vt:lpstr>How to: Determine if Sum Exists</vt:lpstr>
      <vt:lpstr>Finding the Actual Sum</vt:lpstr>
      <vt:lpstr>How To: Find the Infinite Sum</vt:lpstr>
      <vt:lpstr>Try It!</vt:lpstr>
      <vt:lpstr>Before we finish up…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Tobias Eld</cp:lastModifiedBy>
  <cp:revision>7</cp:revision>
  <dcterms:modified xsi:type="dcterms:W3CDTF">2026-02-26T21:57:41Z</dcterms:modified>
</cp:coreProperties>
</file>