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30" r:id="rId1"/>
    <p:sldMasterId id="2147483731" r:id="rId2"/>
    <p:sldMasterId id="2147483732" r:id="rId3"/>
    <p:sldMasterId id="2147483733" r:id="rId4"/>
  </p:sldMasterIdLst>
  <p:notesMasterIdLst>
    <p:notesMasterId r:id="rId39"/>
  </p:notesMasterIdLst>
  <p:sldIdLst>
    <p:sldId id="256" r:id="rId5"/>
    <p:sldId id="257" r:id="rId6"/>
    <p:sldId id="258" r:id="rId7"/>
    <p:sldId id="29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embeddedFontLst>
    <p:embeddedFont>
      <p:font typeface="Arial Black" panose="020B0604020202020204" pitchFamily="34" charset="0"/>
      <p:regular r:id="rId40"/>
      <p:bold r:id="rId41"/>
    </p:embeddedFont>
    <p:embeddedFont>
      <p:font typeface="Cambria Math" panose="02040503050406030204" pitchFamily="18" charset="0"/>
      <p:regular r:id="rId42"/>
    </p:embeddedFont>
    <p:embeddedFont>
      <p:font typeface="Georgia" panose="02040502050405020303" pitchFamily="18" charset="0"/>
      <p:regular r:id="rId43"/>
      <p:bold r:id="rId44"/>
      <p:italic r:id="rId45"/>
      <p:boldItalic r:id="rId46"/>
    </p:embeddedFont>
    <p:embeddedFont>
      <p:font typeface="Roboto Mono" pitchFamily="49" charset="0"/>
      <p:regular r:id="rId47"/>
      <p:bold r:id="rId48"/>
      <p:italic r:id="rId49"/>
      <p:boldItalic r:id="rId50"/>
    </p:embeddedFont>
    <p:embeddedFont>
      <p:font typeface="Tahoma" panose="020B0604030504040204" pitchFamily="34" charset="0"/>
      <p:regular r:id="rId51"/>
      <p:bold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BBA501-5502-4E9E-AEE9-DAF0F99C053F}">
  <a:tblStyle styleId="{8DBBA501-5502-4E9E-AEE9-DAF0F99C053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95"/>
    <p:restoredTop sz="94577"/>
  </p:normalViewPr>
  <p:slideViewPr>
    <p:cSldViewPr snapToGrid="0">
      <p:cViewPr varScale="1">
        <p:scale>
          <a:sx n="68" d="100"/>
          <a:sy n="68" d="100"/>
        </p:scale>
        <p:origin x="240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52f158b3da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3" name="Google Shape;553;g252f158b3da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adfed02e7b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g3adfed02e7b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adfed02e7b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g3adfed02e7b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adfed02e7b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5" name="Google Shape;635;g3adfed02e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3adfed02e7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g3adfed02e7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a) g(5) = \sqrt{5-4} = 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b) \sqrt{m-4} = 2 → m-4 = 4 → m = 8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adfed02e7b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g3adfed02e7b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adfed02e7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g3adfed02e7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Eval: 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h(0) = 1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Solve: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h(x) = 2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when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-1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x = 1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32bfea5b9d0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g32bfea5b9d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adfb343e3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0" name="Google Shape;680;g3adfb343e3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adfb343e3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7" name="Google Shape;687;g3adfb343e3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adfed02e7b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g3adfed02e7b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1c73850ce0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61" name="Google Shape;561;g1c73850ce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3adfed02e7b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1" name="Google Shape;701;g3adfed02e7b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3adfed02e7b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g3adfed02e7b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adfb343e3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5" name="Google Shape;715;g3adfb343e3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a) f(x) = \frac{5-x}{\sqrt{x+4}}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1: The numerator has a square root: 5 - x \geq 0 → x \leq 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2: The denominator has a square root that cannot equal zero: x + 4 &gt; 0 → x &gt; -4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Step 3: Combine both restrictions: x &gt; -4 AND x \leq 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Domain = (-4, 5]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b) g(x) = x^2 + 2x - 4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a polynomial with no denominators or even roots.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Domain = (-\infty, \infty) (all real numbers)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adfed02e7b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g3adfed02e7b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adfed02e7b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g3adfed02e7b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2bfea5b9d0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8" name="Google Shape;738;g32bfea5b9d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3adfed02e7b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6" name="Google Shape;746;g3adfed02e7b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adfb343e3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3" name="Google Shape;753;g3adfb343e3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adfb343e3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g3adfb343e3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f(1) = 2(1)^2 + 3(1) = 2 + 3 = 5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f(4) = 2(4)^2 + 3(4) = 32 + 12 = 44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Average rate of change = </a:t>
            </a: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\frac{f(4) - f(1)}{4 - 1} = \frac{44 - 5}{3} = \frac{39}{3} = 13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adfed02e7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8" name="Google Shape;768;g3adfed02e7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a007cb080a_0_15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7" name="Google Shape;567;g3a007cb080a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3adfed02e7b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6" name="Google Shape;776;g3adfed02e7b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3adfed02e7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4" name="Google Shape;784;g3adfed02e7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adfed02e7b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g3adfed02e7b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Answer: a) The absolute maximum is 7, and it occurs at x = 1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b) The absolute minimum is -2, and it occurs at x = 3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32bf7bc1459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g32bf7bc145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a007cb080a_0_10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6" name="Google Shape;806;g3a007cb080a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>
          <a:extLst>
            <a:ext uri="{FF2B5EF4-FFF2-40B4-BE49-F238E27FC236}">
              <a16:creationId xmlns:a16="http://schemas.microsoft.com/office/drawing/2014/main" id="{462A6AEE-58D8-FFED-4131-C569E0DA5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52f158b3da_0_2400:notes">
            <a:extLst>
              <a:ext uri="{FF2B5EF4-FFF2-40B4-BE49-F238E27FC236}">
                <a16:creationId xmlns:a16="http://schemas.microsoft.com/office/drawing/2014/main" id="{4AD18FA8-F7BC-37D6-6A5E-E717D4990E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g252f158b3da_0_2400:notes">
            <a:extLst>
              <a:ext uri="{FF2B5EF4-FFF2-40B4-BE49-F238E27FC236}">
                <a16:creationId xmlns:a16="http://schemas.microsoft.com/office/drawing/2014/main" id="{1B17F30C-2063-6185-CB05-177C1724A3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822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adfb343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g3adfb343e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adfed02e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g3adfed02e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52f158b3d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g252f158b3d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YES – any vertical line crosses once.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adfed02e7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6" name="Google Shape;606;g3adfed02e7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adfed02e7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g3adfed02e7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8235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5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5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0" y="2646382"/>
            <a:ext cx="12191999" cy="42116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4324573"/>
            <a:ext cx="12191999" cy="2533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893" cy="162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892" cy="18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893" cy="18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058" cy="57308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8" name="Google Shape;158;p24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599" cy="306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1" y="5242956"/>
            <a:ext cx="12191999" cy="16150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7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-1" y="1"/>
            <a:ext cx="8736227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62" cy="125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944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-4" y="6221691"/>
            <a:ext cx="12191999" cy="6363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4032793" y="2752780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6785790" y="2760689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9536303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281354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1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11198352" y="6372663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1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1"/>
            <a:ext cx="12191999" cy="2351041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/>
          <p:nvPr/>
        </p:nvSpPr>
        <p:spPr>
          <a:xfrm>
            <a:off x="1" y="0"/>
            <a:ext cx="58736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98" cy="178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9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11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5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5627912" y="1027253"/>
            <a:ext cx="5551714" cy="4803493"/>
          </a:xfrm>
          <a:prstGeom prst="rect">
            <a:avLst/>
          </a:prstGeom>
          <a:solidFill>
            <a:schemeClr val="lt1">
              <a:alpha val="87058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6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187" cy="183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425" cy="38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4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4032793" y="2752780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6785790" y="2760689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9536303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1281354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8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8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8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8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9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/>
          <p:nvPr/>
        </p:nvSpPr>
        <p:spPr>
          <a:xfrm>
            <a:off x="1" y="5242956"/>
            <a:ext cx="12192000" cy="161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2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10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5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6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7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7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9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/>
          <p:nvPr/>
        </p:nvSpPr>
        <p:spPr>
          <a:xfrm>
            <a:off x="5627912" y="1027253"/>
            <a:ext cx="5551800" cy="4803600"/>
          </a:xfrm>
          <a:prstGeom prst="rect">
            <a:avLst/>
          </a:prstGeom>
          <a:solidFill>
            <a:schemeClr val="lt1">
              <a:alpha val="8667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1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2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6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4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7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6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69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7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7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7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7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7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7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7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75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5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9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9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7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0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1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1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1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1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1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81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81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81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81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81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81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81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81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81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81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81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1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8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8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8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8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85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9" name="Google Shape;549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66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6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3.png"/><Relationship Id="rId4" Type="http://schemas.openxmlformats.org/officeDocument/2006/relationships/hyperlink" Target="https://creativecommons.org/licenses/by/4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474700" cy="6858000"/>
          </a:xfrm>
          <a:prstGeom prst="rtTriangle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p8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870" y="908100"/>
            <a:ext cx="5299199" cy="5041803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87"/>
          <p:cNvSpPr txBox="1">
            <a:spLocks noGrp="1"/>
          </p:cNvSpPr>
          <p:nvPr>
            <p:ph type="title"/>
          </p:nvPr>
        </p:nvSpPr>
        <p:spPr>
          <a:xfrm>
            <a:off x="5819675" y="733100"/>
            <a:ext cx="5961900" cy="24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</a:pPr>
            <a:r>
              <a:rPr lang="en-US" sz="7200" dirty="0"/>
              <a:t>Precalculus</a:t>
            </a:r>
            <a:endParaRPr sz="7200" dirty="0"/>
          </a:p>
        </p:txBody>
      </p:sp>
      <p:sp>
        <p:nvSpPr>
          <p:cNvPr id="556" name="Google Shape;556;p87"/>
          <p:cNvSpPr txBox="1">
            <a:spLocks noGrp="1"/>
          </p:cNvSpPr>
          <p:nvPr>
            <p:ph type="body" idx="1"/>
          </p:nvPr>
        </p:nvSpPr>
        <p:spPr>
          <a:xfrm>
            <a:off x="5819675" y="3283876"/>
            <a:ext cx="6100800" cy="30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200" dirty="0"/>
              <a:t>Module 1: </a:t>
            </a:r>
            <a:endParaRPr sz="2200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Introduction to Functions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Examples: Evaluating and Solving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" name="Google Shape;624;p96"/>
              <p:cNvSpPr txBox="1"/>
              <p:nvPr/>
            </p:nvSpPr>
            <p:spPr>
              <a:xfrm>
                <a:off x="824924" y="1269375"/>
                <a:ext cx="9458328" cy="4454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Evaluating:</a:t>
                </a:r>
                <a:endParaRPr sz="2200" b="1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Substitute: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−4=4+6−4=6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b="1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Solving:</a:t>
                </a:r>
                <a:endParaRPr sz="2200" b="1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solve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Set equal: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Factor: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−4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b="1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24" name="Google Shape;624;p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24" y="1269375"/>
                <a:ext cx="9458328" cy="4454128"/>
              </a:xfrm>
              <a:prstGeom prst="rect">
                <a:avLst/>
              </a:prstGeom>
              <a:blipFill>
                <a:blip r:embed="rId3"/>
                <a:stretch>
                  <a:fillRect l="-4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5" name="Google Shape;625;p9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Evaluating Functions Expressed in Formulas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1" name="Google Shape;631;p97"/>
              <p:cNvSpPr txBox="1"/>
              <p:nvPr/>
            </p:nvSpPr>
            <p:spPr>
              <a:xfrm>
                <a:off x="816150" y="1932896"/>
                <a:ext cx="10559700" cy="3883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Some relationships need to be rewritten to show one variable as a function of another.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Express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12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as a function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Start with: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12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Isolate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12 − 2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Divide by 6: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12−2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Simplify: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31" name="Google Shape;631;p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1932896"/>
                <a:ext cx="10559700" cy="3883523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CEA749-AF23-D399-BD12-C1D15261D2D9}"/>
                  </a:ext>
                </a:extLst>
              </p:cNvPr>
              <p:cNvSpPr txBox="1"/>
              <p:nvPr/>
            </p:nvSpPr>
            <p:spPr>
              <a:xfrm>
                <a:off x="6096000" y="5131811"/>
                <a:ext cx="6266217" cy="634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Function form: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=2−</m:t>
                    </m:r>
                    <m:f>
                      <m:fPr>
                        <m:ctrlP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ar-AE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ar-AE"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7CEA749-AF23-D399-BD12-C1D15261D2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31811"/>
                <a:ext cx="6266217" cy="634533"/>
              </a:xfrm>
              <a:prstGeom prst="rect">
                <a:avLst/>
              </a:prstGeom>
              <a:blipFill>
                <a:blip r:embed="rId4"/>
                <a:stretch>
                  <a:fillRect l="-1417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2" name="Google Shape;632;p9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8"/>
          <p:cNvSpPr txBox="1">
            <a:spLocks noGrp="1"/>
          </p:cNvSpPr>
          <p:nvPr>
            <p:ph type="title"/>
          </p:nvPr>
        </p:nvSpPr>
        <p:spPr>
          <a:xfrm>
            <a:off x="4748979" y="468313"/>
            <a:ext cx="68592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Pro Tip: 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8" name="Google Shape;638;p98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4748980" y="1730477"/>
                <a:ext cx="6088909" cy="2441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lvl="0" indent="0" algn="l" rtl="0">
                  <a:lnSpc>
                    <a:spcPct val="12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 all equations are functions!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24000"/>
                  </a:lnSpc>
                  <a:spcBef>
                    <a:spcPts val="0"/>
                  </a:spcBef>
                  <a:buClr>
                    <a:schemeClr val="dk2"/>
                  </a:buClr>
                  <a:buSzPts val="2400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24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2"/>
                  </a:buClr>
                  <a:buSzPts val="2400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example,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cannot be written as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because solving gives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(two outputs for one input!)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38" name="Google Shape;638;p9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748980" y="1730477"/>
                <a:ext cx="6088909" cy="2441400"/>
              </a:xfrm>
              <a:prstGeom prst="rect">
                <a:avLst/>
              </a:prstGeom>
              <a:blipFill>
                <a:blip r:embed="rId3"/>
                <a:stretch>
                  <a:fillRect l="-12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5" name="Google Shape;645;p9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653" y="791051"/>
            <a:ext cx="3775380" cy="377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9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Evaluate and Solve Functions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1" name="Google Shape;651;p99"/>
              <p:cNvSpPr txBox="1"/>
              <p:nvPr/>
            </p:nvSpPr>
            <p:spPr>
              <a:xfrm>
                <a:off x="831833" y="1681394"/>
                <a:ext cx="8568900" cy="34952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	Evaluate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	Solve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51" name="Google Shape;651;p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681394"/>
                <a:ext cx="8568900" cy="3495212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2" name="Google Shape;652;p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0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Evaluating from Tables and Graphs</a:t>
            </a:r>
            <a:endParaRPr sz="4000" dirty="0"/>
          </a:p>
        </p:txBody>
      </p:sp>
      <p:sp>
        <p:nvSpPr>
          <p:cNvPr id="658" name="Google Shape;658;p100"/>
          <p:cNvSpPr txBox="1"/>
          <p:nvPr/>
        </p:nvSpPr>
        <p:spPr>
          <a:xfrm>
            <a:off x="831825" y="1279815"/>
            <a:ext cx="5779800" cy="1858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b="1" dirty="0">
                <a:solidFill>
                  <a:schemeClr val="dk1"/>
                </a:solidFill>
              </a:rPr>
              <a:t>From a table: </a:t>
            </a:r>
            <a:r>
              <a:rPr lang="en-US" sz="2200" dirty="0">
                <a:solidFill>
                  <a:schemeClr val="dk1"/>
                </a:solidFill>
              </a:rPr>
              <a:t>Read directly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6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6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60" name="Google Shape;660;p100"/>
              <p:cNvGraphicFramePr/>
              <p:nvPr>
                <p:extLst>
                  <p:ext uri="{D42A27DB-BD31-4B8C-83A1-F6EECF244321}">
                    <p14:modId xmlns:p14="http://schemas.microsoft.com/office/powerpoint/2010/main" val="799020367"/>
                  </p:ext>
                </p:extLst>
              </p:nvPr>
            </p:nvGraphicFramePr>
            <p:xfrm>
              <a:off x="983460" y="1933921"/>
              <a:ext cx="4472550" cy="975300"/>
            </p:xfrm>
            <a:graphic>
              <a:graphicData uri="http://schemas.openxmlformats.org/drawingml/2006/table">
                <a:tbl>
                  <a:tblPr firstCol="1">
                    <a:noFill/>
                    <a:tableStyleId>{8DBBA501-5502-4E9E-AEE9-DAF0F99C053F}</a:tableStyleId>
                  </a:tblPr>
                  <a:tblGrid>
                    <a:gridCol w="7454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54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454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454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454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454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65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1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4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8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7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8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60" name="Google Shape;660;p100"/>
              <p:cNvGraphicFramePr/>
              <p:nvPr>
                <p:extLst>
                  <p:ext uri="{D42A27DB-BD31-4B8C-83A1-F6EECF244321}">
                    <p14:modId xmlns:p14="http://schemas.microsoft.com/office/powerpoint/2010/main" val="799020367"/>
                  </p:ext>
                </p:extLst>
              </p:nvPr>
            </p:nvGraphicFramePr>
            <p:xfrm>
              <a:off x="983460" y="1933921"/>
              <a:ext cx="4472550" cy="975300"/>
            </p:xfrm>
            <a:graphic>
              <a:graphicData uri="http://schemas.openxmlformats.org/drawingml/2006/table">
                <a:tbl>
                  <a:tblPr firstCol="1">
                    <a:noFill/>
                    <a:tableStyleId>{8DBBA501-5502-4E9E-AEE9-DAF0F99C053F}</a:tableStyleId>
                  </a:tblPr>
                  <a:tblGrid>
                    <a:gridCol w="7454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54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454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7454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7454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7454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8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695" t="-2564" r="-501695" b="-1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1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4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695" t="-102564" r="-501695" b="-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8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7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</a:t>
                          </a:r>
                          <a:endParaRPr sz="20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8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658;p100">
                <a:extLst>
                  <a:ext uri="{FF2B5EF4-FFF2-40B4-BE49-F238E27FC236}">
                    <a16:creationId xmlns:a16="http://schemas.microsoft.com/office/drawing/2014/main" id="{307B3EBB-FA79-B6C1-5A03-7B053F242A4C}"/>
                  </a:ext>
                </a:extLst>
              </p:cNvPr>
              <p:cNvSpPr txBox="1"/>
              <p:nvPr/>
            </p:nvSpPr>
            <p:spPr>
              <a:xfrm>
                <a:off x="831825" y="2909221"/>
                <a:ext cx="6232242" cy="32104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(read from table)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22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From a graph: </a:t>
                </a:r>
                <a:r>
                  <a:rPr lang="en-US" sz="2200" dirty="0">
                    <a:solidFill>
                      <a:schemeClr val="dk1"/>
                    </a:solidFill>
                  </a:rPr>
                  <a:t>Find coordinates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(height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2" name="Google Shape;658;p100">
                <a:extLst>
                  <a:ext uri="{FF2B5EF4-FFF2-40B4-BE49-F238E27FC236}">
                    <a16:creationId xmlns:a16="http://schemas.microsoft.com/office/drawing/2014/main" id="{307B3EBB-FA79-B6C1-5A03-7B053F242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2909221"/>
                <a:ext cx="6232242" cy="3210454"/>
              </a:xfrm>
              <a:prstGeom prst="rect">
                <a:avLst/>
              </a:prstGeom>
              <a:blipFill>
                <a:blip r:embed="rId4"/>
                <a:stretch>
                  <a:fillRect l="-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1" name="Google Shape;661;p100" descr="Graph of a positive parabola centered at (1, 0) with the labeled point (2, 1) where f(2) =1." title="CNX_Precalc_Figure_01_01_008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8275" y="1384188"/>
            <a:ext cx="4472550" cy="4086837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0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0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Evaluating from a Table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7" name="Google Shape;667;p101"/>
              <p:cNvSpPr txBox="1"/>
              <p:nvPr/>
            </p:nvSpPr>
            <p:spPr>
              <a:xfrm>
                <a:off x="831825" y="2309075"/>
                <a:ext cx="8568900" cy="1220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Using this table, evaluate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and solve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 = 2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67" name="Google Shape;667;p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2309075"/>
                <a:ext cx="8568900" cy="1220037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69" name="Google Shape;669;p101"/>
              <p:cNvGraphicFramePr/>
              <p:nvPr>
                <p:extLst>
                  <p:ext uri="{D42A27DB-BD31-4B8C-83A1-F6EECF244321}">
                    <p14:modId xmlns:p14="http://schemas.microsoft.com/office/powerpoint/2010/main" val="745761393"/>
                  </p:ext>
                </p:extLst>
              </p:nvPr>
            </p:nvGraphicFramePr>
            <p:xfrm>
              <a:off x="963975" y="3054350"/>
              <a:ext cx="7609650" cy="1097220"/>
            </p:xfrm>
            <a:graphic>
              <a:graphicData uri="http://schemas.openxmlformats.org/drawingml/2006/table">
                <a:tbl>
                  <a:tblPr firstCol="1">
                    <a:noFill/>
                    <a:tableStyleId>{8DBBA501-5502-4E9E-AEE9-DAF0F99C053F}</a:tableStyleId>
                  </a:tblPr>
                  <a:tblGrid>
                    <a:gridCol w="12682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682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682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682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682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82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65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3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4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5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5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5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5</a:t>
                          </a:r>
                          <a:endParaRPr sz="24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69" name="Google Shape;669;p101"/>
              <p:cNvGraphicFramePr/>
              <p:nvPr>
                <p:extLst>
                  <p:ext uri="{D42A27DB-BD31-4B8C-83A1-F6EECF244321}">
                    <p14:modId xmlns:p14="http://schemas.microsoft.com/office/powerpoint/2010/main" val="745761393"/>
                  </p:ext>
                </p:extLst>
              </p:nvPr>
            </p:nvGraphicFramePr>
            <p:xfrm>
              <a:off x="963975" y="3054350"/>
              <a:ext cx="7609650" cy="1097220"/>
            </p:xfrm>
            <a:graphic>
              <a:graphicData uri="http://schemas.openxmlformats.org/drawingml/2006/table">
                <a:tbl>
                  <a:tblPr firstCol="1">
                    <a:noFill/>
                    <a:tableStyleId>{8DBBA501-5502-4E9E-AEE9-DAF0F99C053F}</a:tableStyleId>
                  </a:tblPr>
                  <a:tblGrid>
                    <a:gridCol w="12682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682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682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682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6827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2682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" t="-2273" r="-502000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3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4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5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 algn="ctr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4"/>
                          <a:stretch>
                            <a:fillRect l="-1000" t="-104651" r="-502000" b="-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5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5</a:t>
                          </a:r>
                          <a:endParaRPr sz="2400" dirty="0"/>
                        </a:p>
                      </a:txBody>
                      <a:tcPr marL="91425" marR="91425" marT="91425" marB="91425">
                        <a:lnL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9050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68" name="Google Shape;668;p10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Learning Goals: Domain and Range</a:t>
            </a:r>
            <a:endParaRPr sz="4000" dirty="0">
              <a:solidFill>
                <a:schemeClr val="accent5"/>
              </a:solidFill>
            </a:endParaRPr>
          </a:p>
        </p:txBody>
      </p:sp>
      <p:sp>
        <p:nvSpPr>
          <p:cNvPr id="677" name="Google Shape;677;p102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Deepen your understanding and form connections within these skills:</a:t>
            </a:r>
            <a:endParaRPr sz="2400" dirty="0"/>
          </a:p>
        </p:txBody>
      </p:sp>
      <p:sp>
        <p:nvSpPr>
          <p:cNvPr id="675" name="Google Shape;675;p102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 dirty="0">
                <a:solidFill>
                  <a:schemeClr val="lt1"/>
                </a:solidFill>
              </a:rPr>
              <a:t> Find the domain of a function by looking at its equation</a:t>
            </a:r>
            <a:endParaRPr dirty="0"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 dirty="0">
                <a:solidFill>
                  <a:schemeClr val="lt1"/>
                </a:solidFill>
              </a:rPr>
              <a:t> Find the domain of a function by look at its graph</a:t>
            </a:r>
            <a:endParaRPr dirty="0"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 dirty="0">
                <a:solidFill>
                  <a:schemeClr val="lt1"/>
                </a:solidFill>
              </a:rPr>
              <a:t> Sketch graphs of piecewise functions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0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Are Domain and Range?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3" name="Google Shape;683;p103"/>
              <p:cNvSpPr txBox="1"/>
              <p:nvPr/>
            </p:nvSpPr>
            <p:spPr>
              <a:xfrm>
                <a:off x="831825" y="1384300"/>
                <a:ext cx="107211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Domain: </a:t>
                </a:r>
                <a:r>
                  <a:rPr lang="en-US" sz="2200" dirty="0">
                    <a:solidFill>
                      <a:schemeClr val="dk1"/>
                    </a:solidFill>
                  </a:rPr>
                  <a:t>The set of all possible input values (independent variable, usually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4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Think: "What can I put INTO the function?"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4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Range: </a:t>
                </a:r>
                <a:r>
                  <a:rPr lang="en-US" sz="2200" dirty="0">
                    <a:solidFill>
                      <a:schemeClr val="dk1"/>
                    </a:solidFill>
                  </a:rPr>
                  <a:t>The set of all possible output values (dependent variable, usually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457200" algn="l" rtl="0">
                  <a:lnSpc>
                    <a:spcPct val="114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Think: "What can come OUT of the function?"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4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4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Interval notation reminders: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Brackets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mean endpoints ARE included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Parentheses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mean endpoints are NOT included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Use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all real numbers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83" name="Google Shape;683;p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10721100" cy="4330248"/>
              </a:xfrm>
              <a:prstGeom prst="rect">
                <a:avLst/>
              </a:prstGeom>
              <a:blipFill>
                <a:blip r:embed="rId3"/>
                <a:stretch>
                  <a:fillRect l="-4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4" name="Google Shape;684;p10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0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Finding Domain and Range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0" name="Google Shape;690;p104"/>
              <p:cNvSpPr txBox="1"/>
              <p:nvPr/>
            </p:nvSpPr>
            <p:spPr>
              <a:xfrm>
                <a:off x="831826" y="1384300"/>
                <a:ext cx="8733000" cy="420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 the function: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2,10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3,10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4,20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5,30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6,40</m:t>
                        </m:r>
                      </m:e>
                    </m:d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 the domain and range.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Domain: The set of all first coordinates (inputs)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Domain =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2, 3, 4, 5, 6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Range: The set of all second coordinates (outputs)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Range =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10, 20, 30, 40</m:t>
                    </m:r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Note: We only list 10 once in the range even though it appears twice in the ordered pairs.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90" name="Google Shape;690;p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6" y="1384300"/>
                <a:ext cx="8733000" cy="4202007"/>
              </a:xfrm>
              <a:prstGeom prst="rect">
                <a:avLst/>
              </a:prstGeom>
              <a:blipFill>
                <a:blip r:embed="rId3"/>
                <a:stretch>
                  <a:fillRect l="-581" r="-8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1" name="Google Shape;691;p10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Finding Domain from Equations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7" name="Google Shape;697;p105"/>
              <p:cNvSpPr txBox="1"/>
              <p:nvPr/>
            </p:nvSpPr>
            <p:spPr>
              <a:xfrm>
                <a:off x="831833" y="1384300"/>
                <a:ext cx="10559700" cy="38755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When finding domain from an equation, check for these restrictions: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Rule 1:</a:t>
                </a:r>
                <a:r>
                  <a:rPr lang="en-US" sz="2200" dirty="0">
                    <a:solidFill>
                      <a:schemeClr val="dk1"/>
                    </a:solidFill>
                  </a:rPr>
                  <a:t> Denominators cannot be zero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Set denominator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solve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Rule 2:</a:t>
                </a:r>
                <a:r>
                  <a:rPr lang="en-US" sz="2200" dirty="0">
                    <a:solidFill>
                      <a:schemeClr val="dk1"/>
                    </a:solidFill>
                  </a:rPr>
                  <a:t> Even roots need non-negative radicands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Set expression under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and solve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Rule 3: </a:t>
                </a:r>
                <a:r>
                  <a:rPr lang="en-US" sz="2200" dirty="0">
                    <a:solidFill>
                      <a:schemeClr val="dk1"/>
                    </a:solidFill>
                  </a:rPr>
                  <a:t>If neither applies, domain is all real numbers,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Combine restrictions when both appear in the same function!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97" name="Google Shape;697;p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387550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8" name="Google Shape;698;p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lang="en-US" sz="6000" dirty="0"/>
              <a:t>Affirmations </a:t>
            </a:r>
            <a:endParaRPr dirty="0"/>
          </a:p>
        </p:txBody>
      </p:sp>
      <p:sp>
        <p:nvSpPr>
          <p:cNvPr id="563" name="Google Shape;563;p88"/>
          <p:cNvSpPr txBox="1">
            <a:spLocks noGrp="1"/>
          </p:cNvSpPr>
          <p:nvPr>
            <p:ph type="body" idx="1"/>
          </p:nvPr>
        </p:nvSpPr>
        <p:spPr>
          <a:xfrm>
            <a:off x="831850" y="3193818"/>
            <a:ext cx="10136488" cy="2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</a:pPr>
            <a:r>
              <a:rPr lang="en-US" dirty="0"/>
              <a:t>I am disciplined and organized in my studies.</a:t>
            </a:r>
            <a:endParaRPr dirty="0"/>
          </a:p>
          <a:p>
            <a: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</a:pPr>
            <a:r>
              <a:rPr lang="en-US" dirty="0"/>
              <a:t>I am not afraid to make mistakes—they’re part of learning.</a:t>
            </a:r>
            <a:endParaRPr dirty="0"/>
          </a:p>
          <a:p>
            <a:pPr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72000"/>
              <a:buFont typeface="Arial" panose="020B0604020202020204" pitchFamily="34" charset="0"/>
              <a:buChar char="•"/>
            </a:pPr>
            <a:r>
              <a:rPr lang="en-US" dirty="0"/>
              <a:t>Math is a skill I can develop with practice.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0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Function with a Fraction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4" name="Google Shape;704;p106"/>
              <p:cNvSpPr txBox="1"/>
              <p:nvPr/>
            </p:nvSpPr>
            <p:spPr>
              <a:xfrm>
                <a:off x="824917" y="1127483"/>
                <a:ext cx="10559700" cy="53855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 the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Set denominator equal to zero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Exclude this value from domain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We cannot use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2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(division by zero is undefined)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Write in interval notation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Domain: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2,∞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 words: All real numbers except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04" name="Google Shape;704;p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7" y="1127483"/>
                <a:ext cx="10559700" cy="5385536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5" name="Google Shape;705;p10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0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Function with a Square Root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1" name="Google Shape;711;p107"/>
              <p:cNvSpPr txBox="1"/>
              <p:nvPr/>
            </p:nvSpPr>
            <p:spPr>
              <a:xfrm>
                <a:off x="831833" y="1384300"/>
                <a:ext cx="10559700" cy="46216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 the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7−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Set radicand ≥ 0 (square roots need non-negative values)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7 − 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≥0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Solve the inequality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≥−7 → 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≤7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Write in interval notation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Domain: </a:t>
                </a:r>
                <a14:m>
                  <m:oMath xmlns:m="http://schemas.openxmlformats.org/officeDocument/2006/math">
                    <m:d>
                      <m:dPr>
                        <m:endChr m:val="]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,7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 words: All real numbers less than or equal to 7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11" name="Google Shape;711;p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621609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2" name="Google Shape;712;p10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0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Finding Domain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8" name="Google Shape;718;p108"/>
              <p:cNvSpPr txBox="1"/>
              <p:nvPr/>
            </p:nvSpPr>
            <p:spPr>
              <a:xfrm>
                <a:off x="831833" y="1748266"/>
                <a:ext cx="8568900" cy="29790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Find the domain of each function: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18" name="Google Shape;718;p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48266"/>
                <a:ext cx="8568900" cy="2979045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9" name="Google Shape;719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0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Domain and Range from Graphs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5" name="Google Shape;725;p109"/>
              <p:cNvSpPr txBox="1"/>
              <p:nvPr/>
            </p:nvSpPr>
            <p:spPr>
              <a:xfrm>
                <a:off x="831833" y="1227600"/>
                <a:ext cx="7296600" cy="5223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Domain:</a:t>
                </a:r>
                <a:r>
                  <a:rPr lang="en-US" sz="2200" dirty="0">
                    <a:solidFill>
                      <a:schemeClr val="dk1"/>
                    </a:solidFill>
                  </a:rPr>
                  <a:t> Look at the horizontal extent (left to right on x-axis), aka "How far does the graph go left and right?"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Range: </a:t>
                </a:r>
                <a:r>
                  <a:rPr lang="en-US" sz="2200" dirty="0">
                    <a:solidFill>
                      <a:schemeClr val="dk1"/>
                    </a:solidFill>
                  </a:rPr>
                  <a:t>Look at the vertical extent (bottom to top on y-axis), aka "How far does the graph go up and down?"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From this graph: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Domain: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−5,</m:t>
                        </m:r>
                        <m:r>
                          <a:rPr lang="en-US" sz="22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889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Range: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−2,</m:t>
                        </m:r>
                        <m:r>
                          <a:rPr lang="en-US" sz="22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Tip: Use closed circles [●] for included endpoints, open circles (○) for excluded endpoints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25" name="Google Shape;725;p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27600"/>
                <a:ext cx="7296600" cy="5223569"/>
              </a:xfrm>
              <a:prstGeom prst="rect">
                <a:avLst/>
              </a:prstGeom>
              <a:blipFill>
                <a:blip r:embed="rId3"/>
                <a:stretch>
                  <a:fillRect l="-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" name="Google Shape;727;p109" descr="Graph of a polynomial that shows the x-axis is the domain and the y-axis is the range" title="CNX_Precalc_Figure_01_02_006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7050" y="1227600"/>
            <a:ext cx="3345800" cy="45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10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1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Piecewise Functions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3" name="Google Shape;733;p110"/>
              <p:cNvSpPr txBox="1"/>
              <p:nvPr/>
            </p:nvSpPr>
            <p:spPr>
              <a:xfrm>
                <a:off x="831824" y="1102957"/>
                <a:ext cx="10650641" cy="4969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piecewise function</a:t>
                </a:r>
                <a:r>
                  <a:rPr lang="en-US" sz="2200" dirty="0">
                    <a:solidFill>
                      <a:schemeClr val="dk1"/>
                    </a:solidFill>
                  </a:rPr>
                  <a:t> uses different formulas for different parts of the domain.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Real-world example: Museum admission pricing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Groups of 1-9 people: $5 per person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Groups of 10 or more: flat $50 fee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Function notation: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if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&lt;10 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if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≥10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evaluate: Check which piece of the domain your input falls into, then use that formula.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(6) = 5(6) = 30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33" name="Google Shape;733;p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4" y="1102957"/>
                <a:ext cx="10650641" cy="4969269"/>
              </a:xfrm>
              <a:prstGeom prst="rect">
                <a:avLst/>
              </a:prstGeom>
              <a:blipFill>
                <a:blip r:embed="rId3"/>
                <a:stretch>
                  <a:fillRect l="-4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5" name="Google Shape;735;p110" descr="Graph of C(n)." title="CNX_Precalc_Figure_01_02_021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9405" y="1678164"/>
            <a:ext cx="3210000" cy="2621494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Learning Goals: Rates of Change and Behaviors of Graphs</a:t>
            </a:r>
            <a:endParaRPr sz="4000" dirty="0">
              <a:solidFill>
                <a:schemeClr val="accent5"/>
              </a:solidFill>
            </a:endParaRPr>
          </a:p>
        </p:txBody>
      </p:sp>
      <p:sp>
        <p:nvSpPr>
          <p:cNvPr id="743" name="Google Shape;743;p111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741" name="Google Shape;741;p111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Find the average rate of change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Use a graph to see where a function is going up, going down, or staying flat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Use a graph to identify the highest and lowest points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112"/>
          <p:cNvSpPr txBox="1">
            <a:spLocks noGrp="1"/>
          </p:cNvSpPr>
          <p:nvPr>
            <p:ph type="title"/>
          </p:nvPr>
        </p:nvSpPr>
        <p:spPr>
          <a:xfrm>
            <a:off x="831833" y="4684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What is Rate of Change?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9" name="Google Shape;749;p112"/>
              <p:cNvSpPr txBox="1"/>
              <p:nvPr/>
            </p:nvSpPr>
            <p:spPr>
              <a:xfrm>
                <a:off x="831826" y="1269375"/>
                <a:ext cx="8675700" cy="44962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rate of change</a:t>
                </a:r>
                <a:r>
                  <a:rPr lang="en-US" sz="2200" dirty="0">
                    <a:solidFill>
                      <a:schemeClr val="dk1"/>
                    </a:solidFill>
                  </a:rPr>
                  <a:t> describes how an output changes relative to the change in input. Rate of change has units of "output units per input units".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 for Average Rate of Change: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200" i="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i="0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Real-world examples: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 car traveling 68 miles per hour (distance per time)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Population increasing by 40 rats per week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Gas prices changing by $0.18 per year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49" name="Google Shape;749;p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6" y="1269375"/>
                <a:ext cx="8675700" cy="4496255"/>
              </a:xfrm>
              <a:prstGeom prst="rect">
                <a:avLst/>
              </a:prstGeom>
              <a:blipFill>
                <a:blip r:embed="rId3"/>
                <a:stretch>
                  <a:fillRect l="-5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0" name="Google Shape;750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1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Bacteria Growth</a:t>
            </a:r>
            <a:endParaRPr sz="4000" dirty="0"/>
          </a:p>
        </p:txBody>
      </p:sp>
      <p:sp>
        <p:nvSpPr>
          <p:cNvPr id="756" name="Google Shape;756;p113"/>
          <p:cNvSpPr txBox="1"/>
          <p:nvPr/>
        </p:nvSpPr>
        <p:spPr>
          <a:xfrm>
            <a:off x="816150" y="1209860"/>
            <a:ext cx="10559700" cy="177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A bacteria colony's population is measured: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graphicFrame>
        <p:nvGraphicFramePr>
          <p:cNvPr id="758" name="Google Shape;758;p113"/>
          <p:cNvGraphicFramePr/>
          <p:nvPr>
            <p:extLst>
              <p:ext uri="{D42A27DB-BD31-4B8C-83A1-F6EECF244321}">
                <p14:modId xmlns:p14="http://schemas.microsoft.com/office/powerpoint/2010/main" val="1933612212"/>
              </p:ext>
            </p:extLst>
          </p:nvPr>
        </p:nvGraphicFramePr>
        <p:xfrm>
          <a:off x="831833" y="1786017"/>
          <a:ext cx="7678500" cy="914340"/>
        </p:xfrm>
        <a:graphic>
          <a:graphicData uri="http://schemas.openxmlformats.org/drawingml/2006/table">
            <a:tbl>
              <a:tblPr firstCol="1">
                <a:noFill/>
                <a:tableStyleId>{8DBBA501-5502-4E9E-AEE9-DAF0F99C053F}</a:tableStyleId>
              </a:tblPr>
              <a:tblGrid>
                <a:gridCol w="153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5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5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Time (hours)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0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2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Population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100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180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320</a:t>
                      </a:r>
                      <a:endParaRPr sz="180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580</a:t>
                      </a:r>
                      <a:endParaRPr sz="1800" dirty="0"/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756;p113">
                <a:extLst>
                  <a:ext uri="{FF2B5EF4-FFF2-40B4-BE49-F238E27FC236}">
                    <a16:creationId xmlns:a16="http://schemas.microsoft.com/office/drawing/2014/main" id="{1FF60188-8B69-F1E9-EE97-945165C8400C}"/>
                  </a:ext>
                </a:extLst>
              </p:cNvPr>
              <p:cNvSpPr txBox="1"/>
              <p:nvPr/>
            </p:nvSpPr>
            <p:spPr>
              <a:xfrm>
                <a:off x="816150" y="2700357"/>
                <a:ext cx="10559700" cy="34771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 the average growth rate from hour 2 to hour 6.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Average growth rate = Average rate of change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580−180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6−2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400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bacteria per hour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Interpretation: Between hours 2 and 6, the population grew by an average of 100 bacteria each hour.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2" name="Google Shape;756;p113">
                <a:extLst>
                  <a:ext uri="{FF2B5EF4-FFF2-40B4-BE49-F238E27FC236}">
                    <a16:creationId xmlns:a16="http://schemas.microsoft.com/office/drawing/2014/main" id="{1FF60188-8B69-F1E9-EE97-945165C84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2700357"/>
                <a:ext cx="10559700" cy="3477194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7" name="Google Shape;757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1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Average Rate of Change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4" name="Google Shape;764;p114"/>
              <p:cNvSpPr txBox="1"/>
              <p:nvPr/>
            </p:nvSpPr>
            <p:spPr>
              <a:xfrm>
                <a:off x="831833" y="2082351"/>
                <a:ext cx="8568900" cy="12200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Find the average rate of change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1,4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.</a:t>
                </a:r>
                <a:endParaRPr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64" name="Google Shape;764;p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2082351"/>
                <a:ext cx="8568900" cy="1220037"/>
              </a:xfrm>
              <a:prstGeom prst="rect">
                <a:avLst/>
              </a:prstGeom>
              <a:blipFill>
                <a:blip r:embed="rId3"/>
                <a:stretch>
                  <a:fillRect l="-1036" b="-30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5" name="Google Shape;765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960"/>
              <a:buFont typeface="Arial"/>
              <a:buNone/>
            </a:pPr>
            <a:r>
              <a:rPr lang="en-US" sz="4000" dirty="0"/>
              <a:t>Increasing and Decreasing Functions</a:t>
            </a:r>
            <a:endParaRPr sz="4000" dirty="0"/>
          </a:p>
        </p:txBody>
      </p:sp>
      <p:sp>
        <p:nvSpPr>
          <p:cNvPr id="771" name="Google Shape;771;p115"/>
          <p:cNvSpPr txBox="1"/>
          <p:nvPr/>
        </p:nvSpPr>
        <p:spPr>
          <a:xfrm>
            <a:off x="831833" y="1148236"/>
            <a:ext cx="6903092" cy="4838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A function is </a:t>
            </a:r>
            <a:r>
              <a:rPr lang="en-US" sz="2200" b="1" dirty="0">
                <a:solidFill>
                  <a:schemeClr val="dk1"/>
                </a:solidFill>
              </a:rPr>
              <a:t>increasing</a:t>
            </a:r>
            <a:r>
              <a:rPr lang="en-US" sz="2200" dirty="0">
                <a:solidFill>
                  <a:schemeClr val="dk1"/>
                </a:solidFill>
              </a:rPr>
              <a:t> on an interval if the function values increase as the input values increase within that interval.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A function is </a:t>
            </a:r>
            <a:r>
              <a:rPr lang="en-US" sz="2200" b="1" dirty="0">
                <a:solidFill>
                  <a:schemeClr val="dk1"/>
                </a:solidFill>
              </a:rPr>
              <a:t>decreasing </a:t>
            </a:r>
            <a:r>
              <a:rPr lang="en-US" sz="2200" dirty="0">
                <a:solidFill>
                  <a:schemeClr val="dk1"/>
                </a:solidFill>
              </a:rPr>
              <a:t>on an interval if the function values decrease as the input values increase over that interval.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Connection to rate of change:</a:t>
            </a:r>
            <a:endParaRPr sz="2200" dirty="0">
              <a:solidFill>
                <a:schemeClr val="dk1"/>
              </a:solidFill>
            </a:endParaRPr>
          </a:p>
          <a:p>
            <a:pPr marL="1016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200" dirty="0">
                <a:solidFill>
                  <a:schemeClr val="dk1"/>
                </a:solidFill>
              </a:rPr>
              <a:t>	Average rate of change of an increasing 	function is positive</a:t>
            </a:r>
            <a:endParaRPr sz="2200" dirty="0">
              <a:solidFill>
                <a:schemeClr val="dk1"/>
              </a:solidFill>
            </a:endParaRPr>
          </a:p>
          <a:p>
            <a:pPr marL="1016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en-US" sz="2200" dirty="0">
                <a:solidFill>
                  <a:schemeClr val="dk1"/>
                </a:solidFill>
              </a:rPr>
              <a:t>	Average rate of change of a decreasing 	function is negative</a:t>
            </a: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773" name="Google Shape;773;p115" descr="Graph of a polynomial that shows the increasing and decreasing intervals and local maximum and minimum." title="CNX_Precalc_Figure_01_03_004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4025" y="1188102"/>
            <a:ext cx="4213550" cy="44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Learning Goals: Functions and Function Notation</a:t>
            </a:r>
            <a:endParaRPr sz="4000" dirty="0">
              <a:solidFill>
                <a:schemeClr val="accent5"/>
              </a:solidFill>
            </a:endParaRPr>
          </a:p>
        </p:txBody>
      </p:sp>
      <p:sp>
        <p:nvSpPr>
          <p:cNvPr id="572" name="Google Shape;572;p89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 dirty="0"/>
              <a:t>Deepen your understanding and form connections within these skills: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0" name="Google Shape;570;p89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727367" y="3226400"/>
                <a:ext cx="10832700" cy="331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24130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SzPts val="2714"/>
                  <a:buNone/>
                </a:pPr>
                <a:r>
                  <a:rPr lang="en-US" sz="4400" b="1" dirty="0">
                    <a:solidFill>
                      <a:schemeClr val="accent6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1</a:t>
                </a:r>
                <a:r>
                  <a:rPr lang="en-US" dirty="0">
                    <a:solidFill>
                      <a:schemeClr val="lt1"/>
                    </a:solidFill>
                  </a:rPr>
                  <a:t> Understand what a function is and use the vertical line test to check if a graph shows a function</a:t>
                </a:r>
                <a:endParaRPr dirty="0">
                  <a:solidFill>
                    <a:schemeClr val="lt1"/>
                  </a:solidFill>
                </a:endParaRPr>
              </a:p>
              <a:p>
                <a:pPr marL="24130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SzPts val="2714"/>
                  <a:buNone/>
                </a:pPr>
                <a:r>
                  <a:rPr lang="en-US" sz="4400" b="1" dirty="0">
                    <a:solidFill>
                      <a:schemeClr val="accent6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2</a:t>
                </a:r>
                <a:r>
                  <a:rPr lang="en-US" dirty="0">
                    <a:solidFill>
                      <a:schemeClr val="lt1"/>
                    </a:solidFill>
                  </a:rPr>
                  <a:t> Use function notation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lt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lt1"/>
                    </a:solidFill>
                  </a:rPr>
                  <a:t> and evaluate functions</a:t>
                </a:r>
                <a:endParaRPr dirty="0">
                  <a:solidFill>
                    <a:schemeClr val="lt1"/>
                  </a:solidFill>
                </a:endParaRPr>
              </a:p>
              <a:p>
                <a:pPr marL="24130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SzPts val="2714"/>
                  <a:buNone/>
                </a:pPr>
                <a:r>
                  <a:rPr lang="en-US" sz="4400" b="1" dirty="0">
                    <a:solidFill>
                      <a:schemeClr val="accent6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3</a:t>
                </a:r>
                <a:r>
                  <a:rPr lang="en-US" dirty="0">
                    <a:solidFill>
                      <a:schemeClr val="lt1"/>
                    </a:solidFill>
                  </a:rPr>
                  <a:t> Recognize the graphs of common functions</a:t>
                </a:r>
                <a:endParaRPr dirty="0">
                  <a:solidFill>
                    <a:schemeClr val="lt1"/>
                  </a:solidFill>
                </a:endParaRPr>
              </a:p>
            </p:txBody>
          </p:sp>
        </mc:Choice>
        <mc:Fallback xmlns="">
          <p:sp>
            <p:nvSpPr>
              <p:cNvPr id="570" name="Google Shape;570;p8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727367" y="3226400"/>
                <a:ext cx="10832700" cy="3314100"/>
              </a:xfrm>
              <a:prstGeom prst="rect">
                <a:avLst/>
              </a:prstGeom>
              <a:blipFill>
                <a:blip r:embed="rId3"/>
                <a:stretch>
                  <a:fillRect l="-117" t="-1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1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Local Maxima and Minima (Extrema)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9" name="Google Shape;779;p116"/>
              <p:cNvSpPr txBox="1"/>
              <p:nvPr/>
            </p:nvSpPr>
            <p:spPr>
              <a:xfrm>
                <a:off x="831833" y="1195587"/>
                <a:ext cx="7319700" cy="48410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function f has 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local maximum</a:t>
                </a:r>
                <a:r>
                  <a:rPr lang="en-US" sz="2200" dirty="0">
                    <a:solidFill>
                      <a:schemeClr val="dk1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if there exists an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such that, for any x in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function f has 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local minimum</a:t>
                </a:r>
                <a:r>
                  <a:rPr lang="en-US" sz="2200" dirty="0">
                    <a:solidFill>
                      <a:schemeClr val="dk1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if there exists an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such that, for any x in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In simpler terms: Local extrema are the highest or lowest points in their immediate neighborhood.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79" name="Google Shape;779;p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95587"/>
                <a:ext cx="7319700" cy="4841028"/>
              </a:xfrm>
              <a:prstGeom prst="rect">
                <a:avLst/>
              </a:prstGeom>
              <a:blipFill>
                <a:blip r:embed="rId3"/>
                <a:stretch>
                  <a:fillRect l="-693" r="-10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0" name="Google Shape;780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1" name="Google Shape;781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991175" y="2364475"/>
            <a:ext cx="3973200" cy="39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1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Absolute Maximum and Minimum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7" name="Google Shape;787;p117"/>
              <p:cNvSpPr txBox="1"/>
              <p:nvPr/>
            </p:nvSpPr>
            <p:spPr>
              <a:xfrm>
                <a:off x="831825" y="1467750"/>
                <a:ext cx="9951300" cy="4458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absolute maximum</a:t>
                </a:r>
                <a:r>
                  <a:rPr lang="en-US" sz="2200" dirty="0">
                    <a:solidFill>
                      <a:schemeClr val="dk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 the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absolute minimum</a:t>
                </a:r>
                <a:r>
                  <a:rPr lang="en-US" sz="2200" dirty="0">
                    <a:solidFill>
                      <a:schemeClr val="dk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in the domain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difference from local extrema: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Local: highest/lowest in a neighborhood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Absolute: highest/lowest over the entire domain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Note: Not every function has an absolute maximum or minimum value.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87" name="Google Shape;787;p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467750"/>
                <a:ext cx="9951300" cy="4458488"/>
              </a:xfrm>
              <a:prstGeom prst="rect">
                <a:avLst/>
              </a:prstGeom>
              <a:blipFill>
                <a:blip r:embed="rId3"/>
                <a:stretch>
                  <a:fillRect l="-5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" name="Google Shape;788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1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Absolute Extrema</a:t>
            </a:r>
            <a:endParaRPr sz="4000" dirty="0">
              <a:solidFill>
                <a:schemeClr val="accent5"/>
              </a:solidFill>
            </a:endParaRPr>
          </a:p>
        </p:txBody>
      </p:sp>
      <p:sp>
        <p:nvSpPr>
          <p:cNvPr id="794" name="Google Shape;794;p118"/>
          <p:cNvSpPr txBox="1"/>
          <p:nvPr/>
        </p:nvSpPr>
        <p:spPr>
          <a:xfrm>
            <a:off x="831833" y="1282575"/>
            <a:ext cx="5868512" cy="3638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</a:rPr>
              <a:t>Use the graph below to identify:</a:t>
            </a:r>
            <a:endParaRPr sz="2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</a:rPr>
              <a:t>a) The absolute maximum value and where it occurs</a:t>
            </a:r>
          </a:p>
          <a:p>
            <a:pPr marL="0" marR="0" lvl="0" indent="0" algn="l" rtl="0">
              <a:lnSpc>
                <a:spcPct val="113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</a:rPr>
              <a:t>b) The absolute minimum value and where it occurs</a:t>
            </a:r>
            <a:endParaRPr sz="2800" dirty="0">
              <a:solidFill>
                <a:schemeClr val="dk1"/>
              </a:solidFill>
            </a:endParaRPr>
          </a:p>
        </p:txBody>
      </p:sp>
      <p:pic>
        <p:nvPicPr>
          <p:cNvPr id="3" name="Picture 2" descr="Graph of a continuous function on a closed interval, say from x = -3 to x = 4, with a peak at (1, 7), a valley at (3, -2), and endpoints at (-3, 3) and (4, 0.25)]">
            <a:extLst>
              <a:ext uri="{FF2B5EF4-FFF2-40B4-BE49-F238E27FC236}">
                <a16:creationId xmlns:a16="http://schemas.microsoft.com/office/drawing/2014/main" id="{DE56B073-2ECC-35D5-1D74-597BFB114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045" y="1269807"/>
            <a:ext cx="4344988" cy="4318386"/>
          </a:xfrm>
          <a:prstGeom prst="rect">
            <a:avLst/>
          </a:prstGeom>
        </p:spPr>
      </p:pic>
      <p:sp>
        <p:nvSpPr>
          <p:cNvPr id="795" name="Google Shape;795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19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000" dirty="0"/>
              <a:t>Before we finish up…</a:t>
            </a:r>
            <a:endParaRPr sz="4000" dirty="0"/>
          </a:p>
        </p:txBody>
      </p:sp>
      <p:sp>
        <p:nvSpPr>
          <p:cNvPr id="801" name="Google Shape;801;p119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Questions…..</a:t>
            </a:r>
            <a:endParaRPr/>
          </a:p>
        </p:txBody>
      </p:sp>
      <p:sp>
        <p:nvSpPr>
          <p:cNvPr id="802" name="Google Shape;802;p119"/>
          <p:cNvSpPr txBox="1">
            <a:spLocks noGrp="1"/>
          </p:cNvSpPr>
          <p:nvPr>
            <p:ph type="body" idx="4294967295"/>
          </p:nvPr>
        </p:nvSpPr>
        <p:spPr>
          <a:xfrm>
            <a:off x="4374538" y="2913069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Next steps…..</a:t>
            </a:r>
            <a:endParaRPr/>
          </a:p>
        </p:txBody>
      </p:sp>
      <p:sp>
        <p:nvSpPr>
          <p:cNvPr id="803" name="Google Shape;803;p119"/>
          <p:cNvSpPr txBox="1">
            <a:spLocks noGrp="1"/>
          </p:cNvSpPr>
          <p:nvPr>
            <p:ph type="body" idx="4294967295"/>
          </p:nvPr>
        </p:nvSpPr>
        <p:spPr>
          <a:xfrm>
            <a:off x="7328475" y="2913074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Reminders about student hours, upcoming deadlines, campus activities ….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120"/>
          <p:cNvSpPr txBox="1">
            <a:spLocks noGrp="1"/>
          </p:cNvSpPr>
          <p:nvPr>
            <p:ph type="title"/>
          </p:nvPr>
        </p:nvSpPr>
        <p:spPr>
          <a:xfrm>
            <a:off x="831850" y="634135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 sz="4000" dirty="0"/>
              <a:t>Attributions</a:t>
            </a:r>
            <a:endParaRPr sz="4000" dirty="0"/>
          </a:p>
        </p:txBody>
      </p:sp>
      <p:sp>
        <p:nvSpPr>
          <p:cNvPr id="808" name="Google Shape;808;p120"/>
          <p:cNvSpPr txBox="1">
            <a:spLocks noGrp="1"/>
          </p:cNvSpPr>
          <p:nvPr>
            <p:ph type="body" idx="1"/>
          </p:nvPr>
        </p:nvSpPr>
        <p:spPr>
          <a:xfrm>
            <a:off x="831850" y="2094932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-2540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Illustrations are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Storyset</a:t>
            </a:r>
            <a:endParaRPr/>
          </a:p>
          <a:p>
            <a:pPr marL="241300" lvl="0" indent="-2540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Authored by: Lumen Learning. License: </a:t>
            </a:r>
            <a:r>
              <a:rPr lang="en-US" i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BY: Attribution</a:t>
            </a:r>
            <a:endParaRPr>
              <a:solidFill>
                <a:schemeClr val="accent2"/>
              </a:solidFill>
            </a:endParaRPr>
          </a:p>
          <a:p>
            <a:pPr marL="241300" lvl="0" indent="-762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810" name="Google Shape;810;p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9523" y="634125"/>
            <a:ext cx="5723825" cy="57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>
          <a:extLst>
            <a:ext uri="{FF2B5EF4-FFF2-40B4-BE49-F238E27FC236}">
              <a16:creationId xmlns:a16="http://schemas.microsoft.com/office/drawing/2014/main" id="{75865A1B-1E42-B787-F1DD-83655BC7D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0">
            <a:extLst>
              <a:ext uri="{FF2B5EF4-FFF2-40B4-BE49-F238E27FC236}">
                <a16:creationId xmlns:a16="http://schemas.microsoft.com/office/drawing/2014/main" id="{709FBC8D-AF19-73D4-A14E-6FC7DC3707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Determining Relation vs. Function</a:t>
            </a:r>
            <a:endParaRPr sz="4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8" name="Google Shape;578;p90">
                <a:extLst>
                  <a:ext uri="{FF2B5EF4-FFF2-40B4-BE49-F238E27FC236}">
                    <a16:creationId xmlns:a16="http://schemas.microsoft.com/office/drawing/2014/main" id="{1F2FA961-F092-FD7F-7366-C5BE0EE56306}"/>
                  </a:ext>
                </a:extLst>
              </p:cNvPr>
              <p:cNvSpPr txBox="1"/>
              <p:nvPr/>
            </p:nvSpPr>
            <p:spPr>
              <a:xfrm>
                <a:off x="831833" y="1312703"/>
                <a:ext cx="10559700" cy="42325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relation</a:t>
                </a:r>
                <a:r>
                  <a:rPr lang="en-US" sz="2200" dirty="0">
                    <a:solidFill>
                      <a:schemeClr val="dk1"/>
                    </a:solidFill>
                  </a:rPr>
                  <a:t> is a set of ordered pairs with a domain (inputs, x) and range (outputs, y).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4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 </a:t>
                </a:r>
                <a:r>
                  <a:rPr lang="en-US" sz="2200" b="1" dirty="0">
                    <a:solidFill>
                      <a:schemeClr val="dk1"/>
                    </a:solidFill>
                  </a:rPr>
                  <a:t>function</a:t>
                </a:r>
                <a:r>
                  <a:rPr lang="en-US" sz="2200" dirty="0">
                    <a:solidFill>
                      <a:schemeClr val="dk1"/>
                    </a:solidFill>
                  </a:rPr>
                  <a:t> is a special relation where each input has exactly one output.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4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4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 of a function: {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2,4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3,6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4,8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5,10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}</a:t>
                </a:r>
              </a:p>
              <a:p>
                <a:pPr marL="76200" marR="0" lvl="0" algn="l" rtl="0">
                  <a:lnSpc>
                    <a:spcPct val="114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Domain: {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1,2,3,4,5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}  Range: {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2,4,6,8,10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}</a:t>
                </a:r>
              </a:p>
              <a:p>
                <a:pPr marL="533400" marR="0" lvl="1" algn="l" rtl="0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Each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appears only once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Not a function: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𝑜𝑑𝑑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𝑒𝑣𝑒𝑛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𝑜𝑑𝑑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𝑒𝑣𝑒𝑛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𝑜𝑑𝑑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m:rPr>
                        <m:lit/>
                      </m:rP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"Odd" maps to three different outputs 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578" name="Google Shape;578;p90">
                <a:extLst>
                  <a:ext uri="{FF2B5EF4-FFF2-40B4-BE49-F238E27FC236}">
                    <a16:creationId xmlns:a16="http://schemas.microsoft.com/office/drawing/2014/main" id="{1F2FA961-F092-FD7F-7366-C5BE0EE56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12703"/>
                <a:ext cx="10559700" cy="4232593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9" name="Google Shape;579;p90">
            <a:extLst>
              <a:ext uri="{FF2B5EF4-FFF2-40B4-BE49-F238E27FC236}">
                <a16:creationId xmlns:a16="http://schemas.microsoft.com/office/drawing/2014/main" id="{EAE182AE-EAE3-E72F-E307-8D88175F7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325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Is It a Function?</a:t>
            </a:r>
            <a:endParaRPr sz="4000" dirty="0"/>
          </a:p>
        </p:txBody>
      </p:sp>
      <p:sp>
        <p:nvSpPr>
          <p:cNvPr id="585" name="Google Shape;585;p91"/>
          <p:cNvSpPr txBox="1"/>
          <p:nvPr/>
        </p:nvSpPr>
        <p:spPr>
          <a:xfrm>
            <a:off x="831825" y="1430275"/>
            <a:ext cx="8641200" cy="371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Menu: Plain donut $1.49, Jelly donut $1.99, Chocolate donut $1.99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Question: Is price a function of item? Is item a function of price?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Solution:</a:t>
            </a:r>
            <a:endParaRPr sz="2200" dirty="0">
              <a:solidFill>
                <a:schemeClr val="dk1"/>
              </a:solidFill>
            </a:endParaRPr>
          </a:p>
          <a:p>
            <a:pPr marL="88900" marR="0" lvl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</a:rPr>
              <a:t>	Price of item? YES – each item has exactly one price</a:t>
            </a:r>
            <a:endParaRPr sz="2200" dirty="0">
              <a:solidFill>
                <a:schemeClr val="dk1"/>
              </a:solidFill>
            </a:endParaRPr>
          </a:p>
          <a:p>
            <a:pPr marL="88900" marR="0" lvl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en-US" sz="2200" dirty="0">
                <a:solidFill>
                  <a:schemeClr val="dk1"/>
                </a:solidFill>
              </a:rPr>
              <a:t>	Item of price? NO – $1.99 corresponds to two items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Key takeaway: Direction matters! Check if each input produces only one output.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586" name="Google Shape;586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251" t="18714" r="45937" b="12076"/>
          <a:stretch/>
        </p:blipFill>
        <p:spPr>
          <a:xfrm>
            <a:off x="9258375" y="696588"/>
            <a:ext cx="2805525" cy="61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9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Vertical Line Test</a:t>
            </a:r>
            <a:endParaRPr sz="4000" dirty="0"/>
          </a:p>
        </p:txBody>
      </p:sp>
      <p:sp>
        <p:nvSpPr>
          <p:cNvPr id="593" name="Google Shape;593;p92"/>
          <p:cNvSpPr txBox="1"/>
          <p:nvPr/>
        </p:nvSpPr>
        <p:spPr>
          <a:xfrm>
            <a:off x="831826" y="1384300"/>
            <a:ext cx="9836400" cy="216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The </a:t>
            </a:r>
            <a:r>
              <a:rPr lang="en-US" sz="2200" b="1" dirty="0">
                <a:solidFill>
                  <a:schemeClr val="dk1"/>
                </a:solidFill>
              </a:rPr>
              <a:t>vertical line test </a:t>
            </a:r>
            <a:r>
              <a:rPr lang="en-US" sz="2200" dirty="0">
                <a:solidFill>
                  <a:schemeClr val="dk1"/>
                </a:solidFill>
              </a:rPr>
              <a:t>determines if a graph represents a function.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If ANY vertical line intersects the graph MORE THAN ONCE, it's NOT a function.</a:t>
            </a:r>
            <a:endParaRPr sz="2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200" dirty="0">
                <a:solidFill>
                  <a:schemeClr val="dk1"/>
                </a:solidFill>
              </a:rPr>
              <a:t>Why? Multiple intersections mean one input produces multiple outputs.</a:t>
            </a: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595" name="Google Shape;595;p92" descr="Three graphs visually showing what is and is not a function." title="CNX_Precalc_Figure_01_01_012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075" y="3661300"/>
            <a:ext cx="7605839" cy="2114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9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>
                <a:solidFill>
                  <a:schemeClr val="accent5"/>
                </a:solidFill>
              </a:rPr>
              <a:t>Try It: Vertical Line Test</a:t>
            </a:r>
            <a:endParaRPr sz="40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1" name="Google Shape;601;p93"/>
              <p:cNvSpPr txBox="1"/>
              <p:nvPr/>
            </p:nvSpPr>
            <p:spPr>
              <a:xfrm>
                <a:off x="831833" y="3090450"/>
                <a:ext cx="8568900" cy="733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Does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dk1"/>
                    </a:solidFill>
                  </a:rPr>
                  <a:t> pass the test?</a:t>
                </a:r>
                <a:endParaRPr sz="2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01" name="Google Shape;601;p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3090450"/>
                <a:ext cx="8568900" cy="733109"/>
              </a:xfrm>
              <a:prstGeom prst="rect">
                <a:avLst/>
              </a:prstGeom>
              <a:blipFill>
                <a:blip r:embed="rId3"/>
                <a:stretch>
                  <a:fillRect l="-1036" b="-68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3" name="Google Shape;603;p93" descr="Graph of absolute value function." title="CNX_Precalc_Figure_01_01_01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1625" y="1805294"/>
            <a:ext cx="4777975" cy="3590823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9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Function Notation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9" name="Google Shape;609;p94"/>
              <p:cNvSpPr txBox="1"/>
              <p:nvPr/>
            </p:nvSpPr>
            <p:spPr>
              <a:xfrm>
                <a:off x="831833" y="1384300"/>
                <a:ext cx="10559700" cy="4584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Standard notation: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(read as "y equals f of x")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function name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input (independent variable)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output (dependent variable)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Police officers function means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"In 2005, there were 300 officers"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Parentheses show input, NOT multiplication!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Common notation: Height depends on age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609" name="Google Shape;609;p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58454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0" name="Google Shape;610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1" name="Google Shape;611;p9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66114" t="24015" b="14057"/>
          <a:stretch/>
        </p:blipFill>
        <p:spPr>
          <a:xfrm>
            <a:off x="8998875" y="1006100"/>
            <a:ext cx="3201900" cy="585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9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Evaluating vs. Solving Functions</a:t>
            </a:r>
            <a:endParaRPr sz="4000" dirty="0"/>
          </a:p>
        </p:txBody>
      </p:sp>
      <p:sp>
        <p:nvSpPr>
          <p:cNvPr id="617" name="Google Shape;617;p95"/>
          <p:cNvSpPr txBox="1"/>
          <p:nvPr/>
        </p:nvSpPr>
        <p:spPr>
          <a:xfrm>
            <a:off x="831825" y="1326850"/>
            <a:ext cx="10790100" cy="43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76200" marR="0" lvl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b="1" dirty="0">
                <a:solidFill>
                  <a:schemeClr val="dk1"/>
                </a:solidFill>
              </a:rPr>
              <a:t>Evaluating:</a:t>
            </a:r>
            <a:r>
              <a:rPr lang="en-US" sz="2200" dirty="0">
                <a:solidFill>
                  <a:schemeClr val="dk1"/>
                </a:solidFill>
              </a:rPr>
              <a:t> You know the input → find the output</a:t>
            </a:r>
            <a:endParaRPr sz="2200" dirty="0">
              <a:solidFill>
                <a:schemeClr val="dk1"/>
              </a:solidFill>
            </a:endParaRPr>
          </a:p>
          <a:p>
            <a:pPr marL="533400" marR="0" lvl="1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Put a number into the function machine, get one result out</a:t>
            </a:r>
            <a:endParaRPr sz="2200" dirty="0">
              <a:solidFill>
                <a:schemeClr val="dk1"/>
              </a:solidFill>
            </a:endParaRPr>
          </a:p>
          <a:p>
            <a:pPr marL="533400" marR="0"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Strategy: Substitute the given value into the function and simplify</a:t>
            </a:r>
            <a:endParaRPr sz="2200" dirty="0">
              <a:solidFill>
                <a:schemeClr val="dk1"/>
              </a:solidFill>
            </a:endParaRPr>
          </a:p>
          <a:p>
            <a:pPr marL="533400" marR="0"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Always gives ONE answer</a:t>
            </a:r>
            <a:endParaRPr sz="22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n-US" sz="2200" b="1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b="1" dirty="0">
                <a:solidFill>
                  <a:schemeClr val="dk1"/>
                </a:solidFill>
              </a:rPr>
              <a:t>Solving:</a:t>
            </a:r>
            <a:r>
              <a:rPr lang="en-US" sz="2200" dirty="0">
                <a:solidFill>
                  <a:schemeClr val="dk1"/>
                </a:solidFill>
              </a:rPr>
              <a:t> You know the output → find the input(s)</a:t>
            </a:r>
            <a:endParaRPr sz="2200" dirty="0">
              <a:solidFill>
                <a:schemeClr val="dk1"/>
              </a:solidFill>
            </a:endParaRPr>
          </a:p>
          <a:p>
            <a:pPr marL="533400" marR="0" lvl="1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Working backwards—what went into the machine?</a:t>
            </a:r>
            <a:endParaRPr sz="2200" dirty="0">
              <a:solidFill>
                <a:schemeClr val="dk1"/>
              </a:solidFill>
            </a:endParaRPr>
          </a:p>
          <a:p>
            <a:pPr marL="533400" marR="0" lvl="1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Strategy: Set the function equal to the given output and solve the equation</a:t>
            </a:r>
            <a:endParaRPr sz="2200" dirty="0">
              <a:solidFill>
                <a:schemeClr val="dk1"/>
              </a:solidFill>
            </a:endParaRPr>
          </a:p>
          <a:p>
            <a:pPr marL="533400" marR="0" lvl="1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2400"/>
            </a:pPr>
            <a:r>
              <a:rPr lang="en-US" sz="2200" dirty="0">
                <a:solidFill>
                  <a:schemeClr val="dk1"/>
                </a:solidFill>
              </a:rPr>
              <a:t>Can give MULTIPLE answers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618" name="Google Shape;618;p9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2417</Words>
  <Application>Microsoft Macintosh PowerPoint</Application>
  <PresentationFormat>Widescreen</PresentationFormat>
  <Paragraphs>279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Black</vt:lpstr>
      <vt:lpstr>Georgia</vt:lpstr>
      <vt:lpstr>Tahoma</vt:lpstr>
      <vt:lpstr>Cambria Math</vt:lpstr>
      <vt:lpstr>Calibri</vt:lpstr>
      <vt:lpstr>Roboto Mono</vt:lpstr>
      <vt:lpstr>Office Theme</vt:lpstr>
      <vt:lpstr>Office Theme</vt:lpstr>
      <vt:lpstr>Office Theme</vt:lpstr>
      <vt:lpstr>Office Theme</vt:lpstr>
      <vt:lpstr>Precalculus</vt:lpstr>
      <vt:lpstr>Affirmations </vt:lpstr>
      <vt:lpstr>Learning Goals: Functions and Function Notation</vt:lpstr>
      <vt:lpstr>Determining Relation vs. Function </vt:lpstr>
      <vt:lpstr>Example: Is It a Function?</vt:lpstr>
      <vt:lpstr>The Vertical Line Test</vt:lpstr>
      <vt:lpstr>Try It: Vertical Line Test</vt:lpstr>
      <vt:lpstr>Function Notation</vt:lpstr>
      <vt:lpstr>Evaluating vs. Solving Functions</vt:lpstr>
      <vt:lpstr>Examples: Evaluating and Solving</vt:lpstr>
      <vt:lpstr>Evaluating Functions Expressed in Formulas</vt:lpstr>
      <vt:lpstr>Pro Tip: </vt:lpstr>
      <vt:lpstr>Try It: Evaluate and Solve Functions</vt:lpstr>
      <vt:lpstr>Evaluating from Tables and Graphs</vt:lpstr>
      <vt:lpstr>Try It: Evaluating from a Table</vt:lpstr>
      <vt:lpstr>Learning Goals: Domain and Range</vt:lpstr>
      <vt:lpstr>What Are Domain and Range?</vt:lpstr>
      <vt:lpstr>Example: Finding Domain and Range</vt:lpstr>
      <vt:lpstr>Finding Domain from Equations</vt:lpstr>
      <vt:lpstr>Example: Function with a Fraction</vt:lpstr>
      <vt:lpstr>Example: Function with a Square Root</vt:lpstr>
      <vt:lpstr>Try It: Finding Domain</vt:lpstr>
      <vt:lpstr>Domain and Range from Graphs</vt:lpstr>
      <vt:lpstr>Piecewise Functions</vt:lpstr>
      <vt:lpstr>Learning Goals: Rates of Change and Behaviors of Graphs</vt:lpstr>
      <vt:lpstr>What is Rate of Change?</vt:lpstr>
      <vt:lpstr>Example: Bacteria Growth</vt:lpstr>
      <vt:lpstr>Try It: Average Rate of Change</vt:lpstr>
      <vt:lpstr>Increasing and Decreasing Functions</vt:lpstr>
      <vt:lpstr>Local Maxima and Minima (Extrema)</vt:lpstr>
      <vt:lpstr>Absolute Maximum and Minimum</vt:lpstr>
      <vt:lpstr>Try It: Absolute Extrema</vt:lpstr>
      <vt:lpstr>Before we finish up…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Eld</cp:lastModifiedBy>
  <cp:revision>8</cp:revision>
  <dcterms:modified xsi:type="dcterms:W3CDTF">2026-02-10T03:54:41Z</dcterms:modified>
</cp:coreProperties>
</file>